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6" r:id="rId2"/>
    <p:sldId id="2361" r:id="rId3"/>
    <p:sldId id="2360" r:id="rId4"/>
    <p:sldId id="2362" r:id="rId5"/>
    <p:sldId id="2363" r:id="rId6"/>
    <p:sldId id="2357" r:id="rId7"/>
    <p:sldId id="23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C0ED-1CCB-47A2-B7F8-05364A3E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2BB27C-FAA5-45D5-80C2-51587E7D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B0723-7F53-4317-A441-D920D37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0F7A0-3AD6-4FDC-8729-A78B511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EDBA3-EA77-4F6C-8093-020FD3A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2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490E0-C1D8-462E-9688-49A15951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0BB6C-2D6A-4186-A08E-1D239B7F4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1ADE-4850-4F0F-83DF-C5549F86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89776-03C1-4601-B7BE-02E2D7D3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E2C7C-CB18-4DDB-9DDD-AE5C014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43F70-30F2-4DA5-BF6A-FF3A9643D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CCB87-CDFE-4E26-99EC-12019671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DECB1-CD7D-4043-9E54-B568443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51FB6-9144-42CA-A799-BCE3FC01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6426A-957D-443D-B9AF-E20B7678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0E3B5-8730-4ED7-8A4A-F7456AE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2F420-6158-4B80-A7D8-1DDF6F1B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167F9-779B-41B5-B333-F4D88088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12A2D-0B17-4854-8D94-58A5FABC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8B0C6-C3F7-40E1-B7E2-23D144D0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1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9F0F8-F33E-4060-9238-10AFBDD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E991F-6DD0-4219-B41F-A63E1CFE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55470-8959-4536-B5C4-456340AE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5C4C8-3116-4C2E-A97E-75209308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2E61D-759A-4F28-9546-D00FCB4D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C292-904A-4CA1-91BC-873BAA2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A2D65-C47F-4AC0-B13D-6279D4E14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CD662-C909-47CD-BF80-7A73D4D83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7538F-3F63-4EB7-AE04-92160ED1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D6715-CFCB-4EE8-BFED-F4E2E17A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61A81-E31F-418D-8152-17D8AADC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3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29BB-10EC-45AA-8EAB-D2187FD5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8F729-90D9-421B-99EB-D1F785CE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FBB4F-A8AC-467A-8491-2152C082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4B4952-91F4-46F2-B28A-57665AFBC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4AC00-9AD6-4DA9-AF8B-6C200E3B7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AD3D5-CA75-457A-AC36-26AA4F36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9D4F6-45E9-45BD-AD96-DACDBCB8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8B5B4-7619-4646-A10B-333A0B1D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889E3-CC2E-4427-9795-952C4FAF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B82EA-E6D8-4D46-9F46-B4DC2632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51ABD-384F-41A9-8A81-96D2CEE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B75C7-A041-41FE-8121-8E9E9C82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BC562-395F-41CC-A944-EA24DBBB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81C1F-DCB7-49BC-8827-2801D3AA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3C9D-40B3-4C33-93DD-C7AA9873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6F5FA-8E08-4799-8FAA-282E7899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5DB1-6D81-4419-958C-DE57DE8C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9DAC3-9035-4948-A259-4FDBAFDF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70FB2-B349-4AA5-B7FF-000D84B1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661FC-EC71-4716-92F9-1E47E82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6FDFE-86EB-43FC-922A-F15FA04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8249-DD9D-4D19-8E9A-F64751A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C9C8D-E509-4D59-BD00-2B4A6F91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C2538-8906-409C-9296-34B9030C2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D80DB-A78F-4771-853F-BC502293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4ADE3-55AE-4731-9F9D-9FBD5C4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3F31A-F2BB-4735-897C-8F729E2A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9C69F-77ED-4A8E-BD7C-7D5AE8F1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AB327-5131-4CAF-BE18-F8174C77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9B5A-5EA4-4349-AFD9-799D37B14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1325-AB15-4ED4-89D1-6D96E2131736}" type="datetimeFigureOut">
              <a:rPr lang="zh-CN" altLang="en-US" smtClean="0"/>
              <a:t>2022/04/09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9AD16-061B-4339-B80E-FAAD5A01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F2466-E7BA-44DA-AF3C-6FDE7547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A280-ADE5-42B0-AF7C-04874AE9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6A650-216F-4609-ABF0-B16542B3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多模态</a:t>
            </a:r>
            <a:r>
              <a:rPr lang="en-US" altLang="zh-CN" dirty="0"/>
              <a:t>NF</a:t>
            </a:r>
            <a:br>
              <a:rPr lang="en-US" altLang="zh-CN" dirty="0"/>
            </a:br>
            <a:r>
              <a:rPr lang="zh-CN" altLang="en-US" dirty="0"/>
              <a:t>数据平面需求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2641-3BA0-4CA9-A362-566CEF3E8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63E06-F5DE-4DFC-9B6F-00ACCB20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32232-645A-4193-A7CF-24984AC1E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6" y="1427690"/>
            <a:ext cx="10515600" cy="543030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五种业务需求</a:t>
            </a:r>
            <a:endParaRPr lang="en-US" altLang="zh-CN" dirty="0"/>
          </a:p>
          <a:p>
            <a:pPr lvl="1"/>
            <a:r>
              <a:rPr lang="en-US" altLang="zh-CN" dirty="0"/>
              <a:t>P4</a:t>
            </a:r>
            <a:r>
              <a:rPr lang="zh-CN" altLang="en-US" dirty="0"/>
              <a:t>内建链</a:t>
            </a:r>
            <a:endParaRPr lang="en-US" altLang="zh-CN" dirty="0"/>
          </a:p>
          <a:p>
            <a:pPr lvl="1"/>
            <a:r>
              <a:rPr lang="en-US" altLang="zh-CN" dirty="0"/>
              <a:t>P4</a:t>
            </a:r>
            <a:r>
              <a:rPr lang="zh-CN" altLang="en-US" dirty="0"/>
              <a:t>内租户资源隔离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种网络功能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种路由模态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测量需求</a:t>
            </a:r>
            <a:endParaRPr lang="en-US" altLang="zh-CN" dirty="0"/>
          </a:p>
          <a:p>
            <a:pPr lvl="1"/>
            <a:r>
              <a:rPr lang="en-US" altLang="zh-CN" dirty="0"/>
              <a:t>ping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A7C71A-F305-42E1-A8DA-A39EA489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36715"/>
              </p:ext>
            </p:extLst>
          </p:nvPr>
        </p:nvGraphicFramePr>
        <p:xfrm>
          <a:off x="217602" y="3023543"/>
          <a:ext cx="11451995" cy="223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19">
                  <a:extLst>
                    <a:ext uri="{9D8B030D-6E8A-4147-A177-3AD203B41FA5}">
                      <a16:colId xmlns:a16="http://schemas.microsoft.com/office/drawing/2014/main" val="3727489813"/>
                    </a:ext>
                  </a:extLst>
                </a:gridCol>
                <a:gridCol w="1180716">
                  <a:extLst>
                    <a:ext uri="{9D8B030D-6E8A-4147-A177-3AD203B41FA5}">
                      <a16:colId xmlns:a16="http://schemas.microsoft.com/office/drawing/2014/main" val="1764731153"/>
                    </a:ext>
                  </a:extLst>
                </a:gridCol>
                <a:gridCol w="1171119">
                  <a:extLst>
                    <a:ext uri="{9D8B030D-6E8A-4147-A177-3AD203B41FA5}">
                      <a16:colId xmlns:a16="http://schemas.microsoft.com/office/drawing/2014/main" val="1192420360"/>
                    </a:ext>
                  </a:extLst>
                </a:gridCol>
                <a:gridCol w="1148141">
                  <a:extLst>
                    <a:ext uri="{9D8B030D-6E8A-4147-A177-3AD203B41FA5}">
                      <a16:colId xmlns:a16="http://schemas.microsoft.com/office/drawing/2014/main" val="1110020545"/>
                    </a:ext>
                  </a:extLst>
                </a:gridCol>
                <a:gridCol w="1306759">
                  <a:extLst>
                    <a:ext uri="{9D8B030D-6E8A-4147-A177-3AD203B41FA5}">
                      <a16:colId xmlns:a16="http://schemas.microsoft.com/office/drawing/2014/main" val="1536473216"/>
                    </a:ext>
                  </a:extLst>
                </a:gridCol>
                <a:gridCol w="1306759">
                  <a:extLst>
                    <a:ext uri="{9D8B030D-6E8A-4147-A177-3AD203B41FA5}">
                      <a16:colId xmlns:a16="http://schemas.microsoft.com/office/drawing/2014/main" val="981891786"/>
                    </a:ext>
                  </a:extLst>
                </a:gridCol>
                <a:gridCol w="2621891">
                  <a:extLst>
                    <a:ext uri="{9D8B030D-6E8A-4147-A177-3AD203B41FA5}">
                      <a16:colId xmlns:a16="http://schemas.microsoft.com/office/drawing/2014/main" val="2152586274"/>
                    </a:ext>
                  </a:extLst>
                </a:gridCol>
                <a:gridCol w="877962">
                  <a:extLst>
                    <a:ext uri="{9D8B030D-6E8A-4147-A177-3AD203B41FA5}">
                      <a16:colId xmlns:a16="http://schemas.microsoft.com/office/drawing/2014/main" val="4227056258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1421209407"/>
                    </a:ext>
                  </a:extLst>
                </a:gridCol>
              </a:tblGrid>
              <a:tr h="188752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请求编号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可用度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连接数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SFC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99824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大带宽</a:t>
                      </a:r>
                      <a:endParaRPr lang="en-US" altLang="zh-CN" sz="1050" dirty="0"/>
                    </a:p>
                    <a:p>
                      <a:r>
                        <a:rPr lang="zh-CN" altLang="en-US" sz="1050" dirty="0"/>
                        <a:t>（视频类、游戏类）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1" dirty="0"/>
                        <a:t>20Gbps</a:t>
                      </a:r>
                      <a:endParaRPr lang="zh-CN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99.9%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100ms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10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Monitor -&gt; Rate Limiter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SRv6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P4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777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高可用（</a:t>
                      </a:r>
                      <a:r>
                        <a:rPr lang="en-US" altLang="zh-CN" sz="1050" dirty="0"/>
                        <a:t>DNS</a:t>
                      </a:r>
                      <a:r>
                        <a:rPr lang="zh-CN" altLang="en-US" sz="1050" dirty="0"/>
                        <a:t>、工控）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1Gbps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dirty="0"/>
                        <a:t>99.95%</a:t>
                      </a:r>
                      <a:endParaRPr lang="zh-CN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100ms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100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Firewall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IPv4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x86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39450"/>
                  </a:ext>
                </a:extLst>
              </a:tr>
              <a:tr h="32087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低时延（工控）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1Gbps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99.9%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1" dirty="0"/>
                        <a:t>1ms</a:t>
                      </a:r>
                      <a:endParaRPr lang="zh-CN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10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Monitor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RDMA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P4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11420"/>
                  </a:ext>
                </a:extLst>
              </a:tr>
              <a:tr h="32087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多连接（</a:t>
                      </a:r>
                      <a:r>
                        <a:rPr lang="en-US" altLang="zh-CN" sz="1050" dirty="0"/>
                        <a:t>IMS</a:t>
                      </a:r>
                      <a:r>
                        <a:rPr lang="zh-CN" altLang="en-US" sz="105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5Gbps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99.9%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100ms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dirty="0"/>
                        <a:t>10000</a:t>
                      </a:r>
                      <a:endParaRPr lang="zh-CN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Monitor -&gt; Firewall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IPv6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P4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40285"/>
                  </a:ext>
                </a:extLst>
              </a:tr>
              <a:tr h="32087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尽力而为（</a:t>
                      </a:r>
                      <a:r>
                        <a:rPr lang="en-US" altLang="zh-CN" sz="1050" dirty="0"/>
                        <a:t>UDP</a:t>
                      </a:r>
                      <a:r>
                        <a:rPr lang="zh-CN" altLang="en-US" sz="105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~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~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~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~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Rate Limiter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IPv4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x86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2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6A650-216F-4609-ABF0-B16542B3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多模态</a:t>
            </a:r>
            <a:r>
              <a:rPr lang="en-US" altLang="zh-CN" dirty="0"/>
              <a:t>NF</a:t>
            </a:r>
            <a:br>
              <a:rPr lang="en-US" altLang="zh-CN" dirty="0"/>
            </a:br>
            <a:r>
              <a:rPr lang="zh-CN" altLang="en-US" dirty="0"/>
              <a:t>数据平面设计讨论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2641-3BA0-4CA9-A362-566CEF3E8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1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3279-7EBE-4F5C-A422-90FD8DF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r>
              <a:rPr lang="zh-CN" altLang="en-US" dirty="0"/>
              <a:t>内建链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38E2-E996-4719-9688-2E71F59D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建联方法</a:t>
            </a:r>
            <a:endParaRPr lang="en-US" altLang="zh-CN" dirty="0"/>
          </a:p>
          <a:p>
            <a:pPr lvl="1"/>
            <a:r>
              <a:rPr lang="en-US" altLang="zh-CN" dirty="0"/>
              <a:t>NSH over Ethernet</a:t>
            </a:r>
          </a:p>
          <a:p>
            <a:r>
              <a:rPr lang="zh-CN" altLang="en-US" dirty="0"/>
              <a:t>包分类：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SPI</a:t>
            </a:r>
            <a:r>
              <a:rPr lang="zh-CN" altLang="en-US" dirty="0"/>
              <a:t>字段区分不同的</a:t>
            </a:r>
            <a:r>
              <a:rPr lang="en-US" altLang="zh-CN" dirty="0"/>
              <a:t>SFC instance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SI</a:t>
            </a:r>
            <a:r>
              <a:rPr lang="zh-CN" altLang="en-US" dirty="0"/>
              <a:t>字段区分该</a:t>
            </a:r>
            <a:r>
              <a:rPr lang="en-US" altLang="zh-CN" dirty="0"/>
              <a:t>SFC instance</a:t>
            </a:r>
            <a:r>
              <a:rPr lang="zh-CN" altLang="en-US" dirty="0"/>
              <a:t>需要被哪个</a:t>
            </a:r>
            <a:r>
              <a:rPr lang="en-US" altLang="zh-CN" dirty="0"/>
              <a:t>NF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C4ED80-0687-4578-B524-32E3182B37DD}"/>
              </a:ext>
            </a:extLst>
          </p:cNvPr>
          <p:cNvSpPr/>
          <p:nvPr/>
        </p:nvSpPr>
        <p:spPr>
          <a:xfrm>
            <a:off x="3910541" y="5547632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F13A7-5E66-46FD-B028-CF743D5CFBDA}"/>
              </a:ext>
            </a:extLst>
          </p:cNvPr>
          <p:cNvSpPr/>
          <p:nvPr/>
        </p:nvSpPr>
        <p:spPr>
          <a:xfrm>
            <a:off x="3187700" y="4269187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NF1-Monitor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2DCA56-E152-4790-8CE7-CADE84206F4C}"/>
              </a:ext>
            </a:extLst>
          </p:cNvPr>
          <p:cNvSpPr/>
          <p:nvPr/>
        </p:nvSpPr>
        <p:spPr>
          <a:xfrm>
            <a:off x="4919132" y="4256487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NF2-RateLimiter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B54A76-E8EF-4BA9-A837-98148D8CB7DB}"/>
              </a:ext>
            </a:extLst>
          </p:cNvPr>
          <p:cNvCxnSpPr>
            <a:cxnSpLocks/>
          </p:cNvCxnSpPr>
          <p:nvPr/>
        </p:nvCxnSpPr>
        <p:spPr>
          <a:xfrm flipH="1" flipV="1">
            <a:off x="3869267" y="4966626"/>
            <a:ext cx="677331" cy="5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1D62B5-D1B9-4E30-BA02-4AB6507452E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4592108" y="4933821"/>
            <a:ext cx="1008591" cy="61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B5E028-38FD-4EAC-BC9F-43C54DBB5B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22007" y="5886299"/>
            <a:ext cx="138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4CFEC1-5BBB-4C43-9EF4-85362D38437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5273674" y="5873087"/>
            <a:ext cx="955676" cy="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3F6FFD-35A3-4CDE-8733-CC4DFBFC698F}"/>
              </a:ext>
            </a:extLst>
          </p:cNvPr>
          <p:cNvSpPr/>
          <p:nvPr/>
        </p:nvSpPr>
        <p:spPr>
          <a:xfrm>
            <a:off x="1905000" y="5535217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7538CA-1F85-450B-A237-EDCB103D99AE}"/>
              </a:ext>
            </a:extLst>
          </p:cNvPr>
          <p:cNvSpPr/>
          <p:nvPr/>
        </p:nvSpPr>
        <p:spPr>
          <a:xfrm>
            <a:off x="6229350" y="5534420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Port2</a:t>
            </a:r>
            <a:endParaRPr lang="zh-CN" altLang="en-US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7BE8F9D-5F41-423D-985A-572F1B160BF1}"/>
              </a:ext>
            </a:extLst>
          </p:cNvPr>
          <p:cNvSpPr/>
          <p:nvPr/>
        </p:nvSpPr>
        <p:spPr>
          <a:xfrm>
            <a:off x="2937933" y="4694842"/>
            <a:ext cx="3674533" cy="1224401"/>
          </a:xfrm>
          <a:custGeom>
            <a:avLst/>
            <a:gdLst>
              <a:gd name="connsiteX0" fmla="*/ 0 w 3674533"/>
              <a:gd name="connsiteY0" fmla="*/ 1114216 h 1224401"/>
              <a:gd name="connsiteX1" fmla="*/ 1430867 w 3674533"/>
              <a:gd name="connsiteY1" fmla="*/ 1088816 h 1224401"/>
              <a:gd name="connsiteX2" fmla="*/ 1430867 w 3674533"/>
              <a:gd name="connsiteY2" fmla="*/ 1088816 h 1224401"/>
              <a:gd name="connsiteX3" fmla="*/ 787400 w 3674533"/>
              <a:gd name="connsiteY3" fmla="*/ 140549 h 1224401"/>
              <a:gd name="connsiteX4" fmla="*/ 1727200 w 3674533"/>
              <a:gd name="connsiteY4" fmla="*/ 699349 h 1224401"/>
              <a:gd name="connsiteX5" fmla="*/ 3039533 w 3674533"/>
              <a:gd name="connsiteY5" fmla="*/ 5082 h 1224401"/>
              <a:gd name="connsiteX6" fmla="*/ 1854200 w 3674533"/>
              <a:gd name="connsiteY6" fmla="*/ 1139616 h 1224401"/>
              <a:gd name="connsiteX7" fmla="*/ 3674533 w 3674533"/>
              <a:gd name="connsiteY7" fmla="*/ 1054949 h 122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33" h="1224401">
                <a:moveTo>
                  <a:pt x="0" y="1114216"/>
                </a:moveTo>
                <a:lnTo>
                  <a:pt x="1430867" y="1088816"/>
                </a:lnTo>
                <a:lnTo>
                  <a:pt x="1430867" y="1088816"/>
                </a:lnTo>
                <a:cubicBezTo>
                  <a:pt x="1323623" y="930772"/>
                  <a:pt x="738011" y="205460"/>
                  <a:pt x="787400" y="140549"/>
                </a:cubicBezTo>
                <a:cubicBezTo>
                  <a:pt x="836789" y="75638"/>
                  <a:pt x="1351845" y="721927"/>
                  <a:pt x="1727200" y="699349"/>
                </a:cubicBezTo>
                <a:cubicBezTo>
                  <a:pt x="2102556" y="676771"/>
                  <a:pt x="3018366" y="-68296"/>
                  <a:pt x="3039533" y="5082"/>
                </a:cubicBezTo>
                <a:cubicBezTo>
                  <a:pt x="3060700" y="78460"/>
                  <a:pt x="1748367" y="964638"/>
                  <a:pt x="1854200" y="1139616"/>
                </a:cubicBezTo>
                <a:cubicBezTo>
                  <a:pt x="1960033" y="1314594"/>
                  <a:pt x="2817283" y="1184771"/>
                  <a:pt x="3674533" y="1054949"/>
                </a:cubicBezTo>
              </a:path>
            </a:pathLst>
          </a:custGeom>
          <a:ln w="38100">
            <a:headEnd type="none" w="med" len="med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C2425D7-D44F-4F8C-AD6A-C0679B66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83" y="1766666"/>
            <a:ext cx="3780365" cy="9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3279-7EBE-4F5C-A422-90FD8DF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r>
              <a:rPr lang="zh-CN" altLang="en-US" dirty="0"/>
              <a:t>多租户资源隔离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38E2-E996-4719-9688-2E71F59D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建联方法</a:t>
            </a:r>
            <a:endParaRPr lang="en-US" altLang="zh-CN" dirty="0"/>
          </a:p>
          <a:p>
            <a:pPr lvl="1"/>
            <a:r>
              <a:rPr lang="en-US" altLang="zh-CN" dirty="0"/>
              <a:t>NSH over Ethernet</a:t>
            </a:r>
          </a:p>
          <a:p>
            <a:r>
              <a:rPr lang="zh-CN" altLang="en-US" dirty="0"/>
              <a:t>包分类：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SPI</a:t>
            </a:r>
            <a:r>
              <a:rPr lang="zh-CN" altLang="en-US" dirty="0"/>
              <a:t>字段区分不同的</a:t>
            </a:r>
            <a:r>
              <a:rPr lang="en-US" altLang="zh-CN" dirty="0"/>
              <a:t>SFC instance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SI</a:t>
            </a:r>
            <a:r>
              <a:rPr lang="zh-CN" altLang="en-US" dirty="0"/>
              <a:t>字段区分该</a:t>
            </a:r>
            <a:r>
              <a:rPr lang="en-US" altLang="zh-CN" dirty="0"/>
              <a:t>SFC instance</a:t>
            </a:r>
            <a:r>
              <a:rPr lang="zh-CN" altLang="en-US" dirty="0"/>
              <a:t>需要被哪个</a:t>
            </a:r>
            <a:r>
              <a:rPr lang="en-US" altLang="zh-CN" dirty="0"/>
              <a:t>NF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C4ED80-0687-4578-B524-32E3182B37DD}"/>
              </a:ext>
            </a:extLst>
          </p:cNvPr>
          <p:cNvSpPr/>
          <p:nvPr/>
        </p:nvSpPr>
        <p:spPr>
          <a:xfrm>
            <a:off x="3970866" y="5546725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F13A7-5E66-46FD-B028-CF743D5CFBDA}"/>
              </a:ext>
            </a:extLst>
          </p:cNvPr>
          <p:cNvSpPr/>
          <p:nvPr/>
        </p:nvSpPr>
        <p:spPr>
          <a:xfrm>
            <a:off x="3187700" y="4269388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NF1-Monitor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2DCA56-E152-4790-8CE7-CADE84206F4C}"/>
              </a:ext>
            </a:extLst>
          </p:cNvPr>
          <p:cNvSpPr/>
          <p:nvPr/>
        </p:nvSpPr>
        <p:spPr>
          <a:xfrm>
            <a:off x="4919132" y="4256487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NF2-RateLimiter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FB54A76-E8EF-4BA9-A837-98148D8CB7DB}"/>
              </a:ext>
            </a:extLst>
          </p:cNvPr>
          <p:cNvCxnSpPr>
            <a:cxnSpLocks/>
          </p:cNvCxnSpPr>
          <p:nvPr/>
        </p:nvCxnSpPr>
        <p:spPr>
          <a:xfrm flipH="1" flipV="1">
            <a:off x="3869267" y="4966626"/>
            <a:ext cx="677331" cy="5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1D62B5-D1B9-4E30-BA02-4AB6507452E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4652433" y="4933821"/>
            <a:ext cx="948266" cy="61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B5E028-38FD-4EAC-BC9F-43C54DBB5B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82332" y="5885392"/>
            <a:ext cx="138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4CFEC1-5BBB-4C43-9EF4-85362D38437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5333999" y="5873087"/>
            <a:ext cx="895351" cy="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3F6FFD-35A3-4CDE-8733-CC4DFBFC698F}"/>
              </a:ext>
            </a:extLst>
          </p:cNvPr>
          <p:cNvSpPr/>
          <p:nvPr/>
        </p:nvSpPr>
        <p:spPr>
          <a:xfrm>
            <a:off x="1905000" y="5535217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7538CA-1F85-450B-A237-EDCB103D99AE}"/>
              </a:ext>
            </a:extLst>
          </p:cNvPr>
          <p:cNvSpPr/>
          <p:nvPr/>
        </p:nvSpPr>
        <p:spPr>
          <a:xfrm>
            <a:off x="6229350" y="5534420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Port2</a:t>
            </a:r>
            <a:endParaRPr lang="zh-CN" altLang="en-US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7BE8F9D-5F41-423D-985A-572F1B160BF1}"/>
              </a:ext>
            </a:extLst>
          </p:cNvPr>
          <p:cNvSpPr/>
          <p:nvPr/>
        </p:nvSpPr>
        <p:spPr>
          <a:xfrm>
            <a:off x="2937933" y="4694842"/>
            <a:ext cx="3674533" cy="1224401"/>
          </a:xfrm>
          <a:custGeom>
            <a:avLst/>
            <a:gdLst>
              <a:gd name="connsiteX0" fmla="*/ 0 w 3674533"/>
              <a:gd name="connsiteY0" fmla="*/ 1114216 h 1224401"/>
              <a:gd name="connsiteX1" fmla="*/ 1430867 w 3674533"/>
              <a:gd name="connsiteY1" fmla="*/ 1088816 h 1224401"/>
              <a:gd name="connsiteX2" fmla="*/ 1430867 w 3674533"/>
              <a:gd name="connsiteY2" fmla="*/ 1088816 h 1224401"/>
              <a:gd name="connsiteX3" fmla="*/ 787400 w 3674533"/>
              <a:gd name="connsiteY3" fmla="*/ 140549 h 1224401"/>
              <a:gd name="connsiteX4" fmla="*/ 1727200 w 3674533"/>
              <a:gd name="connsiteY4" fmla="*/ 699349 h 1224401"/>
              <a:gd name="connsiteX5" fmla="*/ 3039533 w 3674533"/>
              <a:gd name="connsiteY5" fmla="*/ 5082 h 1224401"/>
              <a:gd name="connsiteX6" fmla="*/ 1854200 w 3674533"/>
              <a:gd name="connsiteY6" fmla="*/ 1139616 h 1224401"/>
              <a:gd name="connsiteX7" fmla="*/ 3674533 w 3674533"/>
              <a:gd name="connsiteY7" fmla="*/ 1054949 h 122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33" h="1224401">
                <a:moveTo>
                  <a:pt x="0" y="1114216"/>
                </a:moveTo>
                <a:lnTo>
                  <a:pt x="1430867" y="1088816"/>
                </a:lnTo>
                <a:lnTo>
                  <a:pt x="1430867" y="1088816"/>
                </a:lnTo>
                <a:cubicBezTo>
                  <a:pt x="1323623" y="930772"/>
                  <a:pt x="738011" y="205460"/>
                  <a:pt x="787400" y="140549"/>
                </a:cubicBezTo>
                <a:cubicBezTo>
                  <a:pt x="836789" y="75638"/>
                  <a:pt x="1351845" y="721927"/>
                  <a:pt x="1727200" y="699349"/>
                </a:cubicBezTo>
                <a:cubicBezTo>
                  <a:pt x="2102556" y="676771"/>
                  <a:pt x="3018366" y="-68296"/>
                  <a:pt x="3039533" y="5082"/>
                </a:cubicBezTo>
                <a:cubicBezTo>
                  <a:pt x="3060700" y="78460"/>
                  <a:pt x="1748367" y="964638"/>
                  <a:pt x="1854200" y="1139616"/>
                </a:cubicBezTo>
                <a:cubicBezTo>
                  <a:pt x="1960033" y="1314594"/>
                  <a:pt x="2817283" y="1184771"/>
                  <a:pt x="3674533" y="1054949"/>
                </a:cubicBezTo>
              </a:path>
            </a:pathLst>
          </a:custGeom>
          <a:ln w="38100">
            <a:headEnd type="none" w="med" len="med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C2425D7-D44F-4F8C-AD6A-C0679B66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83" y="1766666"/>
            <a:ext cx="3780365" cy="99571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3150F34-0AFC-4EFA-AFD4-10727FE0E33A}"/>
              </a:ext>
            </a:extLst>
          </p:cNvPr>
          <p:cNvSpPr/>
          <p:nvPr/>
        </p:nvSpPr>
        <p:spPr>
          <a:xfrm>
            <a:off x="6548964" y="4229521"/>
            <a:ext cx="1363133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NF3-Firewall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2391A46-9F8D-4F1A-9F56-2E7D42EAFC75}"/>
              </a:ext>
            </a:extLst>
          </p:cNvPr>
          <p:cNvSpPr/>
          <p:nvPr/>
        </p:nvSpPr>
        <p:spPr>
          <a:xfrm>
            <a:off x="2937933" y="4639718"/>
            <a:ext cx="3871522" cy="1168844"/>
          </a:xfrm>
          <a:custGeom>
            <a:avLst/>
            <a:gdLst>
              <a:gd name="connsiteX0" fmla="*/ 0 w 3871522"/>
              <a:gd name="connsiteY0" fmla="*/ 1075282 h 1168844"/>
              <a:gd name="connsiteX1" fmla="*/ 84667 w 3871522"/>
              <a:gd name="connsiteY1" fmla="*/ 1075282 h 1168844"/>
              <a:gd name="connsiteX2" fmla="*/ 2099734 w 3871522"/>
              <a:gd name="connsiteY2" fmla="*/ 1032949 h 1168844"/>
              <a:gd name="connsiteX3" fmla="*/ 3869267 w 3871522"/>
              <a:gd name="connsiteY3" fmla="*/ 15 h 1168844"/>
              <a:gd name="connsiteX4" fmla="*/ 2497667 w 3871522"/>
              <a:gd name="connsiteY4" fmla="*/ 1058349 h 1168844"/>
              <a:gd name="connsiteX5" fmla="*/ 3750734 w 3871522"/>
              <a:gd name="connsiteY5" fmla="*/ 1083749 h 116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1522" h="1168844">
                <a:moveTo>
                  <a:pt x="0" y="1075282"/>
                </a:moveTo>
                <a:lnTo>
                  <a:pt x="84667" y="1075282"/>
                </a:lnTo>
                <a:cubicBezTo>
                  <a:pt x="434623" y="1068226"/>
                  <a:pt x="1468967" y="1212160"/>
                  <a:pt x="2099734" y="1032949"/>
                </a:cubicBezTo>
                <a:cubicBezTo>
                  <a:pt x="2730501" y="853738"/>
                  <a:pt x="3802945" y="-4218"/>
                  <a:pt x="3869267" y="15"/>
                </a:cubicBezTo>
                <a:cubicBezTo>
                  <a:pt x="3935589" y="4248"/>
                  <a:pt x="2517422" y="877727"/>
                  <a:pt x="2497667" y="1058349"/>
                </a:cubicBezTo>
                <a:cubicBezTo>
                  <a:pt x="2477912" y="1238971"/>
                  <a:pt x="3114323" y="1161360"/>
                  <a:pt x="3750734" y="1083749"/>
                </a:cubicBezTo>
              </a:path>
            </a:pathLst>
          </a:custGeom>
          <a:ln w="57150">
            <a:headEnd type="none" w="med" len="med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7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3279-7EBE-4F5C-A422-90FD8DF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种网络功能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38E2-E996-4719-9688-2E71F59D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种类</a:t>
            </a:r>
            <a:endParaRPr lang="en-US" altLang="zh-CN" dirty="0"/>
          </a:p>
          <a:p>
            <a:pPr lvl="1"/>
            <a:r>
              <a:rPr lang="en-US" altLang="zh-CN" dirty="0"/>
              <a:t>Rate Limiter</a:t>
            </a:r>
          </a:p>
          <a:p>
            <a:pPr lvl="2"/>
            <a:r>
              <a:rPr lang="zh-CN" altLang="en-US" dirty="0"/>
              <a:t>支持设定最大速率</a:t>
            </a:r>
            <a:endParaRPr lang="en-US" altLang="zh-CN" dirty="0"/>
          </a:p>
          <a:p>
            <a:pPr lvl="1"/>
            <a:r>
              <a:rPr lang="en-US" altLang="zh-CN" dirty="0"/>
              <a:t>Monitor</a:t>
            </a:r>
          </a:p>
          <a:p>
            <a:pPr lvl="2"/>
            <a:r>
              <a:rPr lang="zh-CN" altLang="en-US" dirty="0"/>
              <a:t>支持获取</a:t>
            </a:r>
            <a:r>
              <a:rPr lang="en-US" altLang="zh-CN" dirty="0"/>
              <a:t>Counters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 err="1"/>
              <a:t>StatelessFW</a:t>
            </a:r>
            <a:endParaRPr lang="en-US" altLang="zh-CN" dirty="0"/>
          </a:p>
          <a:p>
            <a:pPr lvl="2"/>
            <a:r>
              <a:rPr lang="zh-CN" altLang="en-US" dirty="0"/>
              <a:t>支持动态增删改查</a:t>
            </a:r>
            <a:r>
              <a:rPr lang="en-US" altLang="zh-CN" dirty="0"/>
              <a:t>ACL rules</a:t>
            </a:r>
          </a:p>
          <a:p>
            <a:r>
              <a:rPr lang="zh-CN" altLang="en-US" dirty="0"/>
              <a:t>共同需求</a:t>
            </a:r>
            <a:endParaRPr lang="en-US" altLang="zh-CN" dirty="0"/>
          </a:p>
          <a:p>
            <a:pPr lvl="1"/>
            <a:r>
              <a:rPr lang="zh-CN" altLang="en-US" dirty="0"/>
              <a:t>支持获取</a:t>
            </a:r>
            <a:r>
              <a:rPr lang="en-US" altLang="zh-CN" dirty="0"/>
              <a:t>input sum traffic rate</a:t>
            </a:r>
            <a:r>
              <a:rPr lang="zh-CN" altLang="en-US" dirty="0"/>
              <a:t>和</a:t>
            </a:r>
            <a:r>
              <a:rPr lang="en-US" altLang="zh-CN" dirty="0"/>
              <a:t>output sum traffic rate</a:t>
            </a:r>
            <a:r>
              <a:rPr lang="zh-CN" altLang="en-US" dirty="0"/>
              <a:t>的查询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15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3279-7EBE-4F5C-A422-90FD8DF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种路由模态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38E2-E996-4719-9688-2E71F59D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，</a:t>
            </a:r>
            <a:r>
              <a:rPr lang="en-US" altLang="zh-CN" dirty="0"/>
              <a:t>SRv6</a:t>
            </a:r>
            <a:r>
              <a:rPr lang="zh-CN" altLang="en-US" dirty="0"/>
              <a:t>和</a:t>
            </a:r>
            <a:r>
              <a:rPr lang="en-US" altLang="zh-CN" dirty="0"/>
              <a:t>RoceV1</a:t>
            </a:r>
          </a:p>
          <a:p>
            <a:pPr lvl="1"/>
            <a:r>
              <a:rPr lang="zh-CN" altLang="en-US" dirty="0"/>
              <a:t>中介者发送编排信息的时候就会指明每个</a:t>
            </a:r>
            <a:r>
              <a:rPr lang="en-US" altLang="zh-CN" dirty="0"/>
              <a:t>NF instance</a:t>
            </a:r>
            <a:r>
              <a:rPr lang="zh-CN" altLang="en-US" dirty="0"/>
              <a:t>的路由模态种类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003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280</Words>
  <Application>Microsoft Office PowerPoint</Application>
  <PresentationFormat>宽屏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多模态NF 数据平面需求</vt:lpstr>
      <vt:lpstr>需求</vt:lpstr>
      <vt:lpstr>多模态NF 数据平面设计讨论</vt:lpstr>
      <vt:lpstr>P4内建链</vt:lpstr>
      <vt:lpstr>P4多租户资源隔离</vt:lpstr>
      <vt:lpstr>3种网络功能</vt:lpstr>
      <vt:lpstr>4种路由模态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多模态NF数据平面设计</dc:title>
  <dc:creator>Chen Mike</dc:creator>
  <cp:lastModifiedBy>Chen Mike</cp:lastModifiedBy>
  <cp:revision>62</cp:revision>
  <dcterms:created xsi:type="dcterms:W3CDTF">2022-04-09T05:40:18Z</dcterms:created>
  <dcterms:modified xsi:type="dcterms:W3CDTF">2022-04-09T06:27:03Z</dcterms:modified>
</cp:coreProperties>
</file>