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8" r:id="rId4"/>
    <p:sldId id="274" r:id="rId5"/>
    <p:sldId id="283" r:id="rId6"/>
    <p:sldId id="276" r:id="rId7"/>
    <p:sldId id="263" r:id="rId8"/>
    <p:sldId id="273" r:id="rId9"/>
    <p:sldId id="278" r:id="rId10"/>
    <p:sldId id="277" r:id="rId11"/>
    <p:sldId id="268" r:id="rId12"/>
    <p:sldId id="269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3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5" algn="l" defTabSz="9143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0" algn="l" defTabSz="9143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5" algn="l" defTabSz="9143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0" algn="l" defTabSz="9143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5" algn="l" defTabSz="9143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51" algn="l" defTabSz="9143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5" algn="l" defTabSz="9143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01" algn="l" defTabSz="9143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4" autoAdjust="0"/>
    <p:restoredTop sz="94703" autoAdjust="0"/>
  </p:normalViewPr>
  <p:slideViewPr>
    <p:cSldViewPr snapToGrid="0">
      <p:cViewPr varScale="1">
        <p:scale>
          <a:sx n="68" d="100"/>
          <a:sy n="68" d="100"/>
        </p:scale>
        <p:origin x="55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53C96-54B5-4635-AF07-3A6C02E87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C21F0F-BFE6-4D44-97C9-216F762CE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A3053-5593-4D73-8888-E957C9BF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1DB38-D76F-46DE-86A7-C4BE56E3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AF9C6-F060-420A-B279-32A29643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1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5C2C5-34DE-4DC4-A704-311D8F14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EFB83-838F-4A02-9668-3A3A634D3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24611-C968-43A5-8DC8-6B84EAAA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39DE7-F422-4A25-B828-FE40D7E5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BD598-A613-4988-83C3-F23470A0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3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2411B1-3DAA-4F46-BF2A-B45A81E7F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2FFAF8-53A0-40DE-B82D-387C3563E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6B0A0-8237-4EA0-AFC7-13842ECA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83F1B-0242-4507-B3BC-286E8508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8BC20-3D78-4601-9931-E68D923E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7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E33F2-E1B1-4164-B111-7FC517E9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BA019-359F-4264-AE3D-166D5961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B5486-38D2-44AC-9D77-54CF9B22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AE0F2-9E71-4927-8057-D782A30C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E40BD-C9B3-4577-95A8-01F77855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3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61995-CD47-4453-8661-0D78E066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F9F7E-98D8-4A50-9996-EC8E97B7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3FA98-2FD0-4A45-969F-971F5A4D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15B5C-18DD-4D22-9EC3-98E89F0F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0E581-B9D2-4B53-8D0F-B4B1CDD6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2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D65FC-8239-4735-A5B7-088A402C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FAF21-74B9-4DEC-8A84-BEAF99F6B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A6D8E6-9E76-453C-91A8-095DF9C70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5D82B0-B078-4231-8275-1977B2BC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CB0F2-BE5D-4E19-A01C-82FBCF56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13BF48-831E-4B5A-99F4-7C133461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7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06131-CF38-458B-B07E-25C8B4E6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63842-D23D-47AE-86BB-252000A97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B7140A-C10C-483E-A1FE-B3268411C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A21F26-81D0-4D78-B751-E8F08A949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730528-7988-4005-922D-618946F42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994167-BB5E-4E1C-AE8C-E79D171F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3636B1-7B2F-4F54-8778-CAE36E99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9D71E5-107C-4795-8470-C4BF6CFB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C918D-77F9-4989-902E-34D138AA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379714-A06E-4941-AF24-1F31A05A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5FC105-6B38-4038-BB3D-269F8C1D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66C44F-54A8-489F-ABC5-A9EB1360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2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72FA3C-17BE-4BE1-95B5-D6CBDC8A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BEBCDE-AEBE-47DE-AF24-3D1BE469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76869E-3894-4869-AA90-DEFD80E0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5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19714-137E-4268-96E9-4E96E16E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676F9-AC98-4439-A8B8-5E8FB57D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7E59D3-025C-4101-B2CC-C3AA43383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9A9202-E5CB-49E1-90A4-E2A6AA37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5C804-52C1-4E3F-A7BC-FA44BE3E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0C153B-2878-4563-9D39-92F414FF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EF6B6-DCA9-44DE-929A-27FE94D3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BB5FD7-73D1-4135-A573-383C026A8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6DEB8-5F79-40F9-A41D-8DEDDED02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22988-2399-4901-B758-E5827C0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662F7-F55A-4DA5-80EB-C9D3B336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693A1-A010-4749-B9B2-43F2C12D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2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F1CE2D-279E-424E-9080-6507032B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DCEEE-8FD3-4B43-B999-0F1B9FE29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7FBE9-A614-459A-9F91-44E6231A8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1C3B5-86A2-44CC-9BB1-43A4D096BA0E}" type="datetimeFigureOut">
              <a:rPr lang="zh-CN" altLang="en-US" smtClean="0"/>
              <a:t>2021/03/17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4A350-CDE7-4E5E-83FA-2757B197F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86832-FCED-4C0B-AEBF-8C6902AAD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66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2B8E-ECF1-4108-9874-B70E22650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OpenFlow Router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802CF5-F759-4561-A573-F0C68D152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2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 – </a:t>
            </a:r>
            <a:r>
              <a:rPr lang="en-US" altLang="zh-CN" dirty="0" err="1"/>
              <a:t>NotViaPSFC</a:t>
            </a:r>
            <a:r>
              <a:rPr lang="en-US" altLang="zh-CN" dirty="0"/>
              <a:t>-NAT</a:t>
            </a:r>
            <a:endParaRPr lang="zh-CN" altLang="en-US" dirty="0"/>
          </a:p>
        </p:txBody>
      </p: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04DB1190-8EC9-4875-B5F9-7E4CF80F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36246"/>
              </p:ext>
            </p:extLst>
          </p:nvPr>
        </p:nvGraphicFramePr>
        <p:xfrm>
          <a:off x="2325143" y="2555398"/>
          <a:ext cx="754171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71181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250260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698075274"/>
                    </a:ext>
                  </a:extLst>
                </a:gridCol>
              </a:tblGrid>
              <a:tr h="191964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Group 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91964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Identifier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Buckets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388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1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4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1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3E806-3E48-4D2F-AD9B-9F01A01F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CE122-E64C-427B-9B39-E41B8B51C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Add/del switch</a:t>
            </a:r>
          </a:p>
          <a:p>
            <a:r>
              <a:rPr lang="en-US" altLang="zh-CN" dirty="0"/>
              <a:t>Add/move host</a:t>
            </a:r>
          </a:p>
          <a:p>
            <a:r>
              <a:rPr lang="en-US" altLang="zh-CN" b="1" dirty="0"/>
              <a:t>Add/del link</a:t>
            </a:r>
          </a:p>
          <a:p>
            <a:r>
              <a:rPr lang="en-US" altLang="zh-CN" dirty="0"/>
              <a:t>Add/modify/del port</a:t>
            </a:r>
          </a:p>
          <a:p>
            <a:pPr lvl="1"/>
            <a:r>
              <a:rPr lang="en-US" altLang="zh-CN" dirty="0"/>
              <a:t>BUG1: add port </a:t>
            </a:r>
            <a:r>
              <a:rPr lang="zh-CN" altLang="en-US" dirty="0"/>
              <a:t>从未成功触发</a:t>
            </a:r>
            <a:endParaRPr lang="en-US" altLang="zh-CN" dirty="0"/>
          </a:p>
          <a:p>
            <a:pPr lvl="2"/>
            <a:r>
              <a:rPr lang="en-US" altLang="zh-CN" dirty="0"/>
              <a:t>Add switch/link/host</a:t>
            </a:r>
            <a:r>
              <a:rPr lang="zh-CN" altLang="en-US" dirty="0"/>
              <a:t>时不会触发此</a:t>
            </a:r>
            <a:r>
              <a:rPr lang="en-US" altLang="zh-CN" dirty="0"/>
              <a:t>event</a:t>
            </a:r>
          </a:p>
          <a:p>
            <a:pPr lvl="1"/>
            <a:r>
              <a:rPr lang="en-US" altLang="zh-CN" dirty="0"/>
              <a:t>BUG2:</a:t>
            </a:r>
            <a:r>
              <a:rPr lang="zh-CN" altLang="en-US" dirty="0"/>
              <a:t> </a:t>
            </a:r>
            <a:r>
              <a:rPr lang="en-US" altLang="zh-CN" dirty="0"/>
              <a:t>modify/del</a:t>
            </a:r>
            <a:r>
              <a:rPr lang="zh-CN" altLang="en-US" dirty="0"/>
              <a:t> </a:t>
            </a:r>
            <a:r>
              <a:rPr lang="en-US" altLang="zh-CN" dirty="0"/>
              <a:t>port</a:t>
            </a:r>
            <a:r>
              <a:rPr lang="zh-CN" altLang="en-US" dirty="0"/>
              <a:t>可能触发失败</a:t>
            </a:r>
            <a:endParaRPr lang="en-US" altLang="zh-CN" dirty="0"/>
          </a:p>
          <a:p>
            <a:pPr lvl="2"/>
            <a:r>
              <a:rPr lang="en-US" altLang="zh-CN" dirty="0"/>
              <a:t>del switch</a:t>
            </a:r>
            <a:r>
              <a:rPr lang="zh-CN" altLang="en-US" dirty="0"/>
              <a:t>时不会触发此</a:t>
            </a:r>
            <a:r>
              <a:rPr lang="en-US" altLang="zh-CN" dirty="0"/>
              <a:t>event</a:t>
            </a:r>
          </a:p>
          <a:p>
            <a:pPr lvl="2"/>
            <a:r>
              <a:rPr lang="en-US" altLang="zh-CN" dirty="0"/>
              <a:t>del link</a:t>
            </a:r>
            <a:r>
              <a:rPr lang="zh-CN" altLang="en-US" dirty="0"/>
              <a:t>时会触发此</a:t>
            </a:r>
            <a:r>
              <a:rPr lang="en-US" altLang="zh-CN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92460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94353-0212-4410-9D1B-B8046B20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 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EED2A-3BC6-4FF4-A2DB-AEC3D0C9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Update local port entry</a:t>
            </a:r>
          </a:p>
          <a:p>
            <a:pPr lvl="1"/>
            <a:r>
              <a:rPr lang="en-US" altLang="zh-CN" dirty="0" err="1"/>
              <a:t>addLocalPort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localPortTable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Add port into </a:t>
            </a:r>
            <a:r>
              <a:rPr lang="en-US" altLang="zh-CN" dirty="0" err="1"/>
              <a:t>localPortTable</a:t>
            </a:r>
            <a:r>
              <a:rPr lang="en-US" altLang="zh-CN" dirty="0"/>
              <a:t>; add entry</a:t>
            </a:r>
          </a:p>
          <a:p>
            <a:pPr lvl="1"/>
            <a:r>
              <a:rPr lang="en-US" altLang="zh-CN" dirty="0" err="1"/>
              <a:t>delLocalPort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localPortTable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Del port from </a:t>
            </a:r>
            <a:r>
              <a:rPr lang="en-US" altLang="zh-CN" dirty="0" err="1"/>
              <a:t>localPortTable</a:t>
            </a:r>
            <a:r>
              <a:rPr lang="en-US" altLang="zh-CN" dirty="0"/>
              <a:t>; del entry</a:t>
            </a:r>
          </a:p>
          <a:p>
            <a:pPr lvl="1"/>
            <a:r>
              <a:rPr lang="en-US" altLang="zh-CN" dirty="0"/>
              <a:t>Event:</a:t>
            </a:r>
          </a:p>
          <a:p>
            <a:pPr lvl="2"/>
            <a:r>
              <a:rPr lang="en-US" altLang="zh-CN" dirty="0"/>
              <a:t>Add port event: </a:t>
            </a:r>
            <a:r>
              <a:rPr lang="en-US" altLang="zh-CN" dirty="0" err="1"/>
              <a:t>addLocalPort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Del port event : </a:t>
            </a:r>
            <a:r>
              <a:rPr lang="en-US" altLang="zh-CN" dirty="0" err="1"/>
              <a:t>delLocalPort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Add switch/link/host event : </a:t>
            </a:r>
            <a:r>
              <a:rPr lang="en-US" altLang="zh-CN" dirty="0" err="1"/>
              <a:t>addLocalPort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Del switch event : </a:t>
            </a:r>
          </a:p>
          <a:p>
            <a:pPr lvl="3"/>
            <a:r>
              <a:rPr lang="en-US" altLang="zh-CN" dirty="0"/>
              <a:t>del </a:t>
            </a:r>
            <a:r>
              <a:rPr lang="en-US" altLang="zh-CN" dirty="0" err="1"/>
              <a:t>localPortTable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896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94353-0212-4410-9D1B-B8046B20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 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EED2A-3BC6-4FF4-A2DB-AEC3D0C9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Update peer port entry</a:t>
            </a:r>
          </a:p>
          <a:p>
            <a:pPr lvl="1"/>
            <a:r>
              <a:rPr lang="en-US" altLang="zh-CN" dirty="0" err="1"/>
              <a:t>addPeerPort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PeerPortTable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Add port into </a:t>
            </a:r>
            <a:r>
              <a:rPr lang="en-US" altLang="zh-CN" dirty="0" err="1"/>
              <a:t>peerPortTable</a:t>
            </a:r>
            <a:r>
              <a:rPr lang="en-US" altLang="zh-CN" dirty="0"/>
              <a:t>; add entry</a:t>
            </a:r>
          </a:p>
          <a:p>
            <a:pPr lvl="1"/>
            <a:r>
              <a:rPr lang="en-US" altLang="zh-CN" dirty="0" err="1"/>
              <a:t>delPeerPort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PeerPortTable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Del port from </a:t>
            </a:r>
            <a:r>
              <a:rPr lang="en-US" altLang="zh-CN" dirty="0" err="1"/>
              <a:t>peerPortTable</a:t>
            </a:r>
            <a:r>
              <a:rPr lang="en-US" altLang="zh-CN" dirty="0"/>
              <a:t>; del entry</a:t>
            </a:r>
          </a:p>
          <a:p>
            <a:pPr lvl="1"/>
            <a:r>
              <a:rPr lang="en-US" altLang="zh-CN" dirty="0"/>
              <a:t>Event:</a:t>
            </a:r>
          </a:p>
          <a:p>
            <a:pPr lvl="2"/>
            <a:r>
              <a:rPr lang="en-US" altLang="zh-CN" dirty="0"/>
              <a:t>Add link: </a:t>
            </a:r>
            <a:r>
              <a:rPr lang="en-US" altLang="zh-CN" dirty="0" err="1"/>
              <a:t>addPeerPort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Del link: </a:t>
            </a:r>
            <a:r>
              <a:rPr lang="en-US" altLang="zh-CN" dirty="0" err="1"/>
              <a:t>delPeerPort</a:t>
            </a:r>
            <a:r>
              <a:rPr lang="en-US" altLang="zh-CN" dirty="0"/>
              <a:t>(port)</a:t>
            </a:r>
          </a:p>
          <a:p>
            <a:r>
              <a:rPr lang="en-US" altLang="zh-CN" dirty="0"/>
              <a:t>Update host mac entry</a:t>
            </a:r>
          </a:p>
          <a:p>
            <a:pPr lvl="1"/>
            <a:r>
              <a:rPr lang="en-US" altLang="zh-CN" dirty="0"/>
              <a:t>Packet in: </a:t>
            </a:r>
            <a:r>
              <a:rPr lang="en-US" altLang="zh-CN" dirty="0" err="1"/>
              <a:t>arp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499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EA3D1-82E6-4E0E-A074-2466550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West-East App: Update RIB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D7FE8-2ECE-4B54-AABA-F07000A2D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Switch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旧表组有</a:t>
            </a:r>
            <a:r>
              <a:rPr lang="en-US" altLang="zh-CN" dirty="0"/>
              <a:t>&amp;&amp;</a:t>
            </a:r>
            <a:r>
              <a:rPr lang="zh-CN" altLang="en-US" dirty="0"/>
              <a:t>新表组没有：全部删除</a:t>
            </a:r>
            <a:endParaRPr lang="en-US" altLang="zh-CN" dirty="0"/>
          </a:p>
          <a:p>
            <a:pPr lvl="1"/>
            <a:r>
              <a:rPr lang="zh-CN" altLang="en-US" dirty="0"/>
              <a:t>旧表组没有</a:t>
            </a:r>
            <a:r>
              <a:rPr lang="en-US" altLang="zh-CN" dirty="0"/>
              <a:t>&amp;&amp;</a:t>
            </a:r>
            <a:r>
              <a:rPr lang="zh-CN" altLang="en-US" dirty="0"/>
              <a:t>新表组有：全部安装</a:t>
            </a:r>
            <a:endParaRPr lang="en-US" altLang="zh-CN" dirty="0"/>
          </a:p>
          <a:p>
            <a:pPr lvl="1"/>
            <a:r>
              <a:rPr lang="zh-CN" altLang="en-US" dirty="0"/>
              <a:t>旧表组有</a:t>
            </a:r>
            <a:r>
              <a:rPr lang="en-US" altLang="zh-CN" dirty="0"/>
              <a:t>&amp;&amp;</a:t>
            </a:r>
            <a:r>
              <a:rPr lang="zh-CN" altLang="en-US" dirty="0"/>
              <a:t>新表组有：下一步</a:t>
            </a:r>
            <a:endParaRPr lang="en-US" altLang="zh-CN" dirty="0"/>
          </a:p>
          <a:p>
            <a:r>
              <a:rPr lang="en-US" altLang="zh-CN" dirty="0"/>
              <a:t>Entry</a:t>
            </a:r>
          </a:p>
          <a:p>
            <a:pPr lvl="1"/>
            <a:r>
              <a:rPr lang="zh-CN" altLang="en-US" dirty="0"/>
              <a:t>新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在旧表中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删除旧</a:t>
            </a:r>
            <a:r>
              <a:rPr lang="en-US" altLang="zh-CN" dirty="0"/>
              <a:t>entry</a:t>
            </a:r>
            <a:r>
              <a:rPr lang="zh-CN" altLang="en-US" dirty="0"/>
              <a:t>，安装新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新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不在旧表中：安装新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旧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不在新表中：删除旧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40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B77C8-B16C-4D22-9EA9-2CB561D4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North-South App: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EC9F4-45EC-4972-BF5D-4DD1C0EA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DCN Gateway switches list.</a:t>
            </a:r>
          </a:p>
          <a:p>
            <a:r>
              <a:rPr lang="en-US" altLang="zh-CN" dirty="0"/>
              <a:t>Set the default outbound of a </a:t>
            </a:r>
            <a:r>
              <a:rPr lang="en-US" altLang="zh-CN" dirty="0" err="1"/>
              <a:t>dcn</a:t>
            </a:r>
            <a:r>
              <a:rPr lang="en-US" altLang="zh-CN" dirty="0"/>
              <a:t> gateway as port 1.</a:t>
            </a:r>
          </a:p>
          <a:p>
            <a:r>
              <a:rPr lang="en-US" altLang="zh-CN" dirty="0"/>
              <a:t>Get </a:t>
            </a:r>
            <a:r>
              <a:rPr lang="en-US" altLang="zh-CN" dirty="0" err="1"/>
              <a:t>spt</a:t>
            </a:r>
            <a:r>
              <a:rPr lang="en-US" altLang="zh-CN" dirty="0"/>
              <a:t> to default gateway.</a:t>
            </a:r>
          </a:p>
          <a:p>
            <a:r>
              <a:rPr lang="en-US" altLang="zh-CN" dirty="0"/>
              <a:t>For gateway, set default ipv4 forward entry to outbound port.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9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BA84E-374A-4715-ABFC-8092B546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Switch-Centric Topology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0FE7D2-E176-4C4E-A576-CEDB13658841}"/>
              </a:ext>
            </a:extLst>
          </p:cNvPr>
          <p:cNvSpPr/>
          <p:nvPr/>
        </p:nvSpPr>
        <p:spPr>
          <a:xfrm>
            <a:off x="2223204" y="1397134"/>
            <a:ext cx="6873086" cy="35738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24160C-DE5B-4A0B-A6AD-3157A4E344A1}"/>
              </a:ext>
            </a:extLst>
          </p:cNvPr>
          <p:cNvSpPr/>
          <p:nvPr/>
        </p:nvSpPr>
        <p:spPr>
          <a:xfrm>
            <a:off x="6126158" y="293455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62B2377-5FE7-408F-8550-0286E4FF2C5F}"/>
              </a:ext>
            </a:extLst>
          </p:cNvPr>
          <p:cNvSpPr/>
          <p:nvPr/>
        </p:nvSpPr>
        <p:spPr>
          <a:xfrm>
            <a:off x="8106005" y="407290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5966527-8762-4815-88AA-67854EEDEFDB}"/>
              </a:ext>
            </a:extLst>
          </p:cNvPr>
          <p:cNvSpPr/>
          <p:nvPr/>
        </p:nvSpPr>
        <p:spPr>
          <a:xfrm>
            <a:off x="8115859" y="293455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8822EC6-9585-4878-8F07-21DD18FEAE09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8523161" y="3753133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3405B9-68E9-40E7-884E-319BB78DBABF}"/>
              </a:ext>
            </a:extLst>
          </p:cNvPr>
          <p:cNvCxnSpPr>
            <a:cxnSpLocks/>
            <a:stCxn id="42" idx="0"/>
            <a:endCxn id="8" idx="4"/>
          </p:cNvCxnSpPr>
          <p:nvPr/>
        </p:nvCxnSpPr>
        <p:spPr>
          <a:xfrm flipV="1">
            <a:off x="6543314" y="3753135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EFEB6E5-5D0A-4378-8944-8FDAC11AD907}"/>
              </a:ext>
            </a:extLst>
          </p:cNvPr>
          <p:cNvCxnSpPr>
            <a:cxnSpLocks/>
            <a:endCxn id="8" idx="6"/>
          </p:cNvCxnSpPr>
          <p:nvPr/>
        </p:nvCxnSpPr>
        <p:spPr>
          <a:xfrm flipH="1" flipV="1">
            <a:off x="6960470" y="3343841"/>
            <a:ext cx="1137770" cy="113835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22F153A-6291-4895-8C9E-EF71203DF1AC}"/>
              </a:ext>
            </a:extLst>
          </p:cNvPr>
          <p:cNvSpPr/>
          <p:nvPr/>
        </p:nvSpPr>
        <p:spPr>
          <a:xfrm>
            <a:off x="7125269" y="5677917"/>
            <a:ext cx="993980" cy="56512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Ingress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61612AA-B34B-4A22-B08D-D5F86929C1AB}"/>
              </a:ext>
            </a:extLst>
          </p:cNvPr>
          <p:cNvCxnSpPr>
            <a:cxnSpLocks/>
            <a:stCxn id="42" idx="4"/>
            <a:endCxn id="16" idx="0"/>
          </p:cNvCxnSpPr>
          <p:nvPr/>
        </p:nvCxnSpPr>
        <p:spPr>
          <a:xfrm>
            <a:off x="6543316" y="4903169"/>
            <a:ext cx="1078945" cy="77474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F813C1A-0837-4F68-AD5F-D8C92FA0CDCA}"/>
              </a:ext>
            </a:extLst>
          </p:cNvPr>
          <p:cNvCxnSpPr>
            <a:cxnSpLocks/>
            <a:stCxn id="117" idx="4"/>
            <a:endCxn id="14" idx="3"/>
          </p:cNvCxnSpPr>
          <p:nvPr/>
        </p:nvCxnSpPr>
        <p:spPr>
          <a:xfrm flipH="1">
            <a:off x="4206625" y="4932888"/>
            <a:ext cx="584819" cy="10243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B0A5034-B81B-4EE2-85DF-A93104CCC397}"/>
              </a:ext>
            </a:extLst>
          </p:cNvPr>
          <p:cNvSpPr txBox="1"/>
          <p:nvPr/>
        </p:nvSpPr>
        <p:spPr>
          <a:xfrm>
            <a:off x="5264858" y="1378098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DCN</a:t>
            </a:r>
            <a:endParaRPr lang="zh-CN" altLang="en-US" sz="24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ECAFB4-7DF1-4848-9F69-A6D249BFBE0B}"/>
              </a:ext>
            </a:extLst>
          </p:cNvPr>
          <p:cNvSpPr/>
          <p:nvPr/>
        </p:nvSpPr>
        <p:spPr>
          <a:xfrm>
            <a:off x="794364" y="5676146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</a:p>
          <a:p>
            <a:pPr algn="ctr"/>
            <a:r>
              <a:rPr lang="en-US" altLang="zh-CN" dirty="0"/>
              <a:t>Server 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D70F375-C67C-4F47-8C57-6F63B3A2FFE9}"/>
              </a:ext>
            </a:extLst>
          </p:cNvPr>
          <p:cNvSpPr/>
          <p:nvPr/>
        </p:nvSpPr>
        <p:spPr>
          <a:xfrm>
            <a:off x="5295293" y="5670313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</a:p>
          <a:p>
            <a:pPr algn="ctr"/>
            <a:r>
              <a:rPr lang="en-US" altLang="zh-CN" dirty="0"/>
              <a:t>Server 2</a:t>
            </a:r>
            <a:endParaRPr lang="zh-CN" altLang="en-US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B5768D4-90FB-483D-A2BF-3B2382BB8923}"/>
              </a:ext>
            </a:extLst>
          </p:cNvPr>
          <p:cNvCxnSpPr>
            <a:cxnSpLocks/>
            <a:stCxn id="123" idx="4"/>
            <a:endCxn id="36" idx="0"/>
          </p:cNvCxnSpPr>
          <p:nvPr/>
        </p:nvCxnSpPr>
        <p:spPr>
          <a:xfrm flipH="1">
            <a:off x="1349266" y="4944569"/>
            <a:ext cx="1462331" cy="73157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2ACD7D7-6F80-4058-80CC-E23E455E7C56}"/>
              </a:ext>
            </a:extLst>
          </p:cNvPr>
          <p:cNvCxnSpPr>
            <a:cxnSpLocks/>
            <a:stCxn id="117" idx="4"/>
            <a:endCxn id="37" idx="0"/>
          </p:cNvCxnSpPr>
          <p:nvPr/>
        </p:nvCxnSpPr>
        <p:spPr>
          <a:xfrm>
            <a:off x="4791444" y="4932888"/>
            <a:ext cx="1058751" cy="73742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6D6623C-D3D5-4B71-B1F7-813C5B181048}"/>
              </a:ext>
            </a:extLst>
          </p:cNvPr>
          <p:cNvSpPr/>
          <p:nvPr/>
        </p:nvSpPr>
        <p:spPr>
          <a:xfrm>
            <a:off x="6126158" y="408458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6921F3E-8F67-400F-B28D-918B6FC32D09}"/>
              </a:ext>
            </a:extLst>
          </p:cNvPr>
          <p:cNvCxnSpPr>
            <a:cxnSpLocks/>
            <a:stCxn id="10" idx="2"/>
            <a:endCxn id="42" idx="6"/>
          </p:cNvCxnSpPr>
          <p:nvPr/>
        </p:nvCxnSpPr>
        <p:spPr>
          <a:xfrm flipH="1">
            <a:off x="6960472" y="3343841"/>
            <a:ext cx="1155389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爆炸形: 8 pt  46">
            <a:extLst>
              <a:ext uri="{FF2B5EF4-FFF2-40B4-BE49-F238E27FC236}">
                <a16:creationId xmlns:a16="http://schemas.microsoft.com/office/drawing/2014/main" id="{6C1DA1E9-636B-475A-8FAA-B1FFF9B22AE2}"/>
              </a:ext>
            </a:extLst>
          </p:cNvPr>
          <p:cNvSpPr/>
          <p:nvPr/>
        </p:nvSpPr>
        <p:spPr>
          <a:xfrm>
            <a:off x="6244696" y="3576005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23D2EB6-7787-433F-B7C8-5393A9F2ECDA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 flipH="1">
            <a:off x="7622259" y="4891490"/>
            <a:ext cx="900902" cy="7864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26320B3-3FD5-4F83-ACB9-C013FDCFED5A}"/>
              </a:ext>
            </a:extLst>
          </p:cNvPr>
          <p:cNvCxnSpPr>
            <a:cxnSpLocks/>
            <a:stCxn id="9" idx="6"/>
            <a:endCxn id="24" idx="1"/>
          </p:cNvCxnSpPr>
          <p:nvPr/>
        </p:nvCxnSpPr>
        <p:spPr>
          <a:xfrm flipV="1">
            <a:off x="8940317" y="4301445"/>
            <a:ext cx="1102334" cy="18075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2B745AF-81C1-4AC8-8A64-519D70EADB01}"/>
              </a:ext>
            </a:extLst>
          </p:cNvPr>
          <p:cNvCxnSpPr>
            <a:cxnSpLocks/>
            <a:stCxn id="42" idx="5"/>
            <a:endCxn id="45" idx="1"/>
          </p:cNvCxnSpPr>
          <p:nvPr/>
        </p:nvCxnSpPr>
        <p:spPr>
          <a:xfrm>
            <a:off x="6838288" y="4783290"/>
            <a:ext cx="3207726" cy="8748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C512BF2F-83DE-451B-818F-1417935B6ABD}"/>
              </a:ext>
            </a:extLst>
          </p:cNvPr>
          <p:cNvSpPr txBox="1"/>
          <p:nvPr/>
        </p:nvSpPr>
        <p:spPr>
          <a:xfrm>
            <a:off x="5718640" y="4309578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Gateway 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800DEFE-802A-44FB-8047-A7E02ADCDD34}"/>
              </a:ext>
            </a:extLst>
          </p:cNvPr>
          <p:cNvCxnSpPr>
            <a:cxnSpLocks/>
            <a:stCxn id="117" idx="4"/>
            <a:endCxn id="62" idx="3"/>
          </p:cNvCxnSpPr>
          <p:nvPr/>
        </p:nvCxnSpPr>
        <p:spPr>
          <a:xfrm flipH="1">
            <a:off x="4223228" y="4932888"/>
            <a:ext cx="568214" cy="157182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035B75F1-CF7D-40E0-8005-58D9A982AD1A}"/>
              </a:ext>
            </a:extLst>
          </p:cNvPr>
          <p:cNvGrpSpPr/>
          <p:nvPr/>
        </p:nvGrpSpPr>
        <p:grpSpPr>
          <a:xfrm>
            <a:off x="2340894" y="5372321"/>
            <a:ext cx="1890725" cy="1400962"/>
            <a:chOff x="349451" y="5321262"/>
            <a:chExt cx="1890725" cy="140096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418136A-B28D-4215-AB07-4D6AEBEE7EC7}"/>
                </a:ext>
              </a:extLst>
            </p:cNvPr>
            <p:cNvSpPr/>
            <p:nvPr/>
          </p:nvSpPr>
          <p:spPr>
            <a:xfrm>
              <a:off x="349451" y="5618774"/>
              <a:ext cx="1890725" cy="106262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245FE27-35B7-4AD0-9234-1079368714C6}"/>
                </a:ext>
              </a:extLst>
            </p:cNvPr>
            <p:cNvSpPr/>
            <p:nvPr/>
          </p:nvSpPr>
          <p:spPr>
            <a:xfrm>
              <a:off x="1450744" y="5678374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BESS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91EE1E-D23F-4CE0-944A-5E6CD6E2B34E}"/>
                </a:ext>
              </a:extLst>
            </p:cNvPr>
            <p:cNvSpPr/>
            <p:nvPr/>
          </p:nvSpPr>
          <p:spPr>
            <a:xfrm>
              <a:off x="513150" y="5680510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VNF1</a:t>
              </a:r>
              <a:endParaRPr lang="zh-CN" altLang="en-US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7CDEFA7-A56A-409A-9F5F-285FABC4C91E}"/>
                </a:ext>
              </a:extLst>
            </p:cNvPr>
            <p:cNvCxnSpPr>
              <a:cxnSpLocks/>
              <a:stCxn id="14" idx="1"/>
              <a:endCxn id="20" idx="3"/>
            </p:cNvCxnSpPr>
            <p:nvPr/>
          </p:nvCxnSpPr>
          <p:spPr>
            <a:xfrm flipH="1">
              <a:off x="1277588" y="5906128"/>
              <a:ext cx="173156" cy="213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95D798D-9E7D-47AE-B9BA-DDB316189D99}"/>
                </a:ext>
              </a:extLst>
            </p:cNvPr>
            <p:cNvSpPr txBox="1"/>
            <p:nvPr/>
          </p:nvSpPr>
          <p:spPr>
            <a:xfrm>
              <a:off x="369950" y="6352892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Server3</a:t>
              </a:r>
              <a:endParaRPr lang="zh-CN" altLang="en-US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4917366-C68B-4F68-B579-F7700A676C26}"/>
                </a:ext>
              </a:extLst>
            </p:cNvPr>
            <p:cNvSpPr txBox="1"/>
            <p:nvPr/>
          </p:nvSpPr>
          <p:spPr>
            <a:xfrm>
              <a:off x="404915" y="5321262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10.1.1.1</a:t>
              </a:r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74EF12A-33C6-484E-8334-A20B8B5444D4}"/>
                </a:ext>
              </a:extLst>
            </p:cNvPr>
            <p:cNvSpPr/>
            <p:nvPr/>
          </p:nvSpPr>
          <p:spPr>
            <a:xfrm>
              <a:off x="1410410" y="6225894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Kernel</a:t>
              </a:r>
              <a:endParaRPr lang="zh-CN" altLang="en-US" dirty="0"/>
            </a:p>
          </p:txBody>
        </p:sp>
      </p:grp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E0FCF13-BA41-4751-ADC9-04F642F5FE78}"/>
              </a:ext>
            </a:extLst>
          </p:cNvPr>
          <p:cNvCxnSpPr>
            <a:cxnSpLocks/>
            <a:stCxn id="237" idx="3"/>
            <a:endCxn id="123" idx="2"/>
          </p:cNvCxnSpPr>
          <p:nvPr/>
        </p:nvCxnSpPr>
        <p:spPr>
          <a:xfrm>
            <a:off x="1947385" y="4315794"/>
            <a:ext cx="447054" cy="21948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DEEE911-61D6-4A17-A6D6-A1EEBD30D8E5}"/>
              </a:ext>
            </a:extLst>
          </p:cNvPr>
          <p:cNvCxnSpPr>
            <a:cxnSpLocks/>
            <a:stCxn id="241" idx="3"/>
            <a:endCxn id="123" idx="2"/>
          </p:cNvCxnSpPr>
          <p:nvPr/>
        </p:nvCxnSpPr>
        <p:spPr>
          <a:xfrm flipV="1">
            <a:off x="1963992" y="4535277"/>
            <a:ext cx="430449" cy="3280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42D2A3F-10DF-40CB-9C23-D2BE453ED8EE}"/>
              </a:ext>
            </a:extLst>
          </p:cNvPr>
          <p:cNvGrpSpPr/>
          <p:nvPr/>
        </p:nvGrpSpPr>
        <p:grpSpPr>
          <a:xfrm>
            <a:off x="9981067" y="1549654"/>
            <a:ext cx="1891987" cy="633884"/>
            <a:chOff x="9919101" y="6032204"/>
            <a:chExt cx="1891987" cy="633884"/>
          </a:xfrm>
        </p:grpSpPr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342688A-6185-4908-98C9-6A35FB8317AC}"/>
                </a:ext>
              </a:extLst>
            </p:cNvPr>
            <p:cNvSpPr/>
            <p:nvPr/>
          </p:nvSpPr>
          <p:spPr>
            <a:xfrm>
              <a:off x="9919101" y="6032204"/>
              <a:ext cx="1891987" cy="6338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C55AB5C-9D84-4F80-BC57-201EAEB7B529}"/>
                </a:ext>
              </a:extLst>
            </p:cNvPr>
            <p:cNvSpPr txBox="1"/>
            <p:nvPr/>
          </p:nvSpPr>
          <p:spPr>
            <a:xfrm>
              <a:off x="10839347" y="6296756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Server0</a:t>
              </a:r>
              <a:endParaRPr lang="zh-CN" altLang="en-US" b="1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047BE3E-B76E-4EDA-949F-0E0DC6B78289}"/>
                </a:ext>
              </a:extLst>
            </p:cNvPr>
            <p:cNvSpPr/>
            <p:nvPr/>
          </p:nvSpPr>
          <p:spPr>
            <a:xfrm>
              <a:off x="10024420" y="6158172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SAM</a:t>
              </a:r>
              <a:endParaRPr lang="zh-CN" altLang="en-US" dirty="0"/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37FE9D9-DFB2-4C5E-AAFE-9E5A642AB170}"/>
              </a:ext>
            </a:extLst>
          </p:cNvPr>
          <p:cNvCxnSpPr>
            <a:cxnSpLocks/>
            <a:stCxn id="42" idx="5"/>
            <a:endCxn id="74" idx="1"/>
          </p:cNvCxnSpPr>
          <p:nvPr/>
        </p:nvCxnSpPr>
        <p:spPr>
          <a:xfrm>
            <a:off x="6838288" y="4783292"/>
            <a:ext cx="3207726" cy="41844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D23B018C-7D83-4E6B-9445-08CEE9BB586A}"/>
              </a:ext>
            </a:extLst>
          </p:cNvPr>
          <p:cNvCxnSpPr>
            <a:cxnSpLocks/>
            <a:stCxn id="9" idx="6"/>
            <a:endCxn id="71" idx="1"/>
          </p:cNvCxnSpPr>
          <p:nvPr/>
        </p:nvCxnSpPr>
        <p:spPr>
          <a:xfrm flipV="1">
            <a:off x="8940317" y="3833250"/>
            <a:ext cx="1098518" cy="64894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94047300-8ABC-4B20-B6AA-58670D057F85}"/>
              </a:ext>
            </a:extLst>
          </p:cNvPr>
          <p:cNvGrpSpPr/>
          <p:nvPr/>
        </p:nvGrpSpPr>
        <p:grpSpPr>
          <a:xfrm>
            <a:off x="9945891" y="4930340"/>
            <a:ext cx="2191514" cy="981545"/>
            <a:chOff x="9523696" y="4918597"/>
            <a:chExt cx="2191514" cy="981545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4EED5F84-998E-41E8-9B7C-306C137EB040}"/>
                </a:ext>
              </a:extLst>
            </p:cNvPr>
            <p:cNvSpPr/>
            <p:nvPr/>
          </p:nvSpPr>
          <p:spPr>
            <a:xfrm>
              <a:off x="9523696" y="4918597"/>
              <a:ext cx="2127252" cy="9726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BE5F070-09BD-449F-9D4A-8B691FF1592C}"/>
                </a:ext>
              </a:extLst>
            </p:cNvPr>
            <p:cNvSpPr/>
            <p:nvPr/>
          </p:nvSpPr>
          <p:spPr>
            <a:xfrm>
              <a:off x="9623819" y="5419421"/>
              <a:ext cx="1140931" cy="45391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Classifier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F4D5347-AF3F-4618-A168-87E18143A9D2}"/>
                </a:ext>
              </a:extLst>
            </p:cNvPr>
            <p:cNvSpPr txBox="1"/>
            <p:nvPr/>
          </p:nvSpPr>
          <p:spPr>
            <a:xfrm>
              <a:off x="10743469" y="553081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Server1</a:t>
              </a:r>
              <a:endParaRPr lang="zh-CN" altLang="en-US" b="1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7BC41979-6103-4A00-8FD8-3D47227E683A}"/>
                </a:ext>
              </a:extLst>
            </p:cNvPr>
            <p:cNvSpPr/>
            <p:nvPr/>
          </p:nvSpPr>
          <p:spPr>
            <a:xfrm>
              <a:off x="9623819" y="4962240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Kernel</a:t>
              </a:r>
              <a:endParaRPr lang="zh-CN" altLang="en-US" dirty="0"/>
            </a:p>
          </p:txBody>
        </p:sp>
      </p:grp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F493C7A-03ED-4741-8212-B6E6F195014F}"/>
              </a:ext>
            </a:extLst>
          </p:cNvPr>
          <p:cNvCxnSpPr>
            <a:cxnSpLocks/>
            <a:stCxn id="67" idx="1"/>
            <a:endCxn id="103" idx="6"/>
          </p:cNvCxnSpPr>
          <p:nvPr/>
        </p:nvCxnSpPr>
        <p:spPr>
          <a:xfrm flipH="1">
            <a:off x="7306780" y="1866598"/>
            <a:ext cx="2674287" cy="2484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5849583-F7ED-4349-B86E-72BE53637397}"/>
              </a:ext>
            </a:extLst>
          </p:cNvPr>
          <p:cNvSpPr/>
          <p:nvPr/>
        </p:nvSpPr>
        <p:spPr>
          <a:xfrm>
            <a:off x="3911292" y="150404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73040EE-69AB-4FAC-99F1-6A79CDFEF56B}"/>
              </a:ext>
            </a:extLst>
          </p:cNvPr>
          <p:cNvSpPr/>
          <p:nvPr/>
        </p:nvSpPr>
        <p:spPr>
          <a:xfrm>
            <a:off x="6472466" y="148215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77F45B3-4E19-4D56-B4F5-6BDAE9D65631}"/>
              </a:ext>
            </a:extLst>
          </p:cNvPr>
          <p:cNvSpPr/>
          <p:nvPr/>
        </p:nvSpPr>
        <p:spPr>
          <a:xfrm>
            <a:off x="2394439" y="297594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4977E2A-8A1C-495A-A324-EE70B11C8B4E}"/>
              </a:ext>
            </a:extLst>
          </p:cNvPr>
          <p:cNvSpPr/>
          <p:nvPr/>
        </p:nvSpPr>
        <p:spPr>
          <a:xfrm>
            <a:off x="4374286" y="411430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2C6D59D9-50D3-4B9E-9CE0-FDE974615B93}"/>
              </a:ext>
            </a:extLst>
          </p:cNvPr>
          <p:cNvSpPr/>
          <p:nvPr/>
        </p:nvSpPr>
        <p:spPr>
          <a:xfrm>
            <a:off x="4384140" y="297594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1AAEB29-32CC-4C77-9F33-55CCD07AC0C9}"/>
              </a:ext>
            </a:extLst>
          </p:cNvPr>
          <p:cNvCxnSpPr>
            <a:cxnSpLocks/>
            <a:stCxn id="117" idx="0"/>
            <a:endCxn id="118" idx="4"/>
          </p:cNvCxnSpPr>
          <p:nvPr/>
        </p:nvCxnSpPr>
        <p:spPr>
          <a:xfrm flipV="1">
            <a:off x="4791442" y="3794531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B8BF4F0A-D6DA-4796-93FE-FC9B4B92623B}"/>
              </a:ext>
            </a:extLst>
          </p:cNvPr>
          <p:cNvCxnSpPr>
            <a:cxnSpLocks/>
            <a:stCxn id="123" idx="0"/>
            <a:endCxn id="116" idx="4"/>
          </p:cNvCxnSpPr>
          <p:nvPr/>
        </p:nvCxnSpPr>
        <p:spPr>
          <a:xfrm flipV="1">
            <a:off x="2811595" y="3794533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A853F07-6576-4A71-951B-6A00BB754615}"/>
              </a:ext>
            </a:extLst>
          </p:cNvPr>
          <p:cNvCxnSpPr>
            <a:cxnSpLocks/>
            <a:endCxn id="116" idx="6"/>
          </p:cNvCxnSpPr>
          <p:nvPr/>
        </p:nvCxnSpPr>
        <p:spPr>
          <a:xfrm flipH="1" flipV="1">
            <a:off x="3228751" y="3385239"/>
            <a:ext cx="1137770" cy="113835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" name="椭圆 122">
            <a:extLst>
              <a:ext uri="{FF2B5EF4-FFF2-40B4-BE49-F238E27FC236}">
                <a16:creationId xmlns:a16="http://schemas.microsoft.com/office/drawing/2014/main" id="{9277894C-66DA-449B-87B0-FFF2950E101D}"/>
              </a:ext>
            </a:extLst>
          </p:cNvPr>
          <p:cNvSpPr/>
          <p:nvPr/>
        </p:nvSpPr>
        <p:spPr>
          <a:xfrm>
            <a:off x="2394439" y="412598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F05E685A-8050-4A84-8D76-7922FAEB91C1}"/>
              </a:ext>
            </a:extLst>
          </p:cNvPr>
          <p:cNvCxnSpPr>
            <a:cxnSpLocks/>
            <a:stCxn id="118" idx="2"/>
            <a:endCxn id="123" idx="6"/>
          </p:cNvCxnSpPr>
          <p:nvPr/>
        </p:nvCxnSpPr>
        <p:spPr>
          <a:xfrm flipH="1">
            <a:off x="3228753" y="3385239"/>
            <a:ext cx="1155389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A97BF71B-FAC3-4E5E-A0B2-2237E5688361}"/>
              </a:ext>
            </a:extLst>
          </p:cNvPr>
          <p:cNvCxnSpPr>
            <a:cxnSpLocks/>
            <a:stCxn id="116" idx="0"/>
            <a:endCxn id="97" idx="4"/>
          </p:cNvCxnSpPr>
          <p:nvPr/>
        </p:nvCxnSpPr>
        <p:spPr>
          <a:xfrm flipV="1">
            <a:off x="2811597" y="2322631"/>
            <a:ext cx="1516853" cy="65331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389B1A48-0D4F-44A2-A192-50BAA14A5FC6}"/>
              </a:ext>
            </a:extLst>
          </p:cNvPr>
          <p:cNvCxnSpPr>
            <a:cxnSpLocks/>
            <a:stCxn id="116" idx="0"/>
            <a:endCxn id="103" idx="4"/>
          </p:cNvCxnSpPr>
          <p:nvPr/>
        </p:nvCxnSpPr>
        <p:spPr>
          <a:xfrm flipV="1">
            <a:off x="2811597" y="2300739"/>
            <a:ext cx="4078027" cy="67520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7AD68954-6431-41B3-9C43-3ACBADC3C80C}"/>
              </a:ext>
            </a:extLst>
          </p:cNvPr>
          <p:cNvCxnSpPr>
            <a:cxnSpLocks/>
            <a:stCxn id="118" idx="0"/>
            <a:endCxn id="97" idx="4"/>
          </p:cNvCxnSpPr>
          <p:nvPr/>
        </p:nvCxnSpPr>
        <p:spPr>
          <a:xfrm flipH="1" flipV="1">
            <a:off x="4328448" y="2322631"/>
            <a:ext cx="472848" cy="65331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71E2C56-A8F2-4B14-8942-FB4A6036F1C5}"/>
              </a:ext>
            </a:extLst>
          </p:cNvPr>
          <p:cNvCxnSpPr>
            <a:cxnSpLocks/>
            <a:stCxn id="118" idx="0"/>
            <a:endCxn id="103" idx="4"/>
          </p:cNvCxnSpPr>
          <p:nvPr/>
        </p:nvCxnSpPr>
        <p:spPr>
          <a:xfrm flipV="1">
            <a:off x="4801296" y="2300739"/>
            <a:ext cx="2088326" cy="67520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64CE883E-6481-4493-B2BB-77B1A7CD62D7}"/>
              </a:ext>
            </a:extLst>
          </p:cNvPr>
          <p:cNvCxnSpPr>
            <a:cxnSpLocks/>
            <a:stCxn id="8" idx="0"/>
            <a:endCxn id="97" idx="4"/>
          </p:cNvCxnSpPr>
          <p:nvPr/>
        </p:nvCxnSpPr>
        <p:spPr>
          <a:xfrm flipH="1" flipV="1">
            <a:off x="4328448" y="2322631"/>
            <a:ext cx="2214866" cy="61191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93B009D-26CF-469C-9D23-2FCC91F0F8B6}"/>
              </a:ext>
            </a:extLst>
          </p:cNvPr>
          <p:cNvCxnSpPr>
            <a:cxnSpLocks/>
            <a:stCxn id="10" idx="0"/>
            <a:endCxn id="97" idx="4"/>
          </p:cNvCxnSpPr>
          <p:nvPr/>
        </p:nvCxnSpPr>
        <p:spPr>
          <a:xfrm flipH="1" flipV="1">
            <a:off x="4328450" y="2322631"/>
            <a:ext cx="4204567" cy="61191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047112B4-0F8D-4548-B7B9-033051C582E9}"/>
              </a:ext>
            </a:extLst>
          </p:cNvPr>
          <p:cNvCxnSpPr>
            <a:cxnSpLocks/>
            <a:stCxn id="8" idx="0"/>
            <a:endCxn id="103" idx="4"/>
          </p:cNvCxnSpPr>
          <p:nvPr/>
        </p:nvCxnSpPr>
        <p:spPr>
          <a:xfrm flipV="1">
            <a:off x="6543314" y="2300739"/>
            <a:ext cx="346308" cy="633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F96F5B71-5750-416D-83B8-EA8FD3FBC80F}"/>
              </a:ext>
            </a:extLst>
          </p:cNvPr>
          <p:cNvCxnSpPr>
            <a:cxnSpLocks/>
            <a:stCxn id="10" idx="0"/>
            <a:endCxn id="103" idx="4"/>
          </p:cNvCxnSpPr>
          <p:nvPr/>
        </p:nvCxnSpPr>
        <p:spPr>
          <a:xfrm flipH="1" flipV="1">
            <a:off x="6889624" y="2300739"/>
            <a:ext cx="1643393" cy="633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658E71CE-CA29-4EF9-8A46-B8E555DC64CF}"/>
              </a:ext>
            </a:extLst>
          </p:cNvPr>
          <p:cNvSpPr txBox="1"/>
          <p:nvPr/>
        </p:nvSpPr>
        <p:spPr>
          <a:xfrm>
            <a:off x="8312560" y="6116485"/>
            <a:ext cx="380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2.2.2.2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1.1.1.1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IP =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1.1.1.1</a:t>
            </a: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5AFF60E-4278-49DC-AE3A-32733E7B765E}"/>
              </a:ext>
            </a:extLst>
          </p:cNvPr>
          <p:cNvSpPr txBox="1"/>
          <p:nvPr/>
        </p:nvSpPr>
        <p:spPr>
          <a:xfrm>
            <a:off x="3825898" y="494634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2.2.s3.0/27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628917C0-EAFB-4DF4-B5DD-BC693476AA90}"/>
              </a:ext>
            </a:extLst>
          </p:cNvPr>
          <p:cNvSpPr txBox="1"/>
          <p:nvPr/>
        </p:nvSpPr>
        <p:spPr>
          <a:xfrm>
            <a:off x="1939250" y="494791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2.2.s4.0/27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2F2BEDA-BB96-4533-BBE1-E94F738A03EF}"/>
              </a:ext>
            </a:extLst>
          </p:cNvPr>
          <p:cNvSpPr txBox="1"/>
          <p:nvPr/>
        </p:nvSpPr>
        <p:spPr>
          <a:xfrm>
            <a:off x="9321182" y="520497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2.2.s1.0/27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2BA39D7-FB96-4B76-A465-73994C700CF1}"/>
              </a:ext>
            </a:extLst>
          </p:cNvPr>
          <p:cNvSpPr txBox="1"/>
          <p:nvPr/>
        </p:nvSpPr>
        <p:spPr>
          <a:xfrm>
            <a:off x="7622261" y="4334856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Gateway 2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CA4DA730-200A-43ED-A5D8-A1E6B6D9305F}"/>
              </a:ext>
            </a:extLst>
          </p:cNvPr>
          <p:cNvGrpSpPr/>
          <p:nvPr/>
        </p:nvGrpSpPr>
        <p:grpSpPr>
          <a:xfrm>
            <a:off x="81656" y="3658513"/>
            <a:ext cx="1890725" cy="1432552"/>
            <a:chOff x="155854" y="3449357"/>
            <a:chExt cx="1890725" cy="1432552"/>
          </a:xfrm>
        </p:grpSpPr>
        <p:sp>
          <p:nvSpPr>
            <p:cNvPr id="236" name="矩形: 圆角 235">
              <a:extLst>
                <a:ext uri="{FF2B5EF4-FFF2-40B4-BE49-F238E27FC236}">
                  <a16:creationId xmlns:a16="http://schemas.microsoft.com/office/drawing/2014/main" id="{A37CFCCA-E756-4BA7-8899-2F84D51EE292}"/>
                </a:ext>
              </a:extLst>
            </p:cNvPr>
            <p:cNvSpPr/>
            <p:nvPr/>
          </p:nvSpPr>
          <p:spPr>
            <a:xfrm>
              <a:off x="155854" y="3819282"/>
              <a:ext cx="1890725" cy="106262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A1D3C18D-865B-4D35-B8AC-ADD91498735D}"/>
                </a:ext>
              </a:extLst>
            </p:cNvPr>
            <p:cNvSpPr/>
            <p:nvPr/>
          </p:nvSpPr>
          <p:spPr>
            <a:xfrm>
              <a:off x="1257147" y="3878882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BESS</a:t>
              </a:r>
              <a:endParaRPr lang="zh-CN" altLang="en-US" dirty="0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A8BB111A-9B0E-4E14-9D5B-946FA3583E7C}"/>
                </a:ext>
              </a:extLst>
            </p:cNvPr>
            <p:cNvSpPr/>
            <p:nvPr/>
          </p:nvSpPr>
          <p:spPr>
            <a:xfrm>
              <a:off x="319553" y="3881018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VNF1</a:t>
              </a:r>
              <a:endParaRPr lang="zh-CN" altLang="en-US" dirty="0"/>
            </a:p>
          </p:txBody>
        </p: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93E200D8-35FC-4D89-808C-51DA932C8C76}"/>
                </a:ext>
              </a:extLst>
            </p:cNvPr>
            <p:cNvCxnSpPr>
              <a:cxnSpLocks/>
              <a:stCxn id="237" idx="1"/>
              <a:endCxn id="238" idx="3"/>
            </p:cNvCxnSpPr>
            <p:nvPr/>
          </p:nvCxnSpPr>
          <p:spPr>
            <a:xfrm flipH="1">
              <a:off x="1083991" y="4106636"/>
              <a:ext cx="173156" cy="213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0" name="文本框 239">
              <a:extLst>
                <a:ext uri="{FF2B5EF4-FFF2-40B4-BE49-F238E27FC236}">
                  <a16:creationId xmlns:a16="http://schemas.microsoft.com/office/drawing/2014/main" id="{0D8C9AAD-60F9-4243-9A81-8622E401ADB9}"/>
                </a:ext>
              </a:extLst>
            </p:cNvPr>
            <p:cNvSpPr txBox="1"/>
            <p:nvPr/>
          </p:nvSpPr>
          <p:spPr>
            <a:xfrm>
              <a:off x="221272" y="4512577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Server4</a:t>
              </a:r>
              <a:endParaRPr lang="zh-CN" altLang="en-US" b="1" dirty="0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0E4EDB9D-D897-45B4-BC18-7ACE45117CF5}"/>
                </a:ext>
              </a:extLst>
            </p:cNvPr>
            <p:cNvSpPr/>
            <p:nvPr/>
          </p:nvSpPr>
          <p:spPr>
            <a:xfrm>
              <a:off x="1216813" y="4426402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Kernel</a:t>
              </a:r>
              <a:endParaRPr lang="zh-CN" altLang="en-US" dirty="0"/>
            </a:p>
          </p:txBody>
        </p: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BFFA8F2D-536D-4DFD-A4EA-20EB78B59E0B}"/>
                </a:ext>
              </a:extLst>
            </p:cNvPr>
            <p:cNvSpPr txBox="1"/>
            <p:nvPr/>
          </p:nvSpPr>
          <p:spPr>
            <a:xfrm>
              <a:off x="264107" y="3449357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10.1.1.2</a:t>
              </a:r>
              <a:endParaRPr lang="zh-CN" altLang="en-US" dirty="0"/>
            </a:p>
          </p:txBody>
        </p:sp>
      </p:grp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04330E5E-DE43-4D3C-BCFC-F82A77007EBC}"/>
              </a:ext>
            </a:extLst>
          </p:cNvPr>
          <p:cNvGrpSpPr/>
          <p:nvPr/>
        </p:nvGrpSpPr>
        <p:grpSpPr>
          <a:xfrm>
            <a:off x="9943703" y="3533100"/>
            <a:ext cx="2211620" cy="1024672"/>
            <a:chOff x="10013850" y="3678038"/>
            <a:chExt cx="2211620" cy="1024672"/>
          </a:xfrm>
        </p:grpSpPr>
        <p:grpSp>
          <p:nvGrpSpPr>
            <p:cNvPr id="254" name="组合 253">
              <a:extLst>
                <a:ext uri="{FF2B5EF4-FFF2-40B4-BE49-F238E27FC236}">
                  <a16:creationId xmlns:a16="http://schemas.microsoft.com/office/drawing/2014/main" id="{1CB9FD26-8B4E-484E-A151-4E874A5742B2}"/>
                </a:ext>
              </a:extLst>
            </p:cNvPr>
            <p:cNvGrpSpPr/>
            <p:nvPr/>
          </p:nvGrpSpPr>
          <p:grpSpPr>
            <a:xfrm>
              <a:off x="10013850" y="3678038"/>
              <a:ext cx="2127252" cy="1024672"/>
              <a:chOff x="9503590" y="3849307"/>
              <a:chExt cx="2127252" cy="1024672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D9079C30-D8CB-4297-BE04-035675F5BF89}"/>
                  </a:ext>
                </a:extLst>
              </p:cNvPr>
              <p:cNvSpPr/>
              <p:nvPr/>
            </p:nvSpPr>
            <p:spPr>
              <a:xfrm>
                <a:off x="9503590" y="3849307"/>
                <a:ext cx="2127252" cy="102467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DD2E2FF-1331-4702-BBC4-D74A02E4AB1A}"/>
                  </a:ext>
                </a:extLst>
              </p:cNvPr>
              <p:cNvSpPr/>
              <p:nvPr/>
            </p:nvSpPr>
            <p:spPr>
              <a:xfrm>
                <a:off x="9602538" y="4390693"/>
                <a:ext cx="1140931" cy="45391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Classifier</a:t>
                </a:r>
                <a:endParaRPr lang="zh-CN" altLang="en-US" dirty="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1EF127E-1167-4859-B50A-8AA859AA5F00}"/>
                  </a:ext>
                </a:extLst>
              </p:cNvPr>
              <p:cNvSpPr/>
              <p:nvPr/>
            </p:nvSpPr>
            <p:spPr>
              <a:xfrm>
                <a:off x="9598722" y="3921704"/>
                <a:ext cx="821377" cy="455507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Kernel</a:t>
                </a:r>
                <a:endParaRPr lang="zh-CN" altLang="en-US" dirty="0"/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B683327-8635-4E68-8B1D-4D9A2DDDA9C5}"/>
                </a:ext>
              </a:extLst>
            </p:cNvPr>
            <p:cNvSpPr txBox="1"/>
            <p:nvPr/>
          </p:nvSpPr>
          <p:spPr>
            <a:xfrm>
              <a:off x="11253729" y="4285969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Server2</a:t>
              </a:r>
              <a:endParaRPr lang="zh-CN" altLang="en-US" b="1" dirty="0"/>
            </a:p>
          </p:txBody>
        </p:sp>
      </p:grpSp>
      <p:sp>
        <p:nvSpPr>
          <p:cNvPr id="231" name="文本框 230">
            <a:extLst>
              <a:ext uri="{FF2B5EF4-FFF2-40B4-BE49-F238E27FC236}">
                <a16:creationId xmlns:a16="http://schemas.microsoft.com/office/drawing/2014/main" id="{93B2E14C-A846-412F-B5DE-D30974C8E9FF}"/>
              </a:ext>
            </a:extLst>
          </p:cNvPr>
          <p:cNvSpPr txBox="1"/>
          <p:nvPr/>
        </p:nvSpPr>
        <p:spPr>
          <a:xfrm>
            <a:off x="9185724" y="3898577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2.2.s2.0/27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369C95BD-A350-483A-A063-E774F2D604FC}"/>
              </a:ext>
            </a:extLst>
          </p:cNvPr>
          <p:cNvSpPr txBox="1"/>
          <p:nvPr/>
        </p:nvSpPr>
        <p:spPr>
          <a:xfrm>
            <a:off x="7630863" y="144316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2.2.s0.0/27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106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Addressing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A5040-8C5C-4388-A7E8-74E6AAA1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Each switch could connect several servers and other switches.</a:t>
            </a:r>
          </a:p>
          <a:p>
            <a:r>
              <a:rPr lang="en-US" altLang="zh-CN" dirty="0"/>
              <a:t>Each switch (which connected with servers) is assigned an gateway address: 2.2.[switchID.1].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switchID</a:t>
            </a:r>
            <a:r>
              <a:rPr lang="en-US" altLang="zh-CN" dirty="0"/>
              <a:t>] takes up 11 bits, the lower 5 bits is host number.</a:t>
            </a:r>
          </a:p>
          <a:p>
            <a:r>
              <a:rPr lang="en-US" altLang="zh-CN" dirty="0"/>
              <a:t>This addressing supports 2048 switches, each switch supports 30 servers.</a:t>
            </a:r>
          </a:p>
          <a:p>
            <a:r>
              <a:rPr lang="en-US" altLang="zh-CN" dirty="0"/>
              <a:t>This </a:t>
            </a:r>
            <a:r>
              <a:rPr lang="en-US" altLang="zh-CN" dirty="0" err="1"/>
              <a:t>ip</a:t>
            </a:r>
            <a:r>
              <a:rPr lang="en-US" altLang="zh-CN" dirty="0"/>
              <a:t> addressing can be used to implement fat-tree k=36 (1620 switches and 11664 servers)</a:t>
            </a:r>
          </a:p>
          <a:p>
            <a:r>
              <a:rPr lang="en-US" altLang="zh-CN" b="1" dirty="0"/>
              <a:t>If use fat-tree k=32(each tor connects 20 servers, then there are 10240 servers in total)</a:t>
            </a:r>
          </a:p>
        </p:txBody>
      </p:sp>
    </p:spTree>
    <p:extLst>
      <p:ext uri="{BB962C8B-B14F-4D97-AF65-F5344CB8AC3E}">
        <p14:creationId xmlns:p14="http://schemas.microsoft.com/office/powerpoint/2010/main" val="267293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</a:t>
            </a:r>
            <a:endParaRPr lang="zh-CN" altLang="en-US" dirty="0"/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6FAB5591-8579-4D3A-8EFD-EBB823937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78932"/>
              </p:ext>
            </p:extLst>
          </p:nvPr>
        </p:nvGraphicFramePr>
        <p:xfrm>
          <a:off x="3449676" y="4091527"/>
          <a:ext cx="6650733" cy="2002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344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791257">
                  <a:extLst>
                    <a:ext uri="{9D8B030D-6E8A-4147-A177-3AD203B41FA5}">
                      <a16:colId xmlns:a16="http://schemas.microsoft.com/office/drawing/2014/main" val="3402089270"/>
                    </a:ext>
                  </a:extLst>
                </a:gridCol>
                <a:gridCol w="1538132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280662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0 – MAIN_TABLE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448478">
                <a:tc rowSpan="2">
                  <a:txBody>
                    <a:bodyPr/>
                    <a:lstStyle/>
                    <a:p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=IPv4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DCN Gateway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8780"/>
                  </a:ext>
                </a:extLst>
              </a:tr>
              <a:tr h="3769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03067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C3A93D4B-73BD-4196-BD22-6C627B0F2B7B}"/>
              </a:ext>
            </a:extLst>
          </p:cNvPr>
          <p:cNvGrpSpPr/>
          <p:nvPr/>
        </p:nvGrpSpPr>
        <p:grpSpPr>
          <a:xfrm>
            <a:off x="334079" y="346412"/>
            <a:ext cx="5313635" cy="369332"/>
            <a:chOff x="409236" y="1292217"/>
            <a:chExt cx="5313635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51B0C84-1860-4150-ABBA-7CB2779633E2}"/>
                </a:ext>
              </a:extLst>
            </p:cNvPr>
            <p:cNvSpPr txBox="1"/>
            <p:nvPr/>
          </p:nvSpPr>
          <p:spPr>
            <a:xfrm>
              <a:off x="409236" y="1292217"/>
              <a:ext cx="413896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C92694-E5C7-4B41-8428-2EC2B19E9DB1}"/>
                </a:ext>
              </a:extLst>
            </p:cNvPr>
            <p:cNvSpPr txBox="1"/>
            <p:nvPr/>
          </p:nvSpPr>
          <p:spPr>
            <a:xfrm>
              <a:off x="823132" y="1292217"/>
              <a:ext cx="1986441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West-east routing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6666D8-5376-40E5-ABDC-9F6D9F186AC9}"/>
                </a:ext>
              </a:extLst>
            </p:cNvPr>
            <p:cNvSpPr txBox="1"/>
            <p:nvPr/>
          </p:nvSpPr>
          <p:spPr>
            <a:xfrm>
              <a:off x="2809573" y="1292217"/>
              <a:ext cx="715260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UFRR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60A9249-7B2F-444C-A73B-1286F24FB25C}"/>
                </a:ext>
              </a:extLst>
            </p:cNvPr>
            <p:cNvSpPr txBox="1"/>
            <p:nvPr/>
          </p:nvSpPr>
          <p:spPr>
            <a:xfrm>
              <a:off x="3502391" y="1292217"/>
              <a:ext cx="222048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North-south routing</a:t>
              </a:r>
              <a:endParaRPr lang="zh-CN" altLang="en-US" dirty="0"/>
            </a:p>
          </p:txBody>
        </p:sp>
      </p:grpSp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4E8EA0FC-321B-4E84-AADE-A25B7A36E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86529"/>
              </p:ext>
            </p:extLst>
          </p:nvPr>
        </p:nvGraphicFramePr>
        <p:xfrm>
          <a:off x="3454641" y="2332754"/>
          <a:ext cx="66507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413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544193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446127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0 – MAIN_TABLE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2987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IN_PORT=XXX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Output X;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01301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6B06E204-0C23-465A-9C8B-E43C800F330C}"/>
              </a:ext>
            </a:extLst>
          </p:cNvPr>
          <p:cNvSpPr txBox="1"/>
          <p:nvPr/>
        </p:nvSpPr>
        <p:spPr>
          <a:xfrm>
            <a:off x="747975" y="3116582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 server based classifier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7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Tables: </a:t>
            </a:r>
            <a:r>
              <a:rPr lang="en-US" altLang="zh-CN" dirty="0" err="1"/>
              <a:t>NotVia</a:t>
            </a:r>
            <a:r>
              <a:rPr lang="en-US" altLang="zh-CN" dirty="0"/>
              <a:t>-NAT</a:t>
            </a:r>
            <a:endParaRPr lang="zh-CN" altLang="en-US" dirty="0"/>
          </a:p>
        </p:txBody>
      </p:sp>
      <p:graphicFrame>
        <p:nvGraphicFramePr>
          <p:cNvPr id="12" name="表格 6">
            <a:extLst>
              <a:ext uri="{FF2B5EF4-FFF2-40B4-BE49-F238E27FC236}">
                <a16:creationId xmlns:a16="http://schemas.microsoft.com/office/drawing/2014/main" id="{4EB35203-5930-4B34-87BA-4F3A3E784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95125"/>
              </p:ext>
            </p:extLst>
          </p:nvPr>
        </p:nvGraphicFramePr>
        <p:xfrm>
          <a:off x="3287587" y="1690688"/>
          <a:ext cx="5837325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56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0 – MAIN_TABLE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=10.1.1.1/32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=10.1.1.1/32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0/2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5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=10.1.2.1/32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err="1"/>
                        <a:t>dstIP</a:t>
                      </a:r>
                      <a:r>
                        <a:rPr lang="en-US" altLang="zh-CN" sz="1600" b="1" dirty="0"/>
                        <a:t>=10.1.2.5/32</a:t>
                      </a:r>
                      <a:endParaRPr lang="zh-CN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TTL;</a:t>
                      </a:r>
                    </a:p>
                    <a:p>
                      <a:r>
                        <a:rPr lang="en-US" altLang="zh-CN" sz="1600" b="1" dirty="0"/>
                        <a:t>Set-field: </a:t>
                      </a:r>
                      <a:r>
                        <a:rPr lang="en-US" altLang="zh-CN" sz="1600" b="1" dirty="0" err="1"/>
                        <a:t>dstIP</a:t>
                      </a:r>
                      <a:r>
                        <a:rPr lang="en-US" altLang="zh-CN" sz="1600" b="1" dirty="0"/>
                        <a:t>;</a:t>
                      </a:r>
                    </a:p>
                    <a:p>
                      <a:r>
                        <a:rPr lang="en-US" altLang="zh-CN" sz="1600" b="1" dirty="0"/>
                        <a:t>Set-field: </a:t>
                      </a:r>
                      <a:r>
                        <a:rPr lang="en-US" altLang="zh-CN" sz="1600" b="1" dirty="0" err="1"/>
                        <a:t>Srcdstmac</a:t>
                      </a:r>
                      <a:r>
                        <a:rPr lang="en-US" altLang="zh-CN" sz="1600" b="1" dirty="0"/>
                        <a:t>;</a:t>
                      </a:r>
                    </a:p>
                    <a:p>
                      <a:r>
                        <a:rPr lang="en-US" altLang="zh-CN" sz="1600" b="1" dirty="0" err="1"/>
                        <a:t>Outport</a:t>
                      </a:r>
                      <a:r>
                        <a:rPr lang="en-US" altLang="zh-CN" sz="1600" b="1" dirty="0"/>
                        <a:t> 2;</a:t>
                      </a:r>
                      <a:endParaRPr lang="zh-CN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23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dstIP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=10.1.2.3/32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TTL;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Set-field: 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Srcdstmac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Outport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3;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6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E0F29E6A-FD4B-4933-9A08-990F94D23A65}"/>
              </a:ext>
            </a:extLst>
          </p:cNvPr>
          <p:cNvGrpSpPr/>
          <p:nvPr/>
        </p:nvGrpSpPr>
        <p:grpSpPr>
          <a:xfrm>
            <a:off x="334078" y="346412"/>
            <a:ext cx="6430706" cy="369332"/>
            <a:chOff x="334078" y="346412"/>
            <a:chExt cx="6430706" cy="36933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3A93D4B-73BD-4196-BD22-6C627B0F2B7B}"/>
                </a:ext>
              </a:extLst>
            </p:cNvPr>
            <p:cNvGrpSpPr/>
            <p:nvPr/>
          </p:nvGrpSpPr>
          <p:grpSpPr>
            <a:xfrm>
              <a:off x="334078" y="346412"/>
              <a:ext cx="5313635" cy="369332"/>
              <a:chOff x="409236" y="1292217"/>
              <a:chExt cx="5313635" cy="369332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51B0C84-1860-4150-ABBA-7CB2779633E2}"/>
                  </a:ext>
                </a:extLst>
              </p:cNvPr>
              <p:cNvSpPr txBox="1"/>
              <p:nvPr/>
            </p:nvSpPr>
            <p:spPr>
              <a:xfrm>
                <a:off x="409236" y="1292217"/>
                <a:ext cx="413896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L2</a:t>
                </a:r>
                <a:endParaRPr lang="zh-CN" altLang="en-US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2C92694-E5C7-4B41-8428-2EC2B19E9DB1}"/>
                  </a:ext>
                </a:extLst>
              </p:cNvPr>
              <p:cNvSpPr txBox="1"/>
              <p:nvPr/>
            </p:nvSpPr>
            <p:spPr>
              <a:xfrm>
                <a:off x="823132" y="1292217"/>
                <a:ext cx="1986441" cy="3693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West-east routing</a:t>
                </a:r>
                <a:endParaRPr lang="zh-CN" altLang="en-US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06666D8-5376-40E5-ABDC-9F6D9F186AC9}"/>
                  </a:ext>
                </a:extLst>
              </p:cNvPr>
              <p:cNvSpPr txBox="1"/>
              <p:nvPr/>
            </p:nvSpPr>
            <p:spPr>
              <a:xfrm>
                <a:off x="2809573" y="1292217"/>
                <a:ext cx="715260" cy="3693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UFRR</a:t>
                </a:r>
                <a:endParaRPr lang="zh-CN" altLang="en-US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60A9249-7B2F-444C-A73B-1286F24FB25C}"/>
                  </a:ext>
                </a:extLst>
              </p:cNvPr>
              <p:cNvSpPr txBox="1"/>
              <p:nvPr/>
            </p:nvSpPr>
            <p:spPr>
              <a:xfrm>
                <a:off x="3502391" y="1292217"/>
                <a:ext cx="2220480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North-south routing</a:t>
                </a:r>
                <a:endParaRPr lang="zh-CN" altLang="en-US" dirty="0"/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ADD75E0-EFD5-4B54-9643-4094C85A9BB9}"/>
                </a:ext>
              </a:extLst>
            </p:cNvPr>
            <p:cNvSpPr/>
            <p:nvPr/>
          </p:nvSpPr>
          <p:spPr>
            <a:xfrm>
              <a:off x="5647713" y="346412"/>
              <a:ext cx="1117071" cy="3693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PSFC</a:t>
              </a:r>
              <a:endParaRPr lang="zh-CN" altLang="en-US" dirty="0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B1A9CED9-689A-454A-9280-F24C0113F1CD}"/>
              </a:ext>
            </a:extLst>
          </p:cNvPr>
          <p:cNvSpPr txBox="1"/>
          <p:nvPr/>
        </p:nvSpPr>
        <p:spPr>
          <a:xfrm>
            <a:off x="1225803" y="4225772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Nat-based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Notvia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02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3A93D4B-73BD-4196-BD22-6C627B0F2B7B}"/>
              </a:ext>
            </a:extLst>
          </p:cNvPr>
          <p:cNvGrpSpPr/>
          <p:nvPr/>
        </p:nvGrpSpPr>
        <p:grpSpPr>
          <a:xfrm>
            <a:off x="334079" y="346412"/>
            <a:ext cx="5313635" cy="369332"/>
            <a:chOff x="409236" y="1292217"/>
            <a:chExt cx="5313635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51B0C84-1860-4150-ABBA-7CB2779633E2}"/>
                </a:ext>
              </a:extLst>
            </p:cNvPr>
            <p:cNvSpPr txBox="1"/>
            <p:nvPr/>
          </p:nvSpPr>
          <p:spPr>
            <a:xfrm>
              <a:off x="409236" y="1292217"/>
              <a:ext cx="413896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C92694-E5C7-4B41-8428-2EC2B19E9DB1}"/>
                </a:ext>
              </a:extLst>
            </p:cNvPr>
            <p:cNvSpPr txBox="1"/>
            <p:nvPr/>
          </p:nvSpPr>
          <p:spPr>
            <a:xfrm>
              <a:off x="823132" y="1292217"/>
              <a:ext cx="1986441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West-east routing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6666D8-5376-40E5-ABDC-9F6D9F186AC9}"/>
                </a:ext>
              </a:extLst>
            </p:cNvPr>
            <p:cNvSpPr txBox="1"/>
            <p:nvPr/>
          </p:nvSpPr>
          <p:spPr>
            <a:xfrm>
              <a:off x="2809573" y="1292217"/>
              <a:ext cx="715260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UFRR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60A9249-7B2F-444C-A73B-1286F24FB25C}"/>
                </a:ext>
              </a:extLst>
            </p:cNvPr>
            <p:cNvSpPr txBox="1"/>
            <p:nvPr/>
          </p:nvSpPr>
          <p:spPr>
            <a:xfrm>
              <a:off x="3502391" y="1292217"/>
              <a:ext cx="222048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North-south routing</a:t>
              </a:r>
              <a:endParaRPr lang="zh-CN" altLang="en-US" dirty="0"/>
            </a:p>
          </p:txBody>
        </p:sp>
      </p:grp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709D4A96-0D24-4099-B190-689C2F9CB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68125"/>
              </p:ext>
            </p:extLst>
          </p:nvPr>
        </p:nvGraphicFramePr>
        <p:xfrm>
          <a:off x="3047571" y="4421632"/>
          <a:ext cx="582843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72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902711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6996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=Arp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</a:tbl>
          </a:graphicData>
        </a:graphic>
      </p:graphicFrame>
      <p:graphicFrame>
        <p:nvGraphicFramePr>
          <p:cNvPr id="18" name="表格 6">
            <a:extLst>
              <a:ext uri="{FF2B5EF4-FFF2-40B4-BE49-F238E27FC236}">
                <a16:creationId xmlns:a16="http://schemas.microsoft.com/office/drawing/2014/main" id="{0074CD39-D2C6-4691-BE78-0CFDBEDE1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691874"/>
              </p:ext>
            </p:extLst>
          </p:nvPr>
        </p:nvGraphicFramePr>
        <p:xfrm>
          <a:off x="3047573" y="1709403"/>
          <a:ext cx="5837325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56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0 – MAIN_TABLE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=10.1.1.1/32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=10.1.2.1/32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=10.1.2.2/32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4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C9F36AD7-0D33-4B67-B718-08CF099E4CCE}"/>
              </a:ext>
            </a:extLst>
          </p:cNvPr>
          <p:cNvSpPr txBox="1"/>
          <p:nvPr/>
        </p:nvSpPr>
        <p:spPr>
          <a:xfrm>
            <a:off x="3047571" y="5533661"/>
            <a:ext cx="365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Process </a:t>
            </a:r>
            <a:r>
              <a:rPr lang="en-US" altLang="zh-CN" dirty="0" err="1">
                <a:solidFill>
                  <a:srgbClr val="FF0000"/>
                </a:solidFill>
              </a:rPr>
              <a:t>arp</a:t>
            </a:r>
            <a:r>
              <a:rPr lang="en-US" altLang="zh-CN" dirty="0">
                <a:solidFill>
                  <a:srgbClr val="FF0000"/>
                </a:solidFill>
              </a:rPr>
              <a:t> broadcast and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reply default gateway to each host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42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 – UFRR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DEA11FB-38BB-4BE4-9AC1-B54F272F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155" y="1235612"/>
            <a:ext cx="5503693" cy="2269699"/>
          </a:xfrm>
          <a:prstGeom prst="rect">
            <a:avLst/>
          </a:prstGeom>
        </p:spPr>
      </p:pic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04DB1190-8EC9-4875-B5F9-7E4CF80F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82322"/>
              </p:ext>
            </p:extLst>
          </p:nvPr>
        </p:nvGraphicFramePr>
        <p:xfrm>
          <a:off x="2325142" y="3505311"/>
          <a:ext cx="7541714" cy="329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71181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250260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698075274"/>
                    </a:ext>
                  </a:extLst>
                </a:gridCol>
              </a:tblGrid>
              <a:tr h="409341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Group 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37523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Identifier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Buckets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3886"/>
                  </a:ext>
                </a:extLst>
              </a:tr>
              <a:tr h="37523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1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9210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9210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4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64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 – </a:t>
            </a:r>
            <a:r>
              <a:rPr lang="en-US" altLang="zh-CN" dirty="0" err="1"/>
              <a:t>NotVia</a:t>
            </a:r>
            <a:r>
              <a:rPr lang="en-US" altLang="zh-CN" dirty="0"/>
              <a:t>-VLAN</a:t>
            </a:r>
            <a:endParaRPr lang="zh-CN" altLang="en-US" dirty="0"/>
          </a:p>
        </p:txBody>
      </p: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04DB1190-8EC9-4875-B5F9-7E4CF80F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676731"/>
              </p:ext>
            </p:extLst>
          </p:nvPr>
        </p:nvGraphicFramePr>
        <p:xfrm>
          <a:off x="2325143" y="2555398"/>
          <a:ext cx="754171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71181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250260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698075274"/>
                    </a:ext>
                  </a:extLst>
                </a:gridCol>
              </a:tblGrid>
              <a:tr h="191964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Group 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91964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Identifier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Buckets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388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1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Push-tag: </a:t>
                      </a:r>
                      <a:r>
                        <a:rPr lang="en-US" altLang="zh-CN" sz="1600" dirty="0" err="1"/>
                        <a:t>vlan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Push-tag: </a:t>
                      </a:r>
                      <a:r>
                        <a:rPr lang="en-US" altLang="zh-CN" sz="1600" dirty="0" err="1"/>
                        <a:t>vlan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4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97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 – </a:t>
            </a:r>
            <a:r>
              <a:rPr lang="en-US" altLang="zh-CN" dirty="0" err="1"/>
              <a:t>NotViaPSFC</a:t>
            </a:r>
            <a:r>
              <a:rPr lang="en-US" altLang="zh-CN" dirty="0"/>
              <a:t>-MPLS</a:t>
            </a:r>
            <a:endParaRPr lang="zh-CN" altLang="en-US" dirty="0"/>
          </a:p>
        </p:txBody>
      </p: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04DB1190-8EC9-4875-B5F9-7E4CF80FE9FC}"/>
              </a:ext>
            </a:extLst>
          </p:cNvPr>
          <p:cNvGraphicFramePr>
            <a:graphicFrameLocks noGrp="1"/>
          </p:cNvGraphicFramePr>
          <p:nvPr/>
        </p:nvGraphicFramePr>
        <p:xfrm>
          <a:off x="2325143" y="2555398"/>
          <a:ext cx="754171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71181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250260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698075274"/>
                    </a:ext>
                  </a:extLst>
                </a:gridCol>
              </a:tblGrid>
              <a:tr h="191964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Group 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91964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Identifier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Buckets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388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1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Push-tag: </a:t>
                      </a:r>
                      <a:r>
                        <a:rPr lang="en-US" altLang="zh-CN" sz="1600" dirty="0" err="1"/>
                        <a:t>mpls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Push-tag: </a:t>
                      </a:r>
                      <a:r>
                        <a:rPr lang="en-US" altLang="zh-CN" sz="1600" dirty="0" err="1"/>
                        <a:t>mpls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4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83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9560</TotalTime>
  <Words>936</Words>
  <Application>Microsoft Office PowerPoint</Application>
  <PresentationFormat>宽屏</PresentationFormat>
  <Paragraphs>284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OpenFlow Router</vt:lpstr>
      <vt:lpstr>Switch-Centric Topology</vt:lpstr>
      <vt:lpstr>IP Addressing</vt:lpstr>
      <vt:lpstr>Switch’s Tables</vt:lpstr>
      <vt:lpstr>Switch’s Tables: NotVia-NAT</vt:lpstr>
      <vt:lpstr>Switch’s Tables</vt:lpstr>
      <vt:lpstr>Switch’s Tables – UFRR</vt:lpstr>
      <vt:lpstr>Switch’s Tables – NotVia-VLAN</vt:lpstr>
      <vt:lpstr>Switch’s Tables – NotViaPSFC-MPLS</vt:lpstr>
      <vt:lpstr>Switch’s Tables – NotViaPSFC-NAT</vt:lpstr>
      <vt:lpstr>Event</vt:lpstr>
      <vt:lpstr>L2 app</vt:lpstr>
      <vt:lpstr>L2 app</vt:lpstr>
      <vt:lpstr>West-East App: Update RIB</vt:lpstr>
      <vt:lpstr>North-South App: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795</cp:revision>
  <dcterms:created xsi:type="dcterms:W3CDTF">2020-07-05T03:04:40Z</dcterms:created>
  <dcterms:modified xsi:type="dcterms:W3CDTF">2021-03-17T08:34:21Z</dcterms:modified>
</cp:coreProperties>
</file>