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4" r:id="rId3"/>
    <p:sldId id="306" r:id="rId4"/>
    <p:sldId id="308" r:id="rId5"/>
    <p:sldId id="307" r:id="rId6"/>
    <p:sldId id="30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78B8-8763-4D18-BF72-76154464FFE0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D0B2-355A-41B4-BFF5-87DE1772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VNFaaS</a:t>
            </a:r>
            <a:r>
              <a:rPr lang="en-US" altLang="zh-CN" dirty="0"/>
              <a:t> - </a:t>
            </a:r>
            <a:r>
              <a:rPr lang="zh-CN" altLang="en-US" dirty="0"/>
              <a:t>外网用户访问</a:t>
            </a:r>
            <a:r>
              <a:rPr lang="en-US" altLang="zh-CN" dirty="0"/>
              <a:t>DCN</a:t>
            </a:r>
            <a:r>
              <a:rPr lang="zh-CN" altLang="en-US" dirty="0"/>
              <a:t>的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r>
              <a:rPr lang="zh-CN" altLang="en-US" dirty="0"/>
              <a:t>此图为</a:t>
            </a:r>
            <a:r>
              <a:rPr lang="en-US" altLang="zh-CN" dirty="0" err="1"/>
              <a:t>mininet</a:t>
            </a:r>
            <a:r>
              <a:rPr lang="zh-CN" altLang="en-US" dirty="0"/>
              <a:t>原型系统设置，所有的</a:t>
            </a:r>
            <a:r>
              <a:rPr lang="en-US" altLang="zh-CN" dirty="0"/>
              <a:t>KVM bridge</a:t>
            </a:r>
            <a:r>
              <a:rPr lang="zh-CN" altLang="en-US" dirty="0"/>
              <a:t>可以理解为网线（注意所有和</a:t>
            </a:r>
            <a:r>
              <a:rPr lang="en-US" altLang="zh-CN" dirty="0"/>
              <a:t>KVM bridge</a:t>
            </a:r>
            <a:r>
              <a:rPr lang="zh-CN" altLang="en-US" dirty="0"/>
              <a:t>连接的</a:t>
            </a:r>
            <a:r>
              <a:rPr lang="en-US" altLang="zh-CN" dirty="0"/>
              <a:t>VM</a:t>
            </a:r>
            <a:r>
              <a:rPr lang="zh-CN" altLang="en-US" dirty="0"/>
              <a:t>需要删除对应</a:t>
            </a:r>
            <a:r>
              <a:rPr lang="en-US" altLang="zh-CN" dirty="0"/>
              <a:t>bridge</a:t>
            </a:r>
            <a:r>
              <a:rPr lang="zh-CN" altLang="en-US" dirty="0"/>
              <a:t>的默认</a:t>
            </a:r>
            <a:r>
              <a:rPr lang="en-US" altLang="zh-CN" dirty="0"/>
              <a:t>route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</a:t>
            </a:r>
            <a:r>
              <a:rPr lang="zh-CN" altLang="en-US" dirty="0"/>
              <a:t>表示</a:t>
            </a:r>
            <a:r>
              <a:rPr lang="en-US" altLang="zh-CN" dirty="0"/>
              <a:t>peer switch</a:t>
            </a:r>
            <a:r>
              <a:rPr lang="zh-CN" altLang="en-US" dirty="0"/>
              <a:t>（运行</a:t>
            </a:r>
            <a:r>
              <a:rPr lang="en-US" altLang="zh-CN" dirty="0" err="1"/>
              <a:t>pktgen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生成流量：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1.1.1.1 to 9.255.255.254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11.1.1.1 to 19.255.255.254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peer switch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DCN Gateway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Default gateway</a:t>
            </a:r>
            <a:r>
              <a:rPr lang="zh-CN" altLang="en-US" dirty="0"/>
              <a:t>选其中一个，如果</a:t>
            </a:r>
            <a:r>
              <a:rPr lang="en-US" altLang="zh-CN" dirty="0"/>
              <a:t>default gateway</a:t>
            </a:r>
            <a:r>
              <a:rPr lang="zh-CN" altLang="en-US" dirty="0"/>
              <a:t>故障，发给另一个。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DCN Gateway</a:t>
            </a:r>
            <a:r>
              <a:rPr lang="zh-CN" altLang="en-US" dirty="0"/>
              <a:t>是一个三层交换机</a:t>
            </a:r>
            <a:r>
              <a:rPr lang="en-US" altLang="zh-CN" dirty="0"/>
              <a:t>(</a:t>
            </a:r>
            <a:r>
              <a:rPr lang="zh-CN" altLang="en-US" dirty="0"/>
              <a:t>无状态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三层交换机的流表规则：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L2</a:t>
            </a:r>
            <a:r>
              <a:rPr lang="zh-CN" altLang="en-US" dirty="0"/>
              <a:t>转发规则：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不是这台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（包括广播帧）：转发</a:t>
            </a:r>
            <a:r>
              <a:rPr lang="en-US" altLang="zh-CN" dirty="0"/>
              <a:t>frame</a:t>
            </a:r>
            <a:r>
              <a:rPr lang="zh-CN" altLang="en-US" dirty="0"/>
              <a:t>。（有一个</a:t>
            </a:r>
            <a:r>
              <a:rPr lang="en-US" altLang="zh-CN" dirty="0"/>
              <a:t>Ryu app</a:t>
            </a:r>
            <a:r>
              <a:rPr lang="zh-CN" altLang="en-US" dirty="0"/>
              <a:t>运行</a:t>
            </a:r>
            <a:r>
              <a:rPr lang="en-US" altLang="zh-CN" dirty="0" err="1"/>
              <a:t>spt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L3</a:t>
            </a:r>
            <a:r>
              <a:rPr lang="zh-CN" altLang="en-US" dirty="0"/>
              <a:t>路由规则：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：把所有从</a:t>
            </a:r>
            <a:r>
              <a:rPr lang="en-US" altLang="zh-CN" dirty="0"/>
              <a:t>Inbound port</a:t>
            </a:r>
            <a:r>
              <a:rPr lang="zh-CN" altLang="en-US" dirty="0"/>
              <a:t>输入的</a:t>
            </a:r>
            <a:r>
              <a:rPr lang="en-US" altLang="zh-CN" dirty="0"/>
              <a:t>Inbound traffic</a:t>
            </a:r>
            <a:r>
              <a:rPr lang="zh-CN" altLang="en-US" dirty="0"/>
              <a:t>路由给</a:t>
            </a:r>
            <a:r>
              <a:rPr lang="en-US" altLang="zh-CN" dirty="0"/>
              <a:t>Classifier</a:t>
            </a:r>
            <a:r>
              <a:rPr lang="zh-CN" altLang="en-US" dirty="0"/>
              <a:t>（修改</a:t>
            </a:r>
            <a:r>
              <a:rPr lang="en-US" altLang="zh-CN" dirty="0" err="1"/>
              <a:t>src</a:t>
            </a:r>
            <a:r>
              <a:rPr lang="en-US" altLang="zh-CN" dirty="0"/>
              <a:t> mac to DCN Gateway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 to classifier</a:t>
            </a:r>
            <a:r>
              <a:rPr lang="zh-CN" altLang="en-US" dirty="0"/>
              <a:t>）；（有一个</a:t>
            </a:r>
            <a:r>
              <a:rPr lang="en-US" altLang="zh-CN" dirty="0" err="1"/>
              <a:t>ryu</a:t>
            </a:r>
            <a:r>
              <a:rPr lang="en-US" altLang="zh-CN" dirty="0"/>
              <a:t> app</a:t>
            </a:r>
            <a:r>
              <a:rPr lang="zh-CN" altLang="en-US" dirty="0"/>
              <a:t>运行静态规则下发）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是外网的发给</a:t>
            </a:r>
            <a:r>
              <a:rPr lang="en-US" altLang="zh-CN" dirty="0"/>
              <a:t>Ingress</a:t>
            </a:r>
            <a:r>
              <a:rPr lang="zh-CN" altLang="en-US" dirty="0"/>
              <a:t>；（有一个</a:t>
            </a:r>
            <a:r>
              <a:rPr lang="en-US" altLang="zh-CN" dirty="0"/>
              <a:t>Ryu app</a:t>
            </a:r>
            <a:r>
              <a:rPr lang="zh-CN" altLang="en-US" dirty="0"/>
              <a:t>计算以</a:t>
            </a:r>
            <a:r>
              <a:rPr lang="en-US" altLang="zh-CN" dirty="0"/>
              <a:t>gateway1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的转发树，发生</a:t>
            </a:r>
            <a:r>
              <a:rPr lang="en-US" altLang="zh-CN" dirty="0"/>
              <a:t>network</a:t>
            </a:r>
            <a:r>
              <a:rPr lang="zh-CN" altLang="en-US" dirty="0"/>
              <a:t>故障需要重新计算）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192.168.121.0/24</a:t>
            </a:r>
            <a:r>
              <a:rPr lang="zh-CN" altLang="en-US" dirty="0"/>
              <a:t>的就丢弃（不负责</a:t>
            </a:r>
            <a:r>
              <a:rPr lang="en-US" altLang="zh-CN" dirty="0"/>
              <a:t>L2</a:t>
            </a:r>
            <a:r>
              <a:rPr lang="zh-CN" altLang="en-US" dirty="0"/>
              <a:t>转发）；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10.0.0.0/8</a:t>
            </a:r>
            <a:r>
              <a:rPr lang="zh-CN" altLang="en-US" dirty="0"/>
              <a:t>的按照</a:t>
            </a:r>
            <a:r>
              <a:rPr lang="en-US" altLang="zh-CN" dirty="0"/>
              <a:t>SFC domain</a:t>
            </a:r>
            <a:r>
              <a:rPr lang="zh-CN" altLang="en-US" dirty="0"/>
              <a:t>流表转发；（有一个</a:t>
            </a:r>
            <a:r>
              <a:rPr lang="en-US" altLang="zh-CN" dirty="0"/>
              <a:t>Ryu app</a:t>
            </a:r>
            <a:r>
              <a:rPr lang="zh-CN" altLang="en-US" dirty="0"/>
              <a:t>计算</a:t>
            </a:r>
            <a:r>
              <a:rPr lang="en-US" altLang="zh-CN" dirty="0"/>
              <a:t>UFFR</a:t>
            </a:r>
            <a:r>
              <a:rPr lang="zh-CN" altLang="en-US" dirty="0"/>
              <a:t>路径，这个是唯一需要和</a:t>
            </a:r>
            <a:r>
              <a:rPr lang="en-US" altLang="zh-CN" dirty="0"/>
              <a:t>orchestrator</a:t>
            </a:r>
            <a:r>
              <a:rPr lang="zh-CN" altLang="en-US" dirty="0"/>
              <a:t>交互的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（无状态）执行流分类（</a:t>
            </a:r>
            <a:r>
              <a:rPr lang="en-US" altLang="zh-CN" dirty="0"/>
              <a:t>match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对于正向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inbound traffic</a:t>
            </a:r>
            <a:r>
              <a:rPr lang="zh-CN" altLang="en-US" dirty="0"/>
              <a:t>进入</a:t>
            </a:r>
            <a:r>
              <a:rPr lang="en-US" altLang="zh-CN" dirty="0"/>
              <a:t>SFC domain</a:t>
            </a:r>
          </a:p>
          <a:p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FW-&gt;LB</a:t>
            </a:r>
          </a:p>
          <a:p>
            <a:r>
              <a:rPr lang="en-US" altLang="zh-CN" dirty="0"/>
              <a:t>FW</a:t>
            </a:r>
            <a:r>
              <a:rPr lang="zh-CN" altLang="en-US" dirty="0"/>
              <a:t>：</a:t>
            </a:r>
            <a:r>
              <a:rPr lang="en-US" altLang="zh-CN" dirty="0"/>
              <a:t>drop or pass</a:t>
            </a:r>
          </a:p>
          <a:p>
            <a:r>
              <a:rPr lang="en-US" altLang="zh-CN" dirty="0"/>
              <a:t>LB</a:t>
            </a:r>
            <a:r>
              <a:rPr lang="zh-CN" altLang="en-US" dirty="0"/>
              <a:t>：修改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website server</a:t>
            </a:r>
            <a:r>
              <a:rPr lang="zh-CN" altLang="en-US" dirty="0"/>
              <a:t>中的一台（内网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每台</a:t>
            </a:r>
            <a:r>
              <a:rPr lang="en-US" altLang="zh-CN" dirty="0"/>
              <a:t>VNF 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需要配置默认的</a:t>
            </a:r>
            <a:r>
              <a:rPr lang="en-US" altLang="zh-CN" dirty="0"/>
              <a:t>gateway</a:t>
            </a:r>
            <a:r>
              <a:rPr lang="zh-CN" altLang="en-US" dirty="0"/>
              <a:t>为</a:t>
            </a:r>
            <a:r>
              <a:rPr lang="en-US" altLang="zh-CN" dirty="0"/>
              <a:t>peer </a:t>
            </a:r>
            <a:r>
              <a:rPr lang="en-US" altLang="zh-CN" dirty="0" err="1"/>
              <a:t>ovs</a:t>
            </a:r>
            <a:r>
              <a:rPr lang="zh-CN" altLang="en-US" dirty="0"/>
              <a:t>。这个需要控制平面收集信息，并配置</a:t>
            </a:r>
            <a:r>
              <a:rPr lang="en-US" altLang="zh-CN" dirty="0"/>
              <a:t>BESS</a:t>
            </a:r>
            <a:r>
              <a:rPr lang="zh-CN" altLang="en-US" dirty="0"/>
              <a:t>来实现这一功能。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SFF</a:t>
            </a:r>
            <a:r>
              <a:rPr lang="zh-CN" altLang="en-US" dirty="0"/>
              <a:t>收到</a:t>
            </a:r>
            <a:r>
              <a:rPr lang="en-US" altLang="zh-CN" dirty="0"/>
              <a:t>frame</a:t>
            </a:r>
            <a:r>
              <a:rPr lang="zh-CN" altLang="en-US" dirty="0"/>
              <a:t>不要去掉</a:t>
            </a:r>
            <a:r>
              <a:rPr lang="en-US" altLang="zh-CN" dirty="0"/>
              <a:t>mac header</a:t>
            </a:r>
            <a:r>
              <a:rPr lang="zh-CN" altLang="en-US" dirty="0"/>
              <a:t>；</a:t>
            </a:r>
            <a:r>
              <a:rPr lang="en-US" altLang="zh-CN" dirty="0"/>
              <a:t>traffic</a:t>
            </a:r>
            <a:r>
              <a:rPr lang="zh-CN" altLang="en-US" dirty="0"/>
              <a:t>从</a:t>
            </a:r>
            <a:r>
              <a:rPr lang="en-US" altLang="zh-CN" dirty="0"/>
              <a:t>server</a:t>
            </a:r>
            <a:r>
              <a:rPr lang="zh-CN" altLang="en-US" dirty="0"/>
              <a:t>发出去时，修改</a:t>
            </a:r>
            <a:r>
              <a:rPr lang="en-US" altLang="zh-CN" dirty="0" err="1"/>
              <a:t>outter</a:t>
            </a:r>
            <a:r>
              <a:rPr lang="en-US" altLang="zh-CN" dirty="0"/>
              <a:t> mac header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mac=server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en-US" altLang="zh-CN" dirty="0" err="1"/>
              <a:t>ovs</a:t>
            </a:r>
            <a:r>
              <a:rPr lang="en-US" altLang="zh-CN" dirty="0"/>
              <a:t> 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SFF</a:t>
            </a:r>
            <a:r>
              <a:rPr lang="zh-CN" altLang="en-US" dirty="0"/>
              <a:t>在</a:t>
            </a:r>
            <a:r>
              <a:rPr lang="en-US" altLang="zh-CN" dirty="0"/>
              <a:t>VNF</a:t>
            </a:r>
            <a:r>
              <a:rPr lang="zh-CN" altLang="en-US" dirty="0"/>
              <a:t>处理完</a:t>
            </a:r>
            <a:r>
              <a:rPr lang="en-US" altLang="zh-CN" dirty="0"/>
              <a:t>traffic</a:t>
            </a:r>
            <a:r>
              <a:rPr lang="zh-CN" altLang="en-US" dirty="0"/>
              <a:t>后更新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（只更新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 </a:t>
            </a:r>
            <a:r>
              <a:rPr lang="en-US" altLang="zh-CN" dirty="0" err="1"/>
              <a:t>ip</a:t>
            </a:r>
            <a:r>
              <a:rPr lang="zh-CN" altLang="en-US" dirty="0"/>
              <a:t>不变）；</a:t>
            </a:r>
            <a:endParaRPr lang="en-US" altLang="zh-CN" dirty="0"/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解封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，离开</a:t>
            </a:r>
            <a:r>
              <a:rPr lang="en-US" altLang="zh-CN" dirty="0"/>
              <a:t>SFC Domain</a:t>
            </a:r>
            <a:r>
              <a:rPr lang="zh-CN" altLang="en-US" dirty="0"/>
              <a:t>，进入</a:t>
            </a:r>
            <a:r>
              <a:rPr lang="en-US" altLang="zh-CN" dirty="0"/>
              <a:t>L2</a:t>
            </a:r>
            <a:r>
              <a:rPr lang="zh-CN" altLang="en-US" dirty="0"/>
              <a:t>转发。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（伪造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，这步很重要，因为只有这样才能保证</a:t>
            </a:r>
            <a:r>
              <a:rPr lang="en-US" altLang="zh-CN" dirty="0"/>
              <a:t>website server</a:t>
            </a:r>
            <a:r>
              <a:rPr lang="zh-CN" altLang="en-US" dirty="0"/>
              <a:t>把</a:t>
            </a:r>
            <a:r>
              <a:rPr lang="en-US" altLang="zh-CN" dirty="0"/>
              <a:t>traffic</a:t>
            </a:r>
            <a:r>
              <a:rPr lang="zh-CN" altLang="en-US" dirty="0"/>
              <a:t>发回</a:t>
            </a:r>
            <a:r>
              <a:rPr lang="en-US" altLang="zh-CN" dirty="0"/>
              <a:t>classifier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zh-CN" altLang="en-US" dirty="0"/>
              <a:t>根据情况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 server</a:t>
            </a:r>
            <a:r>
              <a:rPr lang="zh-CN" altLang="en-US" dirty="0"/>
              <a:t>收到</a:t>
            </a:r>
            <a:r>
              <a:rPr lang="en-US" altLang="zh-CN" dirty="0"/>
              <a:t>inbound traffic</a:t>
            </a:r>
            <a:r>
              <a:rPr lang="zh-CN" altLang="en-US" dirty="0"/>
              <a:t>，处理完毕，交换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port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，发出</a:t>
            </a:r>
            <a:r>
              <a:rPr lang="en-US" altLang="zh-CN" dirty="0"/>
              <a:t>outbound traffic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：所有的</a:t>
            </a:r>
            <a:r>
              <a:rPr lang="en-US" altLang="zh-CN" dirty="0"/>
              <a:t>server</a:t>
            </a:r>
            <a:r>
              <a:rPr lang="zh-CN" altLang="en-US" dirty="0"/>
              <a:t>都要运行</a:t>
            </a:r>
            <a:r>
              <a:rPr lang="en-US" altLang="zh-CN" dirty="0" err="1"/>
              <a:t>arp</a:t>
            </a:r>
            <a:r>
              <a:rPr lang="zh-CN" altLang="en-US" dirty="0"/>
              <a:t>程序处理</a:t>
            </a:r>
            <a:r>
              <a:rPr lang="en-US" altLang="zh-CN" dirty="0"/>
              <a:t>192.168.121.0/24</a:t>
            </a:r>
            <a:r>
              <a:rPr lang="zh-CN" altLang="en-US" dirty="0"/>
              <a:t>网段的信息，每台</a:t>
            </a:r>
            <a:r>
              <a:rPr lang="en-US" altLang="zh-CN" dirty="0"/>
              <a:t>server</a:t>
            </a:r>
            <a:r>
              <a:rPr lang="zh-CN" altLang="en-US" dirty="0"/>
              <a:t>都分配一个</a:t>
            </a:r>
            <a:r>
              <a:rPr lang="en-US" altLang="zh-CN" dirty="0"/>
              <a:t>192.168.121.0/24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 err="1"/>
              <a:t>dpdknic</a:t>
            </a:r>
            <a:r>
              <a:rPr lang="zh-CN" altLang="en-US" dirty="0"/>
              <a:t>无法处理，需要</a:t>
            </a:r>
            <a:r>
              <a:rPr lang="en-US" altLang="zh-CN" dirty="0"/>
              <a:t>kernel </a:t>
            </a:r>
            <a:r>
              <a:rPr lang="en-US" altLang="zh-CN" dirty="0" err="1"/>
              <a:t>nic</a:t>
            </a:r>
            <a:r>
              <a:rPr lang="zh-CN" altLang="en-US" dirty="0"/>
              <a:t>来处理）。而</a:t>
            </a:r>
            <a:r>
              <a:rPr lang="en-US" altLang="zh-CN" dirty="0"/>
              <a:t>10.0.0.0/8</a:t>
            </a:r>
            <a:r>
              <a:rPr lang="zh-CN" altLang="en-US" dirty="0"/>
              <a:t>网段的</a:t>
            </a:r>
            <a:r>
              <a:rPr lang="en-US" altLang="zh-CN" dirty="0"/>
              <a:t>mac-</a:t>
            </a:r>
            <a:r>
              <a:rPr lang="en-US" altLang="zh-CN" dirty="0" err="1"/>
              <a:t>ip</a:t>
            </a:r>
            <a:r>
              <a:rPr lang="zh-CN" altLang="en-US" dirty="0"/>
              <a:t>信息通过</a:t>
            </a:r>
            <a:r>
              <a:rPr lang="en-US" altLang="zh-CN" dirty="0" err="1"/>
              <a:t>serverAgent</a:t>
            </a:r>
            <a:r>
              <a:rPr lang="zh-CN" altLang="en-US" dirty="0"/>
              <a:t>发给</a:t>
            </a:r>
            <a:r>
              <a:rPr lang="en-US" altLang="zh-CN" dirty="0"/>
              <a:t>orchestrator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会收到</a:t>
            </a:r>
            <a:r>
              <a:rPr lang="en-US" altLang="zh-CN" dirty="0"/>
              <a:t>outbound traffic</a:t>
            </a:r>
            <a:r>
              <a:rPr lang="zh-CN" altLang="en-US" dirty="0"/>
              <a:t>，其中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是某台</a:t>
            </a:r>
            <a:r>
              <a:rPr lang="en-US" altLang="zh-CN" dirty="0"/>
              <a:t>website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分类为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outbound traffic</a:t>
            </a:r>
            <a:r>
              <a:rPr lang="zh-CN" altLang="en-US" dirty="0"/>
              <a:t>进入反向</a:t>
            </a:r>
            <a:r>
              <a:rPr lang="en-US" altLang="zh-CN" dirty="0"/>
              <a:t>SFC domain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</a:t>
            </a:r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LB-&gt;FW</a:t>
            </a:r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负责解封装，得到</a:t>
            </a:r>
            <a:r>
              <a:rPr lang="en-US" altLang="zh-CN" dirty="0"/>
              <a:t>inner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=website</a:t>
            </a:r>
            <a:r>
              <a:rPr lang="zh-CN" altLang="en-US" dirty="0"/>
              <a:t>（公网</a:t>
            </a:r>
            <a:r>
              <a:rPr lang="en-US" altLang="zh-CN" dirty="0" err="1"/>
              <a:t>ip</a:t>
            </a:r>
            <a:r>
              <a:rPr lang="zh-CN" altLang="en-US" dirty="0"/>
              <a:t>），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</a:t>
            </a:r>
            <a:r>
              <a:rPr lang="zh-CN" altLang="en-US" dirty="0"/>
              <a:t>用户的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en-US" altLang="zh-CN" dirty="0"/>
              <a:t>public </a:t>
            </a:r>
            <a:r>
              <a:rPr lang="en-US" altLang="zh-CN" dirty="0" err="1"/>
              <a:t>ip</a:t>
            </a:r>
            <a:r>
              <a:rPr lang="zh-CN" altLang="en-US" dirty="0"/>
              <a:t>，所以需要路由到</a:t>
            </a:r>
            <a:r>
              <a:rPr lang="en-US" altLang="zh-CN" dirty="0"/>
              <a:t>DCN Gateway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填写本机，</a:t>
            </a:r>
            <a:r>
              <a:rPr lang="en-US" altLang="zh-CN" dirty="0" err="1"/>
              <a:t>dst</a:t>
            </a:r>
            <a:r>
              <a:rPr lang="en-US" altLang="zh-CN" dirty="0"/>
              <a:t> mac </a:t>
            </a:r>
            <a:r>
              <a:rPr lang="zh-CN" altLang="en-US" dirty="0"/>
              <a:t>填写</a:t>
            </a:r>
            <a:r>
              <a:rPr lang="en-US" altLang="zh-CN" dirty="0"/>
              <a:t>Gateway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A225-B5C6-4120-9020-D6E1627D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2E4BA-7960-4AF4-A929-734A563A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66D6-64CA-4D40-9938-F559499F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FAFC-F482-48DD-AB52-F4AF01D8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4CD09-9DC3-4404-B4AD-F314E07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B24F-BFE0-4FED-9A8A-F8DFA2F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A3FB-EB24-4730-80AE-1A922826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AB48-A83D-4E7E-B2E9-68E31A4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4641-02AE-4355-AA30-9B285CF8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4185-62D3-4C66-A140-23A5B9D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9726D-FD6E-40DE-84C7-FC4DD759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7683-EEAB-40EC-92B5-9E06C4BC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5293-01E5-4D43-81D9-4C8B0B86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900B7-E32A-4AE6-9253-387FC097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8124-F53C-4F41-B9EA-9E8B0B8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61F-1CE1-40DD-8269-8C3A93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9479-CD37-44CF-A443-63191A8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3339-2C73-4EE8-92C8-DC5C98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9E46-63E3-4D09-830E-6681E346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51B8-17FB-44CC-AEAD-63001B7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FAE5-F82A-409B-B6CB-679FB25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BBF2-BC55-4B9A-9534-95C2D75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9CA5-7620-4DAB-A1C6-29326A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25AC-3464-4D8E-8819-9335764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94F4-F8FE-4BF0-8776-C9D83050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EF00-6FDA-4D05-BFC8-E73EF91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DAFB8-9D1E-4FA3-AE53-804BE0F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B00F-7EF0-4749-8C41-0759CB7E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A3E7-1B76-4FCB-9E2E-8279930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E340A-FBD0-4114-A527-540C979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A679-C675-464F-8875-E358484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8EEF-928C-4299-83C7-6ED2E5BE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11498-6A49-4282-BFCF-9F49B28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5C89F-8FBC-46A2-9CAC-F0DA9C1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369CC-F57D-4FA7-9C85-98CC6FD2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C0329-6874-4B1C-B0E3-48312406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92BA3-6F18-4C92-A642-801AA31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3888C-2228-4F20-83A7-A71466A3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BF14-4ACE-4D84-BE7F-4EE220B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596-7AF2-40C0-AD37-F5F52DC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6A76D-6DBA-4550-AFBB-A54B28F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61C81-D354-46D2-AB3C-E329756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DF073-F29A-450F-A0D7-EA8FCEB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230E3-92E3-4E88-8573-7227DFA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181A-BA33-4E91-B1F8-E6D4704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34156-B665-45E6-ACC2-0C540CD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C31B-6EE1-46D1-A96D-8981F61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CCB9-99E5-4005-9003-0E53FA0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23163-1294-4681-A925-722D374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5BAE-C5B1-48E9-83B5-03FC55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88DC-4026-4C49-A7C4-227FA08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CBA0C-0E9E-4012-8C3D-2FB934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9CE-5239-411C-A04B-8FE8EC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50D7-3E7C-498D-9E3D-F4FF6EB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7D4F1-0F39-4A12-916C-D7DECAD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45341-A47B-4B43-AD46-4A45DB4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152FE-653C-4E3C-AE6E-10FEE45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A1AFD-4FE1-47E5-9568-AF0E5EDE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694B9-382E-4BEB-BFD3-EB28043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3DE7-6BB2-4487-AE33-698436D0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ABA0B-E062-422C-A3A3-2FF455A6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4C2-3600-48BE-9702-B8B5DAB8968A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14CF-3A1A-4C75-A96D-FAA6BACD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8E4-7270-4FF7-B729-99EBFCF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9AE-B837-4D8E-8E2E-2005D1C4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>P4-Based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0C67-5E04-44FD-829A-64AF221D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4730919" y="6180001"/>
            <a:ext cx="1604574" cy="580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6812595" y="6135611"/>
            <a:ext cx="2131357" cy="6253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6757132" y="5686433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6448248" y="109803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426362" y="5433323"/>
            <a:ext cx="627671" cy="61583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6962553" y="6223677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823694" y="6269222"/>
            <a:ext cx="1324667" cy="3957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Destination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5740198" y="6049162"/>
            <a:ext cx="1604574" cy="17451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048202" y="6223677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7726991" y="6444340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 flipH="1">
            <a:off x="5486028" y="6049162"/>
            <a:ext cx="254170" cy="2200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47766" y="1888900"/>
            <a:ext cx="1934243" cy="48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9008748" y="4490015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344772" y="4961701"/>
            <a:ext cx="2317278" cy="1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135016" y="891510"/>
            <a:ext cx="1805812" cy="5899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214888" y="1481457"/>
            <a:ext cx="823034" cy="40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679638" y="1871265"/>
            <a:ext cx="1679902" cy="5028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  <a:endCxn id="72" idx="3"/>
          </p:cNvCxnSpPr>
          <p:nvPr/>
        </p:nvCxnSpPr>
        <p:spPr>
          <a:xfrm flipH="1" flipV="1">
            <a:off x="6037922" y="1481457"/>
            <a:ext cx="1481667" cy="3898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359540" y="2116739"/>
            <a:ext cx="814454" cy="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408312" y="18129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CCBA6F2-116E-44E3-90EE-8817DA9DFAF3}"/>
              </a:ext>
            </a:extLst>
          </p:cNvPr>
          <p:cNvCxnSpPr>
            <a:cxnSpLocks/>
            <a:stCxn id="203" idx="1"/>
            <a:endCxn id="57" idx="3"/>
          </p:cNvCxnSpPr>
          <p:nvPr/>
        </p:nvCxnSpPr>
        <p:spPr>
          <a:xfrm flipH="1" flipV="1">
            <a:off x="7102844" y="3256978"/>
            <a:ext cx="2101375" cy="160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037922" y="1481457"/>
            <a:ext cx="4291651" cy="43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167D1BA-F934-4768-BF78-7629030295B4}"/>
              </a:ext>
            </a:extLst>
          </p:cNvPr>
          <p:cNvSpPr/>
          <p:nvPr/>
        </p:nvSpPr>
        <p:spPr>
          <a:xfrm>
            <a:off x="10511652" y="448821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VNF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30F35-9148-41E5-B147-0ED9F5D133FD}"/>
              </a:ext>
            </a:extLst>
          </p:cNvPr>
          <p:cNvCxnSpPr>
            <a:cxnSpLocks/>
            <a:stCxn id="3" idx="2"/>
            <a:endCxn id="57" idx="0"/>
          </p:cNvCxnSpPr>
          <p:nvPr/>
        </p:nvCxnSpPr>
        <p:spPr>
          <a:xfrm>
            <a:off x="5214888" y="2369631"/>
            <a:ext cx="1248439" cy="68187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430421" y="4959900"/>
            <a:ext cx="2720748" cy="126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168927" y="1914365"/>
            <a:ext cx="2323732" cy="1914862"/>
            <a:chOff x="9410533" y="2079987"/>
            <a:chExt cx="2360046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407680" y="4263446"/>
                <a:ext cx="1216447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589317" y="3004388"/>
              <a:ext cx="1172377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118" idx="2"/>
            <a:endCxn id="5" idx="1"/>
          </p:cNvCxnSpPr>
          <p:nvPr/>
        </p:nvCxnSpPr>
        <p:spPr>
          <a:xfrm>
            <a:off x="5037739" y="4959900"/>
            <a:ext cx="480543" cy="5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B9BE4EE8-2590-434A-AC63-B2D7B2E8C915}"/>
              </a:ext>
            </a:extLst>
          </p:cNvPr>
          <p:cNvSpPr/>
          <p:nvPr/>
        </p:nvSpPr>
        <p:spPr>
          <a:xfrm>
            <a:off x="7446625" y="44953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7D6E201-62B4-4EE6-959D-2FB375BE9D12}"/>
              </a:ext>
            </a:extLst>
          </p:cNvPr>
          <p:cNvGrpSpPr/>
          <p:nvPr/>
        </p:nvGrpSpPr>
        <p:grpSpPr>
          <a:xfrm>
            <a:off x="2241706" y="2771773"/>
            <a:ext cx="1220125" cy="970409"/>
            <a:chOff x="2080443" y="1105032"/>
            <a:chExt cx="1220125" cy="2969363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021B616-BA54-4FF9-BB88-AF472BE1FCA8}"/>
                </a:ext>
              </a:extLst>
            </p:cNvPr>
            <p:cNvSpPr/>
            <p:nvPr/>
          </p:nvSpPr>
          <p:spPr>
            <a:xfrm>
              <a:off x="2080443" y="1105032"/>
              <a:ext cx="662587" cy="29693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28C99C3-2946-4536-BDE3-4579ADA131B4}"/>
                </a:ext>
              </a:extLst>
            </p:cNvPr>
            <p:cNvSpPr/>
            <p:nvPr/>
          </p:nvSpPr>
          <p:spPr>
            <a:xfrm>
              <a:off x="2697960" y="1105032"/>
              <a:ext cx="602608" cy="29693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Cmd</a:t>
              </a:r>
              <a:endParaRPr lang="zh-CN" altLang="en-US" sz="1400" dirty="0"/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006674E-715A-435A-B1E2-194CCBD64144}"/>
              </a:ext>
            </a:extLst>
          </p:cNvPr>
          <p:cNvCxnSpPr>
            <a:cxnSpLocks/>
            <a:stCxn id="57" idx="0"/>
            <a:endCxn id="84" idx="2"/>
          </p:cNvCxnSpPr>
          <p:nvPr/>
        </p:nvCxnSpPr>
        <p:spPr>
          <a:xfrm flipV="1">
            <a:off x="6463327" y="2374136"/>
            <a:ext cx="1056262" cy="6773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BF10436-5952-4B09-A9C5-7E18B923E82C}"/>
              </a:ext>
            </a:extLst>
          </p:cNvPr>
          <p:cNvCxnSpPr>
            <a:cxnSpLocks/>
            <a:stCxn id="157" idx="3"/>
            <a:endCxn id="57" idx="1"/>
          </p:cNvCxnSpPr>
          <p:nvPr/>
        </p:nvCxnSpPr>
        <p:spPr>
          <a:xfrm>
            <a:off x="3461831" y="3256978"/>
            <a:ext cx="236197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4398222" y="448821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57" idx="2"/>
            <a:endCxn id="118" idx="0"/>
          </p:cNvCxnSpPr>
          <p:nvPr/>
        </p:nvCxnSpPr>
        <p:spPr>
          <a:xfrm flipH="1">
            <a:off x="5037739" y="3462448"/>
            <a:ext cx="1425588" cy="10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EAD5A80-9E81-4476-AB9F-4C63A0451695}"/>
              </a:ext>
            </a:extLst>
          </p:cNvPr>
          <p:cNvCxnSpPr>
            <a:cxnSpLocks/>
            <a:stCxn id="57" idx="2"/>
            <a:endCxn id="29" idx="0"/>
          </p:cNvCxnSpPr>
          <p:nvPr/>
        </p:nvCxnSpPr>
        <p:spPr>
          <a:xfrm>
            <a:off x="6463327" y="3462448"/>
            <a:ext cx="3198723" cy="102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6F9D09-8EB5-4F83-B6CC-DD9AA646A98F}"/>
              </a:ext>
            </a:extLst>
          </p:cNvPr>
          <p:cNvCxnSpPr>
            <a:cxnSpLocks/>
            <a:stCxn id="57" idx="2"/>
            <a:endCxn id="52" idx="0"/>
          </p:cNvCxnSpPr>
          <p:nvPr/>
        </p:nvCxnSpPr>
        <p:spPr>
          <a:xfrm>
            <a:off x="6463327" y="3462448"/>
            <a:ext cx="4687842" cy="10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0D15445-1899-44A1-AF40-275EF2F73771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6463327" y="3462448"/>
            <a:ext cx="1622815" cy="103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774FDB0-46AD-4989-AFFF-86715D3B895B}"/>
              </a:ext>
            </a:extLst>
          </p:cNvPr>
          <p:cNvSpPr txBox="1"/>
          <p:nvPr/>
        </p:nvSpPr>
        <p:spPr>
          <a:xfrm>
            <a:off x="244270" y="5753755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Pure P4 Network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PS1</a:t>
            </a:r>
            <a:r>
              <a:rPr lang="zh-CN" altLang="en-US" dirty="0">
                <a:solidFill>
                  <a:srgbClr val="FF0000"/>
                </a:solidFill>
              </a:rPr>
              <a:t>：模块变少是因为工作量转移到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这边了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PS2</a:t>
            </a:r>
            <a:r>
              <a:rPr lang="zh-CN" altLang="en-US" dirty="0">
                <a:solidFill>
                  <a:srgbClr val="FF0000"/>
                </a:solidFill>
              </a:rPr>
              <a:t>：每个模块里面的东西很多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2C163E-FA19-4598-9DFE-2BCF78C67491}"/>
              </a:ext>
            </a:extLst>
          </p:cNvPr>
          <p:cNvCxnSpPr>
            <a:cxnSpLocks/>
            <a:stCxn id="57" idx="2"/>
            <a:endCxn id="55" idx="0"/>
          </p:cNvCxnSpPr>
          <p:nvPr/>
        </p:nvCxnSpPr>
        <p:spPr>
          <a:xfrm>
            <a:off x="6463327" y="3462448"/>
            <a:ext cx="1027939" cy="22239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230DAA0-9232-47E4-82F4-7E822AE48FAA}"/>
              </a:ext>
            </a:extLst>
          </p:cNvPr>
          <p:cNvSpPr/>
          <p:nvPr/>
        </p:nvSpPr>
        <p:spPr>
          <a:xfrm>
            <a:off x="5823810" y="5156642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17B32AC-8893-4EC9-B60F-1B8EC3985607}"/>
              </a:ext>
            </a:extLst>
          </p:cNvPr>
          <p:cNvSpPr/>
          <p:nvPr/>
        </p:nvSpPr>
        <p:spPr>
          <a:xfrm>
            <a:off x="5823810" y="3051508"/>
            <a:ext cx="1279034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538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760FD45B-EB98-45CA-AF9A-BEA51DB92094}"/>
              </a:ext>
            </a:extLst>
          </p:cNvPr>
          <p:cNvSpPr/>
          <p:nvPr/>
        </p:nvSpPr>
        <p:spPr>
          <a:xfrm>
            <a:off x="4632019" y="1409533"/>
            <a:ext cx="2216355" cy="4295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2212710" y="22059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8162FA9-C065-4F3D-9B07-291E17849FE8}"/>
              </a:ext>
            </a:extLst>
          </p:cNvPr>
          <p:cNvSpPr/>
          <p:nvPr/>
        </p:nvSpPr>
        <p:spPr>
          <a:xfrm>
            <a:off x="8958073" y="220128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85" idx="2"/>
            <a:endCxn id="118" idx="0"/>
          </p:cNvCxnSpPr>
          <p:nvPr/>
        </p:nvCxnSpPr>
        <p:spPr>
          <a:xfrm flipH="1">
            <a:off x="2852227" y="1839128"/>
            <a:ext cx="2887970" cy="3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5230EFC-E0E4-4A37-83D5-F199B5B75085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740197" y="1839128"/>
            <a:ext cx="3857393" cy="3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2C0C4-6E9F-47E9-BB91-5FE3455CB471}"/>
              </a:ext>
            </a:extLst>
          </p:cNvPr>
          <p:cNvGrpSpPr/>
          <p:nvPr/>
        </p:nvGrpSpPr>
        <p:grpSpPr>
          <a:xfrm>
            <a:off x="7524089" y="3267850"/>
            <a:ext cx="4137168" cy="1325563"/>
            <a:chOff x="6024008" y="3375957"/>
            <a:chExt cx="4137168" cy="13255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12D3C1-FDB6-4618-8D77-B1B2447668D8}"/>
                </a:ext>
              </a:extLst>
            </p:cNvPr>
            <p:cNvSpPr/>
            <p:nvPr/>
          </p:nvSpPr>
          <p:spPr>
            <a:xfrm>
              <a:off x="8737025" y="4096115"/>
              <a:ext cx="1219305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7048FDE-0895-42B1-ADE7-ADF890436F8E}"/>
                </a:ext>
              </a:extLst>
            </p:cNvPr>
            <p:cNvSpPr/>
            <p:nvPr/>
          </p:nvSpPr>
          <p:spPr>
            <a:xfrm>
              <a:off x="7457992" y="4105857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CBE208-6464-4457-BDF9-A0EE1A242199}"/>
                </a:ext>
              </a:extLst>
            </p:cNvPr>
            <p:cNvSpPr/>
            <p:nvPr/>
          </p:nvSpPr>
          <p:spPr>
            <a:xfrm>
              <a:off x="8604627" y="3484770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B51583E-04BD-45DC-9D6C-7F7CA75A0265}"/>
                </a:ext>
              </a:extLst>
            </p:cNvPr>
            <p:cNvSpPr/>
            <p:nvPr/>
          </p:nvSpPr>
          <p:spPr>
            <a:xfrm>
              <a:off x="7457992" y="3484581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6B3C75-B342-471E-A509-391ED18104D4}"/>
                </a:ext>
              </a:extLst>
            </p:cNvPr>
            <p:cNvSpPr/>
            <p:nvPr/>
          </p:nvSpPr>
          <p:spPr>
            <a:xfrm>
              <a:off x="6024008" y="3375957"/>
              <a:ext cx="4137168" cy="1325563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7BF18F-7156-41D7-A0D3-3D12191EEE8E}"/>
                </a:ext>
              </a:extLst>
            </p:cNvPr>
            <p:cNvSpPr/>
            <p:nvPr/>
          </p:nvSpPr>
          <p:spPr>
            <a:xfrm>
              <a:off x="6203885" y="3485260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AD82B91-2AA5-4186-BB4C-7E220C0DE90C}"/>
                </a:ext>
              </a:extLst>
            </p:cNvPr>
            <p:cNvSpPr/>
            <p:nvPr/>
          </p:nvSpPr>
          <p:spPr>
            <a:xfrm>
              <a:off x="6203885" y="4096115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054A-A48D-4127-B685-49DA77089637}"/>
              </a:ext>
            </a:extLst>
          </p:cNvPr>
          <p:cNvSpPr txBox="1"/>
          <p:nvPr/>
        </p:nvSpPr>
        <p:spPr>
          <a:xfrm>
            <a:off x="10837331" y="47258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Apps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E60CD8B-508B-4A0D-B856-B628BD16FA28}"/>
              </a:ext>
            </a:extLst>
          </p:cNvPr>
          <p:cNvCxnSpPr>
            <a:cxnSpLocks/>
            <a:stCxn id="119" idx="2"/>
            <a:endCxn id="86" idx="0"/>
          </p:cNvCxnSpPr>
          <p:nvPr/>
        </p:nvCxnSpPr>
        <p:spPr>
          <a:xfrm flipH="1">
            <a:off x="9592673" y="2672970"/>
            <a:ext cx="4917" cy="5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B8F2508-17F7-461A-AFB8-4C2EC39BFFF1}"/>
              </a:ext>
            </a:extLst>
          </p:cNvPr>
          <p:cNvSpPr txBox="1"/>
          <p:nvPr/>
        </p:nvSpPr>
        <p:spPr>
          <a:xfrm>
            <a:off x="9684330" y="27660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Events</a:t>
            </a:r>
            <a:endParaRPr lang="zh-CN" altLang="en-US" b="1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F6F0276-AA9E-4203-B21D-00FD1CA4CC7A}"/>
              </a:ext>
            </a:extLst>
          </p:cNvPr>
          <p:cNvSpPr txBox="1"/>
          <p:nvPr/>
        </p:nvSpPr>
        <p:spPr>
          <a:xfrm>
            <a:off x="615716" y="6200487"/>
            <a:ext cx="596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需要把所有功能合并到一台</a:t>
            </a:r>
            <a:r>
              <a:rPr lang="en-US" altLang="zh-CN" sz="3200" dirty="0"/>
              <a:t>P4</a:t>
            </a:r>
            <a:r>
              <a:rPr lang="zh-CN" altLang="en-US" sz="3200" dirty="0"/>
              <a:t>上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58569D4-4413-429E-9068-94E79A85EEEB}"/>
              </a:ext>
            </a:extLst>
          </p:cNvPr>
          <p:cNvGrpSpPr/>
          <p:nvPr/>
        </p:nvGrpSpPr>
        <p:grpSpPr>
          <a:xfrm>
            <a:off x="7524089" y="1449751"/>
            <a:ext cx="4031708" cy="3998448"/>
            <a:chOff x="7524089" y="1449751"/>
            <a:chExt cx="4031708" cy="3998448"/>
          </a:xfrm>
        </p:grpSpPr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72E76E0-FAD5-4AC4-8047-73AD1BB3813E}"/>
                </a:ext>
              </a:extLst>
            </p:cNvPr>
            <p:cNvCxnSpPr/>
            <p:nvPr/>
          </p:nvCxnSpPr>
          <p:spPr>
            <a:xfrm flipV="1">
              <a:off x="7524089" y="1642369"/>
              <a:ext cx="4031708" cy="361321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6803623-B151-4F8F-B474-CA1E52AD7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6645" y="1449751"/>
              <a:ext cx="3823580" cy="399844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1FCEB3-9A30-4E94-9D7A-7A3BA55DCF7F}"/>
              </a:ext>
            </a:extLst>
          </p:cNvPr>
          <p:cNvSpPr txBox="1"/>
          <p:nvPr/>
        </p:nvSpPr>
        <p:spPr>
          <a:xfrm>
            <a:off x="370492" y="2201284"/>
            <a:ext cx="62616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拓扑收集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支持基本的连接功能，包括</a:t>
            </a:r>
            <a:r>
              <a:rPr lang="en-US" altLang="zh-CN" dirty="0"/>
              <a:t>L2</a:t>
            </a:r>
            <a:r>
              <a:rPr lang="zh-CN" altLang="zh-CN" dirty="0"/>
              <a:t>的转发、</a:t>
            </a:r>
            <a:r>
              <a:rPr lang="en-US" altLang="zh-CN" dirty="0"/>
              <a:t>L3</a:t>
            </a:r>
            <a:r>
              <a:rPr lang="zh-CN" altLang="zh-CN" dirty="0"/>
              <a:t>的路由。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需要集中式计算路径</a:t>
            </a:r>
            <a:r>
              <a:rPr lang="zh-CN" altLang="en-US" dirty="0"/>
              <a:t>（方便编排路径）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switch.p4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P4</a:t>
            </a:r>
            <a:r>
              <a:rPr lang="zh-CN" altLang="en-US" dirty="0"/>
              <a:t>作为</a:t>
            </a:r>
            <a:r>
              <a:rPr lang="en-US" altLang="zh-CN" dirty="0"/>
              <a:t>Classifier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支持几种</a:t>
            </a:r>
            <a:r>
              <a:rPr lang="en-US" altLang="zh-CN" u="sng" dirty="0"/>
              <a:t>NFs</a:t>
            </a:r>
            <a:r>
              <a:rPr lang="zh-CN" altLang="en-US" u="sng" dirty="0"/>
              <a:t>：</a:t>
            </a:r>
            <a:r>
              <a:rPr lang="en-US" altLang="zh-CN" u="sng" dirty="0"/>
              <a:t>FW</a:t>
            </a:r>
            <a:r>
              <a:rPr lang="zh-CN" altLang="en-US" u="sng" dirty="0"/>
              <a:t>，</a:t>
            </a:r>
            <a:r>
              <a:rPr lang="en-US" altLang="zh-CN" u="sng" dirty="0"/>
              <a:t>Monitor</a:t>
            </a:r>
            <a:r>
              <a:rPr lang="zh-CN" altLang="en-US" u="sng" dirty="0"/>
              <a:t>，</a:t>
            </a:r>
            <a:r>
              <a:rPr lang="en-US" altLang="zh-CN" u="sng" dirty="0"/>
              <a:t>Traffic Control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u="sng" dirty="0"/>
              <a:t>动态部署</a:t>
            </a:r>
            <a:r>
              <a:rPr lang="en-US" altLang="zh-CN" u="sng" dirty="0"/>
              <a:t>NF</a:t>
            </a:r>
            <a:r>
              <a:rPr lang="zh-CN" altLang="en-US" u="sng" dirty="0"/>
              <a:t>需要虚拟化技术，</a:t>
            </a:r>
            <a:r>
              <a:rPr lang="en-US" altLang="zh-CN" u="sng" dirty="0"/>
              <a:t>P4</a:t>
            </a:r>
            <a:r>
              <a:rPr lang="zh-CN" altLang="en-US" u="sng" dirty="0"/>
              <a:t>很难实现！</a:t>
            </a:r>
            <a:endParaRPr lang="zh-CN" altLang="zh-CN" u="sng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</a:t>
            </a:r>
            <a:r>
              <a:rPr lang="en-US" altLang="zh-CN" u="sng" dirty="0"/>
              <a:t>NF</a:t>
            </a:r>
            <a:r>
              <a:rPr lang="zh-CN" altLang="zh-CN" u="sng" dirty="0"/>
              <a:t>与路由在同一台</a:t>
            </a:r>
            <a:r>
              <a:rPr lang="en-US" altLang="zh-CN" u="sng" dirty="0"/>
              <a:t>P4</a:t>
            </a:r>
            <a:r>
              <a:rPr lang="zh-CN" altLang="zh-CN" u="sng" dirty="0"/>
              <a:t>上实现</a:t>
            </a:r>
            <a:endParaRPr lang="en-US" altLang="zh-CN" u="sng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每台</a:t>
            </a:r>
            <a:r>
              <a:rPr lang="en-US" altLang="zh-CN" u="sng" dirty="0"/>
              <a:t>P4</a:t>
            </a:r>
            <a:r>
              <a:rPr lang="zh-CN" altLang="zh-CN" u="sng" dirty="0"/>
              <a:t>都是一台路由器，同时还能提供网络功能服务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接口设计（需要和</a:t>
            </a:r>
            <a:r>
              <a:rPr lang="en-US" altLang="zh-CN" dirty="0"/>
              <a:t>P4</a:t>
            </a:r>
            <a:r>
              <a:rPr lang="zh-CN" altLang="zh-CN" dirty="0"/>
              <a:t>高手交流协商设计）</a:t>
            </a:r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A41E10-6605-42DD-93C8-7C2CFD0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8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646-B314-461A-B997-8AB3A1E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39045-2BFF-400A-9FC8-F1850AD6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0" y="2133749"/>
            <a:ext cx="7703262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1C8ECB-958C-4D15-B151-5815DD50C5DA}"/>
              </a:ext>
            </a:extLst>
          </p:cNvPr>
          <p:cNvSpPr txBox="1"/>
          <p:nvPr/>
        </p:nvSpPr>
        <p:spPr>
          <a:xfrm>
            <a:off x="7985282" y="2295105"/>
            <a:ext cx="39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需要开发</a:t>
            </a:r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Control Plane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生成数据平面。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按照需求，数据平面应当能够支持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多种路由寻址机制。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同时还能够提供各种</a:t>
            </a:r>
            <a:r>
              <a:rPr lang="en-US" altLang="zh-CN" dirty="0">
                <a:solidFill>
                  <a:srgbClr val="FF0000"/>
                </a:solidFill>
              </a:rPr>
              <a:t>NF</a:t>
            </a:r>
            <a:r>
              <a:rPr lang="zh-CN" altLang="en-US" dirty="0">
                <a:solidFill>
                  <a:srgbClr val="FF0000"/>
                </a:solidFill>
              </a:rPr>
              <a:t>。（动态提供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就不要想了，只能静态提供）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即路由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网络功能。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Control Plane</a:t>
            </a:r>
            <a:r>
              <a:rPr lang="zh-CN" altLang="en-US" dirty="0">
                <a:solidFill>
                  <a:srgbClr val="FF0000"/>
                </a:solidFill>
              </a:rPr>
              <a:t>需要用到重量级的商用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SDN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en-US" altLang="zh-CN" dirty="0">
                <a:solidFill>
                  <a:srgbClr val="FF0000"/>
                </a:solidFill>
              </a:rPr>
              <a:t>ONOS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floodlight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，因为其他控制器对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的支持很差。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2B6E-B64E-41BB-9872-B61AE297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Server-Requirement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14-C717-488B-8B80-36E5E92D45D1}"/>
              </a:ext>
            </a:extLst>
          </p:cNvPr>
          <p:cNvSpPr/>
          <p:nvPr/>
        </p:nvSpPr>
        <p:spPr>
          <a:xfrm>
            <a:off x="4068195" y="2697312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56BAB-9D33-490E-9AE8-031058956EA3}"/>
              </a:ext>
            </a:extLst>
          </p:cNvPr>
          <p:cNvSpPr/>
          <p:nvPr/>
        </p:nvSpPr>
        <p:spPr>
          <a:xfrm>
            <a:off x="5571099" y="2695511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F5956-93F7-461A-9EAB-6A5762357450}"/>
              </a:ext>
            </a:extLst>
          </p:cNvPr>
          <p:cNvSpPr/>
          <p:nvPr/>
        </p:nvSpPr>
        <p:spPr>
          <a:xfrm>
            <a:off x="5157521" y="1690688"/>
            <a:ext cx="2106190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C94F2-8F35-4BC6-873F-8DC5E621B2B3}"/>
              </a:ext>
            </a:extLst>
          </p:cNvPr>
          <p:cNvSpPr/>
          <p:nvPr/>
        </p:nvSpPr>
        <p:spPr>
          <a:xfrm>
            <a:off x="7050266" y="268711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B9E23B-EED5-4A81-8142-79D71E4617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21497" y="2101628"/>
            <a:ext cx="1489119" cy="5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6A6A5-C905-4DB5-BE28-FE50AE75D61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210616" y="2101628"/>
            <a:ext cx="0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1BFF99-89F4-4D54-A651-E25C64D37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10616" y="2101628"/>
            <a:ext cx="1479167" cy="5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3CDED6-2051-4791-A14C-FC006D1B93F0}"/>
              </a:ext>
            </a:extLst>
          </p:cNvPr>
          <p:cNvSpPr txBox="1"/>
          <p:nvPr/>
        </p:nvSpPr>
        <p:spPr>
          <a:xfrm>
            <a:off x="838200" y="3321652"/>
            <a:ext cx="537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新需求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8362226" y="2415219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873683" y="238241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659748" y="265264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40266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29967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58" idx="2"/>
            <a:endCxn id="5" idx="4"/>
          </p:cNvCxnSpPr>
          <p:nvPr/>
        </p:nvCxnSpPr>
        <p:spPr>
          <a:xfrm flipH="1" flipV="1">
            <a:off x="5157422" y="3551046"/>
            <a:ext cx="623076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574578" y="314175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974976" y="24420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462731" y="24499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5692746" y="5421766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58" idx="4"/>
            <a:endCxn id="27" idx="0"/>
          </p:cNvCxnSpPr>
          <p:nvPr/>
        </p:nvCxnSpPr>
        <p:spPr>
          <a:xfrm flipH="1">
            <a:off x="6189736" y="4760039"/>
            <a:ext cx="7918" cy="6617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739414" y="2669764"/>
            <a:ext cx="1000852" cy="471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037382" y="2444146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400754" y="24520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801820" y="2669764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9227169" y="26776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796176" y="30641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9491610" y="30770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3</a:t>
            </a:r>
            <a:endParaRPr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43185" y="5403761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</a:t>
            </a:r>
            <a:r>
              <a:rPr lang="en-US" altLang="zh-CN" dirty="0"/>
              <a:t>from ingress to website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586684" y="1454239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flipH="1" flipV="1">
            <a:off x="5141586" y="2026965"/>
            <a:ext cx="15836" cy="7054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EF980F0-2B65-4A13-9CB4-9BE5E940FCFB}"/>
              </a:ext>
            </a:extLst>
          </p:cNvPr>
          <p:cNvSpPr/>
          <p:nvPr/>
        </p:nvSpPr>
        <p:spPr>
          <a:xfrm>
            <a:off x="5780498" y="39414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7D16CBB-2386-4C62-AF91-FFF13C4CF2C8}"/>
              </a:ext>
            </a:extLst>
          </p:cNvPr>
          <p:cNvCxnSpPr>
            <a:cxnSpLocks/>
            <a:stCxn id="7" idx="4"/>
            <a:endCxn id="58" idx="6"/>
          </p:cNvCxnSpPr>
          <p:nvPr/>
        </p:nvCxnSpPr>
        <p:spPr>
          <a:xfrm flipH="1">
            <a:off x="6614810" y="3551046"/>
            <a:ext cx="532313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6834012" y="3157784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320474" y="483063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09FD00-4119-4321-8CE4-025E8E5B3021}"/>
              </a:ext>
            </a:extLst>
          </p:cNvPr>
          <p:cNvCxnSpPr>
            <a:cxnSpLocks/>
            <a:stCxn id="5" idx="2"/>
            <a:endCxn id="167" idx="3"/>
          </p:cNvCxnSpPr>
          <p:nvPr/>
        </p:nvCxnSpPr>
        <p:spPr>
          <a:xfrm flipH="1">
            <a:off x="3756019" y="3141754"/>
            <a:ext cx="984247" cy="755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0D3BD67B-3B9E-45B7-8322-AC576AFD746E}"/>
              </a:ext>
            </a:extLst>
          </p:cNvPr>
          <p:cNvSpPr/>
          <p:nvPr/>
        </p:nvSpPr>
        <p:spPr>
          <a:xfrm>
            <a:off x="2934642" y="298953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4239ED1-B7ED-47AE-A4C3-28FEA8C6F336}"/>
              </a:ext>
            </a:extLst>
          </p:cNvPr>
          <p:cNvSpPr/>
          <p:nvPr/>
        </p:nvSpPr>
        <p:spPr>
          <a:xfrm>
            <a:off x="8462731" y="2995282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58B7BBD-68EA-490E-B5AC-1C496A51A466}"/>
              </a:ext>
            </a:extLst>
          </p:cNvPr>
          <p:cNvCxnSpPr>
            <a:cxnSpLocks/>
            <a:stCxn id="26" idx="1"/>
            <a:endCxn id="7" idx="6"/>
          </p:cNvCxnSpPr>
          <p:nvPr/>
        </p:nvCxnSpPr>
        <p:spPr>
          <a:xfrm flipH="1">
            <a:off x="7564279" y="2677674"/>
            <a:ext cx="898452" cy="4640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0588AFB-54C5-4CED-B43F-31912960F893}"/>
              </a:ext>
            </a:extLst>
          </p:cNvPr>
          <p:cNvCxnSpPr>
            <a:cxnSpLocks/>
            <a:stCxn id="169" idx="1"/>
            <a:endCxn id="7" idx="6"/>
          </p:cNvCxnSpPr>
          <p:nvPr/>
        </p:nvCxnSpPr>
        <p:spPr>
          <a:xfrm flipH="1" flipV="1">
            <a:off x="7564279" y="3141754"/>
            <a:ext cx="898452" cy="8128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1D2A1B-0FFA-4258-9673-500956A25DB9}"/>
              </a:ext>
            </a:extLst>
          </p:cNvPr>
          <p:cNvGrpSpPr/>
          <p:nvPr/>
        </p:nvGrpSpPr>
        <p:grpSpPr>
          <a:xfrm>
            <a:off x="7272978" y="814066"/>
            <a:ext cx="2081717" cy="633884"/>
            <a:chOff x="9569231" y="6032204"/>
            <a:chExt cx="2081717" cy="63388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721806F-28BF-40E5-AEA7-4C2277077CF3}"/>
                </a:ext>
              </a:extLst>
            </p:cNvPr>
            <p:cNvSpPr/>
            <p:nvPr/>
          </p:nvSpPr>
          <p:spPr>
            <a:xfrm>
              <a:off x="9569231" y="6032204"/>
              <a:ext cx="208171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CA18FD1-C371-40CC-86C5-C9D31691ED9B}"/>
                </a:ext>
              </a:extLst>
            </p:cNvPr>
            <p:cNvSpPr txBox="1"/>
            <p:nvPr/>
          </p:nvSpPr>
          <p:spPr>
            <a:xfrm>
              <a:off x="10957260" y="629675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Host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200D977-FC08-41E2-93A1-C71D90B8945B}"/>
                </a:ext>
              </a:extLst>
            </p:cNvPr>
            <p:cNvSpPr/>
            <p:nvPr/>
          </p:nvSpPr>
          <p:spPr>
            <a:xfrm>
              <a:off x="9623819" y="615097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6562D5F-42E2-45A5-8E27-F9C92B51CC01}"/>
              </a:ext>
            </a:extLst>
          </p:cNvPr>
          <p:cNvCxnSpPr>
            <a:cxnSpLocks/>
            <a:stCxn id="92" idx="2"/>
            <a:endCxn id="7" idx="0"/>
          </p:cNvCxnSpPr>
          <p:nvPr/>
        </p:nvCxnSpPr>
        <p:spPr>
          <a:xfrm>
            <a:off x="6423778" y="1322533"/>
            <a:ext cx="723345" cy="1409928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C69419-175F-497E-B979-86353FB1A505}"/>
              </a:ext>
            </a:extLst>
          </p:cNvPr>
          <p:cNvCxnSpPr>
            <a:cxnSpLocks/>
            <a:stCxn id="92" idx="2"/>
            <a:endCxn id="58" idx="0"/>
          </p:cNvCxnSpPr>
          <p:nvPr/>
        </p:nvCxnSpPr>
        <p:spPr>
          <a:xfrm flipH="1">
            <a:off x="6197654" y="1322533"/>
            <a:ext cx="226124" cy="261892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F0C5777-2B8A-4135-A7BD-A238071AB07D}"/>
              </a:ext>
            </a:extLst>
          </p:cNvPr>
          <p:cNvCxnSpPr>
            <a:cxnSpLocks/>
            <a:stCxn id="92" idx="2"/>
            <a:endCxn id="5" idx="7"/>
          </p:cNvCxnSpPr>
          <p:nvPr/>
        </p:nvCxnSpPr>
        <p:spPr>
          <a:xfrm flipH="1">
            <a:off x="5452396" y="1322533"/>
            <a:ext cx="971382" cy="1529807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9A054E-5899-4BE5-848E-1C72DF299908}"/>
              </a:ext>
            </a:extLst>
          </p:cNvPr>
          <p:cNvSpPr txBox="1"/>
          <p:nvPr/>
        </p:nvSpPr>
        <p:spPr>
          <a:xfrm>
            <a:off x="5894904" y="953201"/>
            <a:ext cx="1057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switch</a:t>
            </a:r>
            <a:endParaRPr lang="zh-CN" altLang="en-US" b="1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E0E08E4-6849-4662-9E6D-662775DA1DC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6952652" y="1131008"/>
            <a:ext cx="320326" cy="685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81909ED2-6B79-498A-8BCB-C30DD2FCEAD7}"/>
              </a:ext>
            </a:extLst>
          </p:cNvPr>
          <p:cNvSpPr/>
          <p:nvPr/>
        </p:nvSpPr>
        <p:spPr>
          <a:xfrm>
            <a:off x="4428172" y="250007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NF1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5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1160</Words>
  <Application>Microsoft Office PowerPoint</Application>
  <PresentationFormat>宽屏</PresentationFormat>
  <Paragraphs>172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SelfAdaptiveMano  Architecture P4-Based</vt:lpstr>
      <vt:lpstr>SAM Architecture</vt:lpstr>
      <vt:lpstr>Network-Requirement</vt:lpstr>
      <vt:lpstr>P4</vt:lpstr>
      <vt:lpstr>Server-Requirement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131</cp:revision>
  <dcterms:created xsi:type="dcterms:W3CDTF">2020-08-02T09:10:07Z</dcterms:created>
  <dcterms:modified xsi:type="dcterms:W3CDTF">2020-09-01T12:03:43Z</dcterms:modified>
</cp:coreProperties>
</file>