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2" autoAdjust="0"/>
  </p:normalViewPr>
  <p:slideViewPr>
    <p:cSldViewPr snapToGrid="0">
      <p:cViewPr varScale="1">
        <p:scale>
          <a:sx n="105" d="100"/>
          <a:sy n="105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05AAD-404D-4795-B758-A44970C28047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43EB-3A2F-4635-B39D-4239B8B590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7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mericp/MoonGen/issues/16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emmericp/MoonGen/issues/23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我们用的是</a:t>
            </a:r>
            <a:r>
              <a:rPr lang="en-US" altLang="zh-CN" dirty="0"/>
              <a:t>XL710</a:t>
            </a:r>
            <a:r>
              <a:rPr lang="zh-CN" altLang="en-US" dirty="0"/>
              <a:t>网卡，该网卡的固件系统版本需要降级。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A43EB-3A2F-4635-B39D-4239B8B590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690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dirty="0">
                <a:solidFill>
                  <a:srgbClr val="1E4E79"/>
                </a:solidFill>
                <a:effectLst/>
                <a:highlight>
                  <a:srgbClr val="FFFF00"/>
                </a:highlight>
                <a:ea typeface="微软雅黑" panose="020B0503020204020204" pitchFamily="34" charset="-122"/>
              </a:rPr>
              <a:t>性能有瓶颈</a:t>
            </a:r>
            <a:r>
              <a:rPr lang="en-US" altLang="zh-CN" sz="1800" b="1" dirty="0">
                <a:solidFill>
                  <a:srgbClr val="1E4E79"/>
                </a:solidFill>
                <a:effectLst/>
                <a:highlight>
                  <a:srgbClr val="FFFF00"/>
                </a:highlight>
                <a:ea typeface="微软雅黑" panose="020B0503020204020204" pitchFamily="34" charset="-122"/>
              </a:rPr>
              <a:t>XL710</a:t>
            </a:r>
            <a:r>
              <a:rPr lang="zh-CN" altLang="zh-CN" sz="1800" b="1" dirty="0">
                <a:solidFill>
                  <a:srgbClr val="1E4E79"/>
                </a:solidFill>
                <a:effectLst/>
                <a:highlight>
                  <a:srgbClr val="FFFF00"/>
                </a:highlight>
                <a:ea typeface="微软雅黑" panose="020B0503020204020204" pitchFamily="34" charset="-122"/>
              </a:rPr>
              <a:t>网卡最多到</a:t>
            </a:r>
            <a:r>
              <a:rPr lang="en-US" altLang="zh-CN" sz="1800" b="1" dirty="0">
                <a:solidFill>
                  <a:srgbClr val="1E4E79"/>
                </a:solidFill>
                <a:effectLst/>
                <a:highlight>
                  <a:srgbClr val="FFFF00"/>
                </a:highlight>
                <a:ea typeface="微软雅黑" panose="020B0503020204020204" pitchFamily="34" charset="-122"/>
              </a:rPr>
              <a:t>16Mpps</a:t>
            </a:r>
            <a:endParaRPr lang="zh-CN" altLang="zh-CN" sz="1800" b="1" dirty="0">
              <a:solidFill>
                <a:srgbClr val="1E4E79"/>
              </a:solidFill>
              <a:effectLst/>
              <a:ea typeface="微软雅黑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x-none" altLang="zh-CN" sz="1800" b="1" dirty="0">
                <a:solidFill>
                  <a:srgbClr val="1E4E79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x-none" altLang="zh-CN" sz="1800" b="1" dirty="0">
                <a:solidFill>
                  <a:srgbClr val="1E4E79"/>
                </a:solidFill>
                <a:effectLst/>
                <a:ea typeface="Calibri" panose="020F0502020204030204" pitchFamily="34" charset="0"/>
              </a:rPr>
              <a:t>M</a:t>
            </a:r>
            <a:r>
              <a:rPr lang="en-US" altLang="zh-CN" sz="1800" b="1" dirty="0" err="1">
                <a:solidFill>
                  <a:srgbClr val="1E4E79"/>
                </a:solidFill>
                <a:effectLst/>
                <a:ea typeface="Calibri" panose="020F0502020204030204" pitchFamily="34" charset="0"/>
              </a:rPr>
              <a:t>oon</a:t>
            </a:r>
            <a:r>
              <a:rPr lang="x-none" altLang="zh-CN" sz="1800" b="1" dirty="0">
                <a:solidFill>
                  <a:srgbClr val="1E4E79"/>
                </a:solidFill>
                <a:effectLst/>
                <a:ea typeface="Calibri" panose="020F0502020204030204" pitchFamily="34" charset="0"/>
              </a:rPr>
              <a:t>G</a:t>
            </a:r>
            <a:r>
              <a:rPr lang="en-US" altLang="zh-CN" sz="1800" b="1" dirty="0" err="1">
                <a:solidFill>
                  <a:srgbClr val="1E4E79"/>
                </a:solidFill>
                <a:effectLst/>
                <a:ea typeface="Calibri" panose="020F0502020204030204" pitchFamily="34" charset="0"/>
              </a:rPr>
              <a:t>en</a:t>
            </a:r>
            <a:endParaRPr lang="zh-CN" altLang="zh-CN" sz="1800" b="1" dirty="0">
              <a:solidFill>
                <a:srgbClr val="1E4E79"/>
              </a:solidFill>
              <a:effectLst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 ./build/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MoonGen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 /home/smith/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HaoChen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/Projects/SLOMO_DEBUG/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traffic_generator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traffic_generation.lua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  0 0 </a:t>
            </a:r>
            <a:r>
              <a:rPr lang="x-none" altLang="zh-CN" sz="1800" dirty="0">
                <a:effectLst/>
                <a:ea typeface="微软雅黑" panose="020B0503020204020204" pitchFamily="34" charset="-122"/>
              </a:rPr>
              <a:t> --dpdk-config=./libmoon/dpdk-conf-ta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rgetNF.lua</a:t>
            </a:r>
            <a:endParaRPr lang="zh-CN" altLang="zh-CN" sz="1800" dirty="0">
              <a:effectLst/>
              <a:ea typeface="微软雅黑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x-none" altLang="zh-CN" sz="1800" dirty="0">
                <a:effectLst/>
                <a:ea typeface="微软雅黑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sudo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 ./build/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MoonGen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 /home/smith/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HaoChen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/Projects/SLOMO</a:t>
            </a:r>
            <a:r>
              <a:rPr lang="x-none" altLang="zh-CN" sz="1800" dirty="0">
                <a:effectLst/>
                <a:ea typeface="微软雅黑" panose="020B0503020204020204" pitchFamily="34" charset="-122"/>
              </a:rPr>
              <a:t>_DEBUG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traffic_generator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effectLst/>
                <a:ea typeface="微软雅黑" panose="020B0503020204020204" pitchFamily="34" charset="-122"/>
              </a:rPr>
              <a:t>traffic_generation.lua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  0 0 </a:t>
            </a:r>
            <a:r>
              <a:rPr lang="x-none" altLang="zh-CN" sz="1800" dirty="0">
                <a:effectLst/>
                <a:ea typeface="微软雅黑" panose="020B0503020204020204" pitchFamily="34" charset="-122"/>
              </a:rPr>
              <a:t> --dpdk-config=./libmoon/dpdk-conf-</a:t>
            </a:r>
            <a:r>
              <a:rPr lang="en-US" altLang="zh-CN" sz="1800" dirty="0">
                <a:effectLst/>
                <a:ea typeface="微软雅黑" panose="020B0503020204020204" pitchFamily="34" charset="-122"/>
              </a:rPr>
              <a:t>comp1.lua</a:t>
            </a:r>
            <a:endParaRPr lang="zh-CN" altLang="zh-CN" sz="1800" dirty="0">
              <a:effectLst/>
              <a:ea typeface="微软雅黑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x-none" altLang="zh-CN" sz="1800" dirty="0">
                <a:effectLst/>
                <a:ea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zh-CN" sz="1800" dirty="0">
                <a:effectLst/>
                <a:ea typeface="微软雅黑" panose="020B0503020204020204" pitchFamily="34" charset="-122"/>
              </a:rPr>
              <a:t>多流量生成进程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微软雅黑" panose="020B0503020204020204" pitchFamily="34" charset="-122"/>
                <a:hlinkClick r:id="rId3"/>
              </a:rPr>
              <a:t>https://github.com/emmericp/MoonGen/issues/163</a:t>
            </a:r>
            <a:endParaRPr lang="en-US" altLang="zh-CN" sz="1800" dirty="0">
              <a:effectLst/>
              <a:ea typeface="微软雅黑" panose="020B0503020204020204" pitchFamily="34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x-none" altLang="zh-CN" sz="1800" dirty="0">
                <a:effectLst/>
                <a:ea typeface="微软雅黑" panose="020B0503020204020204" pitchFamily="34" charset="-122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微软雅黑" panose="020B0503020204020204" pitchFamily="34" charset="-122"/>
              </a:rPr>
              <a:t>Scaling issues with multiple cores and ports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effectLst/>
                <a:ea typeface="微软雅黑" panose="020B0503020204020204" pitchFamily="34" charset="-122"/>
                <a:hlinkClick r:id="rId4"/>
              </a:rPr>
              <a:t>https://github.com/emmericp/MoonGen/issues/230</a:t>
            </a:r>
            <a:endParaRPr lang="en-US" altLang="zh-CN" sz="1800" dirty="0">
              <a:effectLst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A43EB-3A2F-4635-B39D-4239B8B590A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3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C4E92-5FD4-477A-BC4D-6B9C6AC8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6C2DE4-36AF-45CF-87A0-12E76FE2D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7B9F-5885-41AF-80CF-4BB839F1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E2D87-8123-4670-82D1-9E75CC19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9AE96-57B3-4B3B-9AAC-8CFC4217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51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0ED7-AE77-4F8C-AE65-97ED9B9F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72A5E-64A8-45F6-B735-D5E750395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E8424-B0E6-4507-8CB6-019530D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20FAB-96F8-4316-81F0-851DCC11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148C1-71B1-4757-8C89-148D7CE3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76FCF-613E-4148-BD39-98ECDCA00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05AA89-998D-4065-8223-17C1B4239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9469-101F-4AB5-B5ED-BB35740C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BEC42-FA45-49B6-8F8F-00B4A6B0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05E9E-44F7-439A-BA58-25B4FCDF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D7A0B-38E0-41DC-8BA8-88BB17EF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DBB72-5FC7-47C4-A7A3-50379B1C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B7307-048A-4C1A-B4F5-BE9B26D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D5C15-1875-4FAC-9BB3-7E4CB1EE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ED92C-605C-4F83-B1F4-3743DDB6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ABB45-F99C-43C6-B2A2-C133457E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313A6-2383-4494-BC7C-0566D9238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A213F-60A9-4FD2-B406-6F649DF3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F777A-19CA-4471-8F06-D05ECB54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79E6E-3523-4243-A2BB-CFEF0FC5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75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7D389-9CAF-4B27-88E2-D97C2568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16B32-400C-4F77-8F1F-5B61ACB24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CAB246-8B07-4B8F-B15B-6484805C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F18F4-DD32-400D-871D-20175A3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DADC3-E353-4A53-875E-1D2ADAD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D2909-81D7-4EF6-A4DA-CE93A9A9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1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30615-BD69-477B-9DFA-02FCF4C6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91CBD-0BFD-43E3-907A-9B529CB4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171C1-3152-4CD8-A44B-74D4EB82D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AE832C-68B5-40EB-B860-496B325E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0723F5-97B2-48BC-BDA7-F0DFA5C2E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0AEDC-80C0-4402-AF22-83F967EB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D86B41-3DDF-4A7A-AAC3-632B0351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0AED98-E8FA-48A9-8074-0FE2D63D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0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03F48-8454-48BD-AF7A-F9813D2A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4066C-514C-4A70-A6A5-7E7A6B17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F4670-EB7E-4981-871A-36388DC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979489-C493-42E6-8122-3FFDA968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6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8FD861-9889-402F-8322-7F23CBA8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435047-DF1C-48A1-9F81-B827CD13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2A940-E372-472B-A344-BE5D0EAA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5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A9D0-200D-4347-892F-9FAEA10C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A5D43-E40F-497A-9E0A-E8E218C16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99460-A17F-40EF-9B1B-3FE3FB7C6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D1A6C-A38F-4CBC-B200-D6A378B2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77675-C631-41CC-ACAA-B7E137E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66F3C-8DA0-4FC3-869C-994F6FE9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1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61D92-0761-464E-9512-81408EDF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A658E7-C7E6-4DBB-8B32-F77B13FE2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FDB9C4-6924-43E6-A96A-909C7C1C9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78602-B0B3-4341-A11E-CFFC465B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BA56F-36FF-4D7E-AAFF-EE81EC35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AAAE-7669-4DC5-ADF4-696343E4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159ED0-3E97-41DC-9EEB-4BD154CF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4764C-65B0-4A24-A9D3-7ABFA265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BB40C-9312-468B-B93C-F94CA6C17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913B-C6FF-47E5-8A92-DDFE86176CD5}" type="datetimeFigureOut">
              <a:rPr lang="zh-CN" altLang="en-US" smtClean="0"/>
              <a:t>2021/04/09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F002A-CF8E-4E62-A36F-D73B9A829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2B62-B20B-405D-9CC7-649F429A6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5146-BFEA-4B08-A8CE-F588D8085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71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aboomchen/SelfAdaptiveMano/tree/master/sam" TargetMode="External"/><Relationship Id="rId7" Type="http://schemas.openxmlformats.org/officeDocument/2006/relationships/hyperlink" Target="https://github.com/magaboomchen/SelfAdaptiveMano/tree/master/sam/serverController/vnfController/test/profiling" TargetMode="External"/><Relationship Id="rId2" Type="http://schemas.openxmlformats.org/officeDocument/2006/relationships/hyperlink" Target="https://github.com/magaboomchen/SelfAdaptiveMan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gaboomchen/SelfAdaptiveMano/tree/master/sam/serverController/vnfController/test" TargetMode="External"/><Relationship Id="rId5" Type="http://schemas.openxmlformats.org/officeDocument/2006/relationships/hyperlink" Target="https://github.com/magaboomchen/SelfAdaptiveMano/tree/master/sam/serverController/vnfController" TargetMode="External"/><Relationship Id="rId4" Type="http://schemas.openxmlformats.org/officeDocument/2006/relationships/hyperlink" Target="https://github.com/magaboomchen/SelfAdaptiveMano/tree/master/sam/serverControll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mericp/MoonGen/blob/master/examples/pcap/replay-pcap.lu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emmericp/MoonGen/blob/master/rfc2544/benchmarks/latency.lua" TargetMode="External"/><Relationship Id="rId4" Type="http://schemas.openxmlformats.org/officeDocument/2006/relationships/hyperlink" Target="https://github.com/emmericp/MoonGen/blob/master/examples/l3-load-latency.lu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202CD-8608-4B95-B784-59B01F02E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Measurements Workflow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3E0AA9-16E2-4A5A-AC9F-1E76B885C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70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B39A3-2D23-4630-A080-33FCD024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B78E27-5894-4E3B-A3CC-FBD2EED0D2BD}"/>
              </a:ext>
            </a:extLst>
          </p:cNvPr>
          <p:cNvSpPr/>
          <p:nvPr/>
        </p:nvSpPr>
        <p:spPr>
          <a:xfrm>
            <a:off x="5317066" y="2463800"/>
            <a:ext cx="1456267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Switch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BA1985A-508E-45E0-9488-6A2EBE47CAA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768823" y="2983239"/>
            <a:ext cx="1548243" cy="1396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E6DEAAD-4967-40F0-8AD5-F58B3AEEBDB7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780944" y="4021668"/>
            <a:ext cx="1536122" cy="534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7A64CE7-8020-4E8B-BADC-41C10620F33F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 flipV="1">
            <a:off x="6773333" y="3529781"/>
            <a:ext cx="1908725" cy="262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21EBDFB-A112-4899-8D63-1310E3B85E59}"/>
              </a:ext>
            </a:extLst>
          </p:cNvPr>
          <p:cNvCxnSpPr/>
          <p:nvPr/>
        </p:nvCxnSpPr>
        <p:spPr>
          <a:xfrm>
            <a:off x="3403600" y="2692401"/>
            <a:ext cx="17441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9420359-CF7B-4F02-AF35-3E40D266CC88}"/>
              </a:ext>
            </a:extLst>
          </p:cNvPr>
          <p:cNvCxnSpPr/>
          <p:nvPr/>
        </p:nvCxnSpPr>
        <p:spPr>
          <a:xfrm>
            <a:off x="6908798" y="3357017"/>
            <a:ext cx="17441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96A1E9-071F-4E34-A133-3BB8087BC0A9}"/>
              </a:ext>
            </a:extLst>
          </p:cNvPr>
          <p:cNvCxnSpPr>
            <a:cxnSpLocks/>
          </p:cNvCxnSpPr>
          <p:nvPr/>
        </p:nvCxnSpPr>
        <p:spPr>
          <a:xfrm flipH="1">
            <a:off x="6908798" y="3145350"/>
            <a:ext cx="16679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4CBAC5-0608-4AB8-8C6E-5316FF6C58AF}"/>
              </a:ext>
            </a:extLst>
          </p:cNvPr>
          <p:cNvCxnSpPr>
            <a:cxnSpLocks/>
          </p:cNvCxnSpPr>
          <p:nvPr/>
        </p:nvCxnSpPr>
        <p:spPr>
          <a:xfrm flipH="1">
            <a:off x="3403600" y="2500869"/>
            <a:ext cx="16679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A437B43-3101-4330-ACBA-12DC441AA917}"/>
              </a:ext>
            </a:extLst>
          </p:cNvPr>
          <p:cNvCxnSpPr>
            <a:cxnSpLocks/>
          </p:cNvCxnSpPr>
          <p:nvPr/>
        </p:nvCxnSpPr>
        <p:spPr>
          <a:xfrm flipH="1">
            <a:off x="3403600" y="4351897"/>
            <a:ext cx="166793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CE6A201-DAB7-402D-A9D7-47C903A8B975}"/>
              </a:ext>
            </a:extLst>
          </p:cNvPr>
          <p:cNvCxnSpPr>
            <a:cxnSpLocks/>
          </p:cNvCxnSpPr>
          <p:nvPr/>
        </p:nvCxnSpPr>
        <p:spPr>
          <a:xfrm>
            <a:off x="3403600" y="4572031"/>
            <a:ext cx="166793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E1C2F4C-CDEB-45E1-96C2-9FF4076E6005}"/>
              </a:ext>
            </a:extLst>
          </p:cNvPr>
          <p:cNvCxnSpPr>
            <a:cxnSpLocks/>
          </p:cNvCxnSpPr>
          <p:nvPr/>
        </p:nvCxnSpPr>
        <p:spPr>
          <a:xfrm flipH="1">
            <a:off x="6951133" y="3750731"/>
            <a:ext cx="166793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E5C8BD-2FE3-44BE-AB7D-18C67EC9EF69}"/>
              </a:ext>
            </a:extLst>
          </p:cNvPr>
          <p:cNvCxnSpPr>
            <a:cxnSpLocks/>
          </p:cNvCxnSpPr>
          <p:nvPr/>
        </p:nvCxnSpPr>
        <p:spPr>
          <a:xfrm>
            <a:off x="6951133" y="3970865"/>
            <a:ext cx="1667934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63B9C6E-F1BD-4BB5-9C5F-BEDB96903D28}"/>
              </a:ext>
            </a:extLst>
          </p:cNvPr>
          <p:cNvSpPr txBox="1"/>
          <p:nvPr/>
        </p:nvSpPr>
        <p:spPr>
          <a:xfrm>
            <a:off x="2968073" y="4627049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Background traffic</a:t>
            </a:r>
          </a:p>
          <a:p>
            <a:r>
              <a:rPr lang="en-US" altLang="zh-CN" dirty="0"/>
              <a:t>(Replay real traffic)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C755022-9C40-4DB6-AB8B-96D9BA38309B}"/>
              </a:ext>
            </a:extLst>
          </p:cNvPr>
          <p:cNvSpPr txBox="1"/>
          <p:nvPr/>
        </p:nvSpPr>
        <p:spPr>
          <a:xfrm>
            <a:off x="1510644" y="1810233"/>
            <a:ext cx="575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Probes</a:t>
            </a:r>
          </a:p>
          <a:p>
            <a:r>
              <a:rPr lang="en-US" altLang="zh-CN" dirty="0"/>
              <a:t>(Generate low-rate traffic to sample end-to-end latency)</a:t>
            </a:r>
            <a:endParaRPr lang="zh-CN" altLang="en-US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279C859-3C5B-4587-9F07-7674B3B42784}"/>
              </a:ext>
            </a:extLst>
          </p:cNvPr>
          <p:cNvGrpSpPr/>
          <p:nvPr/>
        </p:nvGrpSpPr>
        <p:grpSpPr>
          <a:xfrm>
            <a:off x="1744133" y="2463800"/>
            <a:ext cx="2036811" cy="2184400"/>
            <a:chOff x="1744133" y="2463800"/>
            <a:chExt cx="2036811" cy="21844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2CBEDE5-91DE-4267-93BF-79D461E92AEC}"/>
                </a:ext>
              </a:extLst>
            </p:cNvPr>
            <p:cNvSpPr/>
            <p:nvPr/>
          </p:nvSpPr>
          <p:spPr>
            <a:xfrm>
              <a:off x="1744133" y="2463800"/>
              <a:ext cx="1456267" cy="218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 A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076F0F-F41F-47FA-99CA-80C2BE8F9A4C}"/>
                </a:ext>
              </a:extLst>
            </p:cNvPr>
            <p:cNvSpPr txBox="1"/>
            <p:nvPr/>
          </p:nvSpPr>
          <p:spPr>
            <a:xfrm>
              <a:off x="2229525" y="2776018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00B050"/>
                  </a:solidFill>
                </a:rPr>
                <a:t>LatPerf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8F186E5-7373-483C-BC1E-D3B44D96EFD2}"/>
                </a:ext>
              </a:extLst>
            </p:cNvPr>
            <p:cNvSpPr txBox="1"/>
            <p:nvPr/>
          </p:nvSpPr>
          <p:spPr>
            <a:xfrm>
              <a:off x="1896553" y="378619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C000"/>
                  </a:solidFill>
                </a:rPr>
                <a:t>TcpReplay</a:t>
              </a:r>
              <a:endParaRPr lang="zh-CN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C74DDD6-674D-4B00-8BC2-6D8911158450}"/>
                </a:ext>
              </a:extLst>
            </p:cNvPr>
            <p:cNvSpPr/>
            <p:nvPr/>
          </p:nvSpPr>
          <p:spPr>
            <a:xfrm>
              <a:off x="3200400" y="2803239"/>
              <a:ext cx="568423" cy="36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8897A81-9FC8-4D71-B21C-60925D4A86CD}"/>
                </a:ext>
              </a:extLst>
            </p:cNvPr>
            <p:cNvSpPr/>
            <p:nvPr/>
          </p:nvSpPr>
          <p:spPr>
            <a:xfrm>
              <a:off x="3212521" y="3847012"/>
              <a:ext cx="568423" cy="36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1A86298-DA4C-4A95-A17C-8CEFBBCE5C11}"/>
              </a:ext>
            </a:extLst>
          </p:cNvPr>
          <p:cNvGrpSpPr/>
          <p:nvPr/>
        </p:nvGrpSpPr>
        <p:grpSpPr>
          <a:xfrm>
            <a:off x="8682058" y="2456564"/>
            <a:ext cx="2231544" cy="2184400"/>
            <a:chOff x="8682058" y="2456564"/>
            <a:chExt cx="2231544" cy="218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40835D-CBC3-4E63-98B0-226530FAE099}"/>
                </a:ext>
              </a:extLst>
            </p:cNvPr>
            <p:cNvSpPr/>
            <p:nvPr/>
          </p:nvSpPr>
          <p:spPr>
            <a:xfrm>
              <a:off x="9245668" y="2456564"/>
              <a:ext cx="1667934" cy="218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NFV</a:t>
              </a:r>
            </a:p>
            <a:p>
              <a:pPr algn="ctr"/>
              <a:r>
                <a:rPr lang="en-US" altLang="zh-CN" b="1" dirty="0"/>
                <a:t>Infrastructure</a:t>
              </a:r>
            </a:p>
            <a:p>
              <a:pPr algn="ctr"/>
              <a:r>
                <a:rPr lang="en-US" altLang="zh-CN" b="1" dirty="0"/>
                <a:t>(DUT)</a:t>
              </a:r>
              <a:endParaRPr lang="zh-CN" altLang="en-US" b="1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790A441-00E0-45DB-9039-D67AE8C94E81}"/>
                </a:ext>
              </a:extLst>
            </p:cNvPr>
            <p:cNvSpPr/>
            <p:nvPr/>
          </p:nvSpPr>
          <p:spPr>
            <a:xfrm>
              <a:off x="8682058" y="3349781"/>
              <a:ext cx="568423" cy="36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616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EC0D1-E9F4-4111-8A51-C643B653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Steps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51E01-65DF-4B41-87B7-00D085262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Wire the device as mentioned in last ppt</a:t>
            </a:r>
          </a:p>
          <a:p>
            <a:r>
              <a:rPr lang="en-US" altLang="zh-CN" dirty="0"/>
              <a:t>Setup command in switch</a:t>
            </a:r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to switch, run setup scripts</a:t>
            </a:r>
          </a:p>
          <a:p>
            <a:pPr lvl="2"/>
            <a:r>
              <a:rPr lang="en-US" altLang="zh-CN" dirty="0"/>
              <a:t>init_bridge.sh, vnfProfileRules.sh</a:t>
            </a:r>
          </a:p>
          <a:p>
            <a:r>
              <a:rPr lang="en-US" altLang="zh-CN" dirty="0"/>
              <a:t>Setup for NFVI</a:t>
            </a:r>
          </a:p>
          <a:p>
            <a:pPr lvl="1"/>
            <a:r>
              <a:rPr lang="en-US" altLang="zh-CN" dirty="0"/>
              <a:t>Run </a:t>
            </a:r>
            <a:r>
              <a:rPr lang="en-US" altLang="zh-CN" dirty="0" err="1"/>
              <a:t>pytest</a:t>
            </a:r>
            <a:r>
              <a:rPr lang="en-US" altLang="zh-CN" dirty="0"/>
              <a:t> on Server A</a:t>
            </a:r>
          </a:p>
          <a:p>
            <a:pPr lvl="2"/>
            <a:r>
              <a:rPr lang="en-US" altLang="zh-CN" sz="1800" b="1" i="0" u="none" strike="noStrike" dirty="0">
                <a:effectLst/>
                <a:latin typeface="-apple-system"/>
                <a:hlinkClick r:id="rId2"/>
              </a:rPr>
              <a:t>SelfAdaptiveMano</a:t>
            </a:r>
            <a:r>
              <a:rPr lang="en-US" altLang="zh-CN" sz="1800" b="0" i="0" dirty="0">
                <a:effectLst/>
                <a:latin typeface="-apple-system"/>
              </a:rPr>
              <a:t>/</a:t>
            </a:r>
            <a:r>
              <a:rPr lang="en-US" altLang="zh-CN" sz="1800" b="0" i="0" u="none" strike="noStrike" dirty="0">
                <a:effectLst/>
                <a:latin typeface="-apple-system"/>
                <a:hlinkClick r:id="rId3"/>
              </a:rPr>
              <a:t>sam</a:t>
            </a:r>
            <a:r>
              <a:rPr lang="en-US" altLang="zh-CN" sz="1800" b="0" i="0" dirty="0">
                <a:effectLst/>
                <a:latin typeface="-apple-system"/>
              </a:rPr>
              <a:t>/</a:t>
            </a:r>
            <a:r>
              <a:rPr lang="en-US" altLang="zh-CN" sz="1800" b="0" i="0" u="none" strike="noStrike" dirty="0">
                <a:effectLst/>
                <a:latin typeface="-apple-system"/>
                <a:hlinkClick r:id="rId4"/>
              </a:rPr>
              <a:t>serverController</a:t>
            </a:r>
            <a:r>
              <a:rPr lang="en-US" altLang="zh-CN" sz="1800" b="0" i="0" dirty="0">
                <a:effectLst/>
                <a:latin typeface="-apple-system"/>
              </a:rPr>
              <a:t>/</a:t>
            </a:r>
            <a:r>
              <a:rPr lang="en-US" altLang="zh-CN" sz="1800" b="0" i="0" u="none" strike="noStrike" dirty="0">
                <a:effectLst/>
                <a:latin typeface="-apple-system"/>
                <a:hlinkClick r:id="rId5"/>
              </a:rPr>
              <a:t>vnfController</a:t>
            </a:r>
            <a:r>
              <a:rPr lang="en-US" altLang="zh-CN" sz="1800" b="0" i="0" dirty="0">
                <a:effectLst/>
                <a:latin typeface="-apple-system"/>
              </a:rPr>
              <a:t>/</a:t>
            </a:r>
            <a:r>
              <a:rPr lang="en-US" altLang="zh-CN" sz="1800" b="0" i="0" u="none" strike="noStrike" dirty="0">
                <a:effectLst/>
                <a:latin typeface="-apple-system"/>
                <a:hlinkClick r:id="rId6"/>
              </a:rPr>
              <a:t>test</a:t>
            </a:r>
            <a:r>
              <a:rPr lang="en-US" altLang="zh-CN" sz="1800" b="0" i="0" dirty="0">
                <a:effectLst/>
                <a:latin typeface="-apple-system"/>
              </a:rPr>
              <a:t>/</a:t>
            </a:r>
            <a:r>
              <a:rPr lang="en-US" altLang="zh-CN" sz="1800" b="0" i="0" u="none" strike="noStrike" dirty="0">
                <a:effectLst/>
                <a:latin typeface="-apple-system"/>
                <a:hlinkClick r:id="rId7"/>
              </a:rPr>
              <a:t>profiling</a:t>
            </a:r>
            <a:r>
              <a:rPr lang="en-US" altLang="zh-CN" sz="1800" b="0" i="0" dirty="0">
                <a:effectLst/>
                <a:latin typeface="-apple-system"/>
              </a:rPr>
              <a:t>/</a:t>
            </a:r>
            <a:r>
              <a:rPr lang="en-US" altLang="zh-CN" sz="1800" b="1" i="0" dirty="0">
                <a:effectLst/>
                <a:latin typeface="-apple-system"/>
              </a:rPr>
              <a:t>test_fwProfiling.py</a:t>
            </a:r>
            <a:r>
              <a:rPr lang="en-US" altLang="zh-CN" sz="1800" b="0" i="0" dirty="0">
                <a:effectLst/>
                <a:latin typeface="-apple-system"/>
              </a:rPr>
              <a:t> </a:t>
            </a:r>
          </a:p>
          <a:p>
            <a:r>
              <a:rPr lang="en-US" altLang="zh-CN" dirty="0"/>
              <a:t>Start measurement</a:t>
            </a:r>
          </a:p>
          <a:p>
            <a:pPr lvl="1"/>
            <a:r>
              <a:rPr lang="en-US" altLang="zh-CN" dirty="0"/>
              <a:t>Run </a:t>
            </a:r>
            <a:r>
              <a:rPr lang="en-US" altLang="zh-CN" dirty="0" err="1"/>
              <a:t>autoProfiler’s</a:t>
            </a:r>
            <a:r>
              <a:rPr lang="en-US" altLang="zh-CN" dirty="0"/>
              <a:t> main scrips</a:t>
            </a:r>
          </a:p>
          <a:p>
            <a:pPr lvl="2"/>
            <a:r>
              <a:rPr lang="en-US" altLang="zh-CN" dirty="0"/>
              <a:t>latPerf/autoProfiler/main.py</a:t>
            </a:r>
          </a:p>
        </p:txBody>
      </p:sp>
    </p:spTree>
    <p:extLst>
      <p:ext uri="{BB962C8B-B14F-4D97-AF65-F5344CB8AC3E}">
        <p14:creationId xmlns:p14="http://schemas.microsoft.com/office/powerpoint/2010/main" val="21446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2F234-522E-4E80-89EA-B8D7D2DE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NFVI Type</a:t>
            </a:r>
            <a:endParaRPr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9E8047-6A85-4E9E-AE74-3D38D84F7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Software SFF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CA027-D85A-4659-8A8A-9EBBEC9EA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BESS as Software SFF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BAB567-2774-4BD1-B53F-933EBE3B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Physical SFF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3A1BF0-1313-4FC8-AD69-8CAB57B935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P4 as Physical SFF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6D639C-67F1-406A-982B-9D130ECAAF2B}"/>
              </a:ext>
            </a:extLst>
          </p:cNvPr>
          <p:cNvSpPr/>
          <p:nvPr/>
        </p:nvSpPr>
        <p:spPr>
          <a:xfrm>
            <a:off x="1998134" y="3076046"/>
            <a:ext cx="2675466" cy="113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388C95-8A5E-4519-8D00-5E61DFFF1B2F}"/>
              </a:ext>
            </a:extLst>
          </p:cNvPr>
          <p:cNvSpPr/>
          <p:nvPr/>
        </p:nvSpPr>
        <p:spPr>
          <a:xfrm>
            <a:off x="2446867" y="3852333"/>
            <a:ext cx="1778000" cy="358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Software SFF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559DBA7-4355-4FFB-A4C3-A47CF36742FB}"/>
              </a:ext>
            </a:extLst>
          </p:cNvPr>
          <p:cNvSpPr/>
          <p:nvPr/>
        </p:nvSpPr>
        <p:spPr>
          <a:xfrm>
            <a:off x="2053163" y="5037538"/>
            <a:ext cx="2565400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F3AAB52-956F-4AC1-90B8-0B20F8E65264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3335863" y="4580103"/>
            <a:ext cx="0" cy="45743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6A033A1-A570-45BE-A6F8-7346B85B4922}"/>
              </a:ext>
            </a:extLst>
          </p:cNvPr>
          <p:cNvSpPr/>
          <p:nvPr/>
        </p:nvSpPr>
        <p:spPr>
          <a:xfrm>
            <a:off x="7857067" y="3076046"/>
            <a:ext cx="2675466" cy="1134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F3E677E-C5B0-493B-842E-B6F6EAC3320D}"/>
              </a:ext>
            </a:extLst>
          </p:cNvPr>
          <p:cNvSpPr/>
          <p:nvPr/>
        </p:nvSpPr>
        <p:spPr>
          <a:xfrm>
            <a:off x="7925598" y="5037538"/>
            <a:ext cx="2565400" cy="753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Switch</a:t>
            </a:r>
          </a:p>
          <a:p>
            <a:pPr algn="ctr"/>
            <a:r>
              <a:rPr lang="en-US" altLang="zh-CN" dirty="0"/>
              <a:t>(Physical SFF)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3813688-607E-43D1-A3FF-27D289091BD4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flipV="1">
            <a:off x="9208298" y="4569519"/>
            <a:ext cx="0" cy="46801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3431A77-4C76-47A8-84CD-675E5716E005}"/>
              </a:ext>
            </a:extLst>
          </p:cNvPr>
          <p:cNvSpPr/>
          <p:nvPr/>
        </p:nvSpPr>
        <p:spPr>
          <a:xfrm>
            <a:off x="2555346" y="3178174"/>
            <a:ext cx="609600" cy="501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7E9425-7B20-4CA0-AEBC-7F1AE4CCEB2A}"/>
              </a:ext>
            </a:extLst>
          </p:cNvPr>
          <p:cNvSpPr/>
          <p:nvPr/>
        </p:nvSpPr>
        <p:spPr>
          <a:xfrm>
            <a:off x="3454400" y="3178174"/>
            <a:ext cx="609600" cy="501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942D34B-9705-46E4-8C4F-E66FDE81B7B8}"/>
              </a:ext>
            </a:extLst>
          </p:cNvPr>
          <p:cNvSpPr/>
          <p:nvPr/>
        </p:nvSpPr>
        <p:spPr>
          <a:xfrm>
            <a:off x="8432800" y="3206682"/>
            <a:ext cx="609600" cy="501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A9B9078-4BAF-4E11-BE75-F522F24BDC34}"/>
              </a:ext>
            </a:extLst>
          </p:cNvPr>
          <p:cNvSpPr/>
          <p:nvPr/>
        </p:nvSpPr>
        <p:spPr>
          <a:xfrm>
            <a:off x="9331854" y="3206682"/>
            <a:ext cx="609600" cy="501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28AFD2-DF79-4BF1-9A49-013A1D0CAE47}"/>
              </a:ext>
            </a:extLst>
          </p:cNvPr>
          <p:cNvSpPr/>
          <p:nvPr/>
        </p:nvSpPr>
        <p:spPr>
          <a:xfrm>
            <a:off x="2446867" y="4220103"/>
            <a:ext cx="1777992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Intel NIC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A109E2-1213-41D2-A01C-0EF02EC018FD}"/>
              </a:ext>
            </a:extLst>
          </p:cNvPr>
          <p:cNvSpPr/>
          <p:nvPr/>
        </p:nvSpPr>
        <p:spPr>
          <a:xfrm>
            <a:off x="8319302" y="4209519"/>
            <a:ext cx="1777992" cy="36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Intel NIC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E0F540-2FCA-4F13-AF11-F05526BA4E8D}"/>
              </a:ext>
            </a:extLst>
          </p:cNvPr>
          <p:cNvSpPr/>
          <p:nvPr/>
        </p:nvSpPr>
        <p:spPr>
          <a:xfrm>
            <a:off x="9721346" y="4353983"/>
            <a:ext cx="1658648" cy="358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Enable SR-IOV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6DDAEEC-D0DF-453F-9D0D-2805ED9724F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860146" y="3679825"/>
            <a:ext cx="0" cy="17250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3F3706-1CE0-4B35-A01A-0D4610322D1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3759200" y="3679825"/>
            <a:ext cx="0" cy="17250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B5435CF-9FD4-41F5-B73F-F6C632DA1731}"/>
              </a:ext>
            </a:extLst>
          </p:cNvPr>
          <p:cNvCxnSpPr>
            <a:cxnSpLocks/>
          </p:cNvCxnSpPr>
          <p:nvPr/>
        </p:nvCxnSpPr>
        <p:spPr>
          <a:xfrm flipV="1">
            <a:off x="8746067" y="3716867"/>
            <a:ext cx="0" cy="4894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10AA41C-E6BB-4134-95B2-F4C44313E57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635068" y="3708333"/>
            <a:ext cx="1586" cy="49367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FC0073A-4A4A-4D44-84B1-8D46A9AD275C}"/>
              </a:ext>
            </a:extLst>
          </p:cNvPr>
          <p:cNvSpPr/>
          <p:nvPr/>
        </p:nvSpPr>
        <p:spPr>
          <a:xfrm>
            <a:off x="499533" y="1879600"/>
            <a:ext cx="5081588" cy="46132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F3C4E97-89AE-4AED-B7C6-E79AD2CD601E}"/>
              </a:ext>
            </a:extLst>
          </p:cNvPr>
          <p:cNvSpPr txBox="1"/>
          <p:nvPr/>
        </p:nvSpPr>
        <p:spPr>
          <a:xfrm>
            <a:off x="1565331" y="1491735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Please focus on this type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593E1F4-251B-4799-849D-C2A90F799659}"/>
              </a:ext>
            </a:extLst>
          </p:cNvPr>
          <p:cNvSpPr txBox="1"/>
          <p:nvPr/>
        </p:nvSpPr>
        <p:spPr>
          <a:xfrm>
            <a:off x="7438435" y="1484011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We will focus on this type later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5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8699A-6981-4F4B-90F7-85541CDB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without switch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43471-1F56-4DF9-BA77-02577F0B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spcAft>
                <a:spcPts val="0"/>
              </a:spcAft>
            </a:pPr>
            <a:r>
              <a:rPr lang="zh-CN" altLang="en-US" dirty="0"/>
              <a:t>目前的测量系统比较繁琐，需要一个</a:t>
            </a:r>
            <a:r>
              <a:rPr lang="en-US" altLang="zh-CN" dirty="0"/>
              <a:t>switch</a:t>
            </a:r>
            <a:r>
              <a:rPr lang="zh-CN" altLang="en-US" dirty="0"/>
              <a:t>来中转流量。我们需要一个更简单的测量方案，即用一个网卡完成时延测量，如下图：</a:t>
            </a:r>
            <a:endParaRPr lang="en-US" altLang="zh-CN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558315-5100-4554-9B47-25F9061D671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74290" y="4678800"/>
            <a:ext cx="214736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835DB9-6FA2-43EF-B410-87E467952E90}"/>
              </a:ext>
            </a:extLst>
          </p:cNvPr>
          <p:cNvCxnSpPr/>
          <p:nvPr/>
        </p:nvCxnSpPr>
        <p:spPr>
          <a:xfrm>
            <a:off x="5279467" y="4866979"/>
            <a:ext cx="17441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2622BF-A6F1-4369-94A9-BA02200DB148}"/>
              </a:ext>
            </a:extLst>
          </p:cNvPr>
          <p:cNvCxnSpPr>
            <a:cxnSpLocks/>
          </p:cNvCxnSpPr>
          <p:nvPr/>
        </p:nvCxnSpPr>
        <p:spPr>
          <a:xfrm flipH="1">
            <a:off x="5279467" y="4590781"/>
            <a:ext cx="16679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36A0DDA-6DD5-4305-8C90-6A74C0F4A02D}"/>
              </a:ext>
            </a:extLst>
          </p:cNvPr>
          <p:cNvSpPr txBox="1"/>
          <p:nvPr/>
        </p:nvSpPr>
        <p:spPr>
          <a:xfrm>
            <a:off x="5121299" y="4915656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Background traffic</a:t>
            </a:r>
          </a:p>
          <a:p>
            <a:r>
              <a:rPr lang="en-US" altLang="zh-CN" dirty="0"/>
              <a:t>(Replay real traffic)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00F43F-8D32-4440-BABB-F613E17F985C}"/>
              </a:ext>
            </a:extLst>
          </p:cNvPr>
          <p:cNvSpPr txBox="1"/>
          <p:nvPr/>
        </p:nvSpPr>
        <p:spPr>
          <a:xfrm>
            <a:off x="4556234" y="3401775"/>
            <a:ext cx="3307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Probes</a:t>
            </a:r>
          </a:p>
          <a:p>
            <a:r>
              <a:rPr lang="en-US" altLang="zh-CN" dirty="0"/>
              <a:t>(Generate low-rate traffic</a:t>
            </a:r>
          </a:p>
          <a:p>
            <a:r>
              <a:rPr lang="en-US" altLang="zh-CN" dirty="0"/>
              <a:t> to sample end-to-end latency)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5EEB47-69E9-4178-B0D6-CAE11402C035}"/>
              </a:ext>
            </a:extLst>
          </p:cNvPr>
          <p:cNvGrpSpPr/>
          <p:nvPr/>
        </p:nvGrpSpPr>
        <p:grpSpPr>
          <a:xfrm>
            <a:off x="3149600" y="3615562"/>
            <a:ext cx="2024690" cy="2184400"/>
            <a:chOff x="3149600" y="3615562"/>
            <a:chExt cx="2024690" cy="21844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4D66D6-9352-4D3F-BEA2-899D4DC34E92}"/>
                </a:ext>
              </a:extLst>
            </p:cNvPr>
            <p:cNvSpPr/>
            <p:nvPr/>
          </p:nvSpPr>
          <p:spPr>
            <a:xfrm>
              <a:off x="3149600" y="3615562"/>
              <a:ext cx="1456267" cy="218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 A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B66493-2E1C-4E9A-950D-FC92AB78D7F3}"/>
                </a:ext>
              </a:extLst>
            </p:cNvPr>
            <p:cNvSpPr txBox="1"/>
            <p:nvPr/>
          </p:nvSpPr>
          <p:spPr>
            <a:xfrm>
              <a:off x="3366178" y="4810774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00B050"/>
                  </a:solidFill>
                </a:rPr>
                <a:t>MoonGen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31A9DD-D154-497B-8EB4-0DDC0D93CF82}"/>
                </a:ext>
              </a:extLst>
            </p:cNvPr>
            <p:cNvSpPr/>
            <p:nvPr/>
          </p:nvSpPr>
          <p:spPr>
            <a:xfrm>
              <a:off x="4605867" y="4498800"/>
              <a:ext cx="568423" cy="36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1ADCAF-5296-478F-8BA2-416210CE9E50}"/>
              </a:ext>
            </a:extLst>
          </p:cNvPr>
          <p:cNvGrpSpPr/>
          <p:nvPr/>
        </p:nvGrpSpPr>
        <p:grpSpPr>
          <a:xfrm>
            <a:off x="7321651" y="3614494"/>
            <a:ext cx="2209833" cy="2184400"/>
            <a:chOff x="7321651" y="3614494"/>
            <a:chExt cx="2209833" cy="218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F91767-9A7F-4465-959B-F3328F299266}"/>
                </a:ext>
              </a:extLst>
            </p:cNvPr>
            <p:cNvSpPr/>
            <p:nvPr/>
          </p:nvSpPr>
          <p:spPr>
            <a:xfrm>
              <a:off x="7863550" y="3614494"/>
              <a:ext cx="1667934" cy="218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NFV</a:t>
              </a:r>
            </a:p>
            <a:p>
              <a:pPr algn="ctr"/>
              <a:r>
                <a:rPr lang="en-US" altLang="zh-CN" b="1" dirty="0"/>
                <a:t>Infrastructure</a:t>
              </a:r>
            </a:p>
            <a:p>
              <a:pPr algn="ctr"/>
              <a:r>
                <a:rPr lang="en-US" altLang="zh-CN" b="1" dirty="0"/>
                <a:t>(DUT)</a:t>
              </a:r>
              <a:endParaRPr lang="zh-CN" altLang="en-US" b="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4072423-30AD-42BC-8A39-083C4FAA9790}"/>
                </a:ext>
              </a:extLst>
            </p:cNvPr>
            <p:cNvSpPr/>
            <p:nvPr/>
          </p:nvSpPr>
          <p:spPr>
            <a:xfrm>
              <a:off x="7321651" y="4498800"/>
              <a:ext cx="568423" cy="36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158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8AFB-0B12-48C4-AFB3-8A25C1C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C17C2-3C82-4F3A-9D45-AC28D81F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975"/>
          </a:xfrm>
        </p:spPr>
        <p:txBody>
          <a:bodyPr>
            <a:normAutofit lnSpcReduction="10000"/>
          </a:bodyPr>
          <a:lstStyle/>
          <a:p>
            <a:pPr marR="0">
              <a:spcAft>
                <a:spcPts val="0"/>
              </a:spcAft>
            </a:pPr>
            <a:r>
              <a:rPr lang="zh-CN" altLang="en-US" dirty="0"/>
              <a:t>实现单网卡测量工具：</a:t>
            </a:r>
            <a:endParaRPr lang="en-US" altLang="zh-CN" dirty="0"/>
          </a:p>
          <a:p>
            <a:pPr lvl="1"/>
            <a:r>
              <a:rPr lang="zh-CN" altLang="en-US" dirty="0"/>
              <a:t>方案一：使用</a:t>
            </a:r>
            <a:r>
              <a:rPr lang="en-US" altLang="zh-CN" dirty="0" err="1"/>
              <a:t>MoonGen</a:t>
            </a:r>
            <a:r>
              <a:rPr lang="zh-CN" altLang="en-US" dirty="0"/>
              <a:t>（推荐这种方案）</a:t>
            </a:r>
            <a:endParaRPr lang="en-US" altLang="zh-CN" dirty="0"/>
          </a:p>
          <a:p>
            <a:pPr lvl="2"/>
            <a:r>
              <a:rPr lang="en-US" altLang="zh-CN" dirty="0" err="1"/>
              <a:t>Moongen</a:t>
            </a:r>
            <a:r>
              <a:rPr lang="zh-CN" altLang="en-US" dirty="0"/>
              <a:t>是一个开源的流量生成工具，它</a:t>
            </a:r>
            <a:r>
              <a:rPr lang="zh-CN" altLang="zh-CN" dirty="0"/>
              <a:t>能够重放真实流量，但是它是否支持同时测量出时延是一个还未确定的事情，需要进一步调研</a:t>
            </a:r>
            <a:r>
              <a:rPr lang="zh-CN" altLang="en-US" dirty="0"/>
              <a:t>，下面是一些</a:t>
            </a:r>
            <a:r>
              <a:rPr lang="en-US" altLang="zh-CN" dirty="0" err="1"/>
              <a:t>MoonGen</a:t>
            </a:r>
            <a:r>
              <a:rPr lang="zh-CN" altLang="en-US" dirty="0"/>
              <a:t>的</a:t>
            </a:r>
            <a:r>
              <a:rPr lang="en-US" altLang="zh-CN" dirty="0" err="1"/>
              <a:t>lua</a:t>
            </a:r>
            <a:r>
              <a:rPr lang="zh-CN" altLang="en-US" dirty="0"/>
              <a:t>脚本：</a:t>
            </a:r>
            <a:endParaRPr lang="zh-CN" altLang="zh-CN" dirty="0"/>
          </a:p>
          <a:p>
            <a:pPr lvl="3" font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https://github.com/emmericp/MoonGen/blob/master/examples/pcap/replay-pcap.lua</a:t>
            </a:r>
            <a:endParaRPr lang="en-US" altLang="zh-CN" dirty="0"/>
          </a:p>
          <a:p>
            <a:pPr lvl="3" fontAlgn="ctr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https://github.com/emmericp/MoonGen/blob/master/examples/l3-load-latency.lua</a:t>
            </a:r>
            <a:endParaRPr lang="en-US" altLang="zh-CN" dirty="0"/>
          </a:p>
          <a:p>
            <a:pPr lvl="3" fontAlgn="ctr"/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https://github.com/emmericp/MoonGen/blob/master/rfc2544/benchmarks/latency.lua</a:t>
            </a:r>
            <a:r>
              <a:rPr lang="en-US" altLang="zh-CN" dirty="0"/>
              <a:t> </a:t>
            </a:r>
          </a:p>
          <a:p>
            <a:pPr lvl="2" fontAlgn="ctr"/>
            <a:r>
              <a:rPr lang="zh-CN" altLang="en-US" dirty="0"/>
              <a:t>建议在虚拟机环境中验证（调整网卡的驱动为</a:t>
            </a:r>
            <a:r>
              <a:rPr lang="en-US" altLang="zh-CN" dirty="0"/>
              <a:t>e1000</a:t>
            </a:r>
            <a:r>
              <a:rPr lang="zh-CN" altLang="en-US" dirty="0"/>
              <a:t>，该驱动支持</a:t>
            </a:r>
            <a:r>
              <a:rPr lang="en-US" altLang="zh-CN" dirty="0"/>
              <a:t>DPDK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3" fontAlgn="ctr"/>
            <a:r>
              <a:rPr lang="zh-CN" altLang="en-US" dirty="0"/>
              <a:t>一台作为</a:t>
            </a:r>
            <a:r>
              <a:rPr lang="en-US" altLang="zh-CN" dirty="0"/>
              <a:t>Server A</a:t>
            </a:r>
            <a:r>
              <a:rPr lang="zh-CN" altLang="en-US" dirty="0"/>
              <a:t>，另一台虚机作为</a:t>
            </a:r>
            <a:r>
              <a:rPr lang="en-US" altLang="zh-CN" dirty="0"/>
              <a:t>DUT</a:t>
            </a:r>
          </a:p>
          <a:p>
            <a:pPr lvl="3" fontAlgn="ctr"/>
            <a:r>
              <a:rPr lang="en-US" altLang="zh-CN" dirty="0"/>
              <a:t>Server A</a:t>
            </a:r>
            <a:r>
              <a:rPr lang="zh-CN" altLang="en-US" dirty="0"/>
              <a:t>运行</a:t>
            </a:r>
            <a:r>
              <a:rPr lang="en-US" altLang="zh-CN" dirty="0" err="1"/>
              <a:t>Moongen</a:t>
            </a:r>
            <a:r>
              <a:rPr lang="zh-CN" altLang="en-US" dirty="0"/>
              <a:t>，</a:t>
            </a:r>
            <a:r>
              <a:rPr lang="en-US" altLang="zh-CN" dirty="0"/>
              <a:t>DUT</a:t>
            </a:r>
            <a:r>
              <a:rPr lang="zh-CN" altLang="en-US" dirty="0"/>
              <a:t>运行</a:t>
            </a:r>
            <a:r>
              <a:rPr lang="en-US" altLang="zh-CN" dirty="0"/>
              <a:t>NFVI</a:t>
            </a:r>
            <a:r>
              <a:rPr lang="zh-CN" altLang="en-US" dirty="0"/>
              <a:t>（</a:t>
            </a:r>
            <a:r>
              <a:rPr lang="en-US" altLang="zh-CN" dirty="0" err="1"/>
              <a:t>sam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 fontAlgn="ctr"/>
            <a:r>
              <a:rPr lang="en-US" altLang="zh-CN" dirty="0" err="1"/>
              <a:t>Moongen</a:t>
            </a:r>
            <a:r>
              <a:rPr lang="zh-CN" altLang="en-US" dirty="0"/>
              <a:t>生成</a:t>
            </a:r>
            <a:r>
              <a:rPr lang="en-US" altLang="zh-CN" dirty="0"/>
              <a:t>IP-IN-IP</a:t>
            </a:r>
            <a:r>
              <a:rPr lang="zh-CN" altLang="en-US" dirty="0"/>
              <a:t>的</a:t>
            </a:r>
            <a:r>
              <a:rPr lang="en-US" altLang="zh-CN" dirty="0"/>
              <a:t>probe</a:t>
            </a:r>
            <a:r>
              <a:rPr lang="zh-CN" altLang="en-US" dirty="0"/>
              <a:t>流量以及</a:t>
            </a:r>
            <a:r>
              <a:rPr lang="en-US" altLang="zh-CN" dirty="0" err="1"/>
              <a:t>pcap</a:t>
            </a:r>
            <a:r>
              <a:rPr lang="zh-CN" altLang="en-US" dirty="0"/>
              <a:t>的重放流量</a:t>
            </a:r>
            <a:endParaRPr lang="en-US" altLang="zh-CN" dirty="0"/>
          </a:p>
          <a:p>
            <a:pPr lvl="2" fontAlgn="ctr"/>
            <a:r>
              <a:rPr lang="en-US" altLang="zh-CN" dirty="0" err="1"/>
              <a:t>MoonGen</a:t>
            </a:r>
            <a:r>
              <a:rPr lang="zh-CN" altLang="en-US" dirty="0"/>
              <a:t>对</a:t>
            </a:r>
            <a:r>
              <a:rPr lang="en-US" altLang="zh-CN" dirty="0"/>
              <a:t>XL710</a:t>
            </a:r>
            <a:r>
              <a:rPr lang="zh-CN" altLang="en-US" dirty="0"/>
              <a:t>网卡固件版本和驱动有特殊要求，需要更新固件版本和驱动，否则吞吐量只有</a:t>
            </a:r>
            <a:r>
              <a:rPr lang="en-US" altLang="zh-CN" dirty="0"/>
              <a:t>16Mpps(64B packet)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 fontAlgn="ctr"/>
            <a:r>
              <a:rPr lang="zh-CN" altLang="en-US" dirty="0"/>
              <a:t>固件版本：</a:t>
            </a:r>
            <a:r>
              <a:rPr lang="en-US" altLang="zh-CN" dirty="0"/>
              <a:t>firmware 5.04</a:t>
            </a:r>
          </a:p>
          <a:p>
            <a:pPr lvl="4" fontAlgn="ctr"/>
            <a:r>
              <a:rPr lang="en-US" altLang="zh-CN" dirty="0"/>
              <a:t>https://github.com/emmericp/MoonGen/issues/211</a:t>
            </a:r>
          </a:p>
        </p:txBody>
      </p:sp>
    </p:spTree>
    <p:extLst>
      <p:ext uri="{BB962C8B-B14F-4D97-AF65-F5344CB8AC3E}">
        <p14:creationId xmlns:p14="http://schemas.microsoft.com/office/powerpoint/2010/main" val="99616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8AFB-0B12-48C4-AFB3-8A25C1C9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C17C2-3C82-4F3A-9D45-AC28D81F9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>
              <a:spcAft>
                <a:spcPts val="0"/>
              </a:spcAft>
            </a:pPr>
            <a:r>
              <a:rPr lang="zh-CN" altLang="en-US" dirty="0"/>
              <a:t>实现单网卡测量工具：</a:t>
            </a:r>
            <a:endParaRPr lang="en-US" altLang="zh-CN" dirty="0"/>
          </a:p>
          <a:p>
            <a:pPr lvl="1"/>
            <a:r>
              <a:rPr lang="zh-CN" altLang="en-US" dirty="0"/>
              <a:t>方案二：基于</a:t>
            </a:r>
            <a:r>
              <a:rPr lang="en-US" altLang="zh-CN" dirty="0"/>
              <a:t>DPDK</a:t>
            </a:r>
            <a:r>
              <a:rPr lang="zh-CN" altLang="en-US" dirty="0"/>
              <a:t>开发测量工具（如果</a:t>
            </a:r>
            <a:r>
              <a:rPr lang="en-US" altLang="zh-CN" dirty="0" err="1"/>
              <a:t>MoonGen</a:t>
            </a:r>
            <a:r>
              <a:rPr lang="zh-CN" altLang="en-US" dirty="0"/>
              <a:t>不行，再用这个方案）</a:t>
            </a:r>
            <a:endParaRPr lang="en-US" altLang="zh-CN" dirty="0"/>
          </a:p>
          <a:p>
            <a:pPr lvl="2"/>
            <a:r>
              <a:rPr lang="zh-CN" altLang="en-US" dirty="0"/>
              <a:t>可以参考</a:t>
            </a:r>
            <a:r>
              <a:rPr lang="en-US" altLang="zh-CN" dirty="0" err="1"/>
              <a:t>pktgen</a:t>
            </a:r>
            <a:r>
              <a:rPr lang="zh-CN" altLang="en-US" dirty="0"/>
              <a:t>等工具源码开发</a:t>
            </a:r>
            <a:endParaRPr lang="en-US" altLang="zh-CN" dirty="0"/>
          </a:p>
          <a:p>
            <a:pPr lvl="2"/>
            <a:r>
              <a:rPr lang="zh-CN" altLang="en-US" dirty="0"/>
              <a:t>开发量应该小于等于</a:t>
            </a:r>
            <a:r>
              <a:rPr lang="en-US" altLang="zh-CN" dirty="0" err="1"/>
              <a:t>latPerf</a:t>
            </a:r>
            <a:r>
              <a:rPr lang="zh-CN" altLang="en-US" dirty="0"/>
              <a:t>代码的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918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8699A-6981-4F4B-90F7-85541CDB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 latency of each SFC Instance (flow)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43471-1F56-4DF9-BA77-02577F0B4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>
              <a:spcAft>
                <a:spcPts val="0"/>
              </a:spcAft>
            </a:pPr>
            <a:r>
              <a:rPr lang="zh-CN" altLang="en-US" dirty="0"/>
              <a:t>目前的测量系统只能测出一条</a:t>
            </a:r>
            <a:r>
              <a:rPr lang="en-US" altLang="zh-CN" dirty="0"/>
              <a:t>SFCI</a:t>
            </a:r>
            <a:r>
              <a:rPr lang="zh-CN" altLang="en-US" dirty="0"/>
              <a:t>的端到端时延，如果要测量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SFCI</a:t>
            </a:r>
            <a:r>
              <a:rPr lang="zh-CN" altLang="en-US" dirty="0"/>
              <a:t>，则需要串行地测量，例如下图，需要先测量橙色的</a:t>
            </a:r>
            <a:r>
              <a:rPr lang="en-US" altLang="zh-CN" dirty="0"/>
              <a:t>SFCI</a:t>
            </a:r>
            <a:r>
              <a:rPr lang="zh-CN" altLang="en-US" dirty="0"/>
              <a:t>，再测量黄色的</a:t>
            </a:r>
            <a:r>
              <a:rPr lang="en-US" altLang="zh-CN" dirty="0"/>
              <a:t>SFCI</a:t>
            </a:r>
            <a:r>
              <a:rPr lang="zh-CN" altLang="en-US" dirty="0"/>
              <a:t>。目前</a:t>
            </a:r>
            <a:r>
              <a:rPr lang="en-US" altLang="zh-CN" dirty="0" err="1"/>
              <a:t>autoProfilier</a:t>
            </a:r>
            <a:r>
              <a:rPr lang="zh-CN" altLang="en-US" dirty="0"/>
              <a:t>没有实现这部分串行测量的代码。</a:t>
            </a:r>
            <a:endParaRPr lang="en-US" altLang="zh-CN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558315-5100-4554-9B47-25F9061D671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174290" y="4678800"/>
            <a:ext cx="214736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A835DB9-6FA2-43EF-B410-87E467952E90}"/>
              </a:ext>
            </a:extLst>
          </p:cNvPr>
          <p:cNvCxnSpPr/>
          <p:nvPr/>
        </p:nvCxnSpPr>
        <p:spPr>
          <a:xfrm>
            <a:off x="5279467" y="4866979"/>
            <a:ext cx="17441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2622BF-A6F1-4369-94A9-BA02200DB148}"/>
              </a:ext>
            </a:extLst>
          </p:cNvPr>
          <p:cNvCxnSpPr>
            <a:cxnSpLocks/>
          </p:cNvCxnSpPr>
          <p:nvPr/>
        </p:nvCxnSpPr>
        <p:spPr>
          <a:xfrm flipH="1">
            <a:off x="5279467" y="4590781"/>
            <a:ext cx="16679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36A0DDA-6DD5-4305-8C90-6A74C0F4A02D}"/>
              </a:ext>
            </a:extLst>
          </p:cNvPr>
          <p:cNvSpPr txBox="1"/>
          <p:nvPr/>
        </p:nvSpPr>
        <p:spPr>
          <a:xfrm>
            <a:off x="5121299" y="4915656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Background traffic</a:t>
            </a:r>
          </a:p>
          <a:p>
            <a:r>
              <a:rPr lang="en-US" altLang="zh-CN" dirty="0"/>
              <a:t>(Replay real traffic)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00F43F-8D32-4440-BABB-F613E17F985C}"/>
              </a:ext>
            </a:extLst>
          </p:cNvPr>
          <p:cNvSpPr txBox="1"/>
          <p:nvPr/>
        </p:nvSpPr>
        <p:spPr>
          <a:xfrm>
            <a:off x="4556234" y="3401775"/>
            <a:ext cx="3307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Probes</a:t>
            </a:r>
          </a:p>
          <a:p>
            <a:r>
              <a:rPr lang="en-US" altLang="zh-CN" dirty="0"/>
              <a:t>(Generate low-rate traffic</a:t>
            </a:r>
          </a:p>
          <a:p>
            <a:r>
              <a:rPr lang="en-US" altLang="zh-CN" dirty="0"/>
              <a:t> to sample end-to-end latency)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5EEB47-69E9-4178-B0D6-CAE11402C035}"/>
              </a:ext>
            </a:extLst>
          </p:cNvPr>
          <p:cNvGrpSpPr/>
          <p:nvPr/>
        </p:nvGrpSpPr>
        <p:grpSpPr>
          <a:xfrm>
            <a:off x="3149600" y="3615562"/>
            <a:ext cx="2024690" cy="2184400"/>
            <a:chOff x="3149600" y="3615562"/>
            <a:chExt cx="2024690" cy="21844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84D66D6-9352-4D3F-BEA2-899D4DC34E92}"/>
                </a:ext>
              </a:extLst>
            </p:cNvPr>
            <p:cNvSpPr/>
            <p:nvPr/>
          </p:nvSpPr>
          <p:spPr>
            <a:xfrm>
              <a:off x="3149600" y="3615562"/>
              <a:ext cx="1456267" cy="218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Server A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B66493-2E1C-4E9A-950D-FC92AB78D7F3}"/>
                </a:ext>
              </a:extLst>
            </p:cNvPr>
            <p:cNvSpPr txBox="1"/>
            <p:nvPr/>
          </p:nvSpPr>
          <p:spPr>
            <a:xfrm>
              <a:off x="3366178" y="4810774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00B050"/>
                  </a:solidFill>
                </a:rPr>
                <a:t>MoonGen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31A9DD-D154-497B-8EB4-0DDC0D93CF82}"/>
                </a:ext>
              </a:extLst>
            </p:cNvPr>
            <p:cNvSpPr/>
            <p:nvPr/>
          </p:nvSpPr>
          <p:spPr>
            <a:xfrm>
              <a:off x="4605867" y="4498800"/>
              <a:ext cx="568423" cy="36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71ADCAF-5296-478F-8BA2-416210CE9E50}"/>
              </a:ext>
            </a:extLst>
          </p:cNvPr>
          <p:cNvGrpSpPr/>
          <p:nvPr/>
        </p:nvGrpSpPr>
        <p:grpSpPr>
          <a:xfrm>
            <a:off x="7321651" y="3614494"/>
            <a:ext cx="2209833" cy="2184400"/>
            <a:chOff x="7321651" y="3614494"/>
            <a:chExt cx="2209833" cy="21844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F91767-9A7F-4465-959B-F3328F299266}"/>
                </a:ext>
              </a:extLst>
            </p:cNvPr>
            <p:cNvSpPr/>
            <p:nvPr/>
          </p:nvSpPr>
          <p:spPr>
            <a:xfrm>
              <a:off x="7863550" y="3614494"/>
              <a:ext cx="1667934" cy="218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NFV</a:t>
              </a:r>
            </a:p>
            <a:p>
              <a:pPr algn="ctr"/>
              <a:r>
                <a:rPr lang="en-US" altLang="zh-CN" b="1" dirty="0"/>
                <a:t>Infrastructure</a:t>
              </a:r>
            </a:p>
            <a:p>
              <a:pPr algn="ctr"/>
              <a:r>
                <a:rPr lang="en-US" altLang="zh-CN" b="1" dirty="0"/>
                <a:t>(DUT)</a:t>
              </a:r>
              <a:endParaRPr lang="zh-CN" altLang="en-US" b="1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4072423-30AD-42BC-8A39-083C4FAA9790}"/>
                </a:ext>
              </a:extLst>
            </p:cNvPr>
            <p:cNvSpPr/>
            <p:nvPr/>
          </p:nvSpPr>
          <p:spPr>
            <a:xfrm>
              <a:off x="7321651" y="4498800"/>
              <a:ext cx="568423" cy="36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NIC</a:t>
              </a:r>
              <a:endParaRPr lang="zh-CN" altLang="en-US" dirty="0"/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359740B-DC63-4D1D-A4B9-8C0E44E7F0E5}"/>
              </a:ext>
            </a:extLst>
          </p:cNvPr>
          <p:cNvSpPr/>
          <p:nvPr/>
        </p:nvSpPr>
        <p:spPr>
          <a:xfrm>
            <a:off x="8209014" y="3789800"/>
            <a:ext cx="609600" cy="501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F6F9441-28F0-4034-86DA-6886EFAED018}"/>
              </a:ext>
            </a:extLst>
          </p:cNvPr>
          <p:cNvSpPr/>
          <p:nvPr/>
        </p:nvSpPr>
        <p:spPr>
          <a:xfrm>
            <a:off x="8221797" y="5065665"/>
            <a:ext cx="609600" cy="50165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2F129FF-86A4-4C45-ABB3-008176120A15}"/>
              </a:ext>
            </a:extLst>
          </p:cNvPr>
          <p:cNvSpPr/>
          <p:nvPr/>
        </p:nvSpPr>
        <p:spPr>
          <a:xfrm rot="5400000">
            <a:off x="7106251" y="4499677"/>
            <a:ext cx="1778000" cy="358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Software SFF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02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2D1FE-0B0A-4442-9563-E1D567A8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 Tasks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017C6-1F0F-4087-AEBB-2806ABD3A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实现这部分的代码来测量多</a:t>
            </a:r>
            <a:r>
              <a:rPr lang="en-US" altLang="zh-CN" dirty="0"/>
              <a:t>SFCI</a:t>
            </a:r>
            <a:r>
              <a:rPr lang="zh-CN" altLang="en-US" dirty="0"/>
              <a:t>情景下（即存在性能干扰时）的每条</a:t>
            </a:r>
            <a:r>
              <a:rPr lang="en-US" altLang="zh-CN" dirty="0"/>
              <a:t>SFCI</a:t>
            </a:r>
            <a:r>
              <a:rPr lang="zh-CN" altLang="en-US" dirty="0"/>
              <a:t>的端到端时延。</a:t>
            </a:r>
          </a:p>
        </p:txBody>
      </p:sp>
    </p:spTree>
    <p:extLst>
      <p:ext uri="{BB962C8B-B14F-4D97-AF65-F5344CB8AC3E}">
        <p14:creationId xmlns:p14="http://schemas.microsoft.com/office/powerpoint/2010/main" val="129467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747</Words>
  <Application>Microsoft Office PowerPoint</Application>
  <PresentationFormat>宽屏</PresentationFormat>
  <Paragraphs>106</Paragraphs>
  <Slides>9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Measurements Workflow</vt:lpstr>
      <vt:lpstr>Overview</vt:lpstr>
      <vt:lpstr>Steps</vt:lpstr>
      <vt:lpstr>NFVI Type</vt:lpstr>
      <vt:lpstr>Measure without switch</vt:lpstr>
      <vt:lpstr>TODO Tasks</vt:lpstr>
      <vt:lpstr>TODO Tasks</vt:lpstr>
      <vt:lpstr>Measure latency of each SFC Instance (flow)</vt:lpstr>
      <vt:lpstr>TODO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Measurements Workflow</dc:title>
  <dc:creator>Chen Mike</dc:creator>
  <cp:lastModifiedBy>Chen Mike</cp:lastModifiedBy>
  <cp:revision>208</cp:revision>
  <dcterms:created xsi:type="dcterms:W3CDTF">2021-04-09T03:33:53Z</dcterms:created>
  <dcterms:modified xsi:type="dcterms:W3CDTF">2021-04-09T05:47:32Z</dcterms:modified>
</cp:coreProperties>
</file>