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3D199-F23B-4E78-9C8C-6A8098861B71}" v="815" dt="2022-10-30T23:51:13.576"/>
    <p1510:client id="{E0B3DA72-C5BB-47B8-81D4-650DF9980E9D}" v="1015" dt="2022-10-30T22:56:51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16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">
            <a:extLst>
              <a:ext uri="{FF2B5EF4-FFF2-40B4-BE49-F238E27FC236}">
                <a16:creationId xmlns:a16="http://schemas.microsoft.com/office/drawing/2014/main" xmlns="" id="{14F7C220-D45C-2883-FA84-346CDFB35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0" r="-3" b="-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40FAB-E759-7909-D279-361B7A8A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SmartBizz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4FAB89-013F-7F04-8EF0-65AAC99C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60283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Solución de gestión para PYMEs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4A105A89-BCCB-4A34-7222-61E232A14E70}"/>
              </a:ext>
            </a:extLst>
          </p:cNvPr>
          <p:cNvSpPr txBox="1">
            <a:spLocks/>
          </p:cNvSpPr>
          <p:nvPr/>
        </p:nvSpPr>
        <p:spPr>
          <a:xfrm>
            <a:off x="6460539" y="5140876"/>
            <a:ext cx="5332997" cy="1320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17D6F56F-BAD3-6409-C9A7-80A1B0BFAE26}"/>
              </a:ext>
            </a:extLst>
          </p:cNvPr>
          <p:cNvSpPr txBox="1">
            <a:spLocks/>
          </p:cNvSpPr>
          <p:nvPr/>
        </p:nvSpPr>
        <p:spPr>
          <a:xfrm>
            <a:off x="408082" y="868555"/>
            <a:ext cx="4206005" cy="84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500" dirty="0">
                <a:ea typeface="+mn-lt"/>
                <a:cs typeface="+mn-lt"/>
              </a:rPr>
              <a:t>José A. </a:t>
            </a:r>
            <a:r>
              <a:rPr lang="en-US" sz="1500" dirty="0" err="1" smtClean="0">
                <a:ea typeface="+mn-lt"/>
                <a:cs typeface="+mn-lt"/>
              </a:rPr>
              <a:t>Pilartes</a:t>
            </a:r>
            <a:r>
              <a:rPr lang="en-US" sz="1500" dirty="0" smtClean="0">
                <a:ea typeface="+mn-lt"/>
                <a:cs typeface="+mn-lt"/>
              </a:rPr>
              <a:t> </a:t>
            </a:r>
            <a:r>
              <a:rPr lang="en-US" sz="1500" dirty="0">
                <a:ea typeface="+mn-lt"/>
                <a:cs typeface="+mn-lt"/>
              </a:rPr>
              <a:t>Magalhães</a:t>
            </a:r>
            <a:endParaRPr lang="en-US" sz="1500" dirty="0"/>
          </a:p>
          <a:p>
            <a:pPr>
              <a:lnSpc>
                <a:spcPct val="115000"/>
              </a:lnSpc>
            </a:pPr>
            <a:r>
              <a:rPr lang="en-US" sz="1500" dirty="0"/>
              <a:t>Marcos Toranzo Alfonso</a:t>
            </a:r>
          </a:p>
          <a:p>
            <a:pPr>
              <a:lnSpc>
                <a:spcPct val="115000"/>
              </a:lnSpc>
            </a:pPr>
            <a:endParaRPr lang="en-US" sz="1500" dirty="0"/>
          </a:p>
          <a:p>
            <a:pPr>
              <a:lnSpc>
                <a:spcPct val="115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015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B59C5-F1CD-4EEE-0A27-66B118AE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57482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Características</a:t>
            </a:r>
          </a:p>
          <a:p>
            <a:pPr algn="just"/>
            <a:r>
              <a:rPr lang="en-US" sz="2000" dirty="0" err="1">
                <a:ea typeface="+mn-lt"/>
                <a:cs typeface="+mn-lt"/>
              </a:rPr>
              <a:t>Aplicación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orientada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finanzas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personales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pequeñas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empresas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Permite la </a:t>
            </a:r>
            <a:r>
              <a:rPr lang="en-US" sz="2000" dirty="0" err="1">
                <a:ea typeface="+mn-lt"/>
                <a:cs typeface="+mn-lt"/>
              </a:rPr>
              <a:t>exportación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registro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financiero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formatos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 pdf, csv y hojas de </a:t>
            </a:r>
            <a:r>
              <a:rPr lang="en-US" sz="2000" dirty="0" err="1">
                <a:ea typeface="+mn-lt"/>
                <a:cs typeface="+mn-lt"/>
              </a:rPr>
              <a:t>cálculos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Permite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registro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gastos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efectivo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 err="1">
                <a:ea typeface="+mn-lt"/>
                <a:cs typeface="+mn-lt"/>
              </a:rPr>
              <a:t>Registros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transacciones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automáticas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efectuadas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través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notificaciones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bancarias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000" dirty="0" err="1">
                <a:ea typeface="+mn-lt"/>
                <a:cs typeface="+mn-lt"/>
              </a:rPr>
              <a:t>sms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9E71C431-34AC-2AF9-2B2B-3F63011A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" y="2980389"/>
            <a:ext cx="3850981" cy="8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B59C5-F1CD-4EEE-0A27-66B118AE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57482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Desventajas</a:t>
            </a:r>
            <a:endParaRPr lang="en-US" sz="2800" dirty="0" err="1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No </a:t>
            </a:r>
            <a:r>
              <a:rPr lang="en-US" sz="2000" dirty="0" err="1">
                <a:ea typeface="+mn-lt"/>
                <a:cs typeface="+mn-lt"/>
              </a:rPr>
              <a:t>posee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versión</a:t>
            </a:r>
            <a:r>
              <a:rPr lang="en-US" sz="2000" dirty="0">
                <a:ea typeface="+mn-lt"/>
                <a:cs typeface="+mn-lt"/>
              </a:rPr>
              <a:t> Web, </a:t>
            </a:r>
            <a:r>
              <a:rPr lang="en-US" sz="2000" dirty="0" err="1">
                <a:ea typeface="+mn-lt"/>
                <a:cs typeface="+mn-lt"/>
              </a:rPr>
              <a:t>ni</a:t>
            </a:r>
            <a:r>
              <a:rPr lang="en-US" sz="2000" dirty="0">
                <a:ea typeface="+mn-lt"/>
                <a:cs typeface="+mn-lt"/>
              </a:rPr>
              <a:t> IOS.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No </a:t>
            </a:r>
            <a:r>
              <a:rPr lang="en-US" sz="2000" dirty="0" err="1">
                <a:ea typeface="+mn-lt"/>
                <a:cs typeface="+mn-lt"/>
              </a:rPr>
              <a:t>posee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sincronización</a:t>
            </a:r>
            <a:r>
              <a:rPr lang="en-US" sz="2000" dirty="0">
                <a:ea typeface="+mn-lt"/>
                <a:cs typeface="+mn-lt"/>
              </a:rPr>
              <a:t> con las </a:t>
            </a:r>
            <a:r>
              <a:rPr lang="en-US" sz="2000" dirty="0" err="1">
                <a:ea typeface="+mn-lt"/>
                <a:cs typeface="+mn-lt"/>
              </a:rPr>
              <a:t>cuentas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bancarias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 err="1">
                <a:ea typeface="+mn-lt"/>
                <a:cs typeface="+mn-lt"/>
              </a:rPr>
              <a:t>Puede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llegar</a:t>
            </a:r>
            <a:r>
              <a:rPr lang="en-US" sz="2000" dirty="0">
                <a:ea typeface="+mn-lt"/>
                <a:cs typeface="+mn-lt"/>
              </a:rPr>
              <a:t> a ser </a:t>
            </a:r>
            <a:r>
              <a:rPr lang="en-US" sz="2000" dirty="0" err="1">
                <a:ea typeface="+mn-lt"/>
                <a:cs typeface="+mn-lt"/>
              </a:rPr>
              <a:t>tedioso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insertar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todos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ingresos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gastos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manualmente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E90AA83-3364-1D50-C2DF-200E0FD4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" y="2980389"/>
            <a:ext cx="3850981" cy="8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C20F7-6A3F-7082-9D3B-63472CD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Debilidades</a:t>
            </a:r>
            <a:endParaRPr lang="en-US" dirty="0" err="1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90826D8-9172-27DD-BEBA-583BAF0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Registros</a:t>
            </a:r>
            <a:r>
              <a:rPr lang="en-US" sz="2000" dirty="0">
                <a:ea typeface="+mn-lt"/>
                <a:cs typeface="+mn-lt"/>
              </a:rPr>
              <a:t> con </a:t>
            </a:r>
            <a:r>
              <a:rPr lang="en-US" sz="2000" dirty="0" err="1">
                <a:ea typeface="+mn-lt"/>
                <a:cs typeface="+mn-lt"/>
              </a:rPr>
              <a:t>muchos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campos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completar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Sin </a:t>
            </a:r>
            <a:r>
              <a:rPr lang="en-US" sz="2000" dirty="0" err="1">
                <a:ea typeface="+mn-lt"/>
                <a:cs typeface="+mn-lt"/>
              </a:rPr>
              <a:t>soporte</a:t>
            </a:r>
            <a:r>
              <a:rPr lang="en-US" sz="2000" dirty="0">
                <a:ea typeface="+mn-lt"/>
                <a:cs typeface="+mn-lt"/>
              </a:rPr>
              <a:t> para Web y iOS.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No </a:t>
            </a:r>
            <a:r>
              <a:rPr lang="en-US" sz="2000" dirty="0" err="1">
                <a:ea typeface="+mn-lt"/>
                <a:cs typeface="+mn-lt"/>
              </a:rPr>
              <a:t>copias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seguridad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9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C20F7-6A3F-7082-9D3B-63472CD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Amenazas</a:t>
            </a:r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90826D8-9172-27DD-BEBA-583BAF0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Insertar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vuelve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tedioso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Exposición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privados.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8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C20F7-6A3F-7082-9D3B-63472CD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Fortalezas</a:t>
            </a:r>
            <a:endParaRPr lang="en-US" dirty="0" err="1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90826D8-9172-27DD-BEBA-583BAF0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Multiplataforma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Copias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seguridad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Escaneo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recibos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compra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8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C20F7-6A3F-7082-9D3B-63472CD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048312" cy="4526280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Oportunidades</a:t>
            </a:r>
            <a:endParaRPr lang="en-US" dirty="0" err="1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90826D8-9172-27DD-BEBA-583BAF0C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Aplicación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sencilla</a:t>
            </a:r>
            <a:r>
              <a:rPr lang="en-US" sz="2000" dirty="0">
                <a:ea typeface="+mn-lt"/>
                <a:cs typeface="+mn-lt"/>
              </a:rPr>
              <a:t> con </a:t>
            </a:r>
            <a:r>
              <a:rPr lang="en-US" sz="2000" dirty="0" err="1">
                <a:ea typeface="+mn-lt"/>
                <a:cs typeface="+mn-lt"/>
              </a:rPr>
              <a:t>objetivo</a:t>
            </a:r>
            <a:r>
              <a:rPr lang="en-US" sz="2000" dirty="0">
                <a:ea typeface="+mn-lt"/>
                <a:cs typeface="+mn-lt"/>
              </a:rPr>
              <a:t> claro y </a:t>
            </a:r>
            <a:r>
              <a:rPr lang="en-US" sz="2000" dirty="0" err="1">
                <a:ea typeface="+mn-lt"/>
                <a:cs typeface="+mn-lt"/>
              </a:rPr>
              <a:t>directo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Acceso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varios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dispositivos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Recuperación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información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7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3962D-04AB-C514-6D7D-626A5B7F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/>
              <a:t>Resultados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3B672-B6E6-4863-A8D4-AF0A2F96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Numerosas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Al </a:t>
            </a:r>
            <a:r>
              <a:rPr lang="en-US" sz="2000" dirty="0" err="1">
                <a:ea typeface="+mn-lt"/>
                <a:cs typeface="+mn-lt"/>
              </a:rPr>
              <a:t>depender</a:t>
            </a:r>
            <a:r>
              <a:rPr lang="en-US" sz="2000" dirty="0">
                <a:ea typeface="+mn-lt"/>
                <a:cs typeface="+mn-lt"/>
              </a:rPr>
              <a:t> del </a:t>
            </a:r>
            <a:r>
              <a:rPr lang="en-US" sz="2000" dirty="0" err="1">
                <a:ea typeface="+mn-lt"/>
                <a:cs typeface="+mn-lt"/>
              </a:rPr>
              <a:t>manejo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proporcionado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, hay </a:t>
            </a:r>
            <a:r>
              <a:rPr lang="en-US" sz="2000" dirty="0" err="1">
                <a:ea typeface="+mn-lt"/>
                <a:cs typeface="+mn-lt"/>
              </a:rPr>
              <a:t>necesidad</a:t>
            </a:r>
            <a:r>
              <a:rPr lang="en-US" sz="2000" dirty="0">
                <a:ea typeface="+mn-lt"/>
                <a:cs typeface="+mn-lt"/>
              </a:rPr>
              <a:t> de que </a:t>
            </a:r>
            <a:r>
              <a:rPr lang="en-US" sz="2000" dirty="0" err="1">
                <a:ea typeface="+mn-lt"/>
                <a:cs typeface="+mn-lt"/>
              </a:rPr>
              <a:t>su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intervención</a:t>
            </a:r>
            <a:r>
              <a:rPr lang="en-US" sz="2000" dirty="0">
                <a:ea typeface="+mn-lt"/>
                <a:cs typeface="+mn-lt"/>
              </a:rPr>
              <a:t> sea  </a:t>
            </a:r>
            <a:r>
              <a:rPr lang="en-US" sz="2000" dirty="0" err="1">
                <a:ea typeface="+mn-lt"/>
                <a:cs typeface="+mn-lt"/>
              </a:rPr>
              <a:t>facilitada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cómoda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Aún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existe</a:t>
            </a:r>
            <a:r>
              <a:rPr lang="en-US" sz="2000" dirty="0">
                <a:ea typeface="+mn-lt"/>
                <a:cs typeface="+mn-lt"/>
              </a:rPr>
              <a:t> la </a:t>
            </a:r>
            <a:r>
              <a:rPr lang="en-US" sz="2000" dirty="0" err="1">
                <a:ea typeface="+mn-lt"/>
                <a:cs typeface="+mn-lt"/>
              </a:rPr>
              <a:t>necesidad</a:t>
            </a:r>
            <a:r>
              <a:rPr lang="en-US" sz="2000" dirty="0">
                <a:ea typeface="+mn-lt"/>
                <a:cs typeface="+mn-lt"/>
              </a:rPr>
              <a:t> de un </a:t>
            </a:r>
            <a:r>
              <a:rPr lang="en-US" sz="2000" dirty="0" err="1">
                <a:ea typeface="+mn-lt"/>
                <a:cs typeface="+mn-lt"/>
              </a:rPr>
              <a:t>tratamiento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seguro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adecuado</a:t>
            </a:r>
            <a:r>
              <a:rPr lang="en-US" sz="2000" dirty="0">
                <a:ea typeface="+mn-lt"/>
                <a:cs typeface="+mn-lt"/>
              </a:rPr>
              <a:t> de las </a:t>
            </a:r>
            <a:r>
              <a:rPr lang="en-US" sz="2000" dirty="0" err="1">
                <a:ea typeface="+mn-lt"/>
                <a:cs typeface="+mn-lt"/>
              </a:rPr>
              <a:t>informaciones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almacenadas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las </a:t>
            </a:r>
            <a:r>
              <a:rPr lang="en-US" sz="2000" dirty="0" err="1">
                <a:ea typeface="+mn-lt"/>
                <a:cs typeface="+mn-lt"/>
              </a:rPr>
              <a:t>aplicaciones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3962D-04AB-C514-6D7D-626A5B7F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/>
              <a:t>Objetivos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3B672-B6E6-4863-A8D4-AF0A2F96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Desarrollar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aplicación</a:t>
            </a:r>
            <a:r>
              <a:rPr lang="en-US" sz="2000" dirty="0">
                <a:ea typeface="+mn-lt"/>
                <a:cs typeface="+mn-lt"/>
              </a:rPr>
              <a:t> de Control de </a:t>
            </a:r>
            <a:r>
              <a:rPr lang="en-US" sz="2000" dirty="0" err="1">
                <a:ea typeface="+mn-lt"/>
                <a:cs typeface="+mn-lt"/>
              </a:rPr>
              <a:t>costo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versiones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móviles</a:t>
            </a:r>
            <a:r>
              <a:rPr lang="en-US" sz="2000" dirty="0">
                <a:ea typeface="+mn-lt"/>
                <a:cs typeface="+mn-lt"/>
              </a:rPr>
              <a:t> y Web.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Mejorar</a:t>
            </a:r>
            <a:r>
              <a:rPr lang="en-US" sz="2000" dirty="0">
                <a:ea typeface="+mn-lt"/>
                <a:cs typeface="+mn-lt"/>
              </a:rPr>
              <a:t> la </a:t>
            </a:r>
            <a:r>
              <a:rPr lang="en-US" sz="2000" dirty="0" err="1">
                <a:ea typeface="+mn-lt"/>
                <a:cs typeface="+mn-lt"/>
              </a:rPr>
              <a:t>operación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registro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ingreso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Brindar la </a:t>
            </a:r>
            <a:r>
              <a:rPr lang="en-US" sz="2000" dirty="0" err="1">
                <a:ea typeface="+mn-lt"/>
                <a:cs typeface="+mn-lt"/>
              </a:rPr>
              <a:t>opción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copias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seguridad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usuarios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Permitir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realizar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exportaciones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archivo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formatos</a:t>
            </a:r>
            <a:r>
              <a:rPr lang="en-US" sz="2000" dirty="0">
                <a:ea typeface="+mn-lt"/>
                <a:cs typeface="+mn-lt"/>
              </a:rPr>
              <a:t> (pdf, csv y hoja de </a:t>
            </a:r>
            <a:r>
              <a:rPr lang="en-US" sz="2000" dirty="0" err="1">
                <a:ea typeface="+mn-lt"/>
                <a:cs typeface="+mn-lt"/>
              </a:rPr>
              <a:t>cálculo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96ACD-F08B-639D-CB8C-CD3BD060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Muchas</a:t>
            </a:r>
            <a:r>
              <a:rPr lang="en-US" sz="8000" dirty="0"/>
              <a:t> gracias!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3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ABFC4-DEA6-6618-650C-D1F1F08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Problemas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302662-026C-9195-CFCD-0005DBCC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552" y="1739512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/>
              <a:t>Gestionar un negocio es complejo.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000"/>
              <a:t>Llevar la cuenta del inventario es engorroso y consume tiempo.</a:t>
            </a:r>
          </a:p>
          <a:p>
            <a:pPr>
              <a:lnSpc>
                <a:spcPct val="200000"/>
              </a:lnSpc>
            </a:pPr>
            <a:r>
              <a:rPr lang="en-US" sz="2000"/>
              <a:t>Restablecer el inventario es tedioso.</a:t>
            </a:r>
          </a:p>
          <a:p>
            <a:pPr>
              <a:lnSpc>
                <a:spcPct val="200000"/>
              </a:lnSpc>
            </a:pPr>
            <a:r>
              <a:rPr lang="en-US" sz="2000"/>
              <a:t>Controlar exhaustivamente los gastos es difícil, a veces imposible.</a:t>
            </a:r>
          </a:p>
          <a:p>
            <a:pPr lvl="1"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53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A34A2-9114-EC62-E6EE-A28EAFBD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Soluciones </a:t>
            </a:r>
            <a:r>
              <a:rPr lang="en-US"/>
              <a:t>inmediatas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807F0-C062-C3BA-5DFF-18D99440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Dedicar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del </a:t>
            </a:r>
            <a:r>
              <a:rPr lang="en-US" sz="2000" dirty="0" err="1"/>
              <a:t>tiempo</a:t>
            </a:r>
            <a:r>
              <a:rPr lang="en-US" sz="2000" dirty="0"/>
              <a:t> a la </a:t>
            </a:r>
            <a:r>
              <a:rPr lang="en-US" sz="2000" dirty="0" err="1"/>
              <a:t>gestión</a:t>
            </a:r>
            <a:r>
              <a:rPr lang="en-US" sz="2000" dirty="0"/>
              <a:t>: 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</a:t>
            </a:r>
            <a:r>
              <a:rPr lang="en-US" sz="2000" dirty="0" err="1">
                <a:solidFill>
                  <a:srgbClr val="FF0000"/>
                </a:solidFill>
              </a:rPr>
              <a:t>menos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tiempo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dedicado</a:t>
            </a:r>
            <a:r>
              <a:rPr lang="en-US" sz="2000" dirty="0">
                <a:solidFill>
                  <a:srgbClr val="FF0000"/>
                </a:solidFill>
              </a:rPr>
              <a:t> al </a:t>
            </a:r>
            <a:r>
              <a:rPr lang="en-US" sz="2000" dirty="0" err="1">
                <a:solidFill>
                  <a:srgbClr val="FF0000"/>
                </a:solidFill>
              </a:rPr>
              <a:t>negocio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menos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tiempo</a:t>
            </a:r>
            <a:r>
              <a:rPr lang="en-US" sz="2000" dirty="0">
                <a:solidFill>
                  <a:srgbClr val="FF0000"/>
                </a:solidFill>
              </a:rPr>
              <a:t> libre, </a:t>
            </a:r>
            <a:r>
              <a:rPr lang="en-US" sz="2000" dirty="0" err="1">
                <a:solidFill>
                  <a:srgbClr val="FF0000"/>
                </a:solidFill>
              </a:rPr>
              <a:t>puede</a:t>
            </a:r>
            <a:r>
              <a:rPr lang="en-US" sz="2000" dirty="0">
                <a:solidFill>
                  <a:srgbClr val="FF0000"/>
                </a:solidFill>
              </a:rPr>
              <a:t> ser </a:t>
            </a:r>
            <a:r>
              <a:rPr lang="en-US" sz="2000" dirty="0" err="1">
                <a:solidFill>
                  <a:srgbClr val="FF0000"/>
                </a:solidFill>
              </a:rPr>
              <a:t>peligroso</a:t>
            </a:r>
            <a:r>
              <a:rPr lang="en-US" sz="2000" dirty="0">
                <a:solidFill>
                  <a:srgbClr val="FF0000"/>
                </a:solidFill>
              </a:rPr>
              <a:t> y/o </a:t>
            </a:r>
            <a:r>
              <a:rPr lang="en-US" sz="2000" dirty="0" err="1">
                <a:solidFill>
                  <a:srgbClr val="FF0000"/>
                </a:solidFill>
              </a:rPr>
              <a:t>contraproducente</a:t>
            </a:r>
            <a:r>
              <a:rPr lang="en-US" sz="2000" dirty="0">
                <a:solidFill>
                  <a:srgbClr val="FF0000"/>
                </a:solidFill>
              </a:rPr>
              <a:t> a </a:t>
            </a:r>
            <a:r>
              <a:rPr lang="en-US" sz="2000" dirty="0" err="1">
                <a:solidFill>
                  <a:srgbClr val="FF0000"/>
                </a:solidFill>
              </a:rPr>
              <a:t>menos</a:t>
            </a:r>
            <a:r>
              <a:rPr lang="en-US" sz="2000" dirty="0">
                <a:solidFill>
                  <a:srgbClr val="FF0000"/>
                </a:solidFill>
              </a:rPr>
              <a:t> que se </a:t>
            </a:r>
            <a:r>
              <a:rPr lang="en-US" sz="2000" dirty="0" err="1">
                <a:solidFill>
                  <a:srgbClr val="FF0000"/>
                </a:solidFill>
              </a:rPr>
              <a:t>tenga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conocimiento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profesional</a:t>
            </a:r>
            <a:r>
              <a:rPr lang="en-US" sz="2000" dirty="0">
                <a:solidFill>
                  <a:srgbClr val="FF0000"/>
                </a:solidFill>
              </a:rPr>
              <a:t> del </a:t>
            </a:r>
            <a:r>
              <a:rPr lang="en-US" sz="2000" dirty="0" err="1">
                <a:solidFill>
                  <a:srgbClr val="FF0000"/>
                </a:solidFill>
              </a:rPr>
              <a:t>tema</a:t>
            </a:r>
          </a:p>
          <a:p>
            <a:r>
              <a:rPr lang="en-US" sz="2000" dirty="0" err="1"/>
              <a:t>Contratar</a:t>
            </a:r>
            <a:r>
              <a:rPr lang="en-US" sz="2000" dirty="0"/>
              <a:t> a un </a:t>
            </a:r>
            <a:r>
              <a:rPr lang="en-US" sz="2000" dirty="0" err="1"/>
              <a:t>profesional</a:t>
            </a:r>
            <a:r>
              <a:rPr lang="en-US" sz="2000" dirty="0"/>
              <a:t>: </a:t>
            </a:r>
          </a:p>
          <a:p>
            <a:pPr marL="0" indent="0">
              <a:buNone/>
            </a:pPr>
            <a:r>
              <a:rPr lang="en-US" sz="2000" dirty="0"/>
              <a:t>          </a:t>
            </a:r>
            <a:r>
              <a:rPr lang="en-US" sz="2000" dirty="0" err="1">
                <a:solidFill>
                  <a:srgbClr val="FF0000"/>
                </a:solidFill>
              </a:rPr>
              <a:t>costoso</a:t>
            </a:r>
          </a:p>
          <a:p>
            <a:r>
              <a:rPr lang="en-US" sz="2000" dirty="0"/>
              <a:t>Usar </a:t>
            </a:r>
            <a:r>
              <a:rPr lang="en-US" sz="2000" dirty="0" err="1"/>
              <a:t>soluciones</a:t>
            </a:r>
            <a:r>
              <a:rPr lang="en-US" sz="2000" dirty="0"/>
              <a:t> de software de </a:t>
            </a:r>
            <a:r>
              <a:rPr lang="en-US" sz="2000" dirty="0" err="1"/>
              <a:t>otras</a:t>
            </a:r>
            <a:r>
              <a:rPr lang="en-US" sz="2000" dirty="0"/>
              <a:t> </a:t>
            </a:r>
            <a:r>
              <a:rPr lang="en-US" sz="2000" dirty="0" err="1"/>
              <a:t>empresas</a:t>
            </a:r>
            <a:r>
              <a:rPr lang="en-US" sz="2000" dirty="0"/>
              <a:t> para </a:t>
            </a:r>
            <a:r>
              <a:rPr lang="en-US" sz="2000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: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</a:t>
            </a:r>
            <a:r>
              <a:rPr lang="en-US" sz="2000" dirty="0" err="1">
                <a:solidFill>
                  <a:srgbClr val="FF0000"/>
                </a:solidFill>
              </a:rPr>
              <a:t>generalmente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terminas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err="1">
                <a:solidFill>
                  <a:srgbClr val="FF0000"/>
                </a:solidFill>
              </a:rPr>
              <a:t>pagando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err="1">
                <a:solidFill>
                  <a:srgbClr val="FF0000"/>
                </a:solidFill>
              </a:rPr>
              <a:t>por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más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opciones</a:t>
            </a:r>
            <a:r>
              <a:rPr lang="en-US" sz="2000" dirty="0">
                <a:solidFill>
                  <a:srgbClr val="FF0000"/>
                </a:solidFill>
              </a:rPr>
              <a:t> de las que </a:t>
            </a:r>
            <a:r>
              <a:rPr lang="en-US" sz="2000" dirty="0" err="1">
                <a:solidFill>
                  <a:srgbClr val="FF0000"/>
                </a:solidFill>
              </a:rPr>
              <a:t>necesitas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020C093-AB35-C5EF-8CD5-D8289F30FABB}"/>
              </a:ext>
            </a:extLst>
          </p:cNvPr>
          <p:cNvSpPr txBox="1">
            <a:spLocks/>
          </p:cNvSpPr>
          <p:nvPr/>
        </p:nvSpPr>
        <p:spPr>
          <a:xfrm>
            <a:off x="3963836" y="1129150"/>
            <a:ext cx="10168128" cy="4187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a viendo un teléfono vacío">
            <a:extLst>
              <a:ext uri="{FF2B5EF4-FFF2-40B4-BE49-F238E27FC236}">
                <a16:creationId xmlns:a16="http://schemas.microsoft.com/office/drawing/2014/main" xmlns="" id="{1ADADA6B-3287-5AD7-7DA3-2CA2298C1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6" r="-2" b="-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5B012D8-7F27-4758-9AC6-C889B154B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49955-C7B6-D8C9-F57E-D6F68160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Solución propuesta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25A24-28B3-B198-5BE9-1C6190FB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4096397"/>
            <a:ext cx="7633025" cy="1010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Usar </a:t>
            </a:r>
            <a:r>
              <a:rPr lang="en-US" sz="4400" dirty="0" err="1">
                <a:solidFill>
                  <a:schemeClr val="bg1"/>
                </a:solidFill>
              </a:rPr>
              <a:t>una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</a:rPr>
              <a:t>aplicación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</a:rPr>
              <a:t>móvil</a:t>
            </a:r>
            <a:r>
              <a:rPr lang="en-US" sz="44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063B759-00FC-46D1-9898-8E8625268F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D8749E7-09D8-831B-0AD7-44BC8C86708D}"/>
              </a:ext>
            </a:extLst>
          </p:cNvPr>
          <p:cNvSpPr txBox="1">
            <a:spLocks/>
          </p:cNvSpPr>
          <p:nvPr/>
        </p:nvSpPr>
        <p:spPr>
          <a:xfrm>
            <a:off x="7135193" y="1693855"/>
            <a:ext cx="1306506" cy="421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SmartBizz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17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BDBEA-3745-96EF-871E-9AB2F21B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del mercado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C11FD-7657-B175-FB00-A59123CF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658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estudio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4AC04E5-9622-02E5-7F70-6CBF51355D9B}"/>
              </a:ext>
            </a:extLst>
          </p:cNvPr>
          <p:cNvSpPr txBox="1">
            <a:spLocks/>
          </p:cNvSpPr>
          <p:nvPr/>
        </p:nvSpPr>
        <p:spPr>
          <a:xfrm>
            <a:off x="1652170" y="3341196"/>
            <a:ext cx="10168128" cy="290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dirty="0"/>
              <a:t> </a:t>
            </a:r>
            <a:r>
              <a:rPr lang="en-US" sz="2000" b="1" dirty="0" err="1">
                <a:solidFill>
                  <a:srgbClr val="00B050"/>
                </a:solidFill>
              </a:rPr>
              <a:t>Fortalezas</a:t>
            </a:r>
            <a:r>
              <a:rPr lang="en-US" sz="2000" b="1" dirty="0">
                <a:solidFill>
                  <a:srgbClr val="00B050"/>
                </a:solidFill>
              </a:rPr>
              <a:t> </a:t>
            </a:r>
            <a:r>
              <a:rPr lang="en-US" sz="2000" dirty="0"/>
              <a:t>| </a:t>
            </a:r>
            <a:r>
              <a:rPr lang="en-US" sz="2000" b="1" dirty="0" err="1">
                <a:solidFill>
                  <a:srgbClr val="FF0000"/>
                </a:solidFill>
              </a:rPr>
              <a:t>debilidades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 la </a:t>
            </a:r>
            <a:r>
              <a:rPr lang="en-US" sz="2000" dirty="0" err="1"/>
              <a:t>competencia</a:t>
            </a:r>
            <a:r>
              <a:rPr lang="en-US" sz="2000" dirty="0"/>
              <a:t>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sz="2000" dirty="0"/>
              <a:t>Por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usuarios</a:t>
            </a:r>
            <a:r>
              <a:rPr lang="en-US" sz="2000" dirty="0"/>
              <a:t> 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escogen</a:t>
            </a:r>
            <a:r>
              <a:rPr lang="en-US" sz="2000" b="1" dirty="0">
                <a:solidFill>
                  <a:srgbClr val="00B05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| </a:t>
            </a:r>
            <a:r>
              <a:rPr lang="en-US" sz="2000" b="1" dirty="0" err="1">
                <a:solidFill>
                  <a:srgbClr val="FF0000"/>
                </a:solidFill>
              </a:rPr>
              <a:t>evitan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Planes de </a:t>
            </a:r>
            <a:r>
              <a:rPr lang="en-US" sz="2000" dirty="0" err="1"/>
              <a:t>negocios</a:t>
            </a:r>
            <a:r>
              <a:rPr lang="en-US" sz="2000" dirty="0"/>
              <a:t> que </a:t>
            </a:r>
            <a:r>
              <a:rPr lang="en-US" sz="2000" dirty="0" err="1"/>
              <a:t>presentan</a:t>
            </a:r>
            <a:r>
              <a:rPr lang="en-US" sz="2000" dirty="0"/>
              <a:t> para </a:t>
            </a:r>
            <a:r>
              <a:rPr lang="en-US" sz="2000" b="1" dirty="0" err="1">
                <a:solidFill>
                  <a:srgbClr val="00B050"/>
                </a:solidFill>
              </a:rPr>
              <a:t>replicar</a:t>
            </a:r>
            <a:r>
              <a:rPr lang="en-US" sz="2000" b="1" dirty="0">
                <a:solidFill>
                  <a:srgbClr val="00B050"/>
                </a:solidFill>
              </a:rPr>
              <a:t> </a:t>
            </a:r>
            <a:r>
              <a:rPr lang="en-US" sz="2000" dirty="0"/>
              <a:t>| </a:t>
            </a:r>
            <a:r>
              <a:rPr lang="en-US" sz="2000" b="1" dirty="0" err="1">
                <a:solidFill>
                  <a:srgbClr val="FF0000"/>
                </a:solidFill>
              </a:rPr>
              <a:t>evitar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9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56F513C-4010-70EB-FFC7-3F8DB653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443" y="1678942"/>
            <a:ext cx="6774653" cy="3493711"/>
          </a:xfr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1D2B93BC-FDA7-EF81-D117-BC3C76A9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6" y="2796498"/>
            <a:ext cx="3364326" cy="13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B59C5-F1CD-4EEE-0A27-66B118AE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Características</a:t>
            </a:r>
            <a:endParaRPr lang="en-US" sz="2800" err="1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Permite la </a:t>
            </a:r>
            <a:r>
              <a:rPr lang="en-US" sz="2000" dirty="0" err="1">
                <a:ea typeface="+mn-lt"/>
                <a:cs typeface="+mn-lt"/>
              </a:rPr>
              <a:t>sincronización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cuentas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bancarias</a:t>
            </a:r>
            <a:r>
              <a:rPr lang="en-US" sz="2000" dirty="0">
                <a:ea typeface="+mn-lt"/>
                <a:cs typeface="+mn-lt"/>
              </a:rPr>
              <a:t> del 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 a la </a:t>
            </a:r>
            <a:r>
              <a:rPr lang="en-US" sz="2000" dirty="0" err="1">
                <a:ea typeface="+mn-lt"/>
                <a:cs typeface="+mn-lt"/>
              </a:rPr>
              <a:t>aplicación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Gastos</a:t>
            </a:r>
            <a:r>
              <a:rPr lang="en-US" sz="2000" dirty="0">
                <a:ea typeface="+mn-lt"/>
                <a:cs typeface="+mn-lt"/>
              </a:rPr>
              <a:t> bajo control.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Ofrece</a:t>
            </a:r>
            <a:r>
              <a:rPr lang="en-US" sz="2000" dirty="0">
                <a:ea typeface="+mn-lt"/>
                <a:cs typeface="+mn-lt"/>
              </a:rPr>
              <a:t> la </a:t>
            </a:r>
            <a:r>
              <a:rPr lang="en-US" sz="2000" dirty="0" err="1">
                <a:ea typeface="+mn-lt"/>
                <a:cs typeface="+mn-lt"/>
              </a:rPr>
              <a:t>opción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obtener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créditos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asociados</a:t>
            </a:r>
            <a:r>
              <a:rPr lang="en-US" sz="2000" dirty="0">
                <a:ea typeface="+mn-lt"/>
                <a:cs typeface="+mn-lt"/>
              </a:rPr>
              <a:t> a la </a:t>
            </a:r>
            <a:r>
              <a:rPr lang="en-US" sz="2000" dirty="0" err="1">
                <a:ea typeface="+mn-lt"/>
                <a:cs typeface="+mn-lt"/>
              </a:rPr>
              <a:t>aplicación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Categorizar</a:t>
            </a:r>
            <a:r>
              <a:rPr lang="en-US" sz="2000" dirty="0">
                <a:ea typeface="+mn-lt"/>
                <a:cs typeface="+mn-lt"/>
              </a:rPr>
              <a:t> la </a:t>
            </a:r>
            <a:r>
              <a:rPr lang="en-US" sz="2000" dirty="0" err="1">
                <a:ea typeface="+mn-lt"/>
                <a:cs typeface="+mn-lt"/>
              </a:rPr>
              <a:t>tipología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gastos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2E7B51C9-4A98-8524-9737-773C44B4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" y="2796498"/>
            <a:ext cx="3364326" cy="13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B59C5-F1CD-4EEE-0A27-66B118AE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574822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Desventajas</a:t>
            </a:r>
            <a:endParaRPr lang="en-US" sz="2800" dirty="0" err="1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No </a:t>
            </a:r>
            <a:r>
              <a:rPr lang="en-US" sz="2000" dirty="0" err="1">
                <a:ea typeface="+mn-lt"/>
                <a:cs typeface="+mn-lt"/>
              </a:rPr>
              <a:t>posee</a:t>
            </a:r>
            <a:r>
              <a:rPr lang="en-US" sz="2000" dirty="0">
                <a:ea typeface="+mn-lt"/>
                <a:cs typeface="+mn-lt"/>
              </a:rPr>
              <a:t> la </a:t>
            </a:r>
            <a:r>
              <a:rPr lang="en-US" sz="2000" dirty="0" err="1">
                <a:ea typeface="+mn-lt"/>
                <a:cs typeface="+mn-lt"/>
              </a:rPr>
              <a:t>opción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exportar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registros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Irregularidades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registros</a:t>
            </a:r>
            <a:r>
              <a:rPr lang="en-US" sz="2000" dirty="0">
                <a:ea typeface="+mn-lt"/>
                <a:cs typeface="+mn-lt"/>
              </a:rPr>
              <a:t> de las </a:t>
            </a:r>
            <a:r>
              <a:rPr lang="en-US" sz="2000" dirty="0" err="1">
                <a:ea typeface="+mn-lt"/>
                <a:cs typeface="+mn-lt"/>
              </a:rPr>
              <a:t>compras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efectuadas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través</a:t>
            </a:r>
            <a:r>
              <a:rPr lang="en-US" sz="2000" dirty="0">
                <a:ea typeface="+mn-lt"/>
                <a:cs typeface="+mn-lt"/>
              </a:rPr>
              <a:t> de las </a:t>
            </a:r>
            <a:r>
              <a:rPr lang="en-US" sz="2000" dirty="0" err="1">
                <a:ea typeface="+mn-lt"/>
                <a:cs typeface="+mn-lt"/>
              </a:rPr>
              <a:t>cuentas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bancarias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asociadas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sz="2000" dirty="0" err="1">
                <a:ea typeface="+mn-lt"/>
                <a:cs typeface="+mn-lt"/>
              </a:rPr>
              <a:t>Tedioso</a:t>
            </a:r>
            <a:r>
              <a:rPr lang="en-US" sz="2000" dirty="0">
                <a:ea typeface="+mn-lt"/>
                <a:cs typeface="+mn-lt"/>
              </a:rPr>
              <a:t> a la hora de </a:t>
            </a:r>
            <a:r>
              <a:rPr lang="en-US" sz="2000" dirty="0" err="1">
                <a:ea typeface="+mn-lt"/>
                <a:cs typeface="+mn-lt"/>
              </a:rPr>
              <a:t>llenar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categorías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 err="1">
                <a:ea typeface="+mn-lt"/>
                <a:cs typeface="+mn-lt"/>
              </a:rPr>
              <a:t>Puede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ocasionar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desconforto</a:t>
            </a:r>
            <a:r>
              <a:rPr lang="en-US" sz="2000" dirty="0">
                <a:ea typeface="+mn-lt"/>
                <a:cs typeface="+mn-lt"/>
              </a:rPr>
              <a:t> al  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motivo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compartir</a:t>
            </a:r>
            <a:r>
              <a:rPr lang="en-US" sz="2000" dirty="0">
                <a:ea typeface="+mn-lt"/>
                <a:cs typeface="+mn-lt"/>
              </a:rPr>
              <a:t> sus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bancarios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contraseña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  <a:p>
            <a:pPr algn="just"/>
            <a:r>
              <a:rPr lang="en-US" sz="2000" dirty="0" err="1">
                <a:ea typeface="+mn-lt"/>
                <a:cs typeface="+mn-lt"/>
              </a:rPr>
              <a:t>Desestabilidad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después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actualización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versiones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 err="1">
                <a:ea typeface="+mn-lt"/>
                <a:cs typeface="+mn-lt"/>
              </a:rPr>
              <a:t>Además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poseer</a:t>
            </a:r>
            <a:r>
              <a:rPr lang="en-US" sz="2000" dirty="0">
                <a:ea typeface="+mn-lt"/>
                <a:cs typeface="+mn-lt"/>
              </a:rPr>
              <a:t> control de </a:t>
            </a:r>
            <a:r>
              <a:rPr lang="en-US" sz="2000" dirty="0" err="1">
                <a:ea typeface="+mn-lt"/>
                <a:cs typeface="+mn-lt"/>
              </a:rPr>
              <a:t>costes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también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gestiona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otras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operaciones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puede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tornarse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tedioso</a:t>
            </a:r>
            <a:r>
              <a:rPr lang="en-US" sz="2000" dirty="0">
                <a:ea typeface="+mn-lt"/>
                <a:cs typeface="+mn-lt"/>
              </a:rPr>
              <a:t> al </a:t>
            </a:r>
            <a:r>
              <a:rPr lang="en-US" sz="2000" dirty="0" err="1">
                <a:ea typeface="+mn-lt"/>
                <a:cs typeface="+mn-lt"/>
              </a:rPr>
              <a:t>usuario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buscan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apenas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gestionar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costes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No </a:t>
            </a:r>
            <a:r>
              <a:rPr lang="en-US" sz="2000" dirty="0" err="1">
                <a:ea typeface="+mn-lt"/>
                <a:cs typeface="+mn-lt"/>
              </a:rPr>
              <a:t>posee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manejo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gastos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efectivo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2E7B51C9-4A98-8524-9737-773C44B4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" y="2796498"/>
            <a:ext cx="3364326" cy="13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DDFC3CC9-F56C-0694-ECBA-4F884942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" y="2980389"/>
            <a:ext cx="3850981" cy="890610"/>
          </a:xfrm>
          <a:prstGeom prst="rect">
            <a:avLst/>
          </a:prstGeom>
        </p:spPr>
      </p:pic>
      <p:pic>
        <p:nvPicPr>
          <p:cNvPr id="9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CC65E6ED-56F4-CDCB-A41D-79C2F76D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56" y="1397311"/>
            <a:ext cx="4519047" cy="3488214"/>
          </a:xfrm>
          <a:prstGeom prst="rect">
            <a:avLst/>
          </a:prstGeom>
        </p:spPr>
      </p:pic>
      <p:pic>
        <p:nvPicPr>
          <p:cNvPr id="11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E47ABE29-D6C1-EEE4-9839-DBCE1416F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81" y="1081007"/>
            <a:ext cx="20654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5E8E2"/>
      </a:lt2>
      <a:accent1>
        <a:srgbClr val="B296C6"/>
      </a:accent1>
      <a:accent2>
        <a:srgbClr val="887FBA"/>
      </a:accent2>
      <a:accent3>
        <a:srgbClr val="96A3C6"/>
      </a:accent3>
      <a:accent4>
        <a:srgbClr val="7FA7BA"/>
      </a:accent4>
      <a:accent5>
        <a:srgbClr val="82ACA8"/>
      </a:accent5>
      <a:accent6>
        <a:srgbClr val="77AE92"/>
      </a:accent6>
      <a:hlink>
        <a:srgbClr val="6D8C5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Neue Haas Grotesk Text Pro</vt:lpstr>
      <vt:lpstr>AccentBoxVTI</vt:lpstr>
      <vt:lpstr>SmartBizz</vt:lpstr>
      <vt:lpstr>Problemas</vt:lpstr>
      <vt:lpstr>Soluciones inmediatas</vt:lpstr>
      <vt:lpstr>Solución propuesta</vt:lpstr>
      <vt:lpstr>Análisis del mercado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Debilidades</vt:lpstr>
      <vt:lpstr>Amenazas</vt:lpstr>
      <vt:lpstr>Fortalezas</vt:lpstr>
      <vt:lpstr>Oportunidades</vt:lpstr>
      <vt:lpstr>Resultados</vt:lpstr>
      <vt:lpstr>Objetivos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Cuenta Microsoft</cp:lastModifiedBy>
  <cp:revision>460</cp:revision>
  <dcterms:created xsi:type="dcterms:W3CDTF">2022-10-30T18:59:42Z</dcterms:created>
  <dcterms:modified xsi:type="dcterms:W3CDTF">2022-10-31T14:00:01Z</dcterms:modified>
</cp:coreProperties>
</file>