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2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4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915-D8A1-A641-BED4-7C7D592597A3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01A8-9926-2544-9057-2AC287AA49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5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915-D8A1-A641-BED4-7C7D592597A3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01A8-9926-2544-9057-2AC287AA49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22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915-D8A1-A641-BED4-7C7D592597A3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01A8-9926-2544-9057-2AC287AA49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07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915-D8A1-A641-BED4-7C7D592597A3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01A8-9926-2544-9057-2AC287AA49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92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915-D8A1-A641-BED4-7C7D592597A3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01A8-9926-2544-9057-2AC287AA49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5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915-D8A1-A641-BED4-7C7D592597A3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01A8-9926-2544-9057-2AC287AA49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65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915-D8A1-A641-BED4-7C7D592597A3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01A8-9926-2544-9057-2AC287AA49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83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915-D8A1-A641-BED4-7C7D592597A3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01A8-9926-2544-9057-2AC287AA49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9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915-D8A1-A641-BED4-7C7D592597A3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01A8-9926-2544-9057-2AC287AA49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62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915-D8A1-A641-BED4-7C7D592597A3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01A8-9926-2544-9057-2AC287AA49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30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915-D8A1-A641-BED4-7C7D592597A3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01A8-9926-2544-9057-2AC287AA49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00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54915-D8A1-A641-BED4-7C7D592597A3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401A8-9926-2544-9057-2AC287AA49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43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LIONS </a:t>
            </a:r>
            <a:r>
              <a:rPr lang="fr-FR" dirty="0" err="1" smtClean="0"/>
              <a:t>results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9094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13141"/>
              </p:ext>
            </p:extLst>
          </p:nvPr>
        </p:nvGraphicFramePr>
        <p:xfrm>
          <a:off x="1137258" y="873076"/>
          <a:ext cx="9940925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185"/>
                <a:gridCol w="1988185"/>
                <a:gridCol w="1988185"/>
                <a:gridCol w="1988185"/>
                <a:gridCol w="1988185"/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Basal </a:t>
                      </a:r>
                      <a:r>
                        <a:rPr lang="fr-FR" b="0" dirty="0" err="1" smtClean="0"/>
                        <a:t>squamous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err="1" smtClean="0"/>
                        <a:t>Luminal</a:t>
                      </a:r>
                      <a:r>
                        <a:rPr lang="fr-FR" b="0" dirty="0" smtClean="0"/>
                        <a:t> 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err="1" smtClean="0"/>
                        <a:t>Luminal</a:t>
                      </a:r>
                      <a:r>
                        <a:rPr lang="fr-FR" b="0" dirty="0" smtClean="0"/>
                        <a:t> </a:t>
                      </a:r>
                      <a:r>
                        <a:rPr lang="fr-FR" b="0" dirty="0" err="1" smtClean="0"/>
                        <a:t>Infiltrated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err="1" smtClean="0"/>
                        <a:t>Luminal</a:t>
                      </a:r>
                      <a:r>
                        <a:rPr lang="fr-FR" b="0" dirty="0" smtClean="0"/>
                        <a:t> </a:t>
                      </a:r>
                      <a:r>
                        <a:rPr lang="fr-FR" b="0" dirty="0" err="1" smtClean="0"/>
                        <a:t>Papillary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Neuronal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SPOCD1 (92%)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FF0000"/>
                          </a:solidFill>
                        </a:rPr>
                        <a:t>ZNF268</a:t>
                      </a:r>
                      <a:r>
                        <a:rPr lang="fr-FR" b="0" dirty="0" smtClean="0"/>
                        <a:t> (91%)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FF0000"/>
                          </a:solidFill>
                        </a:rPr>
                        <a:t>TSHZ1</a:t>
                      </a:r>
                      <a:r>
                        <a:rPr lang="fr-FR" b="0" dirty="0" smtClean="0"/>
                        <a:t> (88%)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RARB (84%)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FAIM3 (89%)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FF0000"/>
                          </a:solidFill>
                        </a:rPr>
                        <a:t>ZNF382</a:t>
                      </a:r>
                      <a:r>
                        <a:rPr lang="fr-FR" b="0" dirty="0" smtClean="0"/>
                        <a:t> (86%)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FF0000"/>
                          </a:solidFill>
                        </a:rPr>
                        <a:t>HES2</a:t>
                      </a:r>
                      <a:r>
                        <a:rPr lang="fr-FR" b="0" dirty="0" smtClean="0"/>
                        <a:t> (80%)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FF0000"/>
                          </a:solidFill>
                        </a:rPr>
                        <a:t>ZNF354B</a:t>
                      </a:r>
                      <a:r>
                        <a:rPr lang="fr-FR" b="0" dirty="0" smtClean="0"/>
                        <a:t> (88%)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FF0000"/>
                          </a:solidFill>
                        </a:rPr>
                        <a:t>RFX5</a:t>
                      </a:r>
                      <a:r>
                        <a:rPr lang="fr-FR" b="0" dirty="0" smtClean="0"/>
                        <a:t> (84%)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FF0000"/>
                          </a:solidFill>
                        </a:rPr>
                        <a:t>SMARCA2</a:t>
                      </a:r>
                      <a:r>
                        <a:rPr lang="fr-FR" b="0" dirty="0" smtClean="0"/>
                        <a:t> (83%)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RCOR2 (86%)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TBX2 (80%)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FF0000"/>
                          </a:solidFill>
                        </a:rPr>
                        <a:t>AR</a:t>
                      </a:r>
                      <a:r>
                        <a:rPr lang="fr-FR" b="0" dirty="0" smtClean="0"/>
                        <a:t> (85%)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CBFA2T3 (83%)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FF0000"/>
                          </a:solidFill>
                        </a:rPr>
                        <a:t>RARB</a:t>
                      </a:r>
                      <a:r>
                        <a:rPr lang="fr-FR" b="0" dirty="0" smtClean="0"/>
                        <a:t> (78%)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FF0000"/>
                          </a:solidFill>
                        </a:rPr>
                        <a:t>ATM</a:t>
                      </a:r>
                      <a:r>
                        <a:rPr lang="fr-FR" b="0" dirty="0" smtClean="0"/>
                        <a:t> (83%)</a:t>
                      </a:r>
                      <a:endParaRPr lang="fr-FR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FF0000"/>
                          </a:solidFill>
                        </a:rPr>
                        <a:t>PRDM8</a:t>
                      </a:r>
                      <a:r>
                        <a:rPr lang="fr-FR" b="0" dirty="0" smtClean="0"/>
                        <a:t> (75%)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FF0000"/>
                          </a:solidFill>
                        </a:rPr>
                        <a:t>HES2</a:t>
                      </a:r>
                      <a:r>
                        <a:rPr lang="fr-FR" b="0" dirty="0" smtClean="0"/>
                        <a:t> (82%)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TBX18 (81%)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FF0000"/>
                          </a:solidFill>
                        </a:rPr>
                        <a:t>ZNF235</a:t>
                      </a:r>
                      <a:r>
                        <a:rPr lang="fr-FR" b="0" dirty="0" smtClean="0"/>
                        <a:t> (78%)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FF0000"/>
                          </a:solidFill>
                        </a:rPr>
                        <a:t>HABP4</a:t>
                      </a:r>
                      <a:r>
                        <a:rPr lang="fr-FR" b="0" dirty="0" smtClean="0"/>
                        <a:t> (83%)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FF0000"/>
                          </a:solidFill>
                        </a:rPr>
                        <a:t>TSHZ1</a:t>
                      </a:r>
                      <a:r>
                        <a:rPr lang="fr-FR" b="0" dirty="0" smtClean="0"/>
                        <a:t> (75%)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FF0000"/>
                          </a:solidFill>
                        </a:rPr>
                        <a:t>HTATIP2</a:t>
                      </a:r>
                      <a:r>
                        <a:rPr lang="fr-FR" b="0" dirty="0" smtClean="0"/>
                        <a:t> (81%)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TBX3 (79%)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FF0000"/>
                          </a:solidFill>
                        </a:rPr>
                        <a:t>TBX2</a:t>
                      </a:r>
                      <a:r>
                        <a:rPr lang="fr-FR" b="0" dirty="0" smtClean="0"/>
                        <a:t> (72%)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IRX3 (82%)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FF0000"/>
                          </a:solidFill>
                        </a:rPr>
                        <a:t>ZNF354C</a:t>
                      </a:r>
                      <a:r>
                        <a:rPr lang="fr-FR" b="0" dirty="0" smtClean="0"/>
                        <a:t> (73%)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FF0000"/>
                          </a:solidFill>
                        </a:rPr>
                        <a:t>MAFG</a:t>
                      </a:r>
                      <a:r>
                        <a:rPr lang="fr-FR" b="0" dirty="0" smtClean="0"/>
                        <a:t> (80%)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PTRF (79%)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FF0000"/>
                          </a:solidFill>
                        </a:rPr>
                        <a:t>STAT3</a:t>
                      </a:r>
                      <a:r>
                        <a:rPr lang="fr-FR" b="0" dirty="0" smtClean="0"/>
                        <a:t> (72%)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IFI16 (79%)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FF0000"/>
                          </a:solidFill>
                        </a:rPr>
                        <a:t>RARB</a:t>
                      </a:r>
                      <a:r>
                        <a:rPr lang="fr-FR" b="0" dirty="0" smtClean="0"/>
                        <a:t> (70%)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ENO1 (80%)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TBX2 (77%)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FF0000"/>
                          </a:solidFill>
                        </a:rPr>
                        <a:t>HIF1A</a:t>
                      </a:r>
                      <a:r>
                        <a:rPr lang="fr-FR" b="0" dirty="0" smtClean="0"/>
                        <a:t> (72%)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TEAD2 (79%)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KLF13 (70%)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TBX2 (74%)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PPARG (76%)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THRA (72%)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NOTCH4 (79%)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FF0000"/>
                          </a:solidFill>
                        </a:rPr>
                        <a:t>SCML2</a:t>
                      </a:r>
                      <a:r>
                        <a:rPr lang="fr-FR" b="0" dirty="0" smtClean="0"/>
                        <a:t> (68%)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FF0000"/>
                          </a:solidFill>
                        </a:rPr>
                        <a:t>ZNF563</a:t>
                      </a:r>
                      <a:r>
                        <a:rPr lang="fr-FR" b="0" dirty="0" smtClean="0"/>
                        <a:t> (74%)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NCOR2 (75%)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FF0000"/>
                          </a:solidFill>
                        </a:rPr>
                        <a:t>PIR</a:t>
                      </a:r>
                      <a:r>
                        <a:rPr lang="fr-FR" b="0" dirty="0" smtClean="0"/>
                        <a:t> (67%)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ZNF211 (79%)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SMARCA2 (68%)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FF0000"/>
                          </a:solidFill>
                        </a:rPr>
                        <a:t>SOX7</a:t>
                      </a:r>
                      <a:r>
                        <a:rPr lang="fr-FR" b="0" dirty="0" smtClean="0"/>
                        <a:t> (72%)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MSX2 (75%)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FF0000"/>
                          </a:solidFill>
                        </a:rPr>
                        <a:t>PRDM8</a:t>
                      </a:r>
                      <a:r>
                        <a:rPr lang="fr-FR" b="0" dirty="0" smtClean="0"/>
                        <a:t> (67%)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SNAI2 (79%)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FF0000"/>
                          </a:solidFill>
                        </a:rPr>
                        <a:t>SNAI3</a:t>
                      </a:r>
                      <a:r>
                        <a:rPr lang="fr-FR" b="0" dirty="0" smtClean="0"/>
                        <a:t> (68%)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FF0000"/>
                          </a:solidFill>
                        </a:rPr>
                        <a:t>IRX3</a:t>
                      </a:r>
                      <a:r>
                        <a:rPr lang="fr-FR" b="0" dirty="0" smtClean="0"/>
                        <a:t> (72%)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ZFP2 (75%)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FF0000"/>
                          </a:solidFill>
                        </a:rPr>
                        <a:t>FOSL1</a:t>
                      </a:r>
                      <a:r>
                        <a:rPr lang="fr-FR" b="0" dirty="0" smtClean="0"/>
                        <a:t> (67%)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LMO3 (76%)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HIVEP3 (68%)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MCM3 (72%)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MYOCD (74%)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FF0000"/>
                          </a:solidFill>
                        </a:rPr>
                        <a:t>RORC</a:t>
                      </a:r>
                      <a:r>
                        <a:rPr lang="fr-FR" b="0" dirty="0" smtClean="0"/>
                        <a:t> (67%)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MAFG (76%)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VGLL1 (68%)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SMARCD3 (70%)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FF0000"/>
                          </a:solidFill>
                        </a:rPr>
                        <a:t>SMARCD3</a:t>
                      </a:r>
                      <a:r>
                        <a:rPr lang="fr-FR" b="0" dirty="0" smtClean="0"/>
                        <a:t> (72%)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FF0000"/>
                          </a:solidFill>
                        </a:rPr>
                        <a:t>NAP1L2</a:t>
                      </a:r>
                      <a:r>
                        <a:rPr lang="fr-FR" b="0" dirty="0" smtClean="0"/>
                        <a:t> (67%)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FF0000"/>
                          </a:solidFill>
                        </a:rPr>
                        <a:t>CRY1</a:t>
                      </a:r>
                      <a:r>
                        <a:rPr lang="fr-FR" b="0" dirty="0" smtClean="0"/>
                        <a:t> (76%)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NKD2 (68%)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MYCN(70%)</a:t>
                      </a:r>
                      <a:endParaRPr lang="fr-FR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PIR(72%)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rgbClr val="FF0000"/>
                          </a:solidFill>
                        </a:rPr>
                        <a:t>NR3C2</a:t>
                      </a:r>
                      <a:r>
                        <a:rPr lang="fr-FR" b="0" dirty="0" smtClean="0"/>
                        <a:t> (67%)</a:t>
                      </a:r>
                      <a:endParaRPr lang="fr-FR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54379" y="142504"/>
            <a:ext cx="1064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reprend le classement précédent en indiquant en rouge les </a:t>
            </a:r>
            <a:r>
              <a:rPr lang="fr-FR" dirty="0" err="1" smtClean="0"/>
              <a:t>TFs</a:t>
            </a:r>
            <a:r>
              <a:rPr lang="fr-FR" dirty="0" smtClean="0"/>
              <a:t> qui ne sont pas </a:t>
            </a:r>
            <a:r>
              <a:rPr lang="fr-FR" dirty="0" err="1" smtClean="0"/>
              <a:t>différentiellement</a:t>
            </a:r>
            <a:r>
              <a:rPr lang="fr-FR" dirty="0" smtClean="0"/>
              <a:t> exprimés.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265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8587" y="347353"/>
            <a:ext cx="118300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Effet mutations : est-ce que la mutation d’un TF dans un échantillon donné permet d’expliquer un score de dérégulation non nul</a:t>
            </a:r>
            <a:r>
              <a:rPr lang="fr-FR" dirty="0" smtClean="0"/>
              <a:t>?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Transformation des données mutations en binaire 0/1 non muté/muté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Tracé de la matrice de confusion pour chaque sous-type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Calcul de l’erreur moyenne (</a:t>
            </a:r>
            <a:r>
              <a:rPr lang="fr-FR" dirty="0" err="1" smtClean="0"/>
              <a:t>accuracy</a:t>
            </a:r>
            <a:r>
              <a:rPr lang="fr-FR" dirty="0" smtClean="0"/>
              <a:t>) et F-score associés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Tests de randomisation pour calculer la p-valeur associée</a:t>
            </a: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080972"/>
              </p:ext>
            </p:extLst>
          </p:nvPr>
        </p:nvGraphicFramePr>
        <p:xfrm>
          <a:off x="605643" y="1778792"/>
          <a:ext cx="747366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1222"/>
                <a:gridCol w="2491222"/>
                <a:gridCol w="2491222"/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Nombre de </a:t>
                      </a:r>
                      <a:r>
                        <a:rPr lang="fr-FR" dirty="0" err="1" smtClean="0"/>
                        <a:t>TFs</a:t>
                      </a:r>
                      <a:r>
                        <a:rPr lang="fr-FR" dirty="0" smtClean="0"/>
                        <a:t>/</a:t>
                      </a:r>
                      <a:r>
                        <a:rPr lang="fr-FR" dirty="0" err="1" smtClean="0"/>
                        <a:t>samples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Score</a:t>
                      </a:r>
                      <a:r>
                        <a:rPr lang="fr-FR" baseline="0" dirty="0" smtClean="0"/>
                        <a:t> non nul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Score nul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Non Muté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22447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47864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Muté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772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8079309" y="2147846"/>
            <a:ext cx="391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 de matrice </a:t>
            </a:r>
            <a:r>
              <a:rPr lang="fr-FR" smtClean="0"/>
              <a:t>de confusion (basal)</a:t>
            </a:r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86049"/>
              </p:ext>
            </p:extLst>
          </p:nvPr>
        </p:nvGraphicFramePr>
        <p:xfrm>
          <a:off x="1651989" y="3920871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accuracy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F-score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P-value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Basal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0.3252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4.0149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0.012082</a:t>
                      </a:r>
                      <a:endParaRPr lang="fr-F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Luminal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0.2734617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5.193501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0.000662</a:t>
                      </a:r>
                      <a:endParaRPr lang="fr-F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Luminal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Infiltrated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Luminal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Papillary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Neuronal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8906494" y="6411691"/>
            <a:ext cx="429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Effet mutations significatif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30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2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01881" y="373840"/>
            <a:ext cx="1166156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TCGA data :</a:t>
            </a:r>
          </a:p>
          <a:p>
            <a:endParaRPr lang="fr-FR" sz="2400" dirty="0" smtClean="0"/>
          </a:p>
          <a:p>
            <a:pPr marL="342900" indent="-342900">
              <a:buFontTx/>
              <a:buChar char="-"/>
            </a:pPr>
            <a:r>
              <a:rPr lang="fr-FR" sz="2000" dirty="0" smtClean="0"/>
              <a:t>Expression : n = 405 </a:t>
            </a:r>
            <a:r>
              <a:rPr lang="fr-FR" sz="2000" dirty="0" err="1" smtClean="0"/>
              <a:t>samples</a:t>
            </a:r>
            <a:r>
              <a:rPr lang="fr-FR" sz="2000" dirty="0" smtClean="0"/>
              <a:t>, p = 15430 </a:t>
            </a:r>
            <a:r>
              <a:rPr lang="fr-FR" sz="2000" dirty="0" err="1" smtClean="0"/>
              <a:t>genes</a:t>
            </a:r>
            <a:r>
              <a:rPr lang="fr-FR" sz="2000" dirty="0" smtClean="0"/>
              <a:t> (2020 </a:t>
            </a:r>
            <a:r>
              <a:rPr lang="fr-FR" sz="2000" dirty="0" err="1" smtClean="0"/>
              <a:t>TFs</a:t>
            </a:r>
            <a:r>
              <a:rPr lang="fr-FR" sz="2000" dirty="0" smtClean="0"/>
              <a:t>)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CNV : n = 408 </a:t>
            </a:r>
            <a:r>
              <a:rPr lang="fr-FR" sz="2000" dirty="0" err="1" smtClean="0"/>
              <a:t>samples</a:t>
            </a:r>
            <a:r>
              <a:rPr lang="fr-FR" sz="2000" dirty="0" smtClean="0"/>
              <a:t>, p = 24776 </a:t>
            </a:r>
            <a:r>
              <a:rPr lang="fr-FR" sz="2000" dirty="0" err="1" smtClean="0"/>
              <a:t>genes</a:t>
            </a:r>
            <a:endParaRPr lang="fr-FR" sz="2400" dirty="0" smtClean="0"/>
          </a:p>
          <a:p>
            <a:pPr marL="342900" indent="-342900">
              <a:buFontTx/>
              <a:buChar char="-"/>
            </a:pPr>
            <a:r>
              <a:rPr lang="fr-FR" sz="2000" dirty="0" smtClean="0"/>
              <a:t>Mutations : n= 414 </a:t>
            </a:r>
            <a:r>
              <a:rPr lang="fr-FR" sz="2000" dirty="0" err="1" smtClean="0"/>
              <a:t>samples</a:t>
            </a:r>
            <a:r>
              <a:rPr lang="fr-FR" sz="2000" dirty="0" smtClean="0"/>
              <a:t>, p = 5311 </a:t>
            </a:r>
            <a:r>
              <a:rPr lang="fr-FR" sz="2000" dirty="0" err="1" smtClean="0"/>
              <a:t>genes</a:t>
            </a:r>
            <a:endParaRPr lang="fr-FR" sz="2000" dirty="0" smtClean="0"/>
          </a:p>
          <a:p>
            <a:pPr marL="342900" indent="-342900">
              <a:buFontTx/>
              <a:buChar char="-"/>
            </a:pPr>
            <a:endParaRPr lang="fr-FR" sz="2000" dirty="0" smtClean="0"/>
          </a:p>
          <a:p>
            <a:pPr marL="342900" indent="-342900">
              <a:buFontTx/>
              <a:buChar char="-"/>
            </a:pPr>
            <a:r>
              <a:rPr lang="fr-FR" sz="2000" dirty="0" err="1" smtClean="0"/>
              <a:t>Subtypes</a:t>
            </a:r>
            <a:r>
              <a:rPr lang="fr-FR" sz="2000" dirty="0" smtClean="0"/>
              <a:t> : n = 401 </a:t>
            </a:r>
            <a:r>
              <a:rPr lang="fr-FR" sz="2000" dirty="0" err="1" smtClean="0"/>
              <a:t>samples</a:t>
            </a:r>
            <a:r>
              <a:rPr lang="fr-FR" sz="2000" dirty="0" smtClean="0"/>
              <a:t>, 5 </a:t>
            </a:r>
            <a:r>
              <a:rPr lang="fr-FR" sz="2000" dirty="0" err="1" smtClean="0"/>
              <a:t>subtypes</a:t>
            </a:r>
            <a:endParaRPr lang="fr-FR" sz="2000" dirty="0" smtClean="0"/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endParaRPr lang="fr-FR" sz="2000" dirty="0" smtClean="0"/>
          </a:p>
        </p:txBody>
      </p:sp>
      <p:sp>
        <p:nvSpPr>
          <p:cNvPr id="4" name="Accolade fermante 3"/>
          <p:cNvSpPr/>
          <p:nvPr/>
        </p:nvSpPr>
        <p:spPr>
          <a:xfrm>
            <a:off x="6582887" y="1139092"/>
            <a:ext cx="269175" cy="153285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404265" y="1381844"/>
            <a:ext cx="3906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 smtClean="0"/>
          </a:p>
          <a:p>
            <a:r>
              <a:rPr lang="fr-FR" sz="2000" dirty="0" smtClean="0"/>
              <a:t>n = 401 </a:t>
            </a:r>
            <a:r>
              <a:rPr lang="fr-FR" sz="2000" dirty="0" err="1" smtClean="0"/>
              <a:t>samples</a:t>
            </a:r>
            <a:r>
              <a:rPr lang="fr-FR" sz="2000" dirty="0" smtClean="0"/>
              <a:t> and 15430 </a:t>
            </a:r>
            <a:r>
              <a:rPr lang="fr-FR" sz="2000" dirty="0" err="1" smtClean="0"/>
              <a:t>genes</a:t>
            </a:r>
            <a:endParaRPr lang="fr-FR" sz="2000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10022774" y="2096751"/>
            <a:ext cx="11876" cy="461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8823367" y="2389848"/>
            <a:ext cx="3926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 smtClean="0"/>
          </a:p>
          <a:p>
            <a:r>
              <a:rPr lang="fr-FR" sz="2000" dirty="0" smtClean="0"/>
              <a:t>11572 </a:t>
            </a:r>
            <a:r>
              <a:rPr lang="fr-FR" sz="2000" dirty="0" err="1" smtClean="0"/>
              <a:t>genes</a:t>
            </a:r>
            <a:r>
              <a:rPr lang="fr-FR" sz="2000" dirty="0" smtClean="0"/>
              <a:t> (top 75% </a:t>
            </a:r>
            <a:r>
              <a:rPr lang="fr-FR" sz="2000" dirty="0" err="1" smtClean="0"/>
              <a:t>varying</a:t>
            </a:r>
            <a:r>
              <a:rPr lang="fr-FR" sz="2000" dirty="0" smtClean="0"/>
              <a:t>)</a:t>
            </a:r>
            <a:endParaRPr lang="fr-FR" sz="20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699377"/>
              </p:ext>
            </p:extLst>
          </p:nvPr>
        </p:nvGraphicFramePr>
        <p:xfrm>
          <a:off x="687448" y="3378888"/>
          <a:ext cx="8128002" cy="1010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Subtypes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Basal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squamous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Luminal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Luminal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Infiltrated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Luminal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Papillary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Neuronal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131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134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18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Connecteur droit avec flèche 11"/>
          <p:cNvCxnSpPr/>
          <p:nvPr/>
        </p:nvCxnSpPr>
        <p:spPr>
          <a:xfrm>
            <a:off x="748145" y="5153891"/>
            <a:ext cx="427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377538" y="4969225"/>
            <a:ext cx="748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Passer à la nouvelle décomposition des patients en 6 sous-types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61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64108"/>
            <a:ext cx="10515600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/>
              <a:t>LIONS </a:t>
            </a:r>
            <a:r>
              <a:rPr lang="fr-FR" sz="2400" dirty="0" err="1" smtClean="0"/>
              <a:t>algorithm</a:t>
            </a:r>
            <a:endParaRPr lang="fr-FR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/>
              <a:t>(ex for basal)</a:t>
            </a:r>
            <a:endParaRPr lang="fr-FR" sz="2400" dirty="0"/>
          </a:p>
        </p:txBody>
      </p:sp>
      <p:sp>
        <p:nvSpPr>
          <p:cNvPr id="4" name="CustomShape 1"/>
          <p:cNvSpPr/>
          <p:nvPr/>
        </p:nvSpPr>
        <p:spPr>
          <a:xfrm rot="16184400">
            <a:off x="2336145" y="515319"/>
            <a:ext cx="674106" cy="478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 rot="16213800">
            <a:off x="2505288" y="1445312"/>
            <a:ext cx="364677" cy="23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6" name="CustomShape 3"/>
          <p:cNvSpPr/>
          <p:nvPr/>
        </p:nvSpPr>
        <p:spPr>
          <a:xfrm rot="16179000">
            <a:off x="1858024" y="649137"/>
            <a:ext cx="14396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Target</a:t>
            </a: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genes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4"/>
          <p:cNvSpPr/>
          <p:nvPr/>
        </p:nvSpPr>
        <p:spPr>
          <a:xfrm rot="4800">
            <a:off x="2756331" y="25207"/>
            <a:ext cx="12956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Basal 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samples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5"/>
          <p:cNvSpPr/>
          <p:nvPr/>
        </p:nvSpPr>
        <p:spPr>
          <a:xfrm>
            <a:off x="3915062" y="2443879"/>
            <a:ext cx="14396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GRN </a:t>
            </a:r>
            <a:endParaRPr lang="en-US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inference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" name="Image 20"/>
          <p:cNvPicPr/>
          <p:nvPr/>
        </p:nvPicPr>
        <p:blipFill>
          <a:blip r:embed="rId2"/>
          <a:stretch/>
        </p:blipFill>
        <p:spPr>
          <a:xfrm>
            <a:off x="5164673" y="2196113"/>
            <a:ext cx="1435620" cy="1185647"/>
          </a:xfrm>
          <a:prstGeom prst="rect">
            <a:avLst/>
          </a:prstGeom>
          <a:ln>
            <a:noFill/>
          </a:ln>
        </p:spPr>
      </p:pic>
      <p:sp>
        <p:nvSpPr>
          <p:cNvPr id="10" name="CustomShape 6"/>
          <p:cNvSpPr/>
          <p:nvPr/>
        </p:nvSpPr>
        <p:spPr>
          <a:xfrm rot="16174200">
            <a:off x="2382504" y="1298953"/>
            <a:ext cx="812512" cy="516600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TFs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7"/>
          <p:cNvSpPr/>
          <p:nvPr/>
        </p:nvSpPr>
        <p:spPr>
          <a:xfrm rot="16192800">
            <a:off x="3561746" y="816582"/>
            <a:ext cx="2048689" cy="4459839"/>
          </a:xfrm>
          <a:prstGeom prst="roundRect">
            <a:avLst>
              <a:gd name="adj" fmla="val 16667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2" name="CustomShape 8"/>
          <p:cNvSpPr/>
          <p:nvPr/>
        </p:nvSpPr>
        <p:spPr>
          <a:xfrm>
            <a:off x="4378742" y="3723164"/>
            <a:ext cx="1280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Step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Line 9"/>
          <p:cNvSpPr/>
          <p:nvPr/>
        </p:nvSpPr>
        <p:spPr>
          <a:xfrm>
            <a:off x="3882794" y="746581"/>
            <a:ext cx="3136331" cy="18114"/>
          </a:xfrm>
          <a:prstGeom prst="line">
            <a:avLst/>
          </a:prstGeom>
          <a:ln w="38160">
            <a:solidFill>
              <a:srgbClr val="729FC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 dirty="0"/>
          </a:p>
        </p:txBody>
      </p:sp>
      <p:pic>
        <p:nvPicPr>
          <p:cNvPr id="14" name="Image 65"/>
          <p:cNvPicPr/>
          <p:nvPr/>
        </p:nvPicPr>
        <p:blipFill>
          <a:blip r:embed="rId3"/>
          <a:srcRect l="45305" t="28873" r="3924" b="32394"/>
          <a:stretch/>
        </p:blipFill>
        <p:spPr>
          <a:xfrm>
            <a:off x="7534086" y="1513637"/>
            <a:ext cx="1880243" cy="451800"/>
          </a:xfrm>
          <a:prstGeom prst="rect">
            <a:avLst/>
          </a:prstGeom>
          <a:ln>
            <a:noFill/>
          </a:ln>
        </p:spPr>
      </p:pic>
      <p:sp>
        <p:nvSpPr>
          <p:cNvPr id="15" name="CustomShape 10"/>
          <p:cNvSpPr/>
          <p:nvPr/>
        </p:nvSpPr>
        <p:spPr>
          <a:xfrm>
            <a:off x="5155688" y="783203"/>
            <a:ext cx="18720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Deregulation score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" name="Image 69"/>
          <p:cNvPicPr/>
          <p:nvPr/>
        </p:nvPicPr>
        <p:blipFill>
          <a:blip r:embed="rId3"/>
          <a:srcRect l="48132" t="46761" r="7315" b="36549"/>
          <a:stretch/>
        </p:blipFill>
        <p:spPr>
          <a:xfrm>
            <a:off x="7713306" y="1812437"/>
            <a:ext cx="1665023" cy="143640"/>
          </a:xfrm>
          <a:prstGeom prst="rect">
            <a:avLst/>
          </a:prstGeom>
          <a:ln>
            <a:noFill/>
          </a:ln>
        </p:spPr>
      </p:pic>
      <p:pic>
        <p:nvPicPr>
          <p:cNvPr id="17" name="Image 77"/>
          <p:cNvPicPr/>
          <p:nvPr/>
        </p:nvPicPr>
        <p:blipFill>
          <a:blip r:embed="rId3"/>
          <a:srcRect l="48132" t="46761" r="7315" b="36549"/>
          <a:stretch/>
        </p:blipFill>
        <p:spPr>
          <a:xfrm>
            <a:off x="7785306" y="1884437"/>
            <a:ext cx="1665023" cy="143640"/>
          </a:xfrm>
          <a:prstGeom prst="rect">
            <a:avLst/>
          </a:prstGeom>
          <a:ln>
            <a:noFill/>
          </a:ln>
        </p:spPr>
      </p:pic>
      <p:pic>
        <p:nvPicPr>
          <p:cNvPr id="18" name="Image 78"/>
          <p:cNvPicPr/>
          <p:nvPr/>
        </p:nvPicPr>
        <p:blipFill>
          <a:blip r:embed="rId3"/>
          <a:srcRect l="48132" t="46761" r="7315" b="36549"/>
          <a:stretch/>
        </p:blipFill>
        <p:spPr>
          <a:xfrm>
            <a:off x="7857306" y="1956437"/>
            <a:ext cx="1665023" cy="143640"/>
          </a:xfrm>
          <a:prstGeom prst="rect">
            <a:avLst/>
          </a:prstGeom>
          <a:ln>
            <a:noFill/>
          </a:ln>
        </p:spPr>
      </p:pic>
      <p:pic>
        <p:nvPicPr>
          <p:cNvPr id="19" name="Image 79"/>
          <p:cNvPicPr/>
          <p:nvPr/>
        </p:nvPicPr>
        <p:blipFill>
          <a:blip r:embed="rId3"/>
          <a:srcRect l="48132" t="46761" r="7315" b="36549"/>
          <a:stretch/>
        </p:blipFill>
        <p:spPr>
          <a:xfrm>
            <a:off x="7929306" y="2064437"/>
            <a:ext cx="1665023" cy="143640"/>
          </a:xfrm>
          <a:prstGeom prst="rect">
            <a:avLst/>
          </a:prstGeom>
          <a:ln>
            <a:noFill/>
          </a:ln>
        </p:spPr>
      </p:pic>
      <p:sp>
        <p:nvSpPr>
          <p:cNvPr id="20" name="CustomShape 11"/>
          <p:cNvSpPr/>
          <p:nvPr/>
        </p:nvSpPr>
        <p:spPr>
          <a:xfrm>
            <a:off x="8545817" y="528277"/>
            <a:ext cx="791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Step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CustomShape 12"/>
          <p:cNvSpPr/>
          <p:nvPr/>
        </p:nvSpPr>
        <p:spPr>
          <a:xfrm>
            <a:off x="5065997" y="416248"/>
            <a:ext cx="4825388" cy="3062942"/>
          </a:xfrm>
          <a:prstGeom prst="roundRect">
            <a:avLst>
              <a:gd name="adj" fmla="val 16667"/>
            </a:avLst>
          </a:prstGeom>
          <a:noFill/>
          <a:ln w="1260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 dirty="0"/>
          </a:p>
        </p:txBody>
      </p:sp>
      <p:pic>
        <p:nvPicPr>
          <p:cNvPr id="25" name="Image 123"/>
          <p:cNvPicPr/>
          <p:nvPr/>
        </p:nvPicPr>
        <p:blipFill>
          <a:blip r:embed="rId4"/>
          <a:srcRect r="6004" b="11999"/>
          <a:stretch/>
        </p:blipFill>
        <p:spPr>
          <a:xfrm>
            <a:off x="4753465" y="4825693"/>
            <a:ext cx="4298040" cy="1765113"/>
          </a:xfrm>
          <a:prstGeom prst="rect">
            <a:avLst/>
          </a:prstGeom>
          <a:ln>
            <a:noFill/>
          </a:ln>
        </p:spPr>
      </p:pic>
      <p:sp>
        <p:nvSpPr>
          <p:cNvPr id="27" name="CustomShape 17"/>
          <p:cNvSpPr/>
          <p:nvPr/>
        </p:nvSpPr>
        <p:spPr>
          <a:xfrm>
            <a:off x="8841274" y="5225673"/>
            <a:ext cx="1295640" cy="2662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Subtypes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CustomShape 18"/>
          <p:cNvSpPr/>
          <p:nvPr/>
        </p:nvSpPr>
        <p:spPr>
          <a:xfrm rot="16200000">
            <a:off x="4107585" y="5906597"/>
            <a:ext cx="1136836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TFs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CustomShape 19"/>
          <p:cNvSpPr/>
          <p:nvPr/>
        </p:nvSpPr>
        <p:spPr>
          <a:xfrm>
            <a:off x="4146865" y="4578876"/>
            <a:ext cx="5744520" cy="2106935"/>
          </a:xfrm>
          <a:prstGeom prst="roundRect">
            <a:avLst>
              <a:gd name="adj" fmla="val 16667"/>
            </a:avLst>
          </a:prstGeom>
          <a:noFill/>
          <a:ln w="12600">
            <a:solidFill>
              <a:schemeClr val="accent3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ustomShape 20"/>
          <p:cNvSpPr/>
          <p:nvPr/>
        </p:nvSpPr>
        <p:spPr>
          <a:xfrm>
            <a:off x="4214961" y="5231260"/>
            <a:ext cx="791640" cy="3199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6228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Step 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Line 21"/>
          <p:cNvSpPr/>
          <p:nvPr/>
        </p:nvSpPr>
        <p:spPr>
          <a:xfrm>
            <a:off x="4091105" y="2458403"/>
            <a:ext cx="123856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32" name="Line 22"/>
          <p:cNvSpPr/>
          <p:nvPr/>
        </p:nvSpPr>
        <p:spPr>
          <a:xfrm>
            <a:off x="4102980" y="3263403"/>
            <a:ext cx="123856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33" name="Line 23"/>
          <p:cNvSpPr/>
          <p:nvPr/>
        </p:nvSpPr>
        <p:spPr>
          <a:xfrm>
            <a:off x="4219283" y="2451558"/>
            <a:ext cx="17570" cy="811846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34" name="Line 24"/>
          <p:cNvSpPr/>
          <p:nvPr/>
        </p:nvSpPr>
        <p:spPr>
          <a:xfrm>
            <a:off x="4272361" y="2955187"/>
            <a:ext cx="752761" cy="0"/>
          </a:xfrm>
          <a:prstGeom prst="line">
            <a:avLst/>
          </a:prstGeom>
          <a:ln w="367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35" name="Line 25"/>
          <p:cNvSpPr/>
          <p:nvPr/>
        </p:nvSpPr>
        <p:spPr>
          <a:xfrm flipV="1">
            <a:off x="6661188" y="2975786"/>
            <a:ext cx="408427" cy="8916"/>
          </a:xfrm>
          <a:prstGeom prst="line">
            <a:avLst/>
          </a:prstGeom>
          <a:ln w="38160">
            <a:solidFill>
              <a:srgbClr val="729FC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36" name="Line 26"/>
          <p:cNvSpPr/>
          <p:nvPr/>
        </p:nvSpPr>
        <p:spPr>
          <a:xfrm>
            <a:off x="7041017" y="764695"/>
            <a:ext cx="17656" cy="2225341"/>
          </a:xfrm>
          <a:prstGeom prst="line">
            <a:avLst/>
          </a:prstGeom>
          <a:ln w="38160">
            <a:solidFill>
              <a:srgbClr val="729FC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37" name="Line 27"/>
          <p:cNvSpPr/>
          <p:nvPr/>
        </p:nvSpPr>
        <p:spPr>
          <a:xfrm>
            <a:off x="7069617" y="1800692"/>
            <a:ext cx="385949" cy="0"/>
          </a:xfrm>
          <a:prstGeom prst="line">
            <a:avLst/>
          </a:prstGeom>
          <a:ln w="36720">
            <a:solidFill>
              <a:srgbClr val="729FC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38" name="Line 28"/>
          <p:cNvSpPr/>
          <p:nvPr/>
        </p:nvSpPr>
        <p:spPr>
          <a:xfrm>
            <a:off x="7768168" y="2996635"/>
            <a:ext cx="1594" cy="1539778"/>
          </a:xfrm>
          <a:prstGeom prst="line">
            <a:avLst/>
          </a:prstGeom>
          <a:ln w="36720">
            <a:solidFill>
              <a:srgbClr val="3F8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87" y="325449"/>
            <a:ext cx="664133" cy="856236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01" y="1232946"/>
            <a:ext cx="664219" cy="692233"/>
          </a:xfrm>
          <a:prstGeom prst="rect">
            <a:avLst/>
          </a:prstGeom>
        </p:spPr>
      </p:pic>
      <p:sp>
        <p:nvSpPr>
          <p:cNvPr id="41" name="CustomShape 1"/>
          <p:cNvSpPr/>
          <p:nvPr/>
        </p:nvSpPr>
        <p:spPr>
          <a:xfrm rot="16184400">
            <a:off x="2334170" y="2330269"/>
            <a:ext cx="674106" cy="478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 rot="16213800">
            <a:off x="2503313" y="3260262"/>
            <a:ext cx="364677" cy="23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43" name="CustomShape 3"/>
          <p:cNvSpPr/>
          <p:nvPr/>
        </p:nvSpPr>
        <p:spPr>
          <a:xfrm rot="16179000">
            <a:off x="1856049" y="2464087"/>
            <a:ext cx="14396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Target</a:t>
            </a: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genes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 rot="16174200">
            <a:off x="2380529" y="3113903"/>
            <a:ext cx="812512" cy="516600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TFs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712" y="2140399"/>
            <a:ext cx="942315" cy="856236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626" y="3047896"/>
            <a:ext cx="942401" cy="692233"/>
          </a:xfrm>
          <a:prstGeom prst="rect">
            <a:avLst/>
          </a:prstGeom>
        </p:spPr>
      </p:pic>
      <p:sp>
        <p:nvSpPr>
          <p:cNvPr id="47" name="CustomShape 4"/>
          <p:cNvSpPr/>
          <p:nvPr/>
        </p:nvSpPr>
        <p:spPr>
          <a:xfrm rot="4800">
            <a:off x="2860025" y="3751042"/>
            <a:ext cx="12956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Other samples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Line 21"/>
          <p:cNvSpPr/>
          <p:nvPr/>
        </p:nvSpPr>
        <p:spPr>
          <a:xfrm>
            <a:off x="4243505" y="2955187"/>
            <a:ext cx="123856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8202328" y="2254877"/>
            <a:ext cx="1665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charset="0"/>
                <a:ea typeface="Times New Roman" charset="0"/>
                <a:cs typeface="Times New Roman" charset="0"/>
              </a:rPr>
              <a:t>Target </a:t>
            </a:r>
            <a:r>
              <a:rPr lang="fr-FR" sz="1400" dirty="0" err="1" smtClean="0">
                <a:latin typeface="Times New Roman" charset="0"/>
                <a:ea typeface="Times New Roman" charset="0"/>
                <a:cs typeface="Times New Roman" charset="0"/>
              </a:rPr>
              <a:t>genes</a:t>
            </a:r>
            <a:endParaRPr lang="fr-FR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Line 28"/>
          <p:cNvSpPr/>
          <p:nvPr/>
        </p:nvSpPr>
        <p:spPr>
          <a:xfrm flipV="1">
            <a:off x="4089048" y="3583163"/>
            <a:ext cx="3696258" cy="3362"/>
          </a:xfrm>
          <a:prstGeom prst="line">
            <a:avLst/>
          </a:prstGeom>
          <a:ln w="36720">
            <a:solidFill>
              <a:srgbClr val="3F8000"/>
            </a:solidFill>
            <a:round/>
            <a:headEnd type="none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572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42899" y="242888"/>
            <a:ext cx="116871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/>
              <a:t>Ouputs</a:t>
            </a:r>
            <a:r>
              <a:rPr lang="fr-FR" sz="2000" dirty="0" smtClean="0"/>
              <a:t> pour chacun des 5 sous-types :</a:t>
            </a:r>
          </a:p>
          <a:p>
            <a:endParaRPr lang="fr-FR" sz="2000" dirty="0" smtClean="0"/>
          </a:p>
          <a:p>
            <a:pPr marL="342900" indent="-342900">
              <a:buFontTx/>
              <a:buChar char="-"/>
            </a:pPr>
            <a:r>
              <a:rPr lang="fr-FR" sz="2000" dirty="0" smtClean="0"/>
              <a:t>1 GRN construit à l’aide de LICORN sur tous les échantillons sauf ceux qui appartiennent au sous-type d’intérêt (ex : basal).</a:t>
            </a:r>
          </a:p>
          <a:p>
            <a:pPr marL="342900" indent="-342900">
              <a:buFontTx/>
              <a:buChar char="-"/>
            </a:pPr>
            <a:endParaRPr lang="fr-FR" sz="2000" dirty="0" smtClean="0"/>
          </a:p>
          <a:p>
            <a:pPr marL="342900" indent="-342900">
              <a:buFontTx/>
              <a:buChar char="-"/>
            </a:pPr>
            <a:r>
              <a:rPr lang="fr-FR" sz="2000" dirty="0" smtClean="0"/>
              <a:t>1 matrice de score de dérégulation (algorithme de Thomas P.) mesurant la </a:t>
            </a:r>
            <a:r>
              <a:rPr lang="fr-FR" sz="2000" dirty="0" err="1" smtClean="0"/>
              <a:t>proba</a:t>
            </a:r>
            <a:r>
              <a:rPr lang="fr-FR" sz="2000" dirty="0" smtClean="0"/>
              <a:t> de dérégulation d’un gène cible dans un échantillon du sous-type d’intérêt. Obtenue en comparant l’expression d’un gène dans un échantillon du sous-type avec le réseau moyen construit à partir de tous les autres échantillons.</a:t>
            </a:r>
          </a:p>
          <a:p>
            <a:pPr marL="342900" indent="-342900">
              <a:buFontTx/>
              <a:buChar char="-"/>
            </a:pPr>
            <a:endParaRPr lang="fr-FR" sz="2000" dirty="0" smtClean="0"/>
          </a:p>
          <a:p>
            <a:pPr marL="342900" indent="-342900">
              <a:buFontTx/>
              <a:buChar char="-"/>
            </a:pPr>
            <a:r>
              <a:rPr lang="fr-FR" sz="2000" dirty="0" smtClean="0"/>
              <a:t>1 matrice de score de dérégulation (</a:t>
            </a:r>
            <a:r>
              <a:rPr lang="fr-FR" sz="2000" u="sng" dirty="0" smtClean="0"/>
              <a:t>Nouveau</a:t>
            </a:r>
            <a:r>
              <a:rPr lang="fr-FR" sz="2000" dirty="0" smtClean="0"/>
              <a:t>) mesurant l’importance que jouent les </a:t>
            </a:r>
            <a:r>
              <a:rPr lang="fr-FR" sz="2000" dirty="0" err="1" smtClean="0"/>
              <a:t>TFs</a:t>
            </a:r>
            <a:r>
              <a:rPr lang="fr-FR" sz="2000" dirty="0" smtClean="0"/>
              <a:t> pour expliquer la dérégulation de leurs gènes cibles dans chaque échantillon du sous-type d’intérêt.</a:t>
            </a:r>
            <a:endParaRPr lang="fr-FR" sz="2000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071563" y="4263212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943100" y="4030147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 : matrice de taille N (taille du sous-type) x q (nombre de </a:t>
            </a:r>
            <a:r>
              <a:rPr lang="fr-FR" dirty="0" err="1" smtClean="0"/>
              <a:t>TFs</a:t>
            </a:r>
            <a:r>
              <a:rPr lang="fr-FR" dirty="0" smtClean="0"/>
              <a:t>)</a:t>
            </a:r>
          </a:p>
          <a:p>
            <a:r>
              <a:rPr lang="fr-FR" dirty="0" smtClean="0"/>
              <a:t>0 &lt; </a:t>
            </a:r>
            <a:r>
              <a:rPr lang="fr-FR" dirty="0" err="1" smtClean="0"/>
              <a:t>Bij</a:t>
            </a:r>
            <a:r>
              <a:rPr lang="fr-FR" dirty="0" smtClean="0"/>
              <a:t> &lt;1 (+ proche de 1, + TF est important pour expliquer la </a:t>
            </a:r>
            <a:r>
              <a:rPr lang="fr-FR" dirty="0" smtClean="0"/>
              <a:t>dérégulation)</a:t>
            </a:r>
            <a:endParaRPr lang="fr-FR" dirty="0" smtClean="0"/>
          </a:p>
          <a:p>
            <a:r>
              <a:rPr lang="fr-FR" dirty="0" smtClean="0"/>
              <a:t>B est </a:t>
            </a:r>
            <a:r>
              <a:rPr lang="fr-FR" dirty="0" err="1" smtClean="0"/>
              <a:t>sparse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896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4300" y="228600"/>
            <a:ext cx="118586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Enlever les effets CNV sur l’expression des gènes : </a:t>
            </a:r>
          </a:p>
          <a:p>
            <a:endParaRPr lang="fr-FR" sz="2000" dirty="0"/>
          </a:p>
          <a:p>
            <a:r>
              <a:rPr lang="fr-FR" sz="2000" dirty="0" err="1" smtClean="0"/>
              <a:t>Picchetti</a:t>
            </a:r>
            <a:r>
              <a:rPr lang="fr-FR" sz="2000" dirty="0" smtClean="0"/>
              <a:t> et al. avaient remarqué que le score de dérégulation construit suivant leur algorithme étaient sensibles aux altérations de CNV. Un score de dérégulation </a:t>
            </a:r>
            <a:r>
              <a:rPr lang="fr-FR" sz="2000" dirty="0" err="1" smtClean="0"/>
              <a:t>élévé</a:t>
            </a:r>
            <a:r>
              <a:rPr lang="fr-FR" sz="2000" dirty="0" smtClean="0"/>
              <a:t> d’un gène cible dans un échantillon pouvait ainsi être expliqué par un CNV amplifié/</a:t>
            </a:r>
            <a:r>
              <a:rPr lang="fr-FR" sz="2000" dirty="0" err="1" smtClean="0"/>
              <a:t>délété</a:t>
            </a:r>
            <a:r>
              <a:rPr lang="fr-FR" sz="2000" dirty="0" smtClean="0"/>
              <a:t> (+/- ½). </a:t>
            </a:r>
          </a:p>
          <a:p>
            <a:r>
              <a:rPr lang="fr-FR" sz="2000" dirty="0" smtClean="0"/>
              <a:t>Pour enlever cette « fausse » dérégulation observée, on corrige l’expression des gènes cibles suivant la méthode de Robin et al. </a:t>
            </a:r>
          </a:p>
          <a:p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563" y="2353329"/>
            <a:ext cx="4066947" cy="413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8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50" y="185738"/>
            <a:ext cx="7935912" cy="379708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71450" y="185738"/>
            <a:ext cx="7272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Enlever les effets CNV sur l’expression des gènes </a:t>
            </a:r>
            <a:r>
              <a:rPr lang="fr-FR" dirty="0" smtClean="0"/>
              <a:t>:</a:t>
            </a:r>
          </a:p>
          <a:p>
            <a:r>
              <a:rPr lang="fr-FR" dirty="0" smtClean="0"/>
              <a:t>(ex : basal)</a:t>
            </a:r>
          </a:p>
          <a:p>
            <a:r>
              <a:rPr lang="fr-FR" dirty="0" smtClean="0"/>
              <a:t> </a:t>
            </a:r>
            <a:endParaRPr lang="fr-FR" dirty="0"/>
          </a:p>
          <a:p>
            <a:endParaRPr lang="fr-FR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639269"/>
              </p:ext>
            </p:extLst>
          </p:nvPr>
        </p:nvGraphicFramePr>
        <p:xfrm>
          <a:off x="1103313" y="4262966"/>
          <a:ext cx="8597901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077"/>
                <a:gridCol w="1387084"/>
                <a:gridCol w="1719580"/>
                <a:gridCol w="1719580"/>
                <a:gridCol w="171958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Effet CNV (p-value)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CNV=2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CNV=1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CNV=-1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CNV=-2</a:t>
                      </a:r>
                      <a:endParaRPr lang="fr-FR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Basal </a:t>
                      </a:r>
                      <a:r>
                        <a:rPr lang="fr-FR" dirty="0" err="1" smtClean="0"/>
                        <a:t>squamous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0.56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Luminal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0.29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Luminal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Infiltrated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0.33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10e-4</a:t>
                      </a:r>
                      <a:endParaRPr lang="fr-F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Luminal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Papillary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0.26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0.31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0.26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0.07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Neuronal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0.14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542925" y="1386067"/>
            <a:ext cx="275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Plus d’effets CNV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76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71463" y="300038"/>
            <a:ext cx="1153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Classement des </a:t>
            </a:r>
            <a:r>
              <a:rPr lang="fr-FR" dirty="0" err="1" smtClean="0"/>
              <a:t>TFs</a:t>
            </a:r>
            <a:r>
              <a:rPr lang="fr-FR" dirty="0" smtClean="0"/>
              <a:t> : Les </a:t>
            </a:r>
            <a:r>
              <a:rPr lang="fr-FR" dirty="0" err="1" smtClean="0"/>
              <a:t>TFs</a:t>
            </a:r>
            <a:r>
              <a:rPr lang="fr-FR" dirty="0" smtClean="0"/>
              <a:t> sont classés suivant le nombre de fois où ils sont identifiés comme dérégulés par l’algorithme (score non nul). 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73488"/>
              </p:ext>
            </p:extLst>
          </p:nvPr>
        </p:nvGraphicFramePr>
        <p:xfrm>
          <a:off x="1980406" y="1074957"/>
          <a:ext cx="9940925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185"/>
                <a:gridCol w="1988185"/>
                <a:gridCol w="1988185"/>
                <a:gridCol w="1988185"/>
                <a:gridCol w="1988185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Basal </a:t>
                      </a:r>
                      <a:r>
                        <a:rPr lang="fr-FR" dirty="0" err="1" smtClean="0"/>
                        <a:t>squamous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Luminal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Luminal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Infiltrated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Luminal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Papillary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Neuronal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SPOCD1 (92%)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ZNF268 (91%)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TSHZ1 (88%)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RARB (84%)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FAIM3 (89%)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ZNF382 (86%)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HES2 (80%)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ZNF354B (88%)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RFX5 (84%)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SMARCA2 (83%)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RCOR2 (86%)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TBX2 (80%)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AR (85%)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CBFA2T3 (83%)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RARB (78%)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ATM (83%)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PRDM8 (75%)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HES2 (82%)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TBX18 (81%)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ZNF235 (78%)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HABP4 (83%)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TSHZ1 (75%)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HTATIP2 (81%)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TBX3 (79%)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TBX2 (72%)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IRX3 (82%)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ZNF354C (73%)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MAFG (80%)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PTRF (79%)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STAT3 (72%)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IFI16 (79%)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RARB (70%)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ENO1 (80%)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TBX2 (77%)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HIF1A (72%)</a:t>
                      </a:r>
                      <a:endParaRPr lang="fr-F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TEAD2 (79%)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KLF13 (70%)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TBX2 (74%)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PPARG (76%)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THRA (72%)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NOTCH4 (79%)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SCML2 (68%)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ZNF563 (74%)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NCOR2 (75%)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PIR (67%)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ZNF211 (79%)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SMARCA2 (68%)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SOX7 (72%)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MSX2 (75%)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PRDM8 (67%)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SNAI2 (79%)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SNAI3 (68%)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IRX3 (72%)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ZFP2 (75%)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FOSL1 (67%)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LMO3 (76%)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HIVEP3 (68%)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MCM3 (72%)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MYOCD (74%)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RORC (67%)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MAFG (76%)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VGLL1 (68%)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SMARCD3 (70%)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SMARCD3 (72%)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NAP1L2 (67%)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CRY1 (76%)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NKD2 (68%)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MYCN(70%)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PIR(72%)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NR3C2 (67%)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necteur droit avec flèche 7"/>
          <p:cNvCxnSpPr/>
          <p:nvPr/>
        </p:nvCxnSpPr>
        <p:spPr>
          <a:xfrm>
            <a:off x="1457325" y="1528763"/>
            <a:ext cx="14288" cy="49434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71463" y="2243138"/>
            <a:ext cx="975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Top </a:t>
            </a:r>
            <a:r>
              <a:rPr lang="fr-FR" smtClean="0"/>
              <a:t>14 </a:t>
            </a:r>
            <a:r>
              <a:rPr lang="fr-FR" dirty="0" err="1" smtClean="0"/>
              <a:t>TFs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123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71463" y="300038"/>
            <a:ext cx="1153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Classement des </a:t>
            </a:r>
            <a:r>
              <a:rPr lang="fr-FR" dirty="0" err="1" smtClean="0"/>
              <a:t>TFs</a:t>
            </a:r>
            <a:r>
              <a:rPr lang="fr-FR" dirty="0" smtClean="0"/>
              <a:t> : Les </a:t>
            </a:r>
            <a:r>
              <a:rPr lang="fr-FR" dirty="0" err="1" smtClean="0"/>
              <a:t>TFs</a:t>
            </a:r>
            <a:r>
              <a:rPr lang="fr-FR" dirty="0" smtClean="0"/>
              <a:t> sont classés suivant le nombre de fois où ils sont identifiés comme dérégulés par l’algorithme (score non nul).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68135" y="1033153"/>
            <a:ext cx="11103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Note : on aurait pu classer les </a:t>
            </a:r>
            <a:r>
              <a:rPr lang="fr-FR" dirty="0" err="1" smtClean="0"/>
              <a:t>TFs</a:t>
            </a:r>
            <a:r>
              <a:rPr lang="fr-FR" dirty="0" smtClean="0"/>
              <a:t> suivant le score de dérégulation moyen pour un sous-type donné. Cela conduit à un classement complètement différent. Cependant, les scores de dérégulation étant plutôt petits et la moyenne étant sensible aux valeurs extrêmes, ce classement met principalement en valeur des </a:t>
            </a:r>
            <a:r>
              <a:rPr lang="fr-FR" dirty="0" err="1" smtClean="0"/>
              <a:t>TFs</a:t>
            </a:r>
            <a:r>
              <a:rPr lang="fr-FR" dirty="0" smtClean="0"/>
              <a:t> qui sont très dérégulés dans un échantillon donné et non à travers tous les échantillons.   </a:t>
            </a:r>
            <a:r>
              <a:rPr lang="fr-FR" dirty="0" smtClean="0">
                <a:solidFill>
                  <a:srgbClr val="FF0000"/>
                </a:solidFill>
              </a:rPr>
              <a:t>A </a:t>
            </a:r>
            <a:r>
              <a:rPr lang="fr-FR" dirty="0">
                <a:solidFill>
                  <a:srgbClr val="FF0000"/>
                </a:solidFill>
              </a:rPr>
              <a:t>é</a:t>
            </a:r>
            <a:r>
              <a:rPr lang="fr-FR" dirty="0" smtClean="0">
                <a:solidFill>
                  <a:srgbClr val="FF0000"/>
                </a:solidFill>
              </a:rPr>
              <a:t>tudier séparément</a:t>
            </a:r>
            <a:endParaRPr lang="fr-FR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437141"/>
              </p:ext>
            </p:extLst>
          </p:nvPr>
        </p:nvGraphicFramePr>
        <p:xfrm>
          <a:off x="142504" y="2524715"/>
          <a:ext cx="1186344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300"/>
                <a:gridCol w="2059638"/>
                <a:gridCol w="3026412"/>
                <a:gridCol w="2866901"/>
                <a:gridCol w="208719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Basal (% </a:t>
                      </a:r>
                      <a:r>
                        <a:rPr lang="fr-FR" dirty="0" err="1" smtClean="0"/>
                        <a:t>nn</a:t>
                      </a:r>
                      <a:r>
                        <a:rPr lang="fr-FR" dirty="0" smtClean="0"/>
                        <a:t> nul)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Luminal</a:t>
                      </a:r>
                      <a:r>
                        <a:rPr lang="fr-FR" dirty="0" smtClean="0"/>
                        <a:t> (% </a:t>
                      </a:r>
                      <a:r>
                        <a:rPr lang="fr-FR" dirty="0" err="1" smtClean="0"/>
                        <a:t>nn</a:t>
                      </a:r>
                      <a:r>
                        <a:rPr lang="fr-FR" dirty="0" smtClean="0"/>
                        <a:t> nul)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Luminal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Infiltrated</a:t>
                      </a:r>
                      <a:r>
                        <a:rPr lang="fr-FR" dirty="0" smtClean="0"/>
                        <a:t> (% </a:t>
                      </a:r>
                      <a:r>
                        <a:rPr lang="fr-FR" dirty="0" err="1" smtClean="0"/>
                        <a:t>nn</a:t>
                      </a:r>
                      <a:r>
                        <a:rPr lang="fr-FR" dirty="0" smtClean="0"/>
                        <a:t> nul)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Luminal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Papillary</a:t>
                      </a:r>
                      <a:r>
                        <a:rPr lang="fr-FR" dirty="0" smtClean="0"/>
                        <a:t> (% </a:t>
                      </a:r>
                      <a:r>
                        <a:rPr lang="fr-FR" dirty="0" err="1" smtClean="0"/>
                        <a:t>nn</a:t>
                      </a:r>
                      <a:r>
                        <a:rPr lang="fr-FR" dirty="0" smtClean="0"/>
                        <a:t> nul)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Neuronal (% </a:t>
                      </a:r>
                      <a:r>
                        <a:rPr lang="fr-FR" dirty="0" err="1" smtClean="0"/>
                        <a:t>nn</a:t>
                      </a:r>
                      <a:r>
                        <a:rPr lang="fr-FR" dirty="0" smtClean="0"/>
                        <a:t> nul)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CSDC2 (63%)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ZNF440 (43%)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ZNF443 (55%)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SPI1 (66%)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PRRX1 (39%)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NME2 (40%)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PRRX1 (39%)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ENO1 (80%)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RUVBL1 (65%)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ZNF443 (67%)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SPOCD1 (92%)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PTRF (41%)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STAT1 (50%)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PTRF (79%)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TEAD4 (67%)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PRRX1 (57%)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RUNX3 (43%)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DNMT1 (54%)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TBX2 (77%)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STAT1 (39%)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AEBP1 (61%)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ZNF443 (48%)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MNDA (35%)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PRRX1 (66%)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TBX2 (72%)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MCM4 (45%)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HES2 (80%)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PTRF (35%)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IRF8 (45%)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CSDC2 (44%)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PPAN (37%)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AEBP1 (39%)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TBX2 (74%)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RUNX1T1 (57%)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TBX3 (33%)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TEAD2 (79%)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CSDC2 (55%)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TEAD4 (46%)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TBX3 (79%)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PTRF (17%)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TCEB2 (24%)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SOX7 (61%)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ZNF440 (41%)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MYOCD (74%)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IRF4 (39%)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KLF3 (35%)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SPI1 (30%)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HES2 (82%)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SOX7 (68%)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RERE (44%)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1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4312" y="257175"/>
            <a:ext cx="11630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Comparaison avec l’analyse différentielle : un TF « dérégulé » (score de dérégulation + de 50% du temps non nul </a:t>
            </a:r>
            <a:r>
              <a:rPr lang="mr-IN" dirty="0" smtClean="0"/>
              <a:t>–</a:t>
            </a:r>
            <a:r>
              <a:rPr lang="fr-FR" dirty="0" smtClean="0"/>
              <a:t> seuil arbitraire) est-il </a:t>
            </a:r>
            <a:r>
              <a:rPr lang="fr-FR" dirty="0" err="1" smtClean="0"/>
              <a:t>différentiellement</a:t>
            </a:r>
            <a:r>
              <a:rPr lang="fr-FR" dirty="0" smtClean="0"/>
              <a:t> exprimé?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1650209" y="4955145"/>
            <a:ext cx="1414463" cy="12573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652462" y="4974195"/>
            <a:ext cx="1414463" cy="1257300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900113" y="5372103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337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2314576" y="5400679"/>
            <a:ext cx="94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46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1662112" y="5372103"/>
            <a:ext cx="59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900113" y="4465085"/>
            <a:ext cx="21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Neuronal </a:t>
            </a:r>
            <a:r>
              <a:rPr lang="fr-FR" dirty="0" err="1" smtClean="0"/>
              <a:t>subtype</a:t>
            </a:r>
            <a:endParaRPr lang="fr-FR" dirty="0"/>
          </a:p>
        </p:txBody>
      </p:sp>
      <p:sp>
        <p:nvSpPr>
          <p:cNvPr id="28" name="Ellipse 27"/>
          <p:cNvSpPr/>
          <p:nvPr/>
        </p:nvSpPr>
        <p:spPr>
          <a:xfrm>
            <a:off x="5488784" y="2892982"/>
            <a:ext cx="1414463" cy="12573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4491037" y="2912032"/>
            <a:ext cx="1414463" cy="1257300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4752976" y="330994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784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6153151" y="3338516"/>
            <a:ext cx="94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45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5500687" y="3309940"/>
            <a:ext cx="59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91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4352924" y="2431019"/>
            <a:ext cx="289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LuminalPapillary</a:t>
            </a:r>
            <a:r>
              <a:rPr lang="fr-FR" dirty="0" smtClean="0"/>
              <a:t> </a:t>
            </a:r>
            <a:r>
              <a:rPr lang="fr-FR" dirty="0" err="1" smtClean="0"/>
              <a:t>subtype</a:t>
            </a:r>
            <a:endParaRPr lang="fr-FR" dirty="0"/>
          </a:p>
        </p:txBody>
      </p:sp>
      <p:sp>
        <p:nvSpPr>
          <p:cNvPr id="34" name="Ellipse 33"/>
          <p:cNvSpPr/>
          <p:nvPr/>
        </p:nvSpPr>
        <p:spPr>
          <a:xfrm>
            <a:off x="9060659" y="3416382"/>
            <a:ext cx="1414463" cy="12573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8062912" y="3435432"/>
            <a:ext cx="1414463" cy="1257300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8310563" y="383334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366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9725026" y="3861916"/>
            <a:ext cx="94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57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9072562" y="3833340"/>
            <a:ext cx="59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23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7981947" y="2926322"/>
            <a:ext cx="278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Luminal</a:t>
            </a:r>
            <a:r>
              <a:rPr lang="fr-FR" dirty="0" smtClean="0"/>
              <a:t> </a:t>
            </a:r>
            <a:r>
              <a:rPr lang="fr-FR" dirty="0" err="1" smtClean="0"/>
              <a:t>Infiltrated</a:t>
            </a:r>
            <a:r>
              <a:rPr lang="fr-FR" dirty="0" smtClean="0"/>
              <a:t> </a:t>
            </a:r>
            <a:r>
              <a:rPr lang="fr-FR" dirty="0" err="1" smtClean="0"/>
              <a:t>subtype</a:t>
            </a:r>
            <a:endParaRPr lang="fr-FR" dirty="0"/>
          </a:p>
        </p:txBody>
      </p:sp>
      <p:sp>
        <p:nvSpPr>
          <p:cNvPr id="46" name="Ellipse 45"/>
          <p:cNvSpPr/>
          <p:nvPr/>
        </p:nvSpPr>
        <p:spPr>
          <a:xfrm>
            <a:off x="1916909" y="1647829"/>
            <a:ext cx="1414463" cy="12573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919162" y="1666879"/>
            <a:ext cx="1414463" cy="1257300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1166813" y="206478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193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2581276" y="2093363"/>
            <a:ext cx="94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65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1943100" y="2064787"/>
            <a:ext cx="59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1166813" y="1157769"/>
            <a:ext cx="21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Luminal</a:t>
            </a:r>
            <a:r>
              <a:rPr lang="fr-FR" dirty="0" smtClean="0"/>
              <a:t> </a:t>
            </a:r>
            <a:r>
              <a:rPr lang="fr-FR" dirty="0" err="1" smtClean="0"/>
              <a:t>subtype</a:t>
            </a:r>
            <a:endParaRPr lang="fr-FR" dirty="0"/>
          </a:p>
        </p:txBody>
      </p:sp>
      <p:sp>
        <p:nvSpPr>
          <p:cNvPr id="52" name="Ellipse 51"/>
          <p:cNvSpPr/>
          <p:nvPr/>
        </p:nvSpPr>
        <p:spPr>
          <a:xfrm>
            <a:off x="5778101" y="5108029"/>
            <a:ext cx="1414463" cy="12573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4780354" y="5127079"/>
            <a:ext cx="1414463" cy="1257300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5028005" y="552498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879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6442468" y="5553563"/>
            <a:ext cx="94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48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5790004" y="5524987"/>
            <a:ext cx="59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107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5198268" y="4631900"/>
            <a:ext cx="160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Basal </a:t>
            </a:r>
            <a:r>
              <a:rPr lang="fr-FR" dirty="0" err="1" smtClean="0"/>
              <a:t>subtype</a:t>
            </a:r>
            <a:endParaRPr lang="fr-FR" dirty="0"/>
          </a:p>
        </p:txBody>
      </p:sp>
      <p:cxnSp>
        <p:nvCxnSpPr>
          <p:cNvPr id="59" name="Connecteur droit 58"/>
          <p:cNvCxnSpPr/>
          <p:nvPr/>
        </p:nvCxnSpPr>
        <p:spPr>
          <a:xfrm>
            <a:off x="7192564" y="1314450"/>
            <a:ext cx="522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7243761" y="1666879"/>
            <a:ext cx="47148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7981947" y="1091001"/>
            <a:ext cx="187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Diff</a:t>
            </a:r>
            <a:r>
              <a:rPr lang="fr-FR" dirty="0" smtClean="0"/>
              <a:t> exprimé</a:t>
            </a:r>
            <a:endParaRPr lang="fr-FR" dirty="0"/>
          </a:p>
        </p:txBody>
      </p:sp>
      <p:sp>
        <p:nvSpPr>
          <p:cNvPr id="63" name="ZoneTexte 62"/>
          <p:cNvSpPr txBox="1"/>
          <p:nvPr/>
        </p:nvSpPr>
        <p:spPr>
          <a:xfrm>
            <a:off x="7981947" y="1527101"/>
            <a:ext cx="168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Dérégulé</a:t>
            </a:r>
            <a:endParaRPr lang="fr-FR" dirty="0"/>
          </a:p>
        </p:txBody>
      </p:sp>
      <p:sp>
        <p:nvSpPr>
          <p:cNvPr id="64" name="ZoneTexte 63"/>
          <p:cNvSpPr txBox="1"/>
          <p:nvPr/>
        </p:nvSpPr>
        <p:spPr>
          <a:xfrm>
            <a:off x="8190311" y="5275014"/>
            <a:ext cx="3757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Excepté pour le sous-type basal, 2/3 des </a:t>
            </a:r>
            <a:r>
              <a:rPr lang="fr-FR" dirty="0" err="1" smtClean="0">
                <a:solidFill>
                  <a:srgbClr val="FF0000"/>
                </a:solidFill>
              </a:rPr>
              <a:t>TFs</a:t>
            </a:r>
            <a:r>
              <a:rPr lang="fr-FR" dirty="0" smtClean="0">
                <a:solidFill>
                  <a:srgbClr val="FF0000"/>
                </a:solidFill>
              </a:rPr>
              <a:t> trouvés ne sont pas </a:t>
            </a:r>
            <a:r>
              <a:rPr lang="fr-FR" dirty="0" err="1" smtClean="0">
                <a:solidFill>
                  <a:srgbClr val="FF0000"/>
                </a:solidFill>
              </a:rPr>
              <a:t>différentiellement</a:t>
            </a:r>
            <a:r>
              <a:rPr lang="fr-FR" dirty="0" smtClean="0">
                <a:solidFill>
                  <a:srgbClr val="FF0000"/>
                </a:solidFill>
              </a:rPr>
              <a:t> exprimés.</a:t>
            </a:r>
          </a:p>
        </p:txBody>
      </p:sp>
    </p:spTree>
    <p:extLst>
      <p:ext uri="{BB962C8B-B14F-4D97-AF65-F5344CB8AC3E}">
        <p14:creationId xmlns:p14="http://schemas.microsoft.com/office/powerpoint/2010/main" val="16422396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1484</Words>
  <Application>Microsoft Macintosh PowerPoint</Application>
  <PresentationFormat>Grand écran</PresentationFormat>
  <Paragraphs>362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Mangal</vt:lpstr>
      <vt:lpstr>Times New Roman</vt:lpstr>
      <vt:lpstr>Arial</vt:lpstr>
      <vt:lpstr>Thème Office</vt:lpstr>
      <vt:lpstr>LIONS results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LIONS results</dc:title>
  <dc:creator>Utilisateur de Microsoft Office</dc:creator>
  <cp:lastModifiedBy>Utilisateur de Microsoft Office</cp:lastModifiedBy>
  <cp:revision>74</cp:revision>
  <dcterms:created xsi:type="dcterms:W3CDTF">2019-07-01T12:42:19Z</dcterms:created>
  <dcterms:modified xsi:type="dcterms:W3CDTF">2019-07-02T13:17:44Z</dcterms:modified>
</cp:coreProperties>
</file>