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Lst>
  <p:notesMasterIdLst>
    <p:notesMasterId r:id="rId15"/>
  </p:notesMasterIdLst>
  <p:handoutMasterIdLst>
    <p:handoutMasterId r:id="rId16"/>
  </p:handoutMasterIdLst>
  <p:sldIdLst>
    <p:sldId id="298" r:id="rId4"/>
    <p:sldId id="283" r:id="rId5"/>
    <p:sldId id="297" r:id="rId6"/>
    <p:sldId id="303" r:id="rId7"/>
    <p:sldId id="304" r:id="rId8"/>
    <p:sldId id="305" r:id="rId9"/>
    <p:sldId id="306" r:id="rId10"/>
    <p:sldId id="307" r:id="rId11"/>
    <p:sldId id="308" r:id="rId12"/>
    <p:sldId id="309" r:id="rId13"/>
    <p:sldId id="310"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574" autoAdjust="0"/>
  </p:normalViewPr>
  <p:slideViewPr>
    <p:cSldViewPr snapToGrid="0">
      <p:cViewPr varScale="1">
        <p:scale>
          <a:sx n="70" d="100"/>
          <a:sy n="70" d="100"/>
        </p:scale>
        <p:origin x="660"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90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B651C5-239C-481D-B679-C1853F3D7869}" type="datetime1">
              <a:rPr lang="fr-FR" smtClean="0"/>
              <a:t>13/01/2021</a:t>
            </a:fld>
            <a:endParaRPr lang="fr-FR" dirty="0"/>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3F468-A24C-40BA-9BA0-927B9D8CEF08}" type="datetime1">
              <a:rPr lang="fr-FR" smtClean="0"/>
              <a:pPr/>
              <a:t>13/01/2021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10</a:t>
            </a:fld>
            <a:endParaRPr lang="fr-FR"/>
          </a:p>
        </p:txBody>
      </p:sp>
    </p:spTree>
    <p:extLst>
      <p:ext uri="{BB962C8B-B14F-4D97-AF65-F5344CB8AC3E}">
        <p14:creationId xmlns:p14="http://schemas.microsoft.com/office/powerpoint/2010/main" val="2627681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11</a:t>
            </a:fld>
            <a:endParaRPr lang="fr-FR"/>
          </a:p>
        </p:txBody>
      </p:sp>
    </p:spTree>
    <p:extLst>
      <p:ext uri="{BB962C8B-B14F-4D97-AF65-F5344CB8AC3E}">
        <p14:creationId xmlns:p14="http://schemas.microsoft.com/office/powerpoint/2010/main" val="283061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396649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1651716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4</a:t>
            </a:fld>
            <a:endParaRPr lang="fr-FR"/>
          </a:p>
        </p:txBody>
      </p:sp>
    </p:spTree>
    <p:extLst>
      <p:ext uri="{BB962C8B-B14F-4D97-AF65-F5344CB8AC3E}">
        <p14:creationId xmlns:p14="http://schemas.microsoft.com/office/powerpoint/2010/main" val="427529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5</a:t>
            </a:fld>
            <a:endParaRPr lang="fr-FR"/>
          </a:p>
        </p:txBody>
      </p:sp>
    </p:spTree>
    <p:extLst>
      <p:ext uri="{BB962C8B-B14F-4D97-AF65-F5344CB8AC3E}">
        <p14:creationId xmlns:p14="http://schemas.microsoft.com/office/powerpoint/2010/main" val="70840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622838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7</a:t>
            </a:fld>
            <a:endParaRPr lang="fr-FR"/>
          </a:p>
        </p:txBody>
      </p:sp>
    </p:spTree>
    <p:extLst>
      <p:ext uri="{BB962C8B-B14F-4D97-AF65-F5344CB8AC3E}">
        <p14:creationId xmlns:p14="http://schemas.microsoft.com/office/powerpoint/2010/main" val="208261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8</a:t>
            </a:fld>
            <a:endParaRPr lang="fr-FR"/>
          </a:p>
        </p:txBody>
      </p:sp>
    </p:spTree>
    <p:extLst>
      <p:ext uri="{BB962C8B-B14F-4D97-AF65-F5344CB8AC3E}">
        <p14:creationId xmlns:p14="http://schemas.microsoft.com/office/powerpoint/2010/main" val="380327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9</a:t>
            </a:fld>
            <a:endParaRPr lang="fr-FR"/>
          </a:p>
        </p:txBody>
      </p:sp>
    </p:spTree>
    <p:extLst>
      <p:ext uri="{BB962C8B-B14F-4D97-AF65-F5344CB8AC3E}">
        <p14:creationId xmlns:p14="http://schemas.microsoft.com/office/powerpoint/2010/main" val="27526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FR" noProof="0" dirty="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smtClean="0"/>
              <a:t>Modifier le style des sous-titres du masque</a:t>
            </a:r>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rtl="0"/>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dirty="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FR" noProof="0" dirty="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FR" noProof="0" dirty="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FR"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FR" noProof="0" dirty="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‹N°›</a:t>
            </a:fld>
            <a:endParaRPr lang="fr-FR" noProof="0"/>
          </a:p>
        </p:txBody>
      </p:sp>
      <p:sp>
        <p:nvSpPr>
          <p:cNvPr id="4" name="Zone de texte 3">
            <a:extLst>
              <a:ext uri="{FF2B5EF4-FFF2-40B4-BE49-F238E27FC236}">
                <a16:creationId xmlns:a16="http://schemas.microsoft.com/office/drawing/2014/main" id="{34FDC6F9-37F9-4E25-AECA-D307B8421C73}"/>
              </a:ext>
            </a:extLst>
          </p:cNvPr>
          <p:cNvSpPr txBox="1"/>
          <p:nvPr userDrawn="1"/>
        </p:nvSpPr>
        <p:spPr>
          <a:xfrm>
            <a:off x="10243100" y="6430153"/>
            <a:ext cx="1053900" cy="365535"/>
          </a:xfrm>
          <a:prstGeom prst="rect">
            <a:avLst/>
          </a:prstGeom>
          <a:noFill/>
        </p:spPr>
        <p:txBody>
          <a:bodyPr wrap="square" tIns="108000" bIns="0" rtlCol="0" anchor="ctr">
            <a:spAutoFit/>
          </a:bodyPr>
          <a:lstStyle/>
          <a:p>
            <a:pPr algn="r" rtl="0">
              <a:lnSpc>
                <a:spcPts val="1000"/>
              </a:lnSpc>
            </a:pPr>
            <a:r>
              <a:rPr lang="fr-FR" sz="2500" b="1" i="0" spc="-100" noProof="0">
                <a:solidFill>
                  <a:schemeClr val="accent1"/>
                </a:solidFill>
                <a:latin typeface="+mj-lt"/>
              </a:rPr>
              <a:t>TREY</a:t>
            </a:r>
            <a:r>
              <a:rPr lang="fr-FR" sz="1600" b="1" i="0" spc="-100" noProof="0">
                <a:solidFill>
                  <a:schemeClr val="accent1"/>
                </a:solidFill>
                <a:latin typeface="+mj-lt"/>
              </a:rPr>
              <a:t> </a:t>
            </a:r>
            <a:r>
              <a:rPr lang="fr-FR" sz="1600" b="1" i="0" spc="-100" baseline="0" noProof="0">
                <a:solidFill>
                  <a:schemeClr val="accent1"/>
                </a:solidFill>
                <a:latin typeface="+mj-lt"/>
              </a:rPr>
              <a:t/>
            </a:r>
            <a:br>
              <a:rPr lang="fr-FR" sz="1600" b="1" i="0" spc="-100" baseline="0" noProof="0">
                <a:solidFill>
                  <a:schemeClr val="accent1"/>
                </a:solidFill>
                <a:latin typeface="+mj-lt"/>
              </a:rPr>
            </a:br>
            <a:r>
              <a:rPr lang="fr-FR" sz="1200" b="0" i="0" spc="140" noProof="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openclassrooms.com/fr/courses/4805776-mettez-en-place-un-systeme-de-veille-informationnel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859809" y="2811053"/>
            <a:ext cx="11332191" cy="1261295"/>
          </a:xfrm>
        </p:spPr>
        <p:txBody>
          <a:bodyPr tIns="216000" rtlCol="0"/>
          <a:lstStyle/>
          <a:p>
            <a:pPr rtl="0"/>
            <a:r>
              <a:rPr lang="fr-FR" sz="6000" dirty="0" smtClean="0"/>
              <a:t>GERER SON ESPACE DE TRAVAIL</a:t>
            </a:r>
            <a:endParaRPr lang="fr-FR" sz="6000" dirty="0"/>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fr-FR" dirty="0" smtClean="0"/>
              <a:t>Quelles méthodes utiliser ?</a:t>
            </a:r>
            <a:endParaRPr lang="fr-FR" dirty="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136669" y="183346"/>
            <a:ext cx="11623331" cy="444451"/>
          </a:xfrm>
        </p:spPr>
        <p:txBody>
          <a:bodyPr rtlCol="0"/>
          <a:lstStyle/>
          <a:p>
            <a:pPr algn="ctr"/>
            <a:r>
              <a:rPr lang="fr-FR" sz="2800" dirty="0" smtClean="0">
                <a:latin typeface="Arial" panose="020B0604020202020204" pitchFamily="34" charset="0"/>
                <a:cs typeface="Arial" panose="020B0604020202020204" pitchFamily="34" charset="0"/>
              </a:rPr>
              <a:t>Stocker vos recherches à l’aide de Pocket</a:t>
            </a:r>
            <a:endParaRPr lang="fr-FR" sz="2800"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10</a:t>
            </a:fld>
            <a:endParaRPr lang="fr-FR"/>
          </a:p>
        </p:txBody>
      </p:sp>
      <p:sp>
        <p:nvSpPr>
          <p:cNvPr id="4" name="ZoneTexte 3"/>
          <p:cNvSpPr txBox="1"/>
          <p:nvPr/>
        </p:nvSpPr>
        <p:spPr>
          <a:xfrm>
            <a:off x="286604" y="982639"/>
            <a:ext cx="6264322" cy="2308324"/>
          </a:xfrm>
          <a:prstGeom prst="rect">
            <a:avLst/>
          </a:prstGeom>
          <a:noFill/>
        </p:spPr>
        <p:txBody>
          <a:bodyPr wrap="square" rtlCol="0">
            <a:spAutoFit/>
          </a:bodyPr>
          <a:lstStyle/>
          <a:p>
            <a:pPr algn="just"/>
            <a:r>
              <a:rPr lang="fr-FR" dirty="0" smtClean="0">
                <a:latin typeface="Arial" panose="020B0604020202020204" pitchFamily="34" charset="0"/>
                <a:cs typeface="Arial" panose="020B0604020202020204" pitchFamily="34" charset="0"/>
              </a:rPr>
              <a:t>Inutile </a:t>
            </a:r>
            <a:r>
              <a:rPr lang="fr-FR" dirty="0">
                <a:latin typeface="Arial" panose="020B0604020202020204" pitchFamily="34" charset="0"/>
                <a:cs typeface="Arial" panose="020B0604020202020204" pitchFamily="34" charset="0"/>
              </a:rPr>
              <a:t>à présent de </a:t>
            </a:r>
            <a:r>
              <a:rPr lang="fr-FR" dirty="0" err="1">
                <a:latin typeface="Arial" panose="020B0604020202020204" pitchFamily="34" charset="0"/>
                <a:cs typeface="Arial" panose="020B0604020202020204" pitchFamily="34" charset="0"/>
              </a:rPr>
              <a:t>bookmarker</a:t>
            </a:r>
            <a:r>
              <a:rPr lang="fr-FR" dirty="0">
                <a:latin typeface="Arial" panose="020B0604020202020204" pitchFamily="34" charset="0"/>
                <a:cs typeface="Arial" panose="020B0604020202020204" pitchFamily="34" charset="0"/>
              </a:rPr>
              <a:t> les pages sur nos navigateurs web, surtout si comme moi vous en utilisez 2 ou 3 différents. </a:t>
            </a:r>
            <a:endParaRPr lang="fr-FR" dirty="0" smtClean="0">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a:p>
            <a:pPr algn="just"/>
            <a:r>
              <a:rPr lang="fr-FR" dirty="0" smtClean="0">
                <a:latin typeface="Arial" panose="020B0604020202020204" pitchFamily="34" charset="0"/>
                <a:cs typeface="Arial" panose="020B0604020202020204" pitchFamily="34" charset="0"/>
              </a:rPr>
              <a:t>Grâce </a:t>
            </a:r>
            <a:r>
              <a:rPr lang="fr-FR" dirty="0">
                <a:latin typeface="Arial" panose="020B0604020202020204" pitchFamily="34" charset="0"/>
                <a:cs typeface="Arial" panose="020B0604020202020204" pitchFamily="34" charset="0"/>
              </a:rPr>
              <a:t>à Pocket, vous pouvez classer toute votre veille et vos pages web pour y accéder rapidement depuis n’importe où, sans les pubs, juste avec les textes, les images et les liens.</a:t>
            </a:r>
            <a:endParaRPr lang="fr-FR" dirty="0">
              <a:latin typeface="Arial" panose="020B0604020202020204" pitchFamily="34" charset="0"/>
              <a:cs typeface="Arial" panose="020B0604020202020204" pitchFamily="34" charset="0"/>
            </a:endParaRPr>
          </a:p>
        </p:txBody>
      </p:sp>
      <p:pic>
        <p:nvPicPr>
          <p:cNvPr id="5" name="Image 4"/>
          <p:cNvPicPr>
            <a:picLocks noChangeAspect="1"/>
          </p:cNvPicPr>
          <p:nvPr/>
        </p:nvPicPr>
        <p:blipFill>
          <a:blip r:embed="rId3"/>
          <a:stretch>
            <a:fillRect/>
          </a:stretch>
        </p:blipFill>
        <p:spPr>
          <a:xfrm>
            <a:off x="286604" y="3304760"/>
            <a:ext cx="3790466" cy="682089"/>
          </a:xfrm>
          <a:prstGeom prst="rect">
            <a:avLst/>
          </a:prstGeom>
        </p:spPr>
      </p:pic>
      <p:sp>
        <p:nvSpPr>
          <p:cNvPr id="8" name="ZoneTexte 7"/>
          <p:cNvSpPr txBox="1"/>
          <p:nvPr/>
        </p:nvSpPr>
        <p:spPr>
          <a:xfrm>
            <a:off x="286604" y="4000646"/>
            <a:ext cx="6142963" cy="923330"/>
          </a:xfrm>
          <a:prstGeom prst="rect">
            <a:avLst/>
          </a:prstGeom>
          <a:noFill/>
        </p:spPr>
        <p:txBody>
          <a:bodyPr wrap="square" rtlCol="0">
            <a:spAutoFit/>
          </a:bodyPr>
          <a:lstStyle/>
          <a:p>
            <a:pPr algn="just"/>
            <a:r>
              <a:rPr lang="fr-FR" dirty="0">
                <a:latin typeface="Arial" panose="020B0604020202020204" pitchFamily="34" charset="0"/>
                <a:cs typeface="Arial" panose="020B0604020202020204" pitchFamily="34" charset="0"/>
              </a:rPr>
              <a:t>Vous pourrez ajouter facilement des tags ou des catégories à des pages web pour retrouver en un instant tout ce qui concerne un sujet.</a:t>
            </a:r>
            <a:endParaRPr lang="fr-FR" dirty="0">
              <a:latin typeface="Arial" panose="020B0604020202020204" pitchFamily="34" charset="0"/>
              <a:cs typeface="Arial" panose="020B0604020202020204" pitchFamily="34" charset="0"/>
            </a:endParaRPr>
          </a:p>
        </p:txBody>
      </p:sp>
      <p:sp>
        <p:nvSpPr>
          <p:cNvPr id="9" name="ZoneTexte 8"/>
          <p:cNvSpPr txBox="1"/>
          <p:nvPr/>
        </p:nvSpPr>
        <p:spPr>
          <a:xfrm>
            <a:off x="1076503" y="5110023"/>
            <a:ext cx="10683497" cy="923330"/>
          </a:xfrm>
          <a:prstGeom prst="rect">
            <a:avLst/>
          </a:prstGeom>
          <a:noFill/>
        </p:spPr>
        <p:txBody>
          <a:bodyPr wrap="square" rtlCol="0">
            <a:spAutoFit/>
          </a:bodyPr>
          <a:lstStyle/>
          <a:p>
            <a:r>
              <a:rPr lang="fr-FR" b="1" u="sng" dirty="0">
                <a:latin typeface="Arial" panose="020B0604020202020204" pitchFamily="34" charset="0"/>
                <a:cs typeface="Arial" panose="020B0604020202020204" pitchFamily="34" charset="0"/>
              </a:rPr>
              <a:t>Extra bonus </a:t>
            </a:r>
            <a:r>
              <a:rPr lang="fr-FR" dirty="0">
                <a:latin typeface="Arial" panose="020B0604020202020204" pitchFamily="34" charset="0"/>
                <a:cs typeface="Arial" panose="020B0604020202020204" pitchFamily="34" charset="0"/>
              </a:rPr>
              <a:t>: l’application lit à voix haute les articles ; génial pour les trajets avec des écouteurs.</a:t>
            </a:r>
          </a:p>
          <a:p>
            <a:r>
              <a:rPr lang="fr-FR" dirty="0">
                <a:latin typeface="Arial" panose="020B0604020202020204" pitchFamily="34" charset="0"/>
                <a:cs typeface="Arial" panose="020B0604020202020204" pitchFamily="34" charset="0"/>
              </a:rPr>
              <a:t>Pour plus de conseils et outils pratiques pour faire de la veille, vous pouvez suivre </a:t>
            </a:r>
            <a:r>
              <a:rPr lang="fr-FR" dirty="0" smtClean="0">
                <a:latin typeface="Arial" panose="020B0604020202020204" pitchFamily="34" charset="0"/>
                <a:cs typeface="Arial" panose="020B0604020202020204" pitchFamily="34" charset="0"/>
              </a:rPr>
              <a:t>le cours sur </a:t>
            </a:r>
            <a:r>
              <a:rPr lang="fr-FR" dirty="0" err="1" smtClean="0">
                <a:latin typeface="Arial" panose="020B0604020202020204" pitchFamily="34" charset="0"/>
                <a:cs typeface="Arial" panose="020B0604020202020204" pitchFamily="34" charset="0"/>
              </a:rPr>
              <a:t>OpenClassroom</a:t>
            </a:r>
            <a:r>
              <a:rPr lang="fr-FR" dirty="0" smtClean="0">
                <a:latin typeface="Arial" panose="020B0604020202020204" pitchFamily="34" charset="0"/>
                <a:cs typeface="Arial" panose="020B0604020202020204" pitchFamily="34" charset="0"/>
              </a:rPr>
              <a:t> intitulé : </a:t>
            </a:r>
            <a:r>
              <a:rPr lang="fr-FR" b="1" u="sng" dirty="0" smtClean="0">
                <a:solidFill>
                  <a:schemeClr val="accent5">
                    <a:lumMod val="90000"/>
                    <a:lumOff val="10000"/>
                  </a:schemeClr>
                </a:solidFill>
                <a:latin typeface="Arial" panose="020B0604020202020204" pitchFamily="34" charset="0"/>
                <a:cs typeface="Arial" panose="020B0604020202020204" pitchFamily="34" charset="0"/>
                <a:hlinkClick r:id="rId4"/>
              </a:rPr>
              <a:t>Mettez </a:t>
            </a:r>
            <a:r>
              <a:rPr lang="fr-FR" b="1" u="sng" dirty="0">
                <a:solidFill>
                  <a:schemeClr val="accent5">
                    <a:lumMod val="90000"/>
                    <a:lumOff val="10000"/>
                  </a:schemeClr>
                </a:solidFill>
                <a:latin typeface="Arial" panose="020B0604020202020204" pitchFamily="34" charset="0"/>
                <a:cs typeface="Arial" panose="020B0604020202020204" pitchFamily="34" charset="0"/>
                <a:hlinkClick r:id="rId4"/>
              </a:rPr>
              <a:t>en place un système de veille informationnelle</a:t>
            </a:r>
            <a:r>
              <a:rPr lang="fr-FR" dirty="0">
                <a:solidFill>
                  <a:schemeClr val="accent5">
                    <a:lumMod val="90000"/>
                    <a:lumOff val="10000"/>
                  </a:schemeClr>
                </a:solidFill>
                <a:latin typeface="Arial" panose="020B0604020202020204" pitchFamily="34" charset="0"/>
                <a:cs typeface="Arial" panose="020B0604020202020204" pitchFamily="34" charset="0"/>
              </a:rPr>
              <a:t>.</a:t>
            </a:r>
            <a:endParaRPr lang="fr-FR" dirty="0">
              <a:solidFill>
                <a:schemeClr val="accent5">
                  <a:lumMod val="90000"/>
                  <a:lumOff val="1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508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136669" y="183346"/>
            <a:ext cx="11623331" cy="444451"/>
          </a:xfrm>
        </p:spPr>
        <p:txBody>
          <a:bodyPr rtlCol="0"/>
          <a:lstStyle/>
          <a:p>
            <a:pPr algn="ctr"/>
            <a:r>
              <a:rPr lang="fr-FR" sz="2800" dirty="0" smtClean="0">
                <a:latin typeface="Arial" panose="020B0604020202020204" pitchFamily="34" charset="0"/>
                <a:cs typeface="Arial" panose="020B0604020202020204" pitchFamily="34" charset="0"/>
              </a:rPr>
              <a:t>Comment tout retrouvé en 20 secondes ?</a:t>
            </a:r>
            <a:endParaRPr lang="fr-FR" sz="2800"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11</a:t>
            </a:fld>
            <a:endParaRPr lang="fr-FR"/>
          </a:p>
        </p:txBody>
      </p:sp>
      <p:sp>
        <p:nvSpPr>
          <p:cNvPr id="4" name="ZoneTexte 3"/>
          <p:cNvSpPr txBox="1"/>
          <p:nvPr/>
        </p:nvSpPr>
        <p:spPr>
          <a:xfrm>
            <a:off x="286604" y="982639"/>
            <a:ext cx="9293494" cy="1200329"/>
          </a:xfrm>
          <a:prstGeom prst="rect">
            <a:avLst/>
          </a:prstGeom>
          <a:noFill/>
        </p:spPr>
        <p:txBody>
          <a:bodyPr wrap="square" rtlCol="0">
            <a:spAutoFit/>
          </a:bodyPr>
          <a:lstStyle/>
          <a:p>
            <a:pPr algn="just"/>
            <a:r>
              <a:rPr lang="fr-FR" dirty="0">
                <a:latin typeface="Arial" panose="020B0604020202020204" pitchFamily="34" charset="0"/>
                <a:cs typeface="Arial" panose="020B0604020202020204" pitchFamily="34" charset="0"/>
              </a:rPr>
              <a:t>La loi des 20 secondes est aussi d’origine japonaise. Selon elle, vous devez pouvoir retrouver n’importe quelle information en moins de 20 secondes</a:t>
            </a:r>
            <a:r>
              <a:rPr lang="fr-FR" dirty="0" smtClean="0">
                <a:latin typeface="Arial" panose="020B0604020202020204" pitchFamily="34" charset="0"/>
                <a:cs typeface="Arial" panose="020B0604020202020204" pitchFamily="34" charset="0"/>
              </a:rPr>
              <a:t>.</a:t>
            </a: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C’est très largement faisable en appliquant les </a:t>
            </a:r>
            <a:r>
              <a:rPr lang="fr-FR" dirty="0" smtClean="0">
                <a:latin typeface="Arial" panose="020B0604020202020204" pitchFamily="34" charset="0"/>
                <a:cs typeface="Arial" panose="020B0604020202020204" pitchFamily="34" charset="0"/>
              </a:rPr>
              <a:t>5S</a:t>
            </a:r>
            <a:endParaRPr lang="fr-FR" dirty="0">
              <a:latin typeface="Arial" panose="020B0604020202020204" pitchFamily="34" charset="0"/>
              <a:cs typeface="Arial" panose="020B0604020202020204" pitchFamily="34" charset="0"/>
            </a:endParaRPr>
          </a:p>
        </p:txBody>
      </p:sp>
      <p:sp>
        <p:nvSpPr>
          <p:cNvPr id="8" name="ZoneTexte 7"/>
          <p:cNvSpPr txBox="1"/>
          <p:nvPr/>
        </p:nvSpPr>
        <p:spPr>
          <a:xfrm>
            <a:off x="286604" y="2407245"/>
            <a:ext cx="11586528" cy="3416320"/>
          </a:xfrm>
          <a:prstGeom prst="rect">
            <a:avLst/>
          </a:prstGeom>
          <a:noFill/>
        </p:spPr>
        <p:txBody>
          <a:bodyPr wrap="square" rtlCol="0">
            <a:spAutoFit/>
          </a:bodyPr>
          <a:lstStyle/>
          <a:p>
            <a:pPr algn="just"/>
            <a:r>
              <a:rPr lang="fr-FR" b="1" u="sng" dirty="0" smtClean="0">
                <a:latin typeface="Arial" panose="020B0604020202020204" pitchFamily="34" charset="0"/>
                <a:cs typeface="Arial" panose="020B0604020202020204" pitchFamily="34" charset="0"/>
              </a:rPr>
              <a:t>En Bref !</a:t>
            </a:r>
          </a:p>
          <a:p>
            <a:pPr algn="just"/>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Notre environnement de travail influe sur notre productivité</a:t>
            </a:r>
            <a:r>
              <a:rPr lang="fr-FR" dirty="0" smtClean="0">
                <a:latin typeface="Arial" panose="020B0604020202020204" pitchFamily="34" charset="0"/>
                <a:cs typeface="Arial" panose="020B0604020202020204" pitchFamily="34" charset="0"/>
              </a:rPr>
              <a:t>.</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Rangez, ordonnez, classez, nettoyez et organisez votre bureau et votre ordinateur</a:t>
            </a:r>
            <a:r>
              <a:rPr lang="fr-FR" dirty="0" smtClean="0">
                <a:latin typeface="Arial" panose="020B0604020202020204" pitchFamily="34" charset="0"/>
                <a:cs typeface="Arial" panose="020B0604020202020204" pitchFamily="34" charset="0"/>
              </a:rPr>
              <a:t>.</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Limitez le nombre de dossiers et renommez au besoin vos fichiers et dossiers, afin de vous y retrouver le plus rapidement possible</a:t>
            </a:r>
            <a:r>
              <a:rPr lang="fr-FR" dirty="0" smtClean="0">
                <a:latin typeface="Arial" panose="020B0604020202020204" pitchFamily="34" charset="0"/>
                <a:cs typeface="Arial" panose="020B0604020202020204" pitchFamily="34" charset="0"/>
              </a:rPr>
              <a:t>.</a:t>
            </a:r>
          </a:p>
          <a:p>
            <a:endParaRPr lang="fr-FR" dirty="0">
              <a:latin typeface="Arial" panose="020B0604020202020204" pitchFamily="34" charset="0"/>
              <a:cs typeface="Arial" panose="020B0604020202020204" pitchFamily="34" charset="0"/>
            </a:endParaRPr>
          </a:p>
          <a:p>
            <a:r>
              <a:rPr lang="fr-FR" i="1" dirty="0">
                <a:latin typeface="Arial" panose="020B0604020202020204" pitchFamily="34" charset="0"/>
                <a:cs typeface="Arial" panose="020B0604020202020204" pitchFamily="34" charset="0"/>
              </a:rPr>
              <a:t>Mais attention, tout ne va pas s'arranger rien qu'en réorganisant votre poste de travail ! Il faut remplir vos journées de tâches de façon stratégique, dans l'ordre qui sera le plus productif pour vous.</a:t>
            </a:r>
            <a:endParaRPr lang="fr-FR" dirty="0">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1471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image 8" descr="Mains sur un téléphone portabl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rtlCol="0"/>
          <a:lstStyle/>
          <a:p>
            <a:pPr algn="ctr" rtl="0"/>
            <a:r>
              <a:rPr lang="fr-FR" sz="3600" dirty="0" smtClean="0"/>
              <a:t>Etre plus efficace !</a:t>
            </a:r>
            <a:endParaRPr lang="fr-FR" sz="3600"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a:t>2</a:t>
            </a:fld>
            <a:endParaRPr lang="fr-FR"/>
          </a:p>
        </p:txBody>
      </p:sp>
      <p:pic>
        <p:nvPicPr>
          <p:cNvPr id="4098" name="Picture 2" descr="Méthode 5S : description de la méthode - OfficiLean : La méthode Lean  appliquée aux pharmacies d'officine"/>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536095" y="44947"/>
            <a:ext cx="7801288" cy="487580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7111800" y="3935752"/>
            <a:ext cx="4648200" cy="985000"/>
          </a:xfrm>
        </p:spPr>
        <p:txBody>
          <a:bodyPr rtlCol="0"/>
          <a:lstStyle/>
          <a:p>
            <a:pPr algn="ctr" rtl="0"/>
            <a:r>
              <a:rPr lang="fr-FR" sz="3200" dirty="0" smtClean="0"/>
              <a:t>La méthode des 5 S</a:t>
            </a:r>
            <a:endParaRPr lang="fr-FR" sz="3200"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rtl="0"/>
            <a:r>
              <a:rPr lang="fr-FR" sz="4000" dirty="0" smtClean="0"/>
              <a:t>SEIRI : </a:t>
            </a:r>
            <a:br>
              <a:rPr lang="fr-FR" sz="4000" dirty="0" smtClean="0"/>
            </a:br>
            <a:r>
              <a:rPr lang="fr-FR" sz="4000" dirty="0" smtClean="0"/>
              <a:t>Rangement de l’espace</a:t>
            </a:r>
            <a:endParaRPr lang="fr-FR" sz="4000" dirty="0"/>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6192000" y="2258098"/>
            <a:ext cx="5472000" cy="3517393"/>
          </a:xfrm>
        </p:spPr>
        <p:txBody>
          <a:bodyPr rtlCol="0"/>
          <a:lstStyle/>
          <a:p>
            <a:pPr algn="just"/>
            <a:r>
              <a:rPr lang="fr-FR" b="1" dirty="0" err="1">
                <a:latin typeface="Arial" panose="020B0604020202020204" pitchFamily="34" charset="0"/>
                <a:cs typeface="Arial" panose="020B0604020202020204" pitchFamily="34" charset="0"/>
              </a:rPr>
              <a:t>Seiri</a:t>
            </a:r>
            <a:r>
              <a:rPr lang="fr-FR" b="1" dirty="0">
                <a:latin typeface="Arial" panose="020B0604020202020204" pitchFamily="34" charset="0"/>
                <a:cs typeface="Arial" panose="020B0604020202020204" pitchFamily="34" charset="0"/>
              </a:rPr>
              <a:t> – le rangement de l’espace </a:t>
            </a:r>
            <a:endParaRPr lang="fr-FR" b="1" dirty="0" smtClean="0">
              <a:latin typeface="Arial" panose="020B0604020202020204" pitchFamily="34" charset="0"/>
              <a:cs typeface="Arial" panose="020B0604020202020204" pitchFamily="34" charset="0"/>
            </a:endParaRPr>
          </a:p>
          <a:p>
            <a:pPr algn="just"/>
            <a:endParaRPr lang="fr-FR" b="1"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Ce premier principe recommande de </a:t>
            </a:r>
            <a:r>
              <a:rPr lang="fr-FR" b="1" dirty="0">
                <a:latin typeface="Arial" panose="020B0604020202020204" pitchFamily="34" charset="0"/>
                <a:cs typeface="Arial" panose="020B0604020202020204" pitchFamily="34" charset="0"/>
              </a:rPr>
              <a:t>supprimer l'inutile</a:t>
            </a:r>
            <a:r>
              <a:rPr lang="fr-FR" dirty="0">
                <a:latin typeface="Arial" panose="020B0604020202020204" pitchFamily="34" charset="0"/>
                <a:cs typeface="Arial" panose="020B0604020202020204" pitchFamily="34" charset="0"/>
              </a:rPr>
              <a:t> de votre espace de travail. Alors, prenez courage et triez, jetez, recyclez, archivez ce dont vous n’avez plus besoin, puis placez vos outils de travail selon leur fréquence d'utilisation. </a:t>
            </a:r>
          </a:p>
          <a:p>
            <a:pPr algn="just"/>
            <a:r>
              <a:rPr lang="fr-FR" dirty="0">
                <a:latin typeface="Arial" panose="020B0604020202020204" pitchFamily="34" charset="0"/>
                <a:cs typeface="Arial" panose="020B0604020202020204" pitchFamily="34" charset="0"/>
              </a:rPr>
              <a:t>Aussi, si la vue d’un cadre photo de vos dernières vacances vous plonge dans une profonde mélancolie, enlevez-le</a:t>
            </a:r>
            <a:r>
              <a:rPr lang="fr-FR" dirty="0" smtClean="0">
                <a:latin typeface="Arial" panose="020B0604020202020204" pitchFamily="34" charset="0"/>
                <a:cs typeface="Arial" panose="020B0604020202020204" pitchFamily="34" charset="0"/>
              </a:rPr>
              <a:t>.</a:t>
            </a:r>
            <a:r>
              <a:rPr lang="fr-FR" dirty="0">
                <a:latin typeface="Arial" panose="020B0604020202020204" pitchFamily="34" charset="0"/>
                <a:cs typeface="Arial" panose="020B0604020202020204" pitchFamily="34" charset="0"/>
              </a:rPr>
              <a:t> </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a:t>3</a:t>
            </a:fld>
            <a:endParaRPr lang="fr-F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sz="4400" dirty="0" err="1"/>
              <a:t>Seiton</a:t>
            </a:r>
            <a:r>
              <a:rPr lang="fr-FR" sz="4400" dirty="0"/>
              <a:t> </a:t>
            </a:r>
            <a:r>
              <a:rPr lang="fr-FR" sz="4400" dirty="0" smtClean="0"/>
              <a:t>: </a:t>
            </a:r>
            <a:br>
              <a:rPr lang="fr-FR" sz="4400" dirty="0" smtClean="0"/>
            </a:br>
            <a:r>
              <a:rPr lang="fr-FR" sz="4400" dirty="0" smtClean="0"/>
              <a:t>ordonner </a:t>
            </a:r>
            <a:r>
              <a:rPr lang="fr-FR" sz="4400" dirty="0"/>
              <a:t>et classer vos dossiers </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6095999" y="2258098"/>
            <a:ext cx="5663999" cy="3517393"/>
          </a:xfrm>
        </p:spPr>
        <p:txBody>
          <a:bodyPr rtlCol="0"/>
          <a:lstStyle/>
          <a:p>
            <a:pPr marL="0" indent="0" algn="just">
              <a:buNone/>
            </a:pPr>
            <a:r>
              <a:rPr lang="fr-FR" dirty="0" smtClean="0">
                <a:latin typeface="Arial" panose="020B0604020202020204" pitchFamily="34" charset="0"/>
                <a:cs typeface="Arial" panose="020B0604020202020204" pitchFamily="34" charset="0"/>
              </a:rPr>
              <a:t>  Vous </a:t>
            </a:r>
            <a:r>
              <a:rPr lang="fr-FR" dirty="0">
                <a:latin typeface="Arial" panose="020B0604020202020204" pitchFamily="34" charset="0"/>
                <a:cs typeface="Arial" panose="020B0604020202020204" pitchFamily="34" charset="0"/>
              </a:rPr>
              <a:t>pouvez positionner les choses dont vous avez </a:t>
            </a:r>
            <a:r>
              <a:rPr lang="fr-FR" dirty="0" smtClean="0">
                <a:latin typeface="Arial" panose="020B0604020202020204" pitchFamily="34" charset="0"/>
                <a:cs typeface="Arial" panose="020B0604020202020204" pitchFamily="34" charset="0"/>
              </a:rPr>
              <a:t> </a:t>
            </a:r>
          </a:p>
          <a:p>
            <a:pPr marL="0" indent="0" algn="just">
              <a:buNone/>
            </a:pPr>
            <a:r>
              <a:rPr lang="fr-FR"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   souvent </a:t>
            </a:r>
            <a:r>
              <a:rPr lang="fr-FR" dirty="0">
                <a:latin typeface="Arial" panose="020B0604020202020204" pitchFamily="34" charset="0"/>
                <a:cs typeface="Arial" panose="020B0604020202020204" pitchFamily="34" charset="0"/>
              </a:rPr>
              <a:t>besoin sur votre espace de travail. </a:t>
            </a:r>
            <a:endParaRPr lang="fr-FR" dirty="0" smtClean="0">
              <a:latin typeface="Arial" panose="020B0604020202020204" pitchFamily="34" charset="0"/>
              <a:cs typeface="Arial" panose="020B0604020202020204" pitchFamily="34" charset="0"/>
            </a:endParaRPr>
          </a:p>
          <a:p>
            <a:pPr algn="just"/>
            <a:r>
              <a:rPr lang="fr-FR" b="1" dirty="0" smtClean="0">
                <a:latin typeface="Arial" panose="020B0604020202020204" pitchFamily="34" charset="0"/>
                <a:cs typeface="Arial" panose="020B0604020202020204" pitchFamily="34" charset="0"/>
              </a:rPr>
              <a:t>Rangez</a:t>
            </a:r>
            <a:r>
              <a:rPr lang="fr-FR" b="1" dirty="0">
                <a:latin typeface="Arial" panose="020B0604020202020204" pitchFamily="34" charset="0"/>
                <a:cs typeface="Arial" panose="020B0604020202020204" pitchFamily="34" charset="0"/>
              </a:rPr>
              <a:t> et classez de manière à limiter les déplacements</a:t>
            </a:r>
            <a:r>
              <a:rPr lang="fr-FR" dirty="0">
                <a:latin typeface="Arial" panose="020B0604020202020204" pitchFamily="34" charset="0"/>
                <a:cs typeface="Arial" panose="020B0604020202020204" pitchFamily="34" charset="0"/>
              </a:rPr>
              <a:t> physiques. </a:t>
            </a:r>
            <a:endParaRPr lang="fr-FR" dirty="0" smtClean="0">
              <a:latin typeface="Arial" panose="020B0604020202020204" pitchFamily="34" charset="0"/>
              <a:cs typeface="Arial" panose="020B0604020202020204" pitchFamily="34" charset="0"/>
            </a:endParaRPr>
          </a:p>
          <a:p>
            <a:pPr algn="just"/>
            <a:r>
              <a:rPr lang="fr-FR" dirty="0" smtClean="0">
                <a:latin typeface="Arial" panose="020B0604020202020204" pitchFamily="34" charset="0"/>
                <a:cs typeface="Arial" panose="020B0604020202020204" pitchFamily="34" charset="0"/>
              </a:rPr>
              <a:t>Réunissez </a:t>
            </a:r>
            <a:r>
              <a:rPr lang="fr-FR" dirty="0">
                <a:latin typeface="Arial" panose="020B0604020202020204" pitchFamily="34" charset="0"/>
                <a:cs typeface="Arial" panose="020B0604020202020204" pitchFamily="34" charset="0"/>
              </a:rPr>
              <a:t>par exemple les documents de votre mission du moment dans une pochette et gardez-la à proximité immédiate à un endroit dédié. </a:t>
            </a:r>
            <a:endParaRPr lang="fr-FR" dirty="0" smtClean="0">
              <a:latin typeface="Arial" panose="020B0604020202020204" pitchFamily="34" charset="0"/>
              <a:cs typeface="Arial" panose="020B0604020202020204" pitchFamily="34" charset="0"/>
            </a:endParaRPr>
          </a:p>
          <a:p>
            <a:pPr algn="just"/>
            <a:r>
              <a:rPr lang="fr-FR" dirty="0" smtClean="0">
                <a:latin typeface="Arial" panose="020B0604020202020204" pitchFamily="34" charset="0"/>
                <a:cs typeface="Arial" panose="020B0604020202020204" pitchFamily="34" charset="0"/>
              </a:rPr>
              <a:t>Optimisez </a:t>
            </a:r>
            <a:r>
              <a:rPr lang="fr-FR" dirty="0">
                <a:latin typeface="Arial" panose="020B0604020202020204" pitchFamily="34" charset="0"/>
                <a:cs typeface="Arial" panose="020B0604020202020204" pitchFamily="34" charset="0"/>
              </a:rPr>
              <a:t>l'utilisation de l'espace pour être confortable et vous permettre de vous concentrer. </a:t>
            </a:r>
            <a:endParaRPr lang="fr-FR" dirty="0" smtClean="0">
              <a:latin typeface="Arial" panose="020B0604020202020204" pitchFamily="34" charset="0"/>
              <a:cs typeface="Arial" panose="020B0604020202020204" pitchFamily="34" charset="0"/>
            </a:endParaRPr>
          </a:p>
          <a:p>
            <a:pPr algn="just"/>
            <a:r>
              <a:rPr lang="fr-FR" dirty="0" smtClean="0">
                <a:latin typeface="Arial" panose="020B0604020202020204" pitchFamily="34" charset="0"/>
                <a:cs typeface="Arial" panose="020B0604020202020204" pitchFamily="34" charset="0"/>
              </a:rPr>
              <a:t>Évitez </a:t>
            </a:r>
            <a:r>
              <a:rPr lang="fr-FR" dirty="0">
                <a:latin typeface="Arial" panose="020B0604020202020204" pitchFamily="34" charset="0"/>
                <a:cs typeface="Arial" panose="020B0604020202020204" pitchFamily="34" charset="0"/>
              </a:rPr>
              <a:t>les 100 post-</a:t>
            </a:r>
            <a:r>
              <a:rPr lang="fr-FR" dirty="0" err="1">
                <a:latin typeface="Arial" panose="020B0604020202020204" pitchFamily="34" charset="0"/>
                <a:cs typeface="Arial" panose="020B0604020202020204" pitchFamily="34" charset="0"/>
              </a:rPr>
              <a:t>its</a:t>
            </a:r>
            <a:r>
              <a:rPr lang="fr-FR" dirty="0">
                <a:latin typeface="Arial" panose="020B0604020202020204" pitchFamily="34" charset="0"/>
                <a:cs typeface="Arial" panose="020B0604020202020204" pitchFamily="34" charset="0"/>
              </a:rPr>
              <a:t> autour de votre écran d’ordinateur, par exemple.</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4</a:t>
            </a:fld>
            <a:endParaRPr lang="fr-FR"/>
          </a:p>
        </p:txBody>
      </p:sp>
    </p:spTree>
    <p:extLst>
      <p:ext uri="{BB962C8B-B14F-4D97-AF65-F5344CB8AC3E}">
        <p14:creationId xmlns:p14="http://schemas.microsoft.com/office/powerpoint/2010/main" val="331486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sz="4000" dirty="0" err="1"/>
              <a:t>Seiso</a:t>
            </a:r>
            <a:r>
              <a:rPr lang="fr-FR" sz="4000" dirty="0"/>
              <a:t> </a:t>
            </a:r>
            <a:r>
              <a:rPr lang="fr-FR" sz="4000" dirty="0" smtClean="0"/>
              <a:t>: </a:t>
            </a:r>
            <a:br>
              <a:rPr lang="fr-FR" sz="4000" dirty="0" smtClean="0"/>
            </a:br>
            <a:r>
              <a:rPr lang="fr-FR" sz="4000" dirty="0" smtClean="0"/>
              <a:t>nettoyer</a:t>
            </a:r>
            <a:r>
              <a:rPr lang="fr-FR" sz="4000" dirty="0"/>
              <a:t> </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6095999" y="2258098"/>
            <a:ext cx="5663999" cy="3517393"/>
          </a:xfrm>
        </p:spPr>
        <p:txBody>
          <a:bodyPr rtlCol="0"/>
          <a:lstStyle/>
          <a:p>
            <a:pPr algn="just"/>
            <a:r>
              <a:rPr lang="fr-FR" dirty="0" smtClean="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Il vous sera agréable que votre espace de travail soit propre. </a:t>
            </a:r>
            <a:r>
              <a:rPr lang="fr-FR" b="1" dirty="0">
                <a:latin typeface="Arial" panose="020B0604020202020204" pitchFamily="34" charset="0"/>
                <a:cs typeface="Arial" panose="020B0604020202020204" pitchFamily="34" charset="0"/>
              </a:rPr>
              <a:t>Nettoyez et dépoussiérez régulièrement</a:t>
            </a:r>
            <a:r>
              <a:rPr lang="fr-FR" dirty="0">
                <a:latin typeface="Arial" panose="020B0604020202020204" pitchFamily="34" charset="0"/>
                <a:cs typeface="Arial" panose="020B0604020202020204" pitchFamily="34" charset="0"/>
              </a:rPr>
              <a:t>, que ce soit votre bureau ou votre écran d’ordinateur. Ne laissez pas traîner des gobelets ou votre repas du midi.</a:t>
            </a:r>
          </a:p>
          <a:p>
            <a:pPr algn="just"/>
            <a:r>
              <a:rPr lang="fr-FR" b="1" dirty="0">
                <a:latin typeface="Arial" panose="020B0604020202020204" pitchFamily="34" charset="0"/>
                <a:cs typeface="Arial" panose="020B0604020202020204" pitchFamily="34" charset="0"/>
              </a:rPr>
              <a:t>Réparez</a:t>
            </a:r>
            <a:r>
              <a:rPr lang="fr-FR" dirty="0">
                <a:latin typeface="Arial" panose="020B0604020202020204" pitchFamily="34" charset="0"/>
                <a:cs typeface="Arial" panose="020B0604020202020204" pitchFamily="34" charset="0"/>
              </a:rPr>
              <a:t> quand cela est possible ce dont vous avez besoin, comme ce tiroir qui ne s’ouvre plus, ou la roulette de votre fauteuil qui coince.</a:t>
            </a:r>
          </a:p>
          <a:p>
            <a:pPr algn="just"/>
            <a:r>
              <a:rPr lang="fr-FR" dirty="0">
                <a:latin typeface="Arial" panose="020B0604020202020204" pitchFamily="34" charset="0"/>
                <a:cs typeface="Arial" panose="020B0604020202020204" pitchFamily="34" charset="0"/>
              </a:rPr>
              <a:t>Avant de quitter votre travail, faites place nette pour avoir le plaisir d’arriver dans un espace accueillant le lendemain.</a:t>
            </a:r>
          </a:p>
          <a:p>
            <a:pPr marL="0" indent="0" algn="just">
              <a:buNone/>
            </a:pPr>
            <a:endParaRPr lang="fr-FR"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5</a:t>
            </a:fld>
            <a:endParaRPr lang="fr-FR"/>
          </a:p>
        </p:txBody>
      </p:sp>
    </p:spTree>
    <p:extLst>
      <p:ext uri="{BB962C8B-B14F-4D97-AF65-F5344CB8AC3E}">
        <p14:creationId xmlns:p14="http://schemas.microsoft.com/office/powerpoint/2010/main" val="1434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sz="4000" dirty="0" err="1"/>
              <a:t>Seiketsu</a:t>
            </a:r>
            <a:r>
              <a:rPr lang="fr-FR" sz="4000" dirty="0"/>
              <a:t> </a:t>
            </a:r>
            <a:r>
              <a:rPr lang="fr-FR" sz="4000" dirty="0" smtClean="0"/>
              <a:t>: </a:t>
            </a:r>
            <a:br>
              <a:rPr lang="fr-FR" sz="4000" dirty="0" smtClean="0"/>
            </a:br>
            <a:r>
              <a:rPr lang="fr-FR" sz="4000" dirty="0" smtClean="0"/>
              <a:t>procédures</a:t>
            </a:r>
            <a:endParaRPr lang="fr-FR" sz="4000" dirty="0"/>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6095999" y="2006222"/>
            <a:ext cx="5663999" cy="3769270"/>
          </a:xfrm>
        </p:spPr>
        <p:txBody>
          <a:bodyPr rtlCol="0"/>
          <a:lstStyle/>
          <a:p>
            <a:pPr algn="just"/>
            <a:r>
              <a:rPr lang="fr-FR" dirty="0"/>
              <a:t>Vous pouvez </a:t>
            </a:r>
            <a:r>
              <a:rPr lang="fr-FR" b="1" dirty="0"/>
              <a:t>standardiser vos règles de travail</a:t>
            </a:r>
            <a:r>
              <a:rPr lang="fr-FR" dirty="0"/>
              <a:t>. Utilisez des bannettes avec un rôle précis pour chacune d’entre elle (exemple : à faire/en cours/fait/à archiver). Mon premier tiroir à droite est dédié aux fournitures, le suivant aux composants informatiques (clé USB, câbles, disques durs) et le dernier pour les feuilles, les pochettes et les enveloppes, tandis que le tiroir central est pour tout ce qui est en cours et important. Trouvez votre organisation à vous.</a:t>
            </a:r>
          </a:p>
          <a:p>
            <a:pPr algn="just"/>
            <a:r>
              <a:rPr lang="fr-FR" dirty="0"/>
              <a:t>Pour aller plus loin, vous pouvez ordonner vos documents ou votre poste de travail de manière à ce qu'une autre personne puisse s'y retrouver en cas d’absence, en ajoutant des étiquettes, par exemple.</a:t>
            </a:r>
          </a:p>
          <a:p>
            <a:pPr marL="0" indent="0" algn="just">
              <a:buNone/>
            </a:pPr>
            <a:endParaRPr lang="fr-FR"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6</a:t>
            </a:fld>
            <a:endParaRPr lang="fr-FR"/>
          </a:p>
        </p:txBody>
      </p:sp>
    </p:spTree>
    <p:extLst>
      <p:ext uri="{BB962C8B-B14F-4D97-AF65-F5344CB8AC3E}">
        <p14:creationId xmlns:p14="http://schemas.microsoft.com/office/powerpoint/2010/main" val="382013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sz="4000" dirty="0" err="1"/>
              <a:t>Shitsuke</a:t>
            </a:r>
            <a:r>
              <a:rPr lang="fr-FR" sz="4000" dirty="0"/>
              <a:t> </a:t>
            </a:r>
            <a:r>
              <a:rPr lang="fr-FR" sz="4000" dirty="0" smtClean="0"/>
              <a:t>:</a:t>
            </a:r>
            <a:br>
              <a:rPr lang="fr-FR" sz="4000" dirty="0" smtClean="0"/>
            </a:br>
            <a:r>
              <a:rPr lang="fr-FR" sz="4000" dirty="0" smtClean="0"/>
              <a:t> </a:t>
            </a:r>
            <a:r>
              <a:rPr lang="fr-FR" sz="4000" dirty="0"/>
              <a:t>éduquer</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6096000" y="2579571"/>
            <a:ext cx="5663999" cy="1296536"/>
          </a:xfrm>
        </p:spPr>
        <p:txBody>
          <a:bodyPr rtlCol="0"/>
          <a:lstStyle/>
          <a:p>
            <a:pPr algn="just"/>
            <a:r>
              <a:rPr lang="fr-FR" dirty="0"/>
              <a:t>Enfin, </a:t>
            </a:r>
            <a:r>
              <a:rPr lang="fr-FR" b="1" dirty="0"/>
              <a:t>faites évoluer et progresser votre méthode</a:t>
            </a:r>
            <a:r>
              <a:rPr lang="fr-FR" dirty="0"/>
              <a:t>. Soyez rigoureux en appliquant les 4 opérations précédentes et faites-les vivre dans la durée.</a:t>
            </a:r>
            <a:endParaRPr lang="fr-FR"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7</a:t>
            </a:fld>
            <a:endParaRPr lang="fr-FR"/>
          </a:p>
        </p:txBody>
      </p:sp>
    </p:spTree>
    <p:extLst>
      <p:ext uri="{BB962C8B-B14F-4D97-AF65-F5344CB8AC3E}">
        <p14:creationId xmlns:p14="http://schemas.microsoft.com/office/powerpoint/2010/main" val="71192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136669" y="183346"/>
            <a:ext cx="11623331" cy="444451"/>
          </a:xfrm>
        </p:spPr>
        <p:txBody>
          <a:bodyPr rtlCol="0"/>
          <a:lstStyle/>
          <a:p>
            <a:pPr algn="ctr"/>
            <a:r>
              <a:rPr lang="fr-FR" sz="4000" dirty="0" smtClean="0"/>
              <a:t>RANGER LE BUREAU DE SON ORDINATEUR</a:t>
            </a:r>
            <a:endParaRPr lang="fr-FR" sz="4000" dirty="0"/>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263857" y="775428"/>
            <a:ext cx="9453349" cy="5857384"/>
          </a:xfrm>
        </p:spPr>
        <p:txBody>
          <a:bodyPr rtlCol="0"/>
          <a:lstStyle/>
          <a:p>
            <a:pPr algn="just"/>
            <a:r>
              <a:rPr lang="fr-FR" dirty="0"/>
              <a:t>Ne nous arrêtons pas en si bon chemin. Maintenant appliquons-nous à utiliser cette même méthode pour notre ordinateur, afin de </a:t>
            </a:r>
            <a:r>
              <a:rPr lang="fr-FR" b="1" dirty="0"/>
              <a:t>ranger et d'organiser notre espace de travail informatique</a:t>
            </a:r>
            <a:r>
              <a:rPr lang="fr-FR" dirty="0"/>
              <a:t> pour retrouver facilement n'importe quel document.</a:t>
            </a:r>
          </a:p>
          <a:p>
            <a:pPr algn="just"/>
            <a:r>
              <a:rPr lang="fr-FR" dirty="0"/>
              <a:t>Personnellement, j’applique comme règle de ne jamais avoir plus de 7 dossiers sur le bureau de mon ordinateur.  Au delà, je commence à perdre du temps à chercher le bon dossier.</a:t>
            </a:r>
          </a:p>
          <a:p>
            <a:pPr algn="just"/>
            <a:r>
              <a:rPr lang="fr-FR" dirty="0"/>
              <a:t>Pour faire le ménage, commencez par :</a:t>
            </a:r>
          </a:p>
          <a:p>
            <a:pPr algn="just"/>
            <a:r>
              <a:rPr lang="fr-FR" b="1" dirty="0"/>
              <a:t>nommer ou renommer convenablement vos fichiers</a:t>
            </a:r>
            <a:r>
              <a:rPr lang="fr-FR" dirty="0"/>
              <a:t>. Évitez les document “sans titre 1” et préférez “lettre fournisseurs mai 2020”. Pour trouver le titre d’un document, posez-vous la question : “si je devais le chercher avec un moteur de recherche sur mon ordinateur, quels seraient les mots que j’utiliserais ?” ;</a:t>
            </a:r>
          </a:p>
          <a:p>
            <a:pPr algn="just"/>
            <a:r>
              <a:rPr lang="fr-FR" b="1" dirty="0"/>
              <a:t>créer un dossier "Perso"</a:t>
            </a:r>
            <a:r>
              <a:rPr lang="fr-FR" dirty="0"/>
              <a:t>, avec les copies de vos pièces à vous, la photo du chat, la fameuse recette de mamie, votre réservation de vacances... si c’est perso, c’est là. Au besoin, créez des sous-dossiers et prenez le temps de bien les nommer afin de vous y retrouver facilement (Administratif/Assurance/Photos/Banque, </a:t>
            </a:r>
            <a:r>
              <a:rPr lang="fr-FR" dirty="0" err="1"/>
              <a:t>etc</a:t>
            </a:r>
            <a:r>
              <a:rPr lang="fr-FR" dirty="0"/>
              <a:t>) ;</a:t>
            </a:r>
          </a:p>
          <a:p>
            <a:pPr algn="just"/>
            <a:r>
              <a:rPr lang="fr-FR" dirty="0" smtClean="0"/>
              <a:t>créer </a:t>
            </a:r>
            <a:r>
              <a:rPr lang="fr-FR" dirty="0"/>
              <a:t>aussi </a:t>
            </a:r>
            <a:r>
              <a:rPr lang="fr-FR" b="1" dirty="0"/>
              <a:t>un dossier "interne"</a:t>
            </a:r>
            <a:r>
              <a:rPr lang="fr-FR" dirty="0"/>
              <a:t> à votre travail, dans lequel vous regrouperez les infos sur le prochain séminaire, les évaluations annuelles, etc. ;</a:t>
            </a:r>
          </a:p>
          <a:p>
            <a:pPr algn="just"/>
            <a:r>
              <a:rPr lang="fr-FR" dirty="0"/>
              <a:t>finir par </a:t>
            </a:r>
            <a:r>
              <a:rPr lang="fr-FR" b="1" dirty="0"/>
              <a:t>un dossier sur votre cœur de métier</a:t>
            </a:r>
            <a:r>
              <a:rPr lang="fr-FR" dirty="0"/>
              <a:t>.</a:t>
            </a:r>
          </a:p>
          <a:p>
            <a:pPr algn="just"/>
            <a:r>
              <a:rPr lang="fr-FR" dirty="0"/>
              <a:t>Et n’oubliez pas, de temps à autre, de simplement examiner vos dossiers pour supprimer les doublons ou les fichiers volumineux inutiles qu’on garde en se disant “on sait jamais, ça peut servir un jour”.</a:t>
            </a:r>
          </a:p>
          <a:p>
            <a:pPr algn="just"/>
            <a:endParaRPr lang="fr-FR"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8</a:t>
            </a:fld>
            <a:endParaRPr lang="fr-FR"/>
          </a:p>
        </p:txBody>
      </p:sp>
    </p:spTree>
    <p:extLst>
      <p:ext uri="{BB962C8B-B14F-4D97-AF65-F5344CB8AC3E}">
        <p14:creationId xmlns:p14="http://schemas.microsoft.com/office/powerpoint/2010/main" val="192193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136669" y="183346"/>
            <a:ext cx="11623331" cy="444451"/>
          </a:xfrm>
        </p:spPr>
        <p:txBody>
          <a:bodyPr rtlCol="0"/>
          <a:lstStyle/>
          <a:p>
            <a:pPr algn="ctr"/>
            <a:r>
              <a:rPr lang="fr-FR" sz="2800" dirty="0" smtClean="0">
                <a:latin typeface="Arial" panose="020B0604020202020204" pitchFamily="34" charset="0"/>
                <a:cs typeface="Arial" panose="020B0604020202020204" pitchFamily="34" charset="0"/>
              </a:rPr>
              <a:t>Adapter son lieu de travail à ses besoins</a:t>
            </a:r>
            <a:endParaRPr lang="fr-FR" sz="2800"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9</a:t>
            </a:fld>
            <a:endParaRPr lang="fr-FR"/>
          </a:p>
        </p:txBody>
      </p:sp>
      <p:sp>
        <p:nvSpPr>
          <p:cNvPr id="7" name="Rectangle 2"/>
          <p:cNvSpPr>
            <a:spLocks noGrp="1" noChangeArrowheads="1"/>
          </p:cNvSpPr>
          <p:nvPr>
            <p:ph sz="half" idx="1"/>
          </p:nvPr>
        </p:nvSpPr>
        <p:spPr bwMode="auto">
          <a:xfrm>
            <a:off x="291414" y="982697"/>
            <a:ext cx="4081677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Au-delà d'appliquer ces règles, écoutez-vous et variez les façons de vous installer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pour tenter de trouver là où </a:t>
            </a:r>
            <a:r>
              <a:rPr kumimoji="0" lang="fr-FR" altLang="fr-FR" b="0" i="1"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vous</a:t>
            </a:r>
            <a:r>
              <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êtes le plus efficace.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Certains ont besoin de calme, d'autres moins.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Pour être efficace, j’ai besoin d’un environnement un peu "cocon"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pouvoir me faire un café, être sur un canapé, écouter de la musique.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Je trouve que se sentir bien aide à être efficace.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Mais, cela ne veut pas dire seule ! Je suis efficace aussi là où il y a des gens.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Je n'aime pas être seule, et la présence de gens qui travaillent à côté de moi me motive pour travailler.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Charlène, manager d'équipe.</a:t>
            </a:r>
          </a:p>
        </p:txBody>
      </p:sp>
    </p:spTree>
    <p:extLst>
      <p:ext uri="{BB962C8B-B14F-4D97-AF65-F5344CB8AC3E}">
        <p14:creationId xmlns:p14="http://schemas.microsoft.com/office/powerpoint/2010/main" val="3783513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838_TF16411250.potx" id="{C47F33A4-2C66-428E-B1F4-6919DFF55AE7}" vid="{0C76DC9B-55F5-4846-BECF-7B5783C0B8F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www.w3.org/XML/1998/namespace"/>
    <ds:schemaRef ds:uri="http://schemas.microsoft.com/office/2006/metadata/properties"/>
    <ds:schemaRef ds:uri="http://purl.org/dc/terms/"/>
    <ds:schemaRef ds:uri="http://schemas.openxmlformats.org/package/2006/metadata/core-properties"/>
    <ds:schemaRef ds:uri="http://schemas.microsoft.com/sharepoint/v3"/>
    <ds:schemaRef ds:uri="http://purl.org/dc/dcmitype/"/>
    <ds:schemaRef ds:uri="http://schemas.microsoft.com/office/2006/documentManagement/types"/>
    <ds:schemaRef ds:uri="http://purl.org/dc/elements/1.1/"/>
    <ds:schemaRef ds:uri="http://schemas.microsoft.com/office/infopath/2007/PartnerControls"/>
    <ds:schemaRef ds:uri="fb0879af-3eba-417a-a55a-ffe6dcd6ca77"/>
    <ds:schemaRef ds:uri="6dc4bcd6-49db-4c07-9060-8acfc67cef9f"/>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professionnelle percutante</Template>
  <TotalTime>0</TotalTime>
  <Words>269</Words>
  <Application>Microsoft Office PowerPoint</Application>
  <PresentationFormat>Grand écran</PresentationFormat>
  <Paragraphs>91</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Candara</vt:lpstr>
      <vt:lpstr>Corbel</vt:lpstr>
      <vt:lpstr>Times New Roman</vt:lpstr>
      <vt:lpstr>Thème Office</vt:lpstr>
      <vt:lpstr>GERER SON ESPACE DE TRAVAIL</vt:lpstr>
      <vt:lpstr>La méthode des 5 S</vt:lpstr>
      <vt:lpstr>SEIRI :  Rangement de l’espace</vt:lpstr>
      <vt:lpstr>Seiton :  ordonner et classer vos dossiers </vt:lpstr>
      <vt:lpstr>Seiso :  nettoyer </vt:lpstr>
      <vt:lpstr>Seiketsu :  procédures</vt:lpstr>
      <vt:lpstr>Shitsuke :  éduquer</vt:lpstr>
      <vt:lpstr>RANGER LE BUREAU DE SON ORDINATEUR</vt:lpstr>
      <vt:lpstr>Adapter son lieu de travail à ses besoins</vt:lpstr>
      <vt:lpstr>Stocker vos recherches à l’aide de Pocket</vt:lpstr>
      <vt:lpstr>Comment tout retrouvé en 20 secondes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2021-01-13T07:13:14Z</dcterms:created>
  <dcterms:modified xsi:type="dcterms:W3CDTF">2021-01-13T08:44:04Z</dcterms:modified>
</cp:coreProperties>
</file>