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13"/>
  </p:notesMasterIdLst>
  <p:handoutMasterIdLst>
    <p:handoutMasterId r:id="rId14"/>
  </p:handoutMasterIdLst>
  <p:sldIdLst>
    <p:sldId id="298" r:id="rId4"/>
    <p:sldId id="283" r:id="rId5"/>
    <p:sldId id="297" r:id="rId6"/>
    <p:sldId id="303" r:id="rId7"/>
    <p:sldId id="304" r:id="rId8"/>
    <p:sldId id="305" r:id="rId9"/>
    <p:sldId id="306" r:id="rId10"/>
    <p:sldId id="307" r:id="rId11"/>
    <p:sldId id="30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70" d="100"/>
          <a:sy n="70" d="100"/>
        </p:scale>
        <p:origin x="660"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1.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13/01/2021</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13/01/2021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427529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7084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622838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08261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3803274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27526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smtClean="0"/>
              <a:t>Modifier le style des sous-titres du masque</a:t>
            </a:r>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smtClean="0"/>
              <a:t>Modifiez le style du titre</a:t>
            </a:r>
            <a:endParaRPr lang="fr-FR"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r>
              <a:rPr lang="fr-FR" sz="1600" b="1" i="0" spc="-100" baseline="0" noProof="0">
                <a:solidFill>
                  <a:schemeClr val="accent1"/>
                </a:solidFill>
                <a:latin typeface="+mj-lt"/>
              </a:rPr>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reseau-morphee.fr/le-sommeil-et-ses-troubles-informations/quel-dormeur/soir-matin/questionnaire-de-typologie-circadienne-de-horne-et-ostbe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pomodoro-tracker.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859809" y="2811053"/>
            <a:ext cx="11332191" cy="1261295"/>
          </a:xfrm>
        </p:spPr>
        <p:txBody>
          <a:bodyPr tIns="216000" rtlCol="0"/>
          <a:lstStyle/>
          <a:p>
            <a:pPr rtl="0"/>
            <a:r>
              <a:rPr lang="fr-FR" sz="6000" dirty="0" smtClean="0"/>
              <a:t>STRUCTURER SA JOURNEE</a:t>
            </a:r>
            <a:endParaRPr lang="fr-FR" sz="6000" dirty="0"/>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dirty="0" smtClean="0"/>
              <a:t>Développer sa productivité</a:t>
            </a:r>
            <a:endParaRPr lang="fr-FR" dirty="0"/>
          </a:p>
        </p:txBody>
      </p:sp>
    </p:spTree>
    <p:extLst>
      <p:ext uri="{BB962C8B-B14F-4D97-AF65-F5344CB8AC3E}">
        <p14:creationId xmlns:p14="http://schemas.microsoft.com/office/powerpoint/2010/main" val="3989923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2</a:t>
            </a:fld>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465339" y="0"/>
            <a:ext cx="9593059" cy="985000"/>
          </a:xfrm>
        </p:spPr>
        <p:txBody>
          <a:bodyPr rtlCol="0"/>
          <a:lstStyle/>
          <a:p>
            <a:pPr algn="ctr" rtl="0"/>
            <a:r>
              <a:rPr lang="fr-FR" sz="3200" dirty="0" smtClean="0">
                <a:latin typeface="Arial" panose="020B0604020202020204" pitchFamily="34" charset="0"/>
                <a:cs typeface="Arial" panose="020B0604020202020204" pitchFamily="34" charset="0"/>
              </a:rPr>
              <a:t>A quel moment de la journée êtes-vous le plus productif ?</a:t>
            </a:r>
            <a:endParaRPr lang="fr-FR" sz="3200" dirty="0">
              <a:latin typeface="Arial" panose="020B0604020202020204" pitchFamily="34" charset="0"/>
              <a:cs typeface="Arial" panose="020B0604020202020204" pitchFamily="34" charset="0"/>
            </a:endParaRPr>
          </a:p>
        </p:txBody>
      </p:sp>
      <p:sp>
        <p:nvSpPr>
          <p:cNvPr id="12" name="ZoneTexte 11"/>
          <p:cNvSpPr txBox="1"/>
          <p:nvPr/>
        </p:nvSpPr>
        <p:spPr>
          <a:xfrm>
            <a:off x="268406" y="1066118"/>
            <a:ext cx="11655188" cy="1477328"/>
          </a:xfrm>
          <a:prstGeom prst="rect">
            <a:avLst/>
          </a:prstGeom>
          <a:noFill/>
        </p:spPr>
        <p:txBody>
          <a:bodyPr wrap="square" rtlCol="0">
            <a:spAutoFit/>
          </a:bodyPr>
          <a:lstStyle/>
          <a:p>
            <a:r>
              <a:rPr lang="fr-FR" dirty="0"/>
              <a:t>Les neurosciences nous apprennent que la majorité d’entre nous avons un </a:t>
            </a:r>
            <a:r>
              <a:rPr lang="fr-FR" b="1" dirty="0"/>
              <a:t>cerveau disposé au travail matinal</a:t>
            </a:r>
            <a:r>
              <a:rPr lang="fr-FR" dirty="0"/>
              <a:t>. </a:t>
            </a:r>
            <a:endParaRPr lang="fr-FR" dirty="0" smtClean="0"/>
          </a:p>
          <a:p>
            <a:endParaRPr lang="fr-FR" dirty="0"/>
          </a:p>
          <a:p>
            <a:r>
              <a:rPr lang="fr-FR" dirty="0" smtClean="0"/>
              <a:t>Certains </a:t>
            </a:r>
            <a:r>
              <a:rPr lang="fr-FR" dirty="0"/>
              <a:t>métiers ne se prêtent cependant pas au calme le matin ! </a:t>
            </a:r>
            <a:endParaRPr lang="fr-FR" dirty="0" smtClean="0"/>
          </a:p>
          <a:p>
            <a:endParaRPr lang="fr-FR" dirty="0"/>
          </a:p>
          <a:p>
            <a:r>
              <a:rPr lang="fr-FR" dirty="0" smtClean="0"/>
              <a:t>Voici </a:t>
            </a:r>
            <a:r>
              <a:rPr lang="fr-FR" dirty="0"/>
              <a:t>les réponses très contrastées de plusieurs personnes à qui l'on a demandé quand ils se sentaient le plus efficace.</a:t>
            </a:r>
            <a:endParaRPr lang="fr-FR" dirty="0"/>
          </a:p>
        </p:txBody>
      </p:sp>
      <p:sp>
        <p:nvSpPr>
          <p:cNvPr id="15" name="ZoneTexte 14"/>
          <p:cNvSpPr txBox="1"/>
          <p:nvPr/>
        </p:nvSpPr>
        <p:spPr>
          <a:xfrm>
            <a:off x="268406" y="2729552"/>
            <a:ext cx="8752764" cy="3970318"/>
          </a:xfrm>
          <a:prstGeom prst="rect">
            <a:avLst/>
          </a:prstGeom>
          <a:noFill/>
        </p:spPr>
        <p:txBody>
          <a:bodyPr wrap="square" rtlCol="0">
            <a:spAutoFit/>
          </a:bodyPr>
          <a:lstStyle/>
          <a:p>
            <a:r>
              <a:rPr lang="fr-FR" i="1" dirty="0"/>
              <a:t>Le moment de la journée où je me sens le plus efficace est le matin, car mon énergie est au max et mon cerveau n'est pas pollué par les urgences de la journée.</a:t>
            </a:r>
            <a:r>
              <a:rPr lang="fr-FR" dirty="0"/>
              <a:t> – Luc, responsable de formation</a:t>
            </a:r>
            <a:r>
              <a:rPr lang="fr-FR" dirty="0" smtClean="0"/>
              <a:t>.</a:t>
            </a:r>
          </a:p>
          <a:p>
            <a:endParaRPr lang="fr-FR" dirty="0"/>
          </a:p>
          <a:p>
            <a:r>
              <a:rPr lang="fr-FR" i="1" dirty="0"/>
              <a:t>Je me sens plus efficace le matin. Je suis moins fatiguée, j'ai moins de sollicitations externes. Ou un peu tard le soir (après 19 h), j'ai un regain d'énergie !</a:t>
            </a:r>
            <a:r>
              <a:rPr lang="fr-FR" dirty="0"/>
              <a:t> – Charlène, manager d'équipe</a:t>
            </a:r>
            <a:r>
              <a:rPr lang="fr-FR" dirty="0" smtClean="0"/>
              <a:t>.</a:t>
            </a:r>
          </a:p>
          <a:p>
            <a:endParaRPr lang="fr-FR" dirty="0"/>
          </a:p>
          <a:p>
            <a:r>
              <a:rPr lang="fr-FR" i="1" dirty="0"/>
              <a:t>L'après-midi, à partir de 16 h, j'avance le plus. C'est lorsque certains de mes collègues sont partis et que je ne suis pas dérangé par le téléphone et les bruits environnant…</a:t>
            </a:r>
            <a:r>
              <a:rPr lang="fr-FR" dirty="0"/>
              <a:t> – Duc, chef de projet Déploiement informatique</a:t>
            </a:r>
            <a:r>
              <a:rPr lang="fr-FR" dirty="0" smtClean="0"/>
              <a:t>.</a:t>
            </a:r>
          </a:p>
          <a:p>
            <a:endParaRPr lang="fr-FR" dirty="0"/>
          </a:p>
          <a:p>
            <a:r>
              <a:rPr lang="fr-FR" i="1" dirty="0"/>
              <a:t>Le moment de la journée où je peux le plus avancer est le soir, parce que je ne suis jamais interrompue !</a:t>
            </a:r>
            <a:r>
              <a:rPr lang="fr-FR" dirty="0"/>
              <a:t> – Sandra, HR manager.</a:t>
            </a:r>
          </a:p>
          <a:p>
            <a:endParaRPr lang="fr-FR"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b="0" dirty="0"/>
              <a:t>Pour découvrir vos dispositions </a:t>
            </a:r>
            <a:r>
              <a:rPr lang="fr-FR" b="0" dirty="0" smtClean="0"/>
              <a:t>particulières :</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192000" y="2258098"/>
            <a:ext cx="5472000" cy="3517393"/>
          </a:xfrm>
        </p:spPr>
        <p:txBody>
          <a:bodyPr rtlCol="0"/>
          <a:lstStyle/>
          <a:p>
            <a:pPr marL="0" indent="0" algn="just">
              <a:buNone/>
            </a:pPr>
            <a:r>
              <a:rPr lang="fr-FR" b="1" dirty="0" smtClean="0">
                <a:latin typeface="Arial" panose="020B0604020202020204" pitchFamily="34" charset="0"/>
                <a:cs typeface="Arial" panose="020B0604020202020204" pitchFamily="34" charset="0"/>
              </a:rPr>
              <a:t>Pour le découvrir, je vous invite à faire le test de typologie circadienne de </a:t>
            </a:r>
            <a:r>
              <a:rPr lang="fr-FR" b="1" dirty="0" err="1" smtClean="0">
                <a:latin typeface="Arial" panose="020B0604020202020204" pitchFamily="34" charset="0"/>
                <a:cs typeface="Arial" panose="020B0604020202020204" pitchFamily="34" charset="0"/>
              </a:rPr>
              <a:t>horne</a:t>
            </a:r>
            <a:r>
              <a:rPr lang="fr-FR" b="1" dirty="0" smtClean="0">
                <a:latin typeface="Arial" panose="020B0604020202020204" pitchFamily="34" charset="0"/>
                <a:cs typeface="Arial" panose="020B0604020202020204" pitchFamily="34" charset="0"/>
              </a:rPr>
              <a:t> et </a:t>
            </a:r>
            <a:r>
              <a:rPr lang="fr-FR" b="1" dirty="0" err="1" smtClean="0">
                <a:latin typeface="Arial" panose="020B0604020202020204" pitchFamily="34" charset="0"/>
                <a:cs typeface="Arial" panose="020B0604020202020204" pitchFamily="34" charset="0"/>
              </a:rPr>
              <a:t>ostberg</a:t>
            </a:r>
            <a:r>
              <a:rPr lang="fr-FR" b="1" dirty="0" smtClean="0">
                <a:latin typeface="Arial" panose="020B0604020202020204" pitchFamily="34" charset="0"/>
                <a:cs typeface="Arial" panose="020B0604020202020204" pitchFamily="34" charset="0"/>
              </a:rPr>
              <a:t> :</a:t>
            </a:r>
          </a:p>
          <a:p>
            <a:pPr marL="0" indent="0" algn="just">
              <a:buNone/>
            </a:pPr>
            <a:endParaRPr lang="fr-FR" b="1"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hlinkClick r:id="rId4"/>
              </a:rPr>
              <a:t>https://reseau-morphee.fr/le-sommeil-et-ses-troubles-informations/quel-dormeur/soir-matin/questionnaire-de-typologie-circadienne-de-horne-et-ostberg</a:t>
            </a: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3</a:t>
            </a:fld>
            <a:endParaRPr lang="fr-F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Démarrer sa journée avec une tâche à forte valeur ajoutée</a:t>
            </a:r>
            <a:r>
              <a:rPr lang="fr-FR" sz="4000" dirty="0"/>
              <a:t> </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282053" y="1507471"/>
            <a:ext cx="9353266" cy="4863880"/>
          </a:xfrm>
        </p:spPr>
        <p:txBody>
          <a:bodyPr rtlCol="0"/>
          <a:lstStyle/>
          <a:p>
            <a:pPr marL="0" indent="0" algn="just">
              <a:lnSpc>
                <a:spcPts val="2300"/>
              </a:lnSpc>
              <a:buNone/>
            </a:pPr>
            <a:r>
              <a:rPr lang="fr-FR" sz="1600" dirty="0" smtClean="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Une fois arrivé à votre poste de travail </a:t>
            </a:r>
            <a:r>
              <a:rPr lang="fr-FR" sz="1600" b="1" dirty="0">
                <a:latin typeface="Arial" panose="020B0604020202020204" pitchFamily="34" charset="0"/>
                <a:cs typeface="Arial" panose="020B0604020202020204" pitchFamily="34" charset="0"/>
              </a:rPr>
              <a:t>propre</a:t>
            </a:r>
            <a:r>
              <a:rPr lang="fr-FR" sz="1600" dirty="0">
                <a:latin typeface="Arial" panose="020B0604020202020204" pitchFamily="34" charset="0"/>
                <a:cs typeface="Arial" panose="020B0604020202020204" pitchFamily="34" charset="0"/>
              </a:rPr>
              <a:t> et </a:t>
            </a:r>
            <a:r>
              <a:rPr lang="fr-FR" sz="1600" b="1" dirty="0">
                <a:latin typeface="Arial" panose="020B0604020202020204" pitchFamily="34" charset="0"/>
                <a:cs typeface="Arial" panose="020B0604020202020204" pitchFamily="34" charset="0"/>
              </a:rPr>
              <a:t>rangé</a:t>
            </a:r>
            <a:r>
              <a:rPr lang="fr-FR" sz="1600" dirty="0">
                <a:latin typeface="Arial" panose="020B0604020202020204" pitchFamily="34" charset="0"/>
                <a:cs typeface="Arial" panose="020B0604020202020204" pitchFamily="34" charset="0"/>
              </a:rPr>
              <a:t>, comme expliqué dans le chapitre précédent, si vous le pouvez, </a:t>
            </a:r>
            <a:r>
              <a:rPr lang="fr-FR" sz="1600" b="1" dirty="0">
                <a:latin typeface="Arial" panose="020B0604020202020204" pitchFamily="34" charset="0"/>
                <a:cs typeface="Arial" panose="020B0604020202020204" pitchFamily="34" charset="0"/>
              </a:rPr>
              <a:t>ne jetez pas immédiatement un œil à vos mails</a:t>
            </a:r>
            <a:r>
              <a:rPr lang="fr-FR" sz="1600" dirty="0" smtClean="0">
                <a:latin typeface="Arial" panose="020B0604020202020204" pitchFamily="34" charset="0"/>
                <a:cs typeface="Arial" panose="020B0604020202020204" pitchFamily="34" charset="0"/>
              </a:rPr>
              <a:t>.</a:t>
            </a:r>
          </a:p>
          <a:p>
            <a:pPr algn="just">
              <a:lnSpc>
                <a:spcPts val="2300"/>
              </a:lnSpc>
            </a:pPr>
            <a:r>
              <a:rPr lang="fr-FR" dirty="0" smtClean="0"/>
              <a:t>Vous </a:t>
            </a:r>
            <a:r>
              <a:rPr lang="fr-FR" dirty="0"/>
              <a:t>pouvez en priorité vous atteler à la tâche qui a le plus de valeur aujourd’hui. Pour connaître cette tâche, posez-vous la question : "Si je ne devais faire qu’une seule chose aujourd’hui, ce serait quoi ?” ou “ Quelle est la chose qu’on attend de moi en priorité aujourd’hui ?”.</a:t>
            </a:r>
          </a:p>
          <a:p>
            <a:pPr algn="just">
              <a:lnSpc>
                <a:spcPts val="2300"/>
              </a:lnSpc>
            </a:pPr>
            <a:r>
              <a:rPr lang="fr-FR" dirty="0"/>
              <a:t>C’est possiblement une tâche ingrate, complexe ou désagréable, peu importe ; pour gagner du temps, de l’efficacité et de la productivité, commencez par la plus ingrate ou la plus difficile car toutes les tâches suivantes vous sembleront plus faciles et plus agréables.</a:t>
            </a:r>
          </a:p>
          <a:p>
            <a:pPr algn="just">
              <a:lnSpc>
                <a:spcPts val="2300"/>
              </a:lnSpc>
            </a:pPr>
            <a:r>
              <a:rPr lang="fr-FR" dirty="0"/>
              <a:t>L'avantage de cette habitude, c’est que vous serez libéré de ce poids sur votre conscience et vous aurez gardé les autres missions de la journée plus simples pour les temps où vous êtes plus fatigué. Allouez entre </a:t>
            </a:r>
            <a:r>
              <a:rPr lang="fr-FR" b="1" dirty="0"/>
              <a:t>60 et 120 minutes pour faire cette tâche complexe en début de journée</a:t>
            </a:r>
            <a:r>
              <a:rPr lang="fr-FR" dirty="0"/>
              <a:t>. Si vous me dites qu’il vous faut 2 jours pour réaliser cette tâche, le plus simple sera de découper votre projet en plus petites étapes. Ne prenez pas de rendez-vous pendant ce temps et dans la mesure du possible, indiquez à vos collaborateurs que vous n’êtes pas disponible</a:t>
            </a:r>
            <a:r>
              <a:rPr lang="fr-FR" dirty="0" smtClean="0"/>
              <a:t>.</a:t>
            </a:r>
            <a:endParaRPr lang="fr-FR" sz="16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spTree>
    <p:extLst>
      <p:ext uri="{BB962C8B-B14F-4D97-AF65-F5344CB8AC3E}">
        <p14:creationId xmlns:p14="http://schemas.microsoft.com/office/powerpoint/2010/main" val="331486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Conseil : répartition des tâches dans la journée</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6095999" y="2047164"/>
            <a:ext cx="5663999" cy="4217158"/>
          </a:xfrm>
        </p:spPr>
        <p:txBody>
          <a:bodyPr rtlCol="0"/>
          <a:lstStyle/>
          <a:p>
            <a:pPr algn="just">
              <a:lnSpc>
                <a:spcPts val="2400"/>
              </a:lnSpc>
            </a:pPr>
            <a:r>
              <a:rPr lang="fr-FR" dirty="0" smtClean="0">
                <a:latin typeface="Arial" panose="020B0604020202020204" pitchFamily="34" charset="0"/>
                <a:cs typeface="Arial" panose="020B0604020202020204" pitchFamily="34" charset="0"/>
              </a:rPr>
              <a:t>  </a:t>
            </a:r>
            <a:r>
              <a:rPr lang="fr-FR" b="1" u="sng" dirty="0" smtClean="0">
                <a:latin typeface="Arial" panose="020B0604020202020204" pitchFamily="34" charset="0"/>
                <a:cs typeface="Arial" panose="020B0604020202020204" pitchFamily="34" charset="0"/>
              </a:rPr>
              <a:t>Témoignages</a:t>
            </a:r>
            <a:r>
              <a:rPr lang="fr-FR" dirty="0" smtClean="0">
                <a:latin typeface="Arial" panose="020B0604020202020204" pitchFamily="34" charset="0"/>
                <a:cs typeface="Arial" panose="020B0604020202020204" pitchFamily="34" charset="0"/>
              </a:rPr>
              <a:t> :</a:t>
            </a:r>
          </a:p>
          <a:p>
            <a:pPr algn="just">
              <a:lnSpc>
                <a:spcPts val="2400"/>
              </a:lnSpc>
            </a:pPr>
            <a:r>
              <a:rPr lang="fr-FR" i="1" dirty="0"/>
              <a:t>La meilleure astuce que quelqu'un m’ait donné pour gagner du temps est de toujours me focaliser sur ma priorité de la journée. Je l’applique au quotidien</a:t>
            </a:r>
            <a:r>
              <a:rPr lang="fr-FR" dirty="0"/>
              <a:t>. – </a:t>
            </a:r>
            <a:r>
              <a:rPr lang="fr-FR" b="1" dirty="0" err="1"/>
              <a:t>Viriginie</a:t>
            </a:r>
            <a:r>
              <a:rPr lang="fr-FR" b="1" dirty="0"/>
              <a:t>, CEO</a:t>
            </a:r>
            <a:r>
              <a:rPr lang="fr-FR" dirty="0"/>
              <a:t>.</a:t>
            </a:r>
          </a:p>
          <a:p>
            <a:pPr algn="just">
              <a:lnSpc>
                <a:spcPts val="2400"/>
              </a:lnSpc>
            </a:pPr>
            <a:r>
              <a:rPr lang="fr-FR" i="1" dirty="0"/>
              <a:t>Pour gagner en productivité et efficacité au début de ma carrière, au-delà de l’apprentissage de mon métier, j'ai appris à me concentrer sur LE sujet ou l'objectif recherché. En gardant à l’esprit cet objectif clair, j’ai réussi à augmenter ma rapidité.</a:t>
            </a:r>
            <a:r>
              <a:rPr lang="fr-FR" dirty="0"/>
              <a:t> – </a:t>
            </a:r>
            <a:r>
              <a:rPr lang="fr-FR" b="1" dirty="0"/>
              <a:t>Patrick, dirigeant chef d'entreprise</a:t>
            </a:r>
            <a:r>
              <a:rPr lang="fr-FR" dirty="0"/>
              <a:t>. </a:t>
            </a:r>
          </a:p>
          <a:p>
            <a:pPr algn="just">
              <a:lnSpc>
                <a:spcPts val="2400"/>
              </a:lnSpc>
            </a:pPr>
            <a:endParaRPr lang="fr-FR" dirty="0">
              <a:latin typeface="Arial" panose="020B0604020202020204" pitchFamily="34" charset="0"/>
              <a:cs typeface="Arial" panose="020B0604020202020204" pitchFamily="34" charset="0"/>
            </a:endParaRPr>
          </a:p>
          <a:p>
            <a:pPr marL="0" indent="0" algn="just">
              <a:lnSpc>
                <a:spcPts val="2400"/>
              </a:lnSpc>
              <a:buNone/>
            </a:pP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pic>
        <p:nvPicPr>
          <p:cNvPr id="10242" name="Picture 2" descr="Matin : tâches importantes et urgentes ; Après-midi : secondaires, récurren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2" y="2144974"/>
            <a:ext cx="6012737" cy="338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19"/>
            <a:ext cx="11623331" cy="1124345"/>
          </a:xfrm>
        </p:spPr>
        <p:txBody>
          <a:bodyPr rtlCol="0"/>
          <a:lstStyle/>
          <a:p>
            <a:pPr algn="ctr"/>
            <a:r>
              <a:rPr lang="fr-FR" sz="4000" dirty="0" smtClean="0"/>
              <a:t>La méthode : POMODORO</a:t>
            </a:r>
            <a:endParaRPr lang="fr-FR" sz="4000" dirty="0"/>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336643" y="1542198"/>
            <a:ext cx="5663999" cy="3769270"/>
          </a:xfrm>
        </p:spPr>
        <p:txBody>
          <a:bodyPr rtlCol="0"/>
          <a:lstStyle/>
          <a:p>
            <a:pPr algn="just">
              <a:lnSpc>
                <a:spcPts val="2400"/>
              </a:lnSpc>
            </a:pPr>
            <a:r>
              <a:rPr lang="fr-FR" dirty="0" err="1"/>
              <a:t>Pomodoro</a:t>
            </a:r>
            <a:r>
              <a:rPr lang="fr-FR" dirty="0"/>
              <a:t> est une méthode de gestion du temps qui va vous aider à </a:t>
            </a:r>
            <a:r>
              <a:rPr lang="fr-FR" b="1" dirty="0"/>
              <a:t>vous concentrer et vous discipliner</a:t>
            </a:r>
            <a:r>
              <a:rPr lang="fr-FR" dirty="0"/>
              <a:t> lors de la réalisation d’une tâche. </a:t>
            </a:r>
            <a:endParaRPr lang="fr-FR" dirty="0" smtClean="0"/>
          </a:p>
          <a:p>
            <a:pPr algn="just">
              <a:lnSpc>
                <a:spcPts val="2400"/>
              </a:lnSpc>
            </a:pPr>
            <a:r>
              <a:rPr lang="fr-FR" dirty="0" smtClean="0"/>
              <a:t>Cette </a:t>
            </a:r>
            <a:r>
              <a:rPr lang="fr-FR" dirty="0"/>
              <a:t>méthode se base sur l'usage d'un minuteur appelé </a:t>
            </a:r>
            <a:r>
              <a:rPr lang="fr-FR" i="1" dirty="0" err="1"/>
              <a:t>pomodori</a:t>
            </a:r>
            <a:r>
              <a:rPr lang="fr-FR" dirty="0"/>
              <a:t>, permettant de respecter des </a:t>
            </a:r>
            <a:r>
              <a:rPr lang="fr-FR" b="1" dirty="0"/>
              <a:t>périodes de travail de 25 minutes</a:t>
            </a:r>
            <a:r>
              <a:rPr lang="fr-FR" dirty="0"/>
              <a:t> en alternance avec des </a:t>
            </a:r>
            <a:r>
              <a:rPr lang="fr-FR" b="1" dirty="0"/>
              <a:t>moments de relâche de 5 minutes</a:t>
            </a:r>
            <a:r>
              <a:rPr lang="fr-FR" dirty="0" smtClean="0"/>
              <a:t>.</a:t>
            </a:r>
          </a:p>
          <a:p>
            <a:pPr algn="just">
              <a:lnSpc>
                <a:spcPts val="2400"/>
              </a:lnSpc>
            </a:pPr>
            <a:r>
              <a:rPr lang="fr-FR" dirty="0"/>
              <a:t>Pour cela, prenez la ou les tâches que vous devez absolument réaliser pendant la prochaine heure et fixez-vous l’objectif de tout finir à la fin du temps imparti.</a:t>
            </a:r>
            <a:endParaRPr lang="fr-FR"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6</a:t>
            </a:fld>
            <a:endParaRPr lang="fr-FR"/>
          </a:p>
        </p:txBody>
      </p:sp>
      <p:sp>
        <p:nvSpPr>
          <p:cNvPr id="5" name="ZoneTexte 4"/>
          <p:cNvSpPr txBox="1"/>
          <p:nvPr/>
        </p:nvSpPr>
        <p:spPr>
          <a:xfrm>
            <a:off x="6469039" y="2019869"/>
            <a:ext cx="5154292" cy="3139321"/>
          </a:xfrm>
          <a:prstGeom prst="rect">
            <a:avLst/>
          </a:prstGeom>
          <a:solidFill>
            <a:schemeClr val="accent1">
              <a:lumMod val="40000"/>
              <a:lumOff val="60000"/>
            </a:schemeClr>
          </a:solidFill>
        </p:spPr>
        <p:txBody>
          <a:bodyPr wrap="square" rtlCol="0">
            <a:spAutoFit/>
          </a:bodyPr>
          <a:lstStyle/>
          <a:p>
            <a:pPr algn="just"/>
            <a:r>
              <a:rPr lang="fr-FR" b="1" u="sng" dirty="0" smtClean="0"/>
              <a:t>CONSEIL </a:t>
            </a:r>
            <a:r>
              <a:rPr lang="fr-FR" dirty="0" smtClean="0"/>
              <a:t>:</a:t>
            </a:r>
          </a:p>
          <a:p>
            <a:pPr algn="just"/>
            <a:endParaRPr lang="fr-FR" dirty="0" smtClean="0"/>
          </a:p>
          <a:p>
            <a:pPr algn="just"/>
            <a:r>
              <a:rPr lang="fr-FR" dirty="0" smtClean="0"/>
              <a:t>Avant </a:t>
            </a:r>
            <a:r>
              <a:rPr lang="fr-FR" dirty="0"/>
              <a:t>de commencer, vous pouvez encore améliorer votre concentration et votre efficacité en vous isolant. Coupez les notifications en activant le mode “ne pas déranger” sur votre ordinateur et votre téléphone. Mettez un casque, ou des bouchons d’oreilles si vous aimez le silence, ou écoutez une playlist spéciale concentration avec de la musique instrumentale douce ou un bruit de fond agréable, comme sur Noisli.com.</a:t>
            </a:r>
            <a:endParaRPr lang="fr-FR" dirty="0"/>
          </a:p>
        </p:txBody>
      </p:sp>
      <p:sp>
        <p:nvSpPr>
          <p:cNvPr id="8" name="Flèche droite 7"/>
          <p:cNvSpPr/>
          <p:nvPr/>
        </p:nvSpPr>
        <p:spPr>
          <a:xfrm>
            <a:off x="6469039" y="5445457"/>
            <a:ext cx="4039737" cy="92589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750627" y="5581934"/>
            <a:ext cx="5250015" cy="646331"/>
          </a:xfrm>
          <a:prstGeom prst="rect">
            <a:avLst/>
          </a:prstGeom>
          <a:solidFill>
            <a:schemeClr val="accent2">
              <a:lumMod val="20000"/>
              <a:lumOff val="80000"/>
            </a:schemeClr>
          </a:solidFill>
        </p:spPr>
        <p:txBody>
          <a:bodyPr wrap="square" rtlCol="0">
            <a:spAutoFit/>
          </a:bodyPr>
          <a:lstStyle/>
          <a:p>
            <a:pPr algn="ctr"/>
            <a:r>
              <a:rPr lang="fr-FR" dirty="0" smtClean="0"/>
              <a:t>Comment appliquer cette méthode ? </a:t>
            </a:r>
          </a:p>
          <a:p>
            <a:pPr algn="ctr"/>
            <a:r>
              <a:rPr lang="fr-FR" dirty="0" smtClean="0"/>
              <a:t>Voir page suivante</a:t>
            </a:r>
            <a:endParaRPr lang="fr-FR" dirty="0"/>
          </a:p>
        </p:txBody>
      </p:sp>
    </p:spTree>
    <p:extLst>
      <p:ext uri="{BB962C8B-B14F-4D97-AF65-F5344CB8AC3E}">
        <p14:creationId xmlns:p14="http://schemas.microsoft.com/office/powerpoint/2010/main" val="382013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0" y="256520"/>
            <a:ext cx="11623331" cy="507756"/>
          </a:xfrm>
        </p:spPr>
        <p:txBody>
          <a:bodyPr rtlCol="0"/>
          <a:lstStyle/>
          <a:p>
            <a:pPr algn="ctr"/>
            <a:r>
              <a:rPr lang="fr-FR" sz="3200" dirty="0" smtClean="0">
                <a:latin typeface="Arial" panose="020B0604020202020204" pitchFamily="34" charset="0"/>
                <a:cs typeface="Arial" panose="020B0604020202020204" pitchFamily="34" charset="0"/>
              </a:rPr>
              <a:t>ACTION !  Appliquer  la  méthode  POMODORO</a:t>
            </a:r>
            <a:endParaRPr lang="fr-FR" sz="3200" dirty="0">
              <a:latin typeface="Arial" panose="020B0604020202020204" pitchFamily="34" charset="0"/>
              <a:cs typeface="Arial" panose="020B0604020202020204" pitchFamily="34" charset="0"/>
            </a:endParaRP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336645" y="862248"/>
            <a:ext cx="5663999" cy="4990487"/>
          </a:xfrm>
        </p:spPr>
        <p:txBody>
          <a:bodyPr rtlCol="0"/>
          <a:lstStyle/>
          <a:p>
            <a:pPr algn="just">
              <a:lnSpc>
                <a:spcPts val="2400"/>
              </a:lnSpc>
            </a:pPr>
            <a:r>
              <a:rPr lang="fr-FR" b="1" dirty="0"/>
              <a:t>Voici comment appliquer la méthode </a:t>
            </a:r>
            <a:r>
              <a:rPr lang="fr-FR" b="1" dirty="0" err="1"/>
              <a:t>Pomodoro</a:t>
            </a:r>
            <a:r>
              <a:rPr lang="fr-FR" b="1" dirty="0"/>
              <a:t> :</a:t>
            </a:r>
          </a:p>
          <a:p>
            <a:pPr algn="just">
              <a:lnSpc>
                <a:spcPts val="2400"/>
              </a:lnSpc>
            </a:pPr>
            <a:r>
              <a:rPr lang="fr-FR" dirty="0"/>
              <a:t>mettez un minuteur sur 25 minutes et c’est parti, travaillez à fond, sans être dérangé ;</a:t>
            </a:r>
          </a:p>
          <a:p>
            <a:pPr algn="just">
              <a:lnSpc>
                <a:spcPts val="2400"/>
              </a:lnSpc>
            </a:pPr>
            <a:r>
              <a:rPr lang="fr-FR" dirty="0" err="1"/>
              <a:t>drrrring</a:t>
            </a:r>
            <a:r>
              <a:rPr lang="fr-FR" dirty="0"/>
              <a:t> ! Fin du sprint, prenez 5 minutes de pause, une vraie pause, pas un autre travail. N’oubliez pas de mettre le minuteur sur 5 minutes ;</a:t>
            </a:r>
          </a:p>
          <a:p>
            <a:pPr algn="just">
              <a:lnSpc>
                <a:spcPts val="2400"/>
              </a:lnSpc>
            </a:pPr>
            <a:r>
              <a:rPr lang="fr-FR" dirty="0" err="1"/>
              <a:t>drrrring</a:t>
            </a:r>
            <a:r>
              <a:rPr lang="fr-FR" dirty="0"/>
              <a:t>… C’est reparti pour 25 minutes à fond ;</a:t>
            </a:r>
          </a:p>
          <a:p>
            <a:pPr algn="just">
              <a:lnSpc>
                <a:spcPts val="2400"/>
              </a:lnSpc>
            </a:pPr>
            <a:r>
              <a:rPr lang="fr-FR" dirty="0" err="1"/>
              <a:t>drrrring</a:t>
            </a:r>
            <a:r>
              <a:rPr lang="fr-FR" dirty="0"/>
              <a:t>… 5 minutes de pause ;</a:t>
            </a:r>
          </a:p>
          <a:p>
            <a:pPr algn="just">
              <a:lnSpc>
                <a:spcPts val="2400"/>
              </a:lnSpc>
            </a:pPr>
            <a:r>
              <a:rPr lang="fr-FR" dirty="0"/>
              <a:t>et ainsi de suite 4 fois d’affilée. À la 4e pause, prenez 15 minutes de plus si vous en ressentez le besoin ;</a:t>
            </a:r>
          </a:p>
          <a:p>
            <a:pPr algn="just">
              <a:lnSpc>
                <a:spcPts val="2400"/>
              </a:lnSpc>
            </a:pPr>
            <a:r>
              <a:rPr lang="fr-FR" dirty="0"/>
              <a:t>recommencez le cycle si nécessaire, sans dépasser 2 h.</a:t>
            </a:r>
          </a:p>
          <a:p>
            <a:pPr algn="just">
              <a:lnSpc>
                <a:spcPts val="2400"/>
              </a:lnSpc>
            </a:pPr>
            <a:r>
              <a:rPr lang="fr-FR" dirty="0"/>
              <a:t>Cette méthode a un grand intérêt, car </a:t>
            </a:r>
            <a:r>
              <a:rPr lang="fr-FR" b="1" dirty="0"/>
              <a:t>elle ne vous épuise pas</a:t>
            </a:r>
            <a:r>
              <a:rPr lang="fr-FR" dirty="0"/>
              <a:t> et permet d’être efficace, y compris sur le long terme. Après une ou deux semaines, vous pourrez allonger le temps de travail. Pour ma part j'apprécie faire des cycles de 45 min et 5 min de pause.</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sp>
        <p:nvSpPr>
          <p:cNvPr id="5" name="ZoneTexte 4"/>
          <p:cNvSpPr txBox="1"/>
          <p:nvPr/>
        </p:nvSpPr>
        <p:spPr>
          <a:xfrm>
            <a:off x="6864824" y="2702257"/>
            <a:ext cx="4585648" cy="923330"/>
          </a:xfrm>
          <a:prstGeom prst="rect">
            <a:avLst/>
          </a:prstGeom>
          <a:solidFill>
            <a:schemeClr val="accent2">
              <a:lumMod val="20000"/>
              <a:lumOff val="80000"/>
            </a:schemeClr>
          </a:solidFill>
          <a:ln>
            <a:solidFill>
              <a:schemeClr val="accent1">
                <a:lumMod val="50000"/>
              </a:schemeClr>
            </a:solidFill>
          </a:ln>
        </p:spPr>
        <p:txBody>
          <a:bodyPr wrap="square" rtlCol="0">
            <a:spAutoFit/>
          </a:bodyPr>
          <a:lstStyle/>
          <a:p>
            <a:r>
              <a:rPr lang="fr-FR" b="1" dirty="0" smtClean="0"/>
              <a:t>Vous voulez tester ?</a:t>
            </a:r>
          </a:p>
          <a:p>
            <a:endParaRPr lang="fr-FR" b="1" dirty="0"/>
          </a:p>
          <a:p>
            <a:r>
              <a:rPr lang="fr-FR" b="1" dirty="0" smtClean="0"/>
              <a:t>C’est </a:t>
            </a:r>
            <a:r>
              <a:rPr lang="fr-FR" b="1" dirty="0"/>
              <a:t>par ici </a:t>
            </a:r>
            <a:r>
              <a:rPr lang="fr-FR" b="1" dirty="0">
                <a:solidFill>
                  <a:schemeClr val="accent5">
                    <a:lumMod val="90000"/>
                    <a:lumOff val="10000"/>
                  </a:schemeClr>
                </a:solidFill>
              </a:rPr>
              <a:t>: </a:t>
            </a:r>
            <a:r>
              <a:rPr lang="fr-FR" b="1" dirty="0">
                <a:solidFill>
                  <a:schemeClr val="accent5">
                    <a:lumMod val="90000"/>
                    <a:lumOff val="10000"/>
                  </a:schemeClr>
                </a:solidFill>
                <a:hlinkClick r:id="rId3"/>
              </a:rPr>
              <a:t>https://pomodoro-tracker.com/</a:t>
            </a:r>
            <a:endParaRPr lang="fr-FR" b="1" dirty="0">
              <a:solidFill>
                <a:schemeClr val="accent5">
                  <a:lumMod val="90000"/>
                  <a:lumOff val="10000"/>
                </a:schemeClr>
              </a:solidFill>
            </a:endParaRPr>
          </a:p>
        </p:txBody>
      </p:sp>
    </p:spTree>
    <p:extLst>
      <p:ext uri="{BB962C8B-B14F-4D97-AF65-F5344CB8AC3E}">
        <p14:creationId xmlns:p14="http://schemas.microsoft.com/office/powerpoint/2010/main" val="71192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352669" y="167204"/>
            <a:ext cx="11623331" cy="444451"/>
          </a:xfrm>
        </p:spPr>
        <p:txBody>
          <a:bodyPr rtlCol="0"/>
          <a:lstStyle/>
          <a:p>
            <a:pPr algn="ctr"/>
            <a:r>
              <a:rPr lang="fr-FR" sz="3200" dirty="0" smtClean="0"/>
              <a:t>TIMEBOXER SA JOURNEE</a:t>
            </a:r>
            <a:endParaRPr lang="fr-FR" sz="3200"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8</a:t>
            </a:fld>
            <a:endParaRPr lang="fr-FR"/>
          </a:p>
        </p:txBody>
      </p:sp>
      <p:sp>
        <p:nvSpPr>
          <p:cNvPr id="5" name="ZoneTexte 4"/>
          <p:cNvSpPr txBox="1"/>
          <p:nvPr/>
        </p:nvSpPr>
        <p:spPr>
          <a:xfrm>
            <a:off x="147952" y="611655"/>
            <a:ext cx="9173468" cy="1985159"/>
          </a:xfrm>
          <a:prstGeom prst="rect">
            <a:avLst/>
          </a:prstGeom>
          <a:noFill/>
        </p:spPr>
        <p:txBody>
          <a:bodyPr wrap="square" rtlCol="0">
            <a:spAutoFit/>
          </a:bodyPr>
          <a:lstStyle/>
          <a:p>
            <a:pPr algn="just"/>
            <a:r>
              <a:rPr lang="fr-FR" sz="1600" dirty="0">
                <a:latin typeface="Arial" panose="020B0604020202020204" pitchFamily="34" charset="0"/>
                <a:cs typeface="Arial" panose="020B0604020202020204" pitchFamily="34" charset="0"/>
              </a:rPr>
              <a:t>Il y a 24 heures dans la journée et une des règles pour équilibrer vie professionnelle et vie privée consiste à diviser en 3 parties égales cette journée. 8 heures pour le repos et la détente, 8 heures pour la famille, les amis et les loisirs et 8 heures pour le travail et l’apprentissage</a:t>
            </a:r>
            <a:r>
              <a:rPr lang="fr-FR" sz="1600" dirty="0" smtClean="0">
                <a:latin typeface="Arial" panose="020B0604020202020204" pitchFamily="34" charset="0"/>
                <a:cs typeface="Arial" panose="020B0604020202020204" pitchFamily="34" charset="0"/>
              </a:rPr>
              <a:t>.</a:t>
            </a:r>
          </a:p>
          <a:p>
            <a:pPr algn="just"/>
            <a:endParaRPr lang="fr-FR" sz="900" dirty="0">
              <a:latin typeface="Arial" panose="020B0604020202020204" pitchFamily="34" charset="0"/>
              <a:cs typeface="Arial" panose="020B0604020202020204" pitchFamily="34" charset="0"/>
            </a:endParaRPr>
          </a:p>
          <a:p>
            <a:pPr algn="just"/>
            <a:r>
              <a:rPr lang="fr-FR" sz="1600" dirty="0">
                <a:latin typeface="Arial" panose="020B0604020202020204" pitchFamily="34" charset="0"/>
                <a:cs typeface="Arial" panose="020B0604020202020204" pitchFamily="34" charset="0"/>
              </a:rPr>
              <a:t>À de très rares exceptions près, nous avons tous des routines et toutes les routines ne sont pas mauvaises. Le matin, nous faisons les mêmes choses dans le même ordre dans 80 % des cas, si ce n’est plus. Cette routine est une sorte de rituel qui nous prépare à la journée.</a:t>
            </a:r>
          </a:p>
          <a:p>
            <a:pPr algn="just"/>
            <a:endParaRPr lang="fr-FR" sz="1600" dirty="0">
              <a:latin typeface="Arial" panose="020B0604020202020204" pitchFamily="34" charset="0"/>
              <a:cs typeface="Arial" panose="020B0604020202020204" pitchFamily="34" charset="0"/>
            </a:endParaRPr>
          </a:p>
        </p:txBody>
      </p:sp>
      <p:sp>
        <p:nvSpPr>
          <p:cNvPr id="7" name="ZoneTexte 6"/>
          <p:cNvSpPr txBox="1"/>
          <p:nvPr/>
        </p:nvSpPr>
        <p:spPr>
          <a:xfrm>
            <a:off x="147952" y="2401033"/>
            <a:ext cx="6716872" cy="3970318"/>
          </a:xfrm>
          <a:prstGeom prst="rect">
            <a:avLst/>
          </a:prstGeom>
          <a:solidFill>
            <a:schemeClr val="accent1">
              <a:lumMod val="40000"/>
              <a:lumOff val="60000"/>
            </a:schemeClr>
          </a:solidFill>
        </p:spPr>
        <p:txBody>
          <a:bodyPr wrap="square" rtlCol="0">
            <a:spAutoFit/>
          </a:bodyPr>
          <a:lstStyle/>
          <a:p>
            <a:r>
              <a:rPr lang="fr-FR" dirty="0">
                <a:latin typeface="Arial" panose="020B0604020202020204" pitchFamily="34" charset="0"/>
                <a:cs typeface="Arial" panose="020B0604020202020204" pitchFamily="34" charset="0"/>
              </a:rPr>
              <a:t>Voyons l’exemple suivant d’une journée déjà bien chargée mais convenablement </a:t>
            </a:r>
            <a:r>
              <a:rPr lang="fr-FR" dirty="0" err="1">
                <a:latin typeface="Arial" panose="020B0604020202020204" pitchFamily="34" charset="0"/>
                <a:cs typeface="Arial" panose="020B0604020202020204" pitchFamily="34" charset="0"/>
              </a:rPr>
              <a:t>timeboxée</a:t>
            </a:r>
            <a:r>
              <a:rPr lang="fr-FR" dirty="0">
                <a:latin typeface="Arial" panose="020B0604020202020204" pitchFamily="34" charset="0"/>
                <a:cs typeface="Arial" panose="020B0604020202020204" pitchFamily="34" charset="0"/>
              </a:rPr>
              <a:t>, c’est à dire qu’un temps est prévu pour chaque chose :</a:t>
            </a:r>
          </a:p>
          <a:p>
            <a:r>
              <a:rPr lang="fr-FR" b="1" dirty="0">
                <a:latin typeface="Arial" panose="020B0604020202020204" pitchFamily="34" charset="0"/>
                <a:cs typeface="Arial" panose="020B0604020202020204" pitchFamily="34" charset="0"/>
              </a:rPr>
              <a:t>routine matinale</a:t>
            </a:r>
            <a:r>
              <a:rPr lang="fr-FR" dirty="0">
                <a:latin typeface="Arial" panose="020B0604020202020204" pitchFamily="34" charset="0"/>
                <a:cs typeface="Arial" panose="020B0604020202020204" pitchFamily="34" charset="0"/>
              </a:rPr>
              <a:t> : 15 – 45 min ;</a:t>
            </a:r>
          </a:p>
          <a:p>
            <a:r>
              <a:rPr lang="fr-FR" b="1" dirty="0">
                <a:latin typeface="Arial" panose="020B0604020202020204" pitchFamily="34" charset="0"/>
                <a:cs typeface="Arial" panose="020B0604020202020204" pitchFamily="34" charset="0"/>
              </a:rPr>
              <a:t>sprint des tâches à forte valeur ajoutée</a:t>
            </a:r>
            <a:r>
              <a:rPr lang="fr-FR" dirty="0">
                <a:latin typeface="Arial" panose="020B0604020202020204" pitchFamily="34" charset="0"/>
                <a:cs typeface="Arial" panose="020B0604020202020204" pitchFamily="34" charset="0"/>
              </a:rPr>
              <a:t> : 60 – 120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1/3 : 15 – 45 min ;</a:t>
            </a:r>
          </a:p>
          <a:p>
            <a:r>
              <a:rPr lang="fr-FR" b="1" dirty="0">
                <a:latin typeface="Arial" panose="020B0604020202020204" pitchFamily="34" charset="0"/>
                <a:cs typeface="Arial" panose="020B0604020202020204" pitchFamily="34" charset="0"/>
              </a:rPr>
              <a:t>réunion</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appels</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briefing</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rendez-vous</a:t>
            </a:r>
            <a:r>
              <a:rPr lang="fr-FR" dirty="0">
                <a:latin typeface="Arial" panose="020B0604020202020204" pitchFamily="34" charset="0"/>
                <a:cs typeface="Arial" panose="020B0604020202020204" pitchFamily="34" charset="0"/>
              </a:rPr>
              <a:t> : 30 – 60 min ;</a:t>
            </a:r>
          </a:p>
          <a:p>
            <a:r>
              <a:rPr lang="fr-FR" b="1" dirty="0">
                <a:latin typeface="Arial" panose="020B0604020202020204" pitchFamily="34" charset="0"/>
                <a:cs typeface="Arial" panose="020B0604020202020204" pitchFamily="34" charset="0"/>
              </a:rPr>
              <a:t>déjeuner</a:t>
            </a:r>
            <a:r>
              <a:rPr lang="fr-FR" dirty="0">
                <a:latin typeface="Arial" panose="020B0604020202020204" pitchFamily="34" charset="0"/>
                <a:cs typeface="Arial" panose="020B0604020202020204" pitchFamily="34" charset="0"/>
              </a:rPr>
              <a:t> (léger, pour ne pas s’endormir après) : 45 – 90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2/3 : 15 – 45 min ;</a:t>
            </a:r>
          </a:p>
          <a:p>
            <a:r>
              <a:rPr lang="fr-FR" b="1" dirty="0">
                <a:latin typeface="Arial" panose="020B0604020202020204" pitchFamily="34" charset="0"/>
                <a:cs typeface="Arial" panose="020B0604020202020204" pitchFamily="34" charset="0"/>
              </a:rPr>
              <a:t>sprint </a:t>
            </a:r>
            <a:r>
              <a:rPr lang="fr-FR" b="1" dirty="0" err="1">
                <a:latin typeface="Arial" panose="020B0604020202020204" pitchFamily="34" charset="0"/>
                <a:cs typeface="Arial" panose="020B0604020202020204" pitchFamily="34" charset="0"/>
              </a:rPr>
              <a:t>Pomodoro</a:t>
            </a:r>
            <a:r>
              <a:rPr lang="fr-FR" dirty="0">
                <a:latin typeface="Arial" panose="020B0604020202020204" pitchFamily="34" charset="0"/>
                <a:cs typeface="Arial" panose="020B0604020202020204" pitchFamily="34" charset="0"/>
              </a:rPr>
              <a:t> des tâches secondaires : 60 – 120 min ;</a:t>
            </a:r>
          </a:p>
          <a:p>
            <a:r>
              <a:rPr lang="fr-FR" b="1" dirty="0">
                <a:latin typeface="Arial" panose="020B0604020202020204" pitchFamily="34" charset="0"/>
                <a:cs typeface="Arial" panose="020B0604020202020204" pitchFamily="34" charset="0"/>
              </a:rPr>
              <a:t>réunion</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appels</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briefing</a:t>
            </a:r>
            <a:r>
              <a:rPr lang="fr-FR" dirty="0">
                <a:latin typeface="Arial" panose="020B0604020202020204" pitchFamily="34" charset="0"/>
                <a:cs typeface="Arial" panose="020B0604020202020204" pitchFamily="34" charset="0"/>
              </a:rPr>
              <a:t>/</a:t>
            </a:r>
            <a:r>
              <a:rPr lang="fr-FR" b="1" dirty="0">
                <a:latin typeface="Arial" panose="020B0604020202020204" pitchFamily="34" charset="0"/>
                <a:cs typeface="Arial" panose="020B0604020202020204" pitchFamily="34" charset="0"/>
              </a:rPr>
              <a:t>rendez-vous</a:t>
            </a:r>
            <a:r>
              <a:rPr lang="fr-FR" dirty="0">
                <a:latin typeface="Arial" panose="020B0604020202020204" pitchFamily="34" charset="0"/>
                <a:cs typeface="Arial" panose="020B0604020202020204" pitchFamily="34" charset="0"/>
              </a:rPr>
              <a:t> : 30 – 60 min ;</a:t>
            </a:r>
          </a:p>
          <a:p>
            <a:r>
              <a:rPr lang="fr-FR" b="1" dirty="0">
                <a:latin typeface="Arial" panose="020B0604020202020204" pitchFamily="34" charset="0"/>
                <a:cs typeface="Arial" panose="020B0604020202020204" pitchFamily="34" charset="0"/>
              </a:rPr>
              <a:t>session mails</a:t>
            </a:r>
            <a:r>
              <a:rPr lang="fr-FR" dirty="0">
                <a:latin typeface="Arial" panose="020B0604020202020204" pitchFamily="34" charset="0"/>
                <a:cs typeface="Arial" panose="020B0604020202020204" pitchFamily="34" charset="0"/>
              </a:rPr>
              <a:t> 3/3 : 15 – 45 min ;</a:t>
            </a:r>
          </a:p>
          <a:p>
            <a:r>
              <a:rPr lang="fr-FR" b="1" dirty="0">
                <a:latin typeface="Arial" panose="020B0604020202020204" pitchFamily="34" charset="0"/>
                <a:cs typeface="Arial" panose="020B0604020202020204" pitchFamily="34" charset="0"/>
              </a:rPr>
              <a:t>mise à jour de la </a:t>
            </a:r>
            <a:r>
              <a:rPr lang="fr-FR" b="1" dirty="0" err="1">
                <a:latin typeface="Arial" panose="020B0604020202020204" pitchFamily="34" charset="0"/>
                <a:cs typeface="Arial" panose="020B0604020202020204" pitchFamily="34" charset="0"/>
              </a:rPr>
              <a:t>ToDo</a:t>
            </a:r>
            <a:r>
              <a:rPr lang="fr-FR" dirty="0">
                <a:latin typeface="Arial" panose="020B0604020202020204" pitchFamily="34" charset="0"/>
                <a:cs typeface="Arial" panose="020B0604020202020204" pitchFamily="34" charset="0"/>
              </a:rPr>
              <a:t> liste et préparation des affaires pour le lendemain : 15 </a:t>
            </a:r>
            <a:r>
              <a:rPr lang="fr-FR" dirty="0" smtClean="0">
                <a:latin typeface="Arial" panose="020B0604020202020204" pitchFamily="34" charset="0"/>
                <a:cs typeface="Arial" panose="020B0604020202020204" pitchFamily="34" charset="0"/>
              </a:rPr>
              <a:t>min</a:t>
            </a:r>
            <a:endParaRPr lang="fr-FR" dirty="0">
              <a:latin typeface="Arial" panose="020B0604020202020204" pitchFamily="34" charset="0"/>
              <a:cs typeface="Arial" panose="020B0604020202020204" pitchFamily="34" charset="0"/>
            </a:endParaRPr>
          </a:p>
        </p:txBody>
      </p:sp>
      <p:sp>
        <p:nvSpPr>
          <p:cNvPr id="8" name="ZoneTexte 7"/>
          <p:cNvSpPr txBox="1"/>
          <p:nvPr/>
        </p:nvSpPr>
        <p:spPr>
          <a:xfrm>
            <a:off x="6646460" y="1973888"/>
            <a:ext cx="5820769" cy="5020389"/>
          </a:xfrm>
          <a:prstGeom prst="ellipse">
            <a:avLst/>
          </a:prstGeom>
          <a:solidFill>
            <a:schemeClr val="accent2">
              <a:lumMod val="40000"/>
              <a:lumOff val="60000"/>
            </a:schemeClr>
          </a:solidFill>
        </p:spPr>
        <p:txBody>
          <a:bodyPr wrap="square" rtlCol="0">
            <a:spAutoFit/>
          </a:bodyPr>
          <a:lstStyle/>
          <a:p>
            <a:pPr algn="ctr"/>
            <a:r>
              <a:rPr lang="fr-FR" sz="1600" b="1" dirty="0" smtClean="0"/>
              <a:t>CONSEIL !</a:t>
            </a:r>
          </a:p>
          <a:p>
            <a:pPr algn="just"/>
            <a:r>
              <a:rPr lang="fr-FR" sz="1500" dirty="0" smtClean="0"/>
              <a:t>Si </a:t>
            </a:r>
            <a:r>
              <a:rPr lang="fr-FR" sz="1500" dirty="0"/>
              <a:t>vous n’êtes pas du matin ou que vous êtes en froid avec votre réveil, commencez par changer vos routines. Vous trouverez pleins d’infos sur la toile pour </a:t>
            </a:r>
            <a:r>
              <a:rPr lang="fr-FR" sz="1500" b="1" dirty="0"/>
              <a:t>devenir du matin</a:t>
            </a:r>
            <a:r>
              <a:rPr lang="fr-FR" sz="1500" dirty="0"/>
              <a:t> (comme se lever pratiquement aux mêmes heures quotidiennement pour ne pas dérégler son cycle de sommeil) et être en forme dès la première sonnerie du réveil. Depuis quelques années, je commence ma journée à 6 h et l’essentiel de mon travail est terminé à 13 h. Certes, chacun son rythme, mais plus vous apprendrez à apprécier votre matinée, plus vous vous dégagerez du temps par la suite pour des choses encore plus agréables. </a:t>
            </a:r>
            <a:endParaRPr lang="fr-FR" sz="1500" dirty="0"/>
          </a:p>
        </p:txBody>
      </p:sp>
    </p:spTree>
    <p:extLst>
      <p:ext uri="{BB962C8B-B14F-4D97-AF65-F5344CB8AC3E}">
        <p14:creationId xmlns:p14="http://schemas.microsoft.com/office/powerpoint/2010/main" val="19219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136669" y="183346"/>
            <a:ext cx="11623331" cy="444451"/>
          </a:xfrm>
        </p:spPr>
        <p:txBody>
          <a:bodyPr rtlCol="0"/>
          <a:lstStyle/>
          <a:p>
            <a:pPr algn="ctr"/>
            <a:r>
              <a:rPr lang="fr-FR" sz="2800" dirty="0" smtClean="0">
                <a:latin typeface="Arial" panose="020B0604020202020204" pitchFamily="34" charset="0"/>
                <a:cs typeface="Arial" panose="020B0604020202020204" pitchFamily="34" charset="0"/>
              </a:rPr>
              <a:t>EN BREF !</a:t>
            </a:r>
            <a:endParaRPr lang="fr-FR" sz="2800" dirty="0">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sp>
        <p:nvSpPr>
          <p:cNvPr id="8" name="ZoneTexte 7"/>
          <p:cNvSpPr txBox="1"/>
          <p:nvPr/>
        </p:nvSpPr>
        <p:spPr>
          <a:xfrm>
            <a:off x="682388" y="1937983"/>
            <a:ext cx="8557147" cy="2585323"/>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Commencez votre journée par une tâche à forte valeur ajoutée, même si c’est une tâche ennuyeuse ou désagréable ; le reste de la journée n’en sera que plus productif</a:t>
            </a:r>
            <a:r>
              <a:rPr lang="fr-FR" dirty="0" smtClean="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Utilisez la méthode </a:t>
            </a:r>
            <a:r>
              <a:rPr lang="fr-FR" dirty="0" err="1">
                <a:latin typeface="Arial" panose="020B0604020202020204" pitchFamily="34" charset="0"/>
                <a:cs typeface="Arial" panose="020B0604020202020204" pitchFamily="34" charset="0"/>
              </a:rPr>
              <a:t>Pomodoro</a:t>
            </a:r>
            <a:r>
              <a:rPr lang="fr-FR" dirty="0">
                <a:latin typeface="Arial" panose="020B0604020202020204" pitchFamily="34" charset="0"/>
                <a:cs typeface="Arial" panose="020B0604020202020204" pitchFamily="34" charset="0"/>
              </a:rPr>
              <a:t> pendant 60 à 120 minutes, une à deux fois dans la journée, pour booster votre productivité</a:t>
            </a:r>
            <a:r>
              <a:rPr lang="fr-FR" dirty="0" smtClean="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Essayez dans la mesure du possible de définir pour votre journée des créneaux dédiés à certaines tâches (appels/réunions/sprint/formation…).</a:t>
            </a:r>
          </a:p>
        </p:txBody>
      </p:sp>
    </p:spTree>
    <p:extLst>
      <p:ext uri="{BB962C8B-B14F-4D97-AF65-F5344CB8AC3E}">
        <p14:creationId xmlns:p14="http://schemas.microsoft.com/office/powerpoint/2010/main" val="3783513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http://schemas.microsoft.com/office/2006/metadata/properties"/>
    <ds:schemaRef ds:uri="http://schemas.microsoft.com/office/2006/documentManagement/types"/>
    <ds:schemaRef ds:uri="http://purl.org/dc/elements/1.1/"/>
    <ds:schemaRef ds:uri="6dc4bcd6-49db-4c07-9060-8acfc67cef9f"/>
    <ds:schemaRef ds:uri="http://www.w3.org/XML/1998/namespace"/>
    <ds:schemaRef ds:uri="http://schemas.microsoft.com/office/infopath/2007/PartnerControls"/>
    <ds:schemaRef ds:uri="http://schemas.openxmlformats.org/package/2006/metadata/core-properties"/>
    <ds:schemaRef ds:uri="fb0879af-3eba-417a-a55a-ffe6dcd6ca77"/>
    <ds:schemaRef ds:uri="http://schemas.microsoft.com/sharepoint/v3"/>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professionnelle percutante</Template>
  <TotalTime>0</TotalTime>
  <Words>475</Words>
  <Application>Microsoft Office PowerPoint</Application>
  <PresentationFormat>Grand écran</PresentationFormat>
  <Paragraphs>89</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Candara</vt:lpstr>
      <vt:lpstr>Corbel</vt:lpstr>
      <vt:lpstr>Times New Roman</vt:lpstr>
      <vt:lpstr>Thème Office</vt:lpstr>
      <vt:lpstr>STRUCTURER SA JOURNEE</vt:lpstr>
      <vt:lpstr>A quel moment de la journée êtes-vous le plus productif ?</vt:lpstr>
      <vt:lpstr>Pour découvrir vos dispositions particulières :</vt:lpstr>
      <vt:lpstr>Démarrer sa journée avec une tâche à forte valeur ajoutée </vt:lpstr>
      <vt:lpstr>Conseil : répartition des tâches dans la journée</vt:lpstr>
      <vt:lpstr>La méthode : POMODORO</vt:lpstr>
      <vt:lpstr>ACTION !  Appliquer  la  méthode  POMODORO</vt:lpstr>
      <vt:lpstr>TIMEBOXER SA JOURNEE</vt:lpstr>
      <vt:lpstr>EN BREF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2021-01-13T07:13:14Z</dcterms:created>
  <dcterms:modified xsi:type="dcterms:W3CDTF">2021-01-13T09:41:30Z</dcterms:modified>
</cp:coreProperties>
</file>