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7" r:id="rId2"/>
    <p:sldId id="350" r:id="rId3"/>
    <p:sldId id="383" r:id="rId4"/>
    <p:sldId id="390" r:id="rId5"/>
    <p:sldId id="391" r:id="rId6"/>
    <p:sldId id="384" r:id="rId7"/>
    <p:sldId id="385" r:id="rId8"/>
    <p:sldId id="386" r:id="rId9"/>
    <p:sldId id="395" r:id="rId10"/>
    <p:sldId id="392" r:id="rId11"/>
    <p:sldId id="393" r:id="rId12"/>
    <p:sldId id="394" r:id="rId13"/>
    <p:sldId id="388" r:id="rId14"/>
    <p:sldId id="387" r:id="rId15"/>
    <p:sldId id="346" r:id="rId16"/>
    <p:sldId id="364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entury Gothic" panose="020B0502020202020204" pitchFamily="34" charset="0"/>
      <p:regular r:id="rId23"/>
      <p:bold r:id="rId24"/>
      <p:italic r:id="rId25"/>
      <p:boldItalic r:id="rId26"/>
    </p:embeddedFont>
    <p:embeddedFont>
      <p:font typeface="等线" panose="02010600030101010101" pitchFamily="2" charset="-122"/>
      <p:regular r:id="rId27"/>
      <p:bold r:id="rId28"/>
    </p:embeddedFont>
    <p:embeddedFont>
      <p:font typeface="等线 Light" panose="02010600030101010101" pitchFamily="2" charset="-122"/>
      <p:regular r:id="rId29"/>
    </p:embeddedFont>
    <p:embeddedFont>
      <p:font typeface="微软雅黑" panose="020B0503020204020204" pitchFamily="34" charset="-122"/>
      <p:regular r:id="rId30"/>
      <p:bold r:id="rId3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0000"/>
    <a:srgbClr val="9E0000"/>
    <a:srgbClr val="211F22"/>
    <a:srgbClr val="E92362"/>
    <a:srgbClr val="9A9A9A"/>
    <a:srgbClr val="3E3E3E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87882" autoAdjust="0"/>
  </p:normalViewPr>
  <p:slideViewPr>
    <p:cSldViewPr snapToGrid="0" showGuides="1">
      <p:cViewPr varScale="1">
        <p:scale>
          <a:sx n="80" d="100"/>
          <a:sy n="80" d="100"/>
        </p:scale>
        <p:origin x="78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3082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60020-8F89-4A37-A897-459DE891533E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431AF-66B0-4A0A-B540-9957274884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156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431AF-66B0-4A0A-B540-99572748849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731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431AF-66B0-4A0A-B540-99572748849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272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431AF-66B0-4A0A-B540-99572748849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603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431AF-66B0-4A0A-B540-99572748849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892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431AF-66B0-4A0A-B540-99572748849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885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431AF-66B0-4A0A-B540-99572748849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108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431AF-66B0-4A0A-B540-99572748849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355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431AF-66B0-4A0A-B540-99572748849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625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431AF-66B0-4A0A-B540-99572748849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461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431AF-66B0-4A0A-B540-99572748849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661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431AF-66B0-4A0A-B540-99572748849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855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431AF-66B0-4A0A-B540-99572748849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259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431AF-66B0-4A0A-B540-99572748849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710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431AF-66B0-4A0A-B540-99572748849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662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431AF-66B0-4A0A-B540-99572748849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74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431AF-66B0-4A0A-B540-99572748849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406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21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2" b="14935"/>
          <a:stretch/>
        </p:blipFill>
        <p:spPr>
          <a:xfrm>
            <a:off x="0" y="0"/>
            <a:ext cx="9683878" cy="687003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7749C93-B9E3-4739-818C-D6346382FFC5}"/>
              </a:ext>
            </a:extLst>
          </p:cNvPr>
          <p:cNvSpPr/>
          <p:nvPr userDrawn="1"/>
        </p:nvSpPr>
        <p:spPr>
          <a:xfrm>
            <a:off x="9980211" y="6049961"/>
            <a:ext cx="2211789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</a:rPr>
              <a:t>By Pepper</a:t>
            </a:r>
          </a:p>
        </p:txBody>
      </p:sp>
    </p:spTree>
    <p:extLst>
      <p:ext uri="{BB962C8B-B14F-4D97-AF65-F5344CB8AC3E}">
        <p14:creationId xmlns:p14="http://schemas.microsoft.com/office/powerpoint/2010/main" val="56875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465"/>
    </mc:Choice>
    <mc:Fallback xmlns="">
      <p:transition advTm="3465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E866C-1394-4407-8D6D-42665227F767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AB9C2-48F9-47B0-BCD2-AC9F38566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87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465"/>
    </mc:Choice>
    <mc:Fallback xmlns="">
      <p:transition advTm="3465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E866C-1394-4407-8D6D-42665227F767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AB9C2-48F9-47B0-BCD2-AC9F38566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46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465"/>
    </mc:Choice>
    <mc:Fallback xmlns="">
      <p:transition advTm="3465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E866C-1394-4407-8D6D-42665227F767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AB9C2-48F9-47B0-BCD2-AC9F38566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79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465"/>
    </mc:Choice>
    <mc:Fallback xmlns="">
      <p:transition advTm="3465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21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6" t="28733" r="22682" b="13957"/>
          <a:stretch/>
        </p:blipFill>
        <p:spPr>
          <a:xfrm>
            <a:off x="0" y="3039397"/>
            <a:ext cx="5764643" cy="381860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6" t="28733" r="22682" b="13957"/>
          <a:stretch/>
        </p:blipFill>
        <p:spPr>
          <a:xfrm flipH="1">
            <a:off x="6427357" y="3039396"/>
            <a:ext cx="5764643" cy="381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8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465"/>
    </mc:Choice>
    <mc:Fallback xmlns="">
      <p:transition advTm="3465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21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天空, 户外, 日落, 自然&#10;&#10;描述已自动生成">
            <a:extLst>
              <a:ext uri="{FF2B5EF4-FFF2-40B4-BE49-F238E27FC236}">
                <a16:creationId xmlns:a16="http://schemas.microsoft.com/office/drawing/2014/main" id="{CFCEA4A6-1BF5-494B-8A45-7F4FE59A1A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90452"/>
            <a:ext cx="12192000" cy="81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7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465"/>
    </mc:Choice>
    <mc:Fallback xmlns="">
      <p:transition advTm="3465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solidFill>
          <a:srgbClr val="21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4806952" y="6300104"/>
            <a:ext cx="2702787" cy="369332"/>
            <a:chOff x="6036624" y="3435016"/>
            <a:chExt cx="2702787" cy="369332"/>
          </a:xfrm>
        </p:grpSpPr>
        <p:sp>
          <p:nvSpPr>
            <p:cNvPr id="3" name="文本框 2"/>
            <p:cNvSpPr txBox="1"/>
            <p:nvPr/>
          </p:nvSpPr>
          <p:spPr>
            <a:xfrm>
              <a:off x="6036624" y="3435016"/>
              <a:ext cx="24785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Designed by Pepper</a:t>
              </a:r>
              <a:endParaRPr lang="zh-CN" altLang="en-US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8490" y="3462223"/>
              <a:ext cx="300921" cy="314917"/>
            </a:xfrm>
            <a:prstGeom prst="rect">
              <a:avLst/>
            </a:prstGeom>
          </p:spPr>
        </p:pic>
      </p:grpSp>
      <p:pic>
        <p:nvPicPr>
          <p:cNvPr id="5" name="图片 4" descr="图片包含 天空, 户外, 日落, 自然&#10;&#10;描述已自动生成">
            <a:extLst>
              <a:ext uri="{FF2B5EF4-FFF2-40B4-BE49-F238E27FC236}">
                <a16:creationId xmlns:a16="http://schemas.microsoft.com/office/drawing/2014/main" id="{CE81E35C-CC3F-413A-9F57-7331C2E0EF3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90452"/>
            <a:ext cx="12192000" cy="81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3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465"/>
    </mc:Choice>
    <mc:Fallback xmlns="">
      <p:transition advTm="3465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E866C-1394-4407-8D6D-42665227F767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AB9C2-48F9-47B0-BCD2-AC9F38566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96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465"/>
    </mc:Choice>
    <mc:Fallback xmlns="">
      <p:transition advTm="3465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E866C-1394-4407-8D6D-42665227F767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AB9C2-48F9-47B0-BCD2-AC9F38566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77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465"/>
    </mc:Choice>
    <mc:Fallback xmlns="">
      <p:transition advTm="3465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E866C-1394-4407-8D6D-42665227F767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AB9C2-48F9-47B0-BCD2-AC9F38566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05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465"/>
    </mc:Choice>
    <mc:Fallback xmlns="">
      <p:transition advTm="3465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7" b="12265"/>
          <a:stretch/>
        </p:blipFill>
        <p:spPr>
          <a:xfrm>
            <a:off x="0" y="-16625"/>
            <a:ext cx="12192000" cy="6899563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-16625"/>
            <a:ext cx="12192000" cy="6899563"/>
          </a:xfrm>
          <a:prstGeom prst="rect">
            <a:avLst/>
          </a:prstGeom>
          <a:gradFill>
            <a:gsLst>
              <a:gs pos="70000">
                <a:srgbClr val="211F22"/>
              </a:gs>
              <a:gs pos="0">
                <a:srgbClr val="211F22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53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465"/>
    </mc:Choice>
    <mc:Fallback xmlns="">
      <p:transition advTm="3465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E866C-1394-4407-8D6D-42665227F767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AB9C2-48F9-47B0-BCD2-AC9F38566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39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465"/>
    </mc:Choice>
    <mc:Fallback xmlns="">
      <p:transition advTm="3465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E866C-1394-4407-8D6D-42665227F767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AB9C2-48F9-47B0-BCD2-AC9F38566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822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p14:dur="10" advTm="3465"/>
    </mc:Choice>
    <mc:Fallback xmlns="">
      <p:transition advTm="3465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Q3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Q6_2_1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Q6_2_2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Q1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008417" y="1883343"/>
            <a:ext cx="9335983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</a:rPr>
              <a:t>Big Data Analysis of:</a:t>
            </a:r>
            <a:r>
              <a:rPr lang="zh-CN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</a:rPr>
              <a:t>           </a:t>
            </a:r>
            <a:r>
              <a:rPr lang="en-US" altLang="zh-CN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</a:rPr>
              <a:t>			  </a:t>
            </a:r>
            <a:r>
              <a:rPr lang="en-US" altLang="zh-CN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</a:rPr>
              <a:t>SF Crime Data</a:t>
            </a:r>
            <a:endParaRPr lang="en-US" altLang="zh-CN" sz="8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3437" y="5409882"/>
            <a:ext cx="5222963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</a:rPr>
              <a:t>Team 5 member:</a:t>
            </a:r>
          </a:p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</a:rPr>
              <a:t>YUQING ZHAO</a:t>
            </a:r>
          </a:p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</a:rPr>
              <a:t>QIANQIAN GUO</a:t>
            </a:r>
          </a:p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</a:rPr>
              <a:t>JIEMING SHA</a:t>
            </a:r>
          </a:p>
        </p:txBody>
      </p:sp>
      <p:pic>
        <p:nvPicPr>
          <p:cNvPr id="5" name="图片 4" descr="图片包含 天空, 户外, 日落, 自然&#10;&#10;描述已自动生成">
            <a:extLst>
              <a:ext uri="{FF2B5EF4-FFF2-40B4-BE49-F238E27FC236}">
                <a16:creationId xmlns:a16="http://schemas.microsoft.com/office/drawing/2014/main" id="{C72DF833-5984-42A8-85E0-E24BF021FFB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90452"/>
            <a:ext cx="12192000" cy="81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41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465"/>
    </mc:Choice>
    <mc:Fallback xmlns="">
      <p:transition advTm="34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A6B510D-B364-484C-9CC1-D3538D013656}"/>
              </a:ext>
            </a:extLst>
          </p:cNvPr>
          <p:cNvSpPr/>
          <p:nvPr/>
        </p:nvSpPr>
        <p:spPr>
          <a:xfrm>
            <a:off x="161925" y="521446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probable cause 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advice to visitor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advice to local resident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advice to the police government</a:t>
            </a:r>
            <a:endParaRPr lang="en-US" altLang="zh-CN" b="0" i="0" dirty="0">
              <a:solidFill>
                <a:schemeClr val="bg1">
                  <a:lumMod val="6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file"/>
            <a:extLst>
              <a:ext uri="{FF2B5EF4-FFF2-40B4-BE49-F238E27FC236}">
                <a16:creationId xmlns:a16="http://schemas.microsoft.com/office/drawing/2014/main" id="{09BD1268-FC5D-423E-AC7E-ED02988B18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62" y="1126934"/>
            <a:ext cx="8924925" cy="441625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C461442-1D32-4F7A-98BD-71E7ACD3785D}"/>
              </a:ext>
            </a:extLst>
          </p:cNvPr>
          <p:cNvSpPr/>
          <p:nvPr/>
        </p:nvSpPr>
        <p:spPr>
          <a:xfrm>
            <a:off x="1462089" y="386603"/>
            <a:ext cx="91011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Fluctuation of crimes amount on Sunday downtown</a:t>
            </a:r>
          </a:p>
        </p:txBody>
      </p:sp>
    </p:spTree>
    <p:extLst>
      <p:ext uri="{BB962C8B-B14F-4D97-AF65-F5344CB8AC3E}">
        <p14:creationId xmlns:p14="http://schemas.microsoft.com/office/powerpoint/2010/main" val="129247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465"/>
    </mc:Choice>
    <mc:Fallback xmlns="">
      <p:transition advTm="34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76F98E3-CCA7-4FA6-8274-16E0BCE08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45" y="1000125"/>
            <a:ext cx="10183856" cy="460819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A6B510D-B364-484C-9CC1-D3538D013656}"/>
              </a:ext>
            </a:extLst>
          </p:cNvPr>
          <p:cNvSpPr/>
          <p:nvPr/>
        </p:nvSpPr>
        <p:spPr>
          <a:xfrm>
            <a:off x="161925" y="521446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probable cause 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advice to visitor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advice to local resident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advice to the police government</a:t>
            </a:r>
            <a:endParaRPr lang="en-US" altLang="zh-CN" b="0" i="0" dirty="0">
              <a:solidFill>
                <a:schemeClr val="bg1">
                  <a:lumMod val="6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80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465"/>
    </mc:Choice>
    <mc:Fallback xmlns="">
      <p:transition advTm="346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A6B510D-B364-484C-9CC1-D3538D013656}"/>
              </a:ext>
            </a:extLst>
          </p:cNvPr>
          <p:cNvSpPr/>
          <p:nvPr/>
        </p:nvSpPr>
        <p:spPr>
          <a:xfrm>
            <a:off x="161925" y="521446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probable cause 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advice to visitor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advice to local resident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advice to the police government</a:t>
            </a:r>
            <a:endParaRPr lang="en-US" altLang="zh-CN" b="0" i="0" dirty="0">
              <a:solidFill>
                <a:schemeClr val="bg1">
                  <a:lumMod val="6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891FFE-EAB5-4376-830F-9372BE151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86" y="1764982"/>
            <a:ext cx="12213386" cy="323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63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465"/>
    </mc:Choice>
    <mc:Fallback xmlns="">
      <p:transition advTm="346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A6B510D-B364-484C-9CC1-D3538D013656}"/>
              </a:ext>
            </a:extLst>
          </p:cNvPr>
          <p:cNvSpPr/>
          <p:nvPr/>
        </p:nvSpPr>
        <p:spPr>
          <a:xfrm>
            <a:off x="161925" y="521446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probable cause 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advice to visitor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advice to local resident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advice to the police government</a:t>
            </a:r>
            <a:endParaRPr lang="en-US" altLang="zh-CN" b="0" i="0" dirty="0">
              <a:solidFill>
                <a:schemeClr val="bg1">
                  <a:lumMod val="6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>
            <a:hlinkClick r:id="rId3" action="ppaction://hlinkfile"/>
            <a:extLst>
              <a:ext uri="{FF2B5EF4-FFF2-40B4-BE49-F238E27FC236}">
                <a16:creationId xmlns:a16="http://schemas.microsoft.com/office/drawing/2014/main" id="{5D6F13FB-A744-44EA-A8AE-1D16A4923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251302"/>
            <a:ext cx="12192000" cy="644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A714FB5-F476-4043-961F-E05DC3D46AE7}"/>
              </a:ext>
            </a:extLst>
          </p:cNvPr>
          <p:cNvSpPr/>
          <p:nvPr/>
        </p:nvSpPr>
        <p:spPr>
          <a:xfrm>
            <a:off x="3086100" y="386603"/>
            <a:ext cx="69913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 Top 3 Crimes in Top 3 Areas</a:t>
            </a:r>
          </a:p>
        </p:txBody>
      </p:sp>
    </p:spTree>
    <p:extLst>
      <p:ext uri="{BB962C8B-B14F-4D97-AF65-F5344CB8AC3E}">
        <p14:creationId xmlns:p14="http://schemas.microsoft.com/office/powerpoint/2010/main" val="28643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465"/>
    </mc:Choice>
    <mc:Fallback xmlns="">
      <p:transition advTm="34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A6B510D-B364-484C-9CC1-D3538D013656}"/>
              </a:ext>
            </a:extLst>
          </p:cNvPr>
          <p:cNvSpPr/>
          <p:nvPr/>
        </p:nvSpPr>
        <p:spPr>
          <a:xfrm>
            <a:off x="161925" y="521446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probable cause 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advice to visitor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advice to local resident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advice to the police government</a:t>
            </a:r>
            <a:endParaRPr lang="en-US" altLang="zh-CN" b="0" i="0" dirty="0">
              <a:solidFill>
                <a:schemeClr val="bg1">
                  <a:lumMod val="6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>
            <a:hlinkClick r:id="rId3" action="ppaction://hlinkfile"/>
            <a:extLst>
              <a:ext uri="{FF2B5EF4-FFF2-40B4-BE49-F238E27FC236}">
                <a16:creationId xmlns:a16="http://schemas.microsoft.com/office/drawing/2014/main" id="{72F1EA40-BC4E-4ED0-B454-DD216DB9A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251302"/>
            <a:ext cx="12192000" cy="644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3828023-F38A-49AA-A994-A26013F24422}"/>
              </a:ext>
            </a:extLst>
          </p:cNvPr>
          <p:cNvSpPr/>
          <p:nvPr/>
        </p:nvSpPr>
        <p:spPr>
          <a:xfrm>
            <a:off x="2705101" y="424703"/>
            <a:ext cx="77819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Top 3 Time for Crimes in Top 3 Areas</a:t>
            </a:r>
          </a:p>
        </p:txBody>
      </p:sp>
    </p:spTree>
    <p:extLst>
      <p:ext uri="{BB962C8B-B14F-4D97-AF65-F5344CB8AC3E}">
        <p14:creationId xmlns:p14="http://schemas.microsoft.com/office/powerpoint/2010/main" val="53168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465"/>
    </mc:Choice>
    <mc:Fallback xmlns="">
      <p:transition advTm="34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9E25DB85-AB41-43A4-B8EE-9C565EDFB7D8}"/>
              </a:ext>
            </a:extLst>
          </p:cNvPr>
          <p:cNvSpPr txBox="1"/>
          <p:nvPr/>
        </p:nvSpPr>
        <p:spPr>
          <a:xfrm>
            <a:off x="3583999" y="2563508"/>
            <a:ext cx="1643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Problems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FA803F-93D3-43A5-B100-9C5468F60922}"/>
              </a:ext>
            </a:extLst>
          </p:cNvPr>
          <p:cNvSpPr txBox="1"/>
          <p:nvPr/>
        </p:nvSpPr>
        <p:spPr>
          <a:xfrm>
            <a:off x="6977025" y="3921292"/>
            <a:ext cx="2084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Methods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8E9000A-42A9-4612-B56E-3AF45C0A5C9B}"/>
              </a:ext>
            </a:extLst>
          </p:cNvPr>
          <p:cNvGrpSpPr/>
          <p:nvPr/>
        </p:nvGrpSpPr>
        <p:grpSpPr>
          <a:xfrm>
            <a:off x="560140" y="1636879"/>
            <a:ext cx="3447665" cy="1200329"/>
            <a:chOff x="44565" y="1549327"/>
            <a:chExt cx="3447665" cy="1200329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D27F2EE0-A701-47A8-BF7D-D841390FD6DC}"/>
                </a:ext>
              </a:extLst>
            </p:cNvPr>
            <p:cNvCxnSpPr>
              <a:cxnSpLocks/>
            </p:cNvCxnSpPr>
            <p:nvPr/>
          </p:nvCxnSpPr>
          <p:spPr>
            <a:xfrm>
              <a:off x="1556426" y="2354094"/>
              <a:ext cx="193580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79AFC56-AAE0-4DB3-A1AA-54AD21F0D29F}"/>
                </a:ext>
              </a:extLst>
            </p:cNvPr>
            <p:cNvSpPr txBox="1"/>
            <p:nvPr/>
          </p:nvSpPr>
          <p:spPr>
            <a:xfrm>
              <a:off x="44565" y="1549327"/>
              <a:ext cx="25496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To define ‘SF downtown' in code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4C8263DB-8968-46BA-B4DB-3D65EC7EC7FA}"/>
              </a:ext>
            </a:extLst>
          </p:cNvPr>
          <p:cNvGrpSpPr/>
          <p:nvPr/>
        </p:nvGrpSpPr>
        <p:grpSpPr>
          <a:xfrm>
            <a:off x="542793" y="3077259"/>
            <a:ext cx="3050934" cy="1755717"/>
            <a:chOff x="542793" y="3077259"/>
            <a:chExt cx="3050934" cy="1755717"/>
          </a:xfrm>
        </p:grpSpPr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5B51820B-F1D2-442A-BD69-59B584334E58}"/>
                </a:ext>
              </a:extLst>
            </p:cNvPr>
            <p:cNvCxnSpPr>
              <a:cxnSpLocks/>
            </p:cNvCxnSpPr>
            <p:nvPr/>
          </p:nvCxnSpPr>
          <p:spPr>
            <a:xfrm>
              <a:off x="3583999" y="3077259"/>
              <a:ext cx="0" cy="74005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CEFDBC74-8854-45A9-AA3F-52A8B8CDF8E1}"/>
                </a:ext>
              </a:extLst>
            </p:cNvPr>
            <p:cNvCxnSpPr>
              <a:cxnSpLocks/>
            </p:cNvCxnSpPr>
            <p:nvPr/>
          </p:nvCxnSpPr>
          <p:spPr>
            <a:xfrm>
              <a:off x="661490" y="3810241"/>
              <a:ext cx="2932237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AB771780-6BF9-4D96-8F3B-CE12ABD433EF}"/>
                </a:ext>
              </a:extLst>
            </p:cNvPr>
            <p:cNvCxnSpPr>
              <a:cxnSpLocks/>
            </p:cNvCxnSpPr>
            <p:nvPr/>
          </p:nvCxnSpPr>
          <p:spPr>
            <a:xfrm>
              <a:off x="661490" y="3810241"/>
              <a:ext cx="0" cy="97917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EAA38A7-5110-437F-B5C6-A4EEB7AA133F}"/>
                </a:ext>
              </a:extLst>
            </p:cNvPr>
            <p:cNvSpPr txBox="1"/>
            <p:nvPr/>
          </p:nvSpPr>
          <p:spPr>
            <a:xfrm>
              <a:off x="542793" y="3817313"/>
              <a:ext cx="264544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</a:rPr>
                <a:t>To select month out of the original data.</a:t>
              </a:r>
            </a:p>
            <a:p>
              <a:pPr algn="ctr"/>
              <a:r>
                <a:rPr lang="en-US" altLang="zh-CN" sz="2000" dirty="0">
                  <a:solidFill>
                    <a:schemeClr val="bg1"/>
                  </a:solidFill>
                </a:rPr>
                <a:t>(month-day-year)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042E16A-5929-4922-992B-2D165DA03DA2}"/>
              </a:ext>
            </a:extLst>
          </p:cNvPr>
          <p:cNvGrpSpPr/>
          <p:nvPr/>
        </p:nvGrpSpPr>
        <p:grpSpPr>
          <a:xfrm>
            <a:off x="8728967" y="1452385"/>
            <a:ext cx="3313915" cy="4338217"/>
            <a:chOff x="8728967" y="1452385"/>
            <a:chExt cx="3313915" cy="4338217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FB46305B-4E69-44E4-8013-FF7C0676D2F0}"/>
                </a:ext>
              </a:extLst>
            </p:cNvPr>
            <p:cNvCxnSpPr>
              <a:cxnSpLocks/>
            </p:cNvCxnSpPr>
            <p:nvPr/>
          </p:nvCxnSpPr>
          <p:spPr>
            <a:xfrm>
              <a:off x="8728967" y="4458063"/>
              <a:ext cx="415047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FC3893EC-D0C5-4642-99E7-C98AB133EB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7534" y="1452385"/>
              <a:ext cx="6480" cy="301540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9EC89361-B35A-46D7-B464-9E675C7FF211}"/>
                </a:ext>
              </a:extLst>
            </p:cNvPr>
            <p:cNvCxnSpPr>
              <a:cxnSpLocks/>
            </p:cNvCxnSpPr>
            <p:nvPr/>
          </p:nvCxnSpPr>
          <p:spPr>
            <a:xfrm>
              <a:off x="9124559" y="1452385"/>
              <a:ext cx="88197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2E0E9884-1726-4F1D-B116-BCF3518A727A}"/>
                </a:ext>
              </a:extLst>
            </p:cNvPr>
            <p:cNvSpPr txBox="1"/>
            <p:nvPr/>
          </p:nvSpPr>
          <p:spPr>
            <a:xfrm>
              <a:off x="9374897" y="1635618"/>
              <a:ext cx="2667985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solidFill>
                    <a:schemeClr val="bg1"/>
                  </a:solidFill>
                </a:rPr>
                <a:t>searched the longitude and latitude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zh-CN" sz="2400" b="1" dirty="0">
                <a:solidFill>
                  <a:srgbClr val="C00000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solidFill>
                    <a:schemeClr val="bg1"/>
                  </a:solidFill>
                </a:rPr>
                <a:t>=DATE(RIGHT(E2,4),LEFT(E2,2),MID(E2,4,2))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zh-CN" sz="2400" dirty="0">
                <a:solidFill>
                  <a:schemeClr val="bg1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solidFill>
                    <a:schemeClr val="bg1"/>
                  </a:solidFill>
                </a:rPr>
                <a:t>connect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wifi</a:t>
              </a:r>
              <a:r>
                <a:rPr lang="en-US" altLang="zh-CN" sz="2400" dirty="0">
                  <a:solidFill>
                    <a:schemeClr val="bg1"/>
                  </a:solidFill>
                </a:rPr>
                <a:t> in the campus</a:t>
              </a:r>
            </a:p>
            <a:p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" name="肘形连接符 5"/>
          <p:cNvCxnSpPr>
            <a:stCxn id="16" idx="1"/>
            <a:endCxn id="14" idx="3"/>
          </p:cNvCxnSpPr>
          <p:nvPr/>
        </p:nvCxnSpPr>
        <p:spPr>
          <a:xfrm rot="10800000">
            <a:off x="5227975" y="2825118"/>
            <a:ext cx="1749051" cy="1357784"/>
          </a:xfrm>
          <a:prstGeom prst="bentConnector3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8EAA38A7-5110-437F-B5C6-A4EEB7AA133F}"/>
              </a:ext>
            </a:extLst>
          </p:cNvPr>
          <p:cNvSpPr txBox="1"/>
          <p:nvPr/>
        </p:nvSpPr>
        <p:spPr>
          <a:xfrm>
            <a:off x="5681731" y="3109427"/>
            <a:ext cx="1501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To </a:t>
            </a:r>
          </a:p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solve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542B2B7-DA72-4558-9A33-15EA1062200D}"/>
              </a:ext>
            </a:extLst>
          </p:cNvPr>
          <p:cNvSpPr/>
          <p:nvPr/>
        </p:nvSpPr>
        <p:spPr>
          <a:xfrm>
            <a:off x="1171574" y="310843"/>
            <a:ext cx="78771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</a:rPr>
              <a:t>Problems we met with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B92FDDE9-4AE8-44E5-825D-4DE6CF437B88}"/>
              </a:ext>
            </a:extLst>
          </p:cNvPr>
          <p:cNvCxnSpPr>
            <a:cxnSpLocks/>
          </p:cNvCxnSpPr>
          <p:nvPr/>
        </p:nvCxnSpPr>
        <p:spPr>
          <a:xfrm>
            <a:off x="4517449" y="3086728"/>
            <a:ext cx="0" cy="153289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47FCFD02-9131-450B-AE86-C10AFE6ED3D7}"/>
              </a:ext>
            </a:extLst>
          </p:cNvPr>
          <p:cNvSpPr txBox="1"/>
          <p:nvPr/>
        </p:nvSpPr>
        <p:spPr>
          <a:xfrm>
            <a:off x="3358556" y="4505086"/>
            <a:ext cx="2645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uploading the fixed data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DA120FE-AE4B-46C0-AC88-20CE0115C391}"/>
              </a:ext>
            </a:extLst>
          </p:cNvPr>
          <p:cNvCxnSpPr>
            <a:cxnSpLocks/>
          </p:cNvCxnSpPr>
          <p:nvPr/>
        </p:nvCxnSpPr>
        <p:spPr>
          <a:xfrm>
            <a:off x="4517449" y="4600575"/>
            <a:ext cx="111851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45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465"/>
    </mc:Choice>
    <mc:Fallback xmlns="">
      <p:transition advTm="34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62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4"/>
          <p:cNvSpPr txBox="1"/>
          <p:nvPr/>
        </p:nvSpPr>
        <p:spPr>
          <a:xfrm>
            <a:off x="5071401" y="2125195"/>
            <a:ext cx="47869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</a:rPr>
              <a:t>Thank You</a:t>
            </a:r>
            <a:endParaRPr lang="zh-CN" altLang="en-US" sz="6600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48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465"/>
    </mc:Choice>
    <mc:Fallback xmlns="">
      <p:transition advTm="3465"/>
    </mc:Fallback>
  </mc:AlternateContent>
  <p:extLst>
    <p:ext uri="{E180D4A7-C9FB-4DFB-919C-405C955672EB}">
      <p14:showEvtLst xmlns:p14="http://schemas.microsoft.com/office/powerpoint/2010/main">
        <p14:playEvt time="52" objId="19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053868" y="2213142"/>
            <a:ext cx="27190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2" name="五边形 1"/>
          <p:cNvSpPr/>
          <p:nvPr/>
        </p:nvSpPr>
        <p:spPr>
          <a:xfrm>
            <a:off x="3510521" y="2392958"/>
            <a:ext cx="475861" cy="229166"/>
          </a:xfrm>
          <a:prstGeom prst="homePlate">
            <a:avLst/>
          </a:prstGeom>
          <a:solidFill>
            <a:srgbClr val="680000"/>
          </a:solidFill>
          <a:ln>
            <a:solidFill>
              <a:srgbClr val="6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五边形 11"/>
          <p:cNvSpPr/>
          <p:nvPr/>
        </p:nvSpPr>
        <p:spPr>
          <a:xfrm>
            <a:off x="3510520" y="3127638"/>
            <a:ext cx="475861" cy="229166"/>
          </a:xfrm>
          <a:prstGeom prst="homePlate">
            <a:avLst/>
          </a:prstGeom>
          <a:solidFill>
            <a:srgbClr val="680000"/>
          </a:solidFill>
          <a:ln>
            <a:solidFill>
              <a:srgbClr val="6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五边形 14"/>
          <p:cNvSpPr/>
          <p:nvPr/>
        </p:nvSpPr>
        <p:spPr>
          <a:xfrm>
            <a:off x="3510520" y="3862318"/>
            <a:ext cx="475861" cy="229166"/>
          </a:xfrm>
          <a:prstGeom prst="homePlate">
            <a:avLst/>
          </a:prstGeom>
          <a:solidFill>
            <a:srgbClr val="680000"/>
          </a:solidFill>
          <a:ln>
            <a:solidFill>
              <a:srgbClr val="6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五边形 16"/>
          <p:cNvSpPr/>
          <p:nvPr/>
        </p:nvSpPr>
        <p:spPr>
          <a:xfrm>
            <a:off x="3510519" y="4596998"/>
            <a:ext cx="475861" cy="229166"/>
          </a:xfrm>
          <a:prstGeom prst="homePlate">
            <a:avLst/>
          </a:prstGeom>
          <a:solidFill>
            <a:srgbClr val="680000"/>
          </a:solidFill>
          <a:ln>
            <a:solidFill>
              <a:srgbClr val="6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053869" y="2948828"/>
            <a:ext cx="46043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Results &amp; Discussion</a:t>
            </a:r>
          </a:p>
        </p:txBody>
      </p:sp>
      <p:sp>
        <p:nvSpPr>
          <p:cNvPr id="21" name="矩形 20"/>
          <p:cNvSpPr/>
          <p:nvPr/>
        </p:nvSpPr>
        <p:spPr>
          <a:xfrm>
            <a:off x="4048125" y="3717721"/>
            <a:ext cx="42680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Problems</a:t>
            </a:r>
          </a:p>
        </p:txBody>
      </p:sp>
      <p:sp>
        <p:nvSpPr>
          <p:cNvPr id="22" name="矩形 21"/>
          <p:cNvSpPr/>
          <p:nvPr/>
        </p:nvSpPr>
        <p:spPr>
          <a:xfrm>
            <a:off x="4053868" y="4420198"/>
            <a:ext cx="42623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Methods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8E9D68B-994E-429D-87CA-C4D31CBA8EE2}"/>
              </a:ext>
            </a:extLst>
          </p:cNvPr>
          <p:cNvSpPr/>
          <p:nvPr/>
        </p:nvSpPr>
        <p:spPr>
          <a:xfrm>
            <a:off x="1171575" y="310843"/>
            <a:ext cx="68008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39480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465"/>
    </mc:Choice>
    <mc:Fallback xmlns="">
      <p:transition advTm="34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 animBg="1"/>
      <p:bldP spid="12" grpId="0" animBg="1"/>
      <p:bldP spid="15" grpId="0" animBg="1"/>
      <p:bldP spid="17" grpId="0" animBg="1"/>
      <p:bldP spid="20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五边形 11"/>
          <p:cNvSpPr/>
          <p:nvPr/>
        </p:nvSpPr>
        <p:spPr>
          <a:xfrm>
            <a:off x="3355203" y="3108587"/>
            <a:ext cx="698664" cy="463287"/>
          </a:xfrm>
          <a:prstGeom prst="homePlate">
            <a:avLst/>
          </a:prstGeom>
          <a:solidFill>
            <a:srgbClr val="680000"/>
          </a:solidFill>
          <a:ln>
            <a:solidFill>
              <a:srgbClr val="6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0" name="矩形 19"/>
          <p:cNvSpPr/>
          <p:nvPr/>
        </p:nvSpPr>
        <p:spPr>
          <a:xfrm>
            <a:off x="4053867" y="3034553"/>
            <a:ext cx="67601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Why we are doing this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8E9D68B-994E-429D-87CA-C4D31CBA8EE2}"/>
              </a:ext>
            </a:extLst>
          </p:cNvPr>
          <p:cNvSpPr/>
          <p:nvPr/>
        </p:nvSpPr>
        <p:spPr>
          <a:xfrm>
            <a:off x="1171575" y="310843"/>
            <a:ext cx="68008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71733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465"/>
    </mc:Choice>
    <mc:Fallback xmlns="">
      <p:transition advTm="34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762549" y="2117892"/>
            <a:ext cx="74009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T1:Counts the number of crimes for different category.</a:t>
            </a:r>
          </a:p>
        </p:txBody>
      </p:sp>
      <p:sp>
        <p:nvSpPr>
          <p:cNvPr id="2" name="五边形 1"/>
          <p:cNvSpPr/>
          <p:nvPr/>
        </p:nvSpPr>
        <p:spPr>
          <a:xfrm>
            <a:off x="1457397" y="2235714"/>
            <a:ext cx="299410" cy="139437"/>
          </a:xfrm>
          <a:prstGeom prst="homePlate">
            <a:avLst/>
          </a:prstGeom>
          <a:solidFill>
            <a:srgbClr val="680000"/>
          </a:solidFill>
          <a:ln>
            <a:solidFill>
              <a:srgbClr val="6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2" name="五边形 11"/>
          <p:cNvSpPr/>
          <p:nvPr/>
        </p:nvSpPr>
        <p:spPr>
          <a:xfrm>
            <a:off x="1457396" y="2970394"/>
            <a:ext cx="299410" cy="139437"/>
          </a:xfrm>
          <a:prstGeom prst="homePlate">
            <a:avLst/>
          </a:prstGeom>
          <a:solidFill>
            <a:srgbClr val="680000"/>
          </a:solidFill>
          <a:ln>
            <a:solidFill>
              <a:srgbClr val="6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5" name="五边形 14"/>
          <p:cNvSpPr/>
          <p:nvPr/>
        </p:nvSpPr>
        <p:spPr>
          <a:xfrm>
            <a:off x="1457396" y="3705074"/>
            <a:ext cx="299410" cy="139437"/>
          </a:xfrm>
          <a:prstGeom prst="homePlate">
            <a:avLst/>
          </a:prstGeom>
          <a:solidFill>
            <a:srgbClr val="680000"/>
          </a:solidFill>
          <a:ln>
            <a:solidFill>
              <a:srgbClr val="6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7" name="五边形 16"/>
          <p:cNvSpPr/>
          <p:nvPr/>
        </p:nvSpPr>
        <p:spPr>
          <a:xfrm>
            <a:off x="1457395" y="4439754"/>
            <a:ext cx="299410" cy="139437"/>
          </a:xfrm>
          <a:prstGeom prst="homePlate">
            <a:avLst/>
          </a:prstGeom>
          <a:solidFill>
            <a:srgbClr val="680000"/>
          </a:solidFill>
          <a:ln>
            <a:solidFill>
              <a:srgbClr val="6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0" name="矩形 19"/>
          <p:cNvSpPr/>
          <p:nvPr/>
        </p:nvSpPr>
        <p:spPr>
          <a:xfrm>
            <a:off x="1762549" y="2853579"/>
            <a:ext cx="87625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T2:Counts the number of crimes for different district, and visualize your results</a:t>
            </a:r>
          </a:p>
        </p:txBody>
      </p:sp>
      <p:sp>
        <p:nvSpPr>
          <p:cNvPr id="21" name="矩形 20"/>
          <p:cNvSpPr/>
          <p:nvPr/>
        </p:nvSpPr>
        <p:spPr>
          <a:xfrm>
            <a:off x="1756806" y="3622472"/>
            <a:ext cx="83587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T3:Count the number of crimes each "Sunday" at "SF downtown".</a:t>
            </a:r>
          </a:p>
        </p:txBody>
      </p:sp>
      <p:sp>
        <p:nvSpPr>
          <p:cNvPr id="22" name="矩形 21"/>
          <p:cNvSpPr/>
          <p:nvPr/>
        </p:nvSpPr>
        <p:spPr>
          <a:xfrm>
            <a:off x="1762549" y="4324949"/>
            <a:ext cx="79815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T4:Analysis the number of crime in each month of 2015, 2016, 2017, 2018.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8E9D68B-994E-429D-87CA-C4D31CBA8EE2}"/>
              </a:ext>
            </a:extLst>
          </p:cNvPr>
          <p:cNvSpPr/>
          <p:nvPr/>
        </p:nvSpPr>
        <p:spPr>
          <a:xfrm>
            <a:off x="1171575" y="310843"/>
            <a:ext cx="68008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</a:rPr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330979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465"/>
    </mc:Choice>
    <mc:Fallback xmlns="">
      <p:transition advTm="34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 animBg="1"/>
      <p:bldP spid="12" grpId="0" animBg="1"/>
      <p:bldP spid="15" grpId="0" animBg="1"/>
      <p:bldP spid="17" grpId="0" animBg="1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762549" y="2117892"/>
            <a:ext cx="86863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T5:Analysis the number of crime w.r.t the hour in </a:t>
            </a:r>
            <a:r>
              <a:rPr lang="en-US" altLang="zh-CN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certian</a:t>
            </a:r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day like 2015/12/15, 2016/12/15, 2017/12/15. </a:t>
            </a:r>
          </a:p>
        </p:txBody>
      </p:sp>
      <p:sp>
        <p:nvSpPr>
          <p:cNvPr id="2" name="五边形 1"/>
          <p:cNvSpPr/>
          <p:nvPr/>
        </p:nvSpPr>
        <p:spPr>
          <a:xfrm>
            <a:off x="1457397" y="2235714"/>
            <a:ext cx="299410" cy="139437"/>
          </a:xfrm>
          <a:prstGeom prst="homePlate">
            <a:avLst/>
          </a:prstGeom>
          <a:solidFill>
            <a:srgbClr val="680000"/>
          </a:solidFill>
          <a:ln>
            <a:solidFill>
              <a:srgbClr val="6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2" name="五边形 11"/>
          <p:cNvSpPr/>
          <p:nvPr/>
        </p:nvSpPr>
        <p:spPr>
          <a:xfrm>
            <a:off x="1457396" y="2970394"/>
            <a:ext cx="299410" cy="139437"/>
          </a:xfrm>
          <a:prstGeom prst="homePlate">
            <a:avLst/>
          </a:prstGeom>
          <a:solidFill>
            <a:srgbClr val="680000"/>
          </a:solidFill>
          <a:ln>
            <a:solidFill>
              <a:srgbClr val="6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5" name="五边形 14"/>
          <p:cNvSpPr/>
          <p:nvPr/>
        </p:nvSpPr>
        <p:spPr>
          <a:xfrm>
            <a:off x="1457396" y="3705074"/>
            <a:ext cx="299410" cy="139437"/>
          </a:xfrm>
          <a:prstGeom prst="homePlate">
            <a:avLst/>
          </a:prstGeom>
          <a:solidFill>
            <a:srgbClr val="680000"/>
          </a:solidFill>
          <a:ln>
            <a:solidFill>
              <a:srgbClr val="6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7" name="五边形 16"/>
          <p:cNvSpPr/>
          <p:nvPr/>
        </p:nvSpPr>
        <p:spPr>
          <a:xfrm>
            <a:off x="1457395" y="4439754"/>
            <a:ext cx="299410" cy="139437"/>
          </a:xfrm>
          <a:prstGeom prst="homePlate">
            <a:avLst/>
          </a:prstGeom>
          <a:solidFill>
            <a:srgbClr val="680000"/>
          </a:solidFill>
          <a:ln>
            <a:solidFill>
              <a:srgbClr val="6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0" name="矩形 19"/>
          <p:cNvSpPr/>
          <p:nvPr/>
        </p:nvSpPr>
        <p:spPr>
          <a:xfrm>
            <a:off x="1762549" y="2853579"/>
            <a:ext cx="87625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T6:find out the crime event w.r.t category and time (hour) from the result of step 1</a:t>
            </a:r>
          </a:p>
        </p:txBody>
      </p:sp>
      <p:sp>
        <p:nvSpPr>
          <p:cNvPr id="21" name="矩形 20"/>
          <p:cNvSpPr/>
          <p:nvPr/>
        </p:nvSpPr>
        <p:spPr>
          <a:xfrm>
            <a:off x="1756806" y="3622472"/>
            <a:ext cx="83587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T7:For different category of crime, find the percentage of resolution.</a:t>
            </a:r>
          </a:p>
        </p:txBody>
      </p:sp>
      <p:sp>
        <p:nvSpPr>
          <p:cNvPr id="22" name="矩形 21"/>
          <p:cNvSpPr/>
          <p:nvPr/>
        </p:nvSpPr>
        <p:spPr>
          <a:xfrm>
            <a:off x="1762549" y="4324949"/>
            <a:ext cx="79815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T8: visualize the spatial distribution of crimes and run a </a:t>
            </a:r>
            <a:r>
              <a:rPr lang="en-US" altLang="zh-CN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kmeans</a:t>
            </a:r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clustering algorithm (please use Spark ML </a:t>
            </a:r>
            <a:r>
              <a:rPr lang="en-US" altLang="zh-CN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kmeans</a:t>
            </a:r>
            <a:endParaRPr lang="en-US" altLang="zh-CN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8E9D68B-994E-429D-87CA-C4D31CBA8EE2}"/>
              </a:ext>
            </a:extLst>
          </p:cNvPr>
          <p:cNvSpPr/>
          <p:nvPr/>
        </p:nvSpPr>
        <p:spPr>
          <a:xfrm>
            <a:off x="1171575" y="310843"/>
            <a:ext cx="68008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</a:rPr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76446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465"/>
    </mc:Choice>
    <mc:Fallback xmlns="">
      <p:transition advTm="34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 animBg="1"/>
      <p:bldP spid="12" grpId="0" animBg="1"/>
      <p:bldP spid="15" grpId="0" animBg="1"/>
      <p:bldP spid="17" grpId="0" animBg="1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五边形 11"/>
          <p:cNvSpPr/>
          <p:nvPr/>
        </p:nvSpPr>
        <p:spPr>
          <a:xfrm>
            <a:off x="700726" y="1584588"/>
            <a:ext cx="676616" cy="387088"/>
          </a:xfrm>
          <a:prstGeom prst="homePlate">
            <a:avLst/>
          </a:prstGeom>
          <a:solidFill>
            <a:srgbClr val="680000"/>
          </a:solidFill>
          <a:ln>
            <a:solidFill>
              <a:srgbClr val="6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0" name="矩形 19"/>
          <p:cNvSpPr/>
          <p:nvPr/>
        </p:nvSpPr>
        <p:spPr>
          <a:xfrm>
            <a:off x="1590676" y="1510553"/>
            <a:ext cx="65468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Here are our result towards this tasks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8E9D68B-994E-429D-87CA-C4D31CBA8EE2}"/>
              </a:ext>
            </a:extLst>
          </p:cNvPr>
          <p:cNvSpPr/>
          <p:nvPr/>
        </p:nvSpPr>
        <p:spPr>
          <a:xfrm>
            <a:off x="1171575" y="310843"/>
            <a:ext cx="68008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</a:rPr>
              <a:t>Results &amp; Discussion</a:t>
            </a:r>
          </a:p>
        </p:txBody>
      </p:sp>
    </p:spTree>
    <p:extLst>
      <p:ext uri="{BB962C8B-B14F-4D97-AF65-F5344CB8AC3E}">
        <p14:creationId xmlns:p14="http://schemas.microsoft.com/office/powerpoint/2010/main" val="175744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465"/>
    </mc:Choice>
    <mc:Fallback xmlns="">
      <p:transition advTm="34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hlinkClick r:id="rId3" action="ppaction://hlinkfile"/>
            <a:extLst>
              <a:ext uri="{FF2B5EF4-FFF2-40B4-BE49-F238E27FC236}">
                <a16:creationId xmlns:a16="http://schemas.microsoft.com/office/drawing/2014/main" id="{B26810CE-36AD-41B6-B4B1-275AADD72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5" y="290036"/>
            <a:ext cx="12118675" cy="640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A6B510D-B364-484C-9CC1-D3538D013656}"/>
              </a:ext>
            </a:extLst>
          </p:cNvPr>
          <p:cNvSpPr/>
          <p:nvPr/>
        </p:nvSpPr>
        <p:spPr>
          <a:xfrm>
            <a:off x="161925" y="521446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probable cause 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advice to visitor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advice to local resident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advice to the police government</a:t>
            </a:r>
            <a:endParaRPr lang="en-US" altLang="zh-CN" b="0" i="0" dirty="0">
              <a:solidFill>
                <a:schemeClr val="bg1">
                  <a:lumMod val="6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733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465"/>
    </mc:Choice>
    <mc:Fallback xmlns="">
      <p:transition advTm="346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C498267-F9DD-4B3A-B8BB-7D7C75C0467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059" y="541286"/>
            <a:ext cx="8221731" cy="4939875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A6B510D-B364-484C-9CC1-D3538D013656}"/>
              </a:ext>
            </a:extLst>
          </p:cNvPr>
          <p:cNvSpPr/>
          <p:nvPr/>
        </p:nvSpPr>
        <p:spPr>
          <a:xfrm>
            <a:off x="161925" y="521446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-285750"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</a:p>
          <a:p>
            <a:pPr indent="-285750"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probable cause </a:t>
            </a:r>
          </a:p>
          <a:p>
            <a:pPr indent="-285750"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advice to visitor</a:t>
            </a:r>
          </a:p>
          <a:p>
            <a:pPr indent="-285750"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advice to local resident</a:t>
            </a:r>
          </a:p>
          <a:p>
            <a:pPr indent="-285750"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advice to the police government</a:t>
            </a:r>
          </a:p>
        </p:txBody>
      </p:sp>
    </p:spTree>
    <p:extLst>
      <p:ext uri="{BB962C8B-B14F-4D97-AF65-F5344CB8AC3E}">
        <p14:creationId xmlns:p14="http://schemas.microsoft.com/office/powerpoint/2010/main" val="408348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465"/>
    </mc:Choice>
    <mc:Fallback xmlns="">
      <p:transition advTm="346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A6B510D-B364-484C-9CC1-D3538D013656}"/>
              </a:ext>
            </a:extLst>
          </p:cNvPr>
          <p:cNvSpPr/>
          <p:nvPr/>
        </p:nvSpPr>
        <p:spPr>
          <a:xfrm>
            <a:off x="161925" y="521446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-285750"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</a:p>
          <a:p>
            <a:pPr indent="-285750"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probable cause </a:t>
            </a:r>
          </a:p>
          <a:p>
            <a:pPr indent="-285750"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advice to visitor</a:t>
            </a:r>
          </a:p>
          <a:p>
            <a:pPr indent="-285750"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advice to local resident</a:t>
            </a:r>
          </a:p>
          <a:p>
            <a:pPr indent="-285750"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advice to the police government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97F3D9-3DDE-4B55-BEE9-ADBE9E047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434" y="882968"/>
            <a:ext cx="8034981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6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465"/>
    </mc:Choice>
    <mc:Fallback xmlns="">
      <p:transition advTm="3465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3520</TotalTime>
  <Words>402</Words>
  <Application>Microsoft Office PowerPoint</Application>
  <PresentationFormat>宽屏</PresentationFormat>
  <Paragraphs>98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Calibri</vt:lpstr>
      <vt:lpstr>微软雅黑</vt:lpstr>
      <vt:lpstr>Arial</vt:lpstr>
      <vt:lpstr>Century Gothic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Gomi;Gomi-PPT演绎</dc:creator>
  <cp:keywords>www.51pptmoban.com</cp:keywords>
  <cp:lastModifiedBy> </cp:lastModifiedBy>
  <cp:revision>242</cp:revision>
  <dcterms:created xsi:type="dcterms:W3CDTF">2017-09-20T01:25:51Z</dcterms:created>
  <dcterms:modified xsi:type="dcterms:W3CDTF">2019-07-24T01:56:17Z</dcterms:modified>
</cp:coreProperties>
</file>