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7"/>
  </p:notesMasterIdLst>
  <p:handoutMasterIdLst>
    <p:handoutMasterId r:id="rId8"/>
  </p:handoutMasterIdLst>
  <p:sldIdLst>
    <p:sldId id="891" r:id="rId2"/>
    <p:sldId id="892" r:id="rId3"/>
    <p:sldId id="899" r:id="rId4"/>
    <p:sldId id="893" r:id="rId5"/>
    <p:sldId id="894" r:id="rId6"/>
  </p:sldIdLst>
  <p:sldSz cx="9144000" cy="6858000" type="screen4x3"/>
  <p:notesSz cx="6797675" cy="9926638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9632"/>
    <a:srgbClr val="FFCC00"/>
    <a:srgbClr val="EBB01D"/>
    <a:srgbClr val="00FF00"/>
    <a:srgbClr val="6CF8F8"/>
    <a:srgbClr val="006699"/>
    <a:srgbClr val="00CC00"/>
    <a:srgbClr val="FFFF00"/>
    <a:srgbClr val="FFFF99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746" autoAdjust="0"/>
  </p:normalViewPr>
  <p:slideViewPr>
    <p:cSldViewPr>
      <p:cViewPr varScale="1">
        <p:scale>
          <a:sx n="70" d="100"/>
          <a:sy n="70" d="100"/>
        </p:scale>
        <p:origin x="11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2970" y="-90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AB07B-BC8F-4B4C-A891-ADA65E358415}" type="datetimeFigureOut">
              <a:rPr lang="es-PE" smtClean="0"/>
              <a:pPr/>
              <a:t>21/11/2017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CB65C-BF1D-4422-BB23-896975765889}" type="slidenum">
              <a:rPr lang="es-PE" smtClean="0"/>
              <a:pPr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5531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F2CCF-B5ED-444E-9F4A-B98C7466FDA0}" type="datetimeFigureOut">
              <a:rPr lang="es-PE" smtClean="0"/>
              <a:pPr/>
              <a:t>21/11/2017</a:t>
            </a:fld>
            <a:endParaRPr lang="es-PE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778D3-236A-42A3-A7F6-E4750E2535F9}" type="slidenum">
              <a:rPr lang="es-PE" smtClean="0"/>
              <a:pPr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51802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778D3-236A-42A3-A7F6-E4750E2535F9}" type="slidenum">
              <a:rPr lang="es-PE" smtClean="0"/>
              <a:pPr/>
              <a:t>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56665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778D3-236A-42A3-A7F6-E4750E2535F9}" type="slidenum">
              <a:rPr lang="es-PE" smtClean="0"/>
              <a:pPr/>
              <a:t>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48748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BE71404-3EDD-4F3D-A85B-97E637469669}" type="datetimeFigureOut">
              <a:rPr lang="es-PE" smtClean="0"/>
              <a:pPr/>
              <a:t>21/11/2017</a:t>
            </a:fld>
            <a:endParaRPr lang="es-PE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PE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3B1B784-F88A-404D-BBB0-8A14B067DE0E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1404-3EDD-4F3D-A85B-97E637469669}" type="datetimeFigureOut">
              <a:rPr lang="es-PE" smtClean="0"/>
              <a:pPr/>
              <a:t>21/11/2017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B784-F88A-404D-BBB0-8A14B067DE0E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1404-3EDD-4F3D-A85B-97E637469669}" type="datetimeFigureOut">
              <a:rPr lang="es-PE" smtClean="0"/>
              <a:pPr/>
              <a:t>21/11/2017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B784-F88A-404D-BBB0-8A14B067DE0E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51520" y="692696"/>
            <a:ext cx="5421083" cy="365125"/>
          </a:xfrm>
        </p:spPr>
        <p:txBody>
          <a:bodyPr/>
          <a:lstStyle>
            <a:lvl1pPr algn="l">
              <a:defRPr sz="3000" b="1">
                <a:solidFill>
                  <a:srgbClr val="669900"/>
                </a:solidFill>
                <a:latin typeface="Century Gothic" pitchFamily="34" charset="0"/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3B1B784-F88A-404D-BBB0-8A14B067DE0E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12" name="11 CuadroTexto"/>
          <p:cNvSpPr txBox="1"/>
          <p:nvPr userDrawn="1"/>
        </p:nvSpPr>
        <p:spPr>
          <a:xfrm>
            <a:off x="179512" y="2012355"/>
            <a:ext cx="8352928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endParaRPr lang="es-PE" b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1404-3EDD-4F3D-A85B-97E637469669}" type="datetimeFigureOut">
              <a:rPr lang="es-PE" smtClean="0"/>
              <a:pPr/>
              <a:t>21/11/2017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B784-F88A-404D-BBB0-8A14B067DE0E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1404-3EDD-4F3D-A85B-97E637469669}" type="datetimeFigureOut">
              <a:rPr lang="es-PE" smtClean="0"/>
              <a:pPr/>
              <a:t>21/11/2017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B784-F88A-404D-BBB0-8A14B067DE0E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1404-3EDD-4F3D-A85B-97E637469669}" type="datetimeFigureOut">
              <a:rPr lang="es-PE" smtClean="0"/>
              <a:pPr/>
              <a:t>21/11/2017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B784-F88A-404D-BBB0-8A14B067DE0E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BE71404-3EDD-4F3D-A85B-97E637469669}" type="datetimeFigureOut">
              <a:rPr lang="es-PE" smtClean="0"/>
              <a:pPr/>
              <a:t>21/11/2017</a:t>
            </a:fld>
            <a:endParaRPr lang="es-PE" dirty="0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1B784-F88A-404D-BBB0-8A14B067DE0E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P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BE71404-3EDD-4F3D-A85B-97E637469669}" type="datetimeFigureOut">
              <a:rPr lang="es-PE" smtClean="0"/>
              <a:pPr/>
              <a:t>21/11/2017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3B1B784-F88A-404D-BBB0-8A14B067DE0E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1404-3EDD-4F3D-A85B-97E637469669}" type="datetimeFigureOut">
              <a:rPr lang="es-PE" smtClean="0"/>
              <a:pPr/>
              <a:t>21/11/2017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B784-F88A-404D-BBB0-8A14B067DE0E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1404-3EDD-4F3D-A85B-97E637469669}" type="datetimeFigureOut">
              <a:rPr lang="es-PE" smtClean="0"/>
              <a:pPr/>
              <a:t>21/11/2017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B784-F88A-404D-BBB0-8A14B067DE0E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1404-3EDD-4F3D-A85B-97E637469669}" type="datetimeFigureOut">
              <a:rPr lang="es-PE" smtClean="0"/>
              <a:pPr/>
              <a:t>21/11/2017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B784-F88A-404D-BBB0-8A14B067DE0E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BE71404-3EDD-4F3D-A85B-97E637469669}" type="datetimeFigureOut">
              <a:rPr lang="es-PE" smtClean="0"/>
              <a:pPr/>
              <a:t>21/11/2017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3B1B784-F88A-404D-BBB0-8A14B067DE0E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  <p:sldLayoutId id="2147484080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1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-36512" y="337220"/>
            <a:ext cx="914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b="1" dirty="0" smtClean="0">
                <a:solidFill>
                  <a:schemeClr val="bg2"/>
                </a:solidFill>
                <a:latin typeface="Century Gothic" panose="020B0502020202020204" pitchFamily="34" charset="0"/>
              </a:rPr>
              <a:t>Nombre de la Iniciativa</a:t>
            </a:r>
            <a:endParaRPr lang="es-PE" sz="36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843808" y="4761646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2000" dirty="0" smtClean="0">
                <a:latin typeface="Century Gothic" panose="020B0502020202020204" pitchFamily="34" charset="0"/>
              </a:rPr>
              <a:t>201x</a:t>
            </a:r>
            <a:endParaRPr lang="es-PE" sz="2000" dirty="0">
              <a:latin typeface="Century Gothic" panose="020B0502020202020204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915816" y="4269784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Plan Estratégico</a:t>
            </a:r>
            <a:endParaRPr lang="es-PE" sz="36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0" y="2701365"/>
            <a:ext cx="332372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Proyectado: xx%</a:t>
            </a:r>
          </a:p>
          <a:p>
            <a:r>
              <a:rPr lang="es-PE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Real: xx%</a:t>
            </a:r>
          </a:p>
          <a:p>
            <a:r>
              <a:rPr lang="es-PE" sz="15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(Mes)</a:t>
            </a:r>
          </a:p>
          <a:p>
            <a:endParaRPr lang="es-PE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2 Marcador de contenido"/>
          <p:cNvSpPr txBox="1">
            <a:spLocks/>
          </p:cNvSpPr>
          <p:nvPr/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eorgia"/>
              <a:buNone/>
            </a:pPr>
            <a:r>
              <a:rPr lang="es-PE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Resumir brevemente la visión de la iniciativa y como se ve al 201X</a:t>
            </a:r>
            <a:endParaRPr lang="es-PE" dirty="0">
              <a:solidFill>
                <a:schemeClr val="bg2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24616" y="476672"/>
            <a:ext cx="5123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Objetivo y Alcance</a:t>
            </a:r>
            <a:endParaRPr lang="es-PE" sz="2800" b="1" dirty="0">
              <a:solidFill>
                <a:schemeClr val="accent2">
                  <a:lumMod val="7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428358"/>
            <a:ext cx="3923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Principales </a:t>
            </a:r>
            <a:r>
              <a:rPr lang="es-PE" sz="2800" b="1" dirty="0" err="1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subiniciativas</a:t>
            </a:r>
            <a:endParaRPr lang="es-PE" sz="2800" b="1" dirty="0">
              <a:solidFill>
                <a:schemeClr val="accent2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11960" y="476672"/>
            <a:ext cx="493204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¿Cuáles </a:t>
            </a:r>
            <a:r>
              <a:rPr lang="es-PE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son las 4 principales </a:t>
            </a:r>
            <a:r>
              <a:rPr lang="es-PE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subiniciativas</a:t>
            </a:r>
            <a:r>
              <a:rPr lang="es-PE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? </a:t>
            </a:r>
            <a:endParaRPr lang="es-PE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ángulo redondeado 3"/>
          <p:cNvSpPr/>
          <p:nvPr/>
        </p:nvSpPr>
        <p:spPr>
          <a:xfrm>
            <a:off x="1187624" y="5675650"/>
            <a:ext cx="5029700" cy="864096"/>
          </a:xfrm>
          <a:prstGeom prst="roundRect">
            <a:avLst>
              <a:gd name="adj" fmla="val 5309"/>
            </a:avLst>
          </a:prstGeom>
          <a:noFill/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200" b="1" dirty="0" err="1">
                <a:solidFill>
                  <a:schemeClr val="tx2"/>
                </a:solidFill>
                <a:latin typeface="Calibri" pitchFamily="34" charset="0"/>
                <a:ea typeface="ＭＳ Ｐゴシック"/>
                <a:cs typeface="Shark in the Water"/>
              </a:rPr>
              <a:t>Subiniciativa</a:t>
            </a:r>
            <a:endParaRPr lang="es-PE" sz="2200" b="1" dirty="0">
              <a:solidFill>
                <a:schemeClr val="tx2"/>
              </a:solidFill>
              <a:latin typeface="Calibri" pitchFamily="34" charset="0"/>
              <a:ea typeface="ＭＳ Ｐゴシック"/>
              <a:cs typeface="Shark in the Water"/>
            </a:endParaRPr>
          </a:p>
        </p:txBody>
      </p:sp>
      <p:sp>
        <p:nvSpPr>
          <p:cNvPr id="8" name="Rectángulo redondeado 3"/>
          <p:cNvSpPr/>
          <p:nvPr/>
        </p:nvSpPr>
        <p:spPr>
          <a:xfrm>
            <a:off x="179513" y="5675650"/>
            <a:ext cx="864096" cy="861199"/>
          </a:xfrm>
          <a:prstGeom prst="roundRect">
            <a:avLst>
              <a:gd name="adj" fmla="val 5309"/>
            </a:avLst>
          </a:prstGeom>
          <a:solidFill>
            <a:srgbClr val="5A9632">
              <a:alpha val="65098"/>
            </a:srgbClr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b="1" dirty="0">
                <a:solidFill>
                  <a:schemeClr val="bg1"/>
                </a:solidFill>
                <a:latin typeface="Calibri" pitchFamily="34" charset="0"/>
                <a:ea typeface="ＭＳ Ｐゴシック"/>
                <a:cs typeface="Shark in the Water"/>
              </a:rPr>
              <a:t>4</a:t>
            </a:r>
          </a:p>
        </p:txBody>
      </p:sp>
      <p:sp>
        <p:nvSpPr>
          <p:cNvPr id="9" name="Rectángulo redondeado 3"/>
          <p:cNvSpPr/>
          <p:nvPr/>
        </p:nvSpPr>
        <p:spPr>
          <a:xfrm>
            <a:off x="6397316" y="5675650"/>
            <a:ext cx="2064786" cy="864096"/>
          </a:xfrm>
          <a:prstGeom prst="roundRect">
            <a:avLst>
              <a:gd name="adj" fmla="val 5309"/>
            </a:avLst>
          </a:prstGeom>
          <a:noFill/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200" b="1" dirty="0">
                <a:solidFill>
                  <a:schemeClr val="tx2"/>
                </a:solidFill>
                <a:latin typeface="Calibri" pitchFamily="34" charset="0"/>
                <a:ea typeface="ＭＳ Ｐゴシック"/>
                <a:cs typeface="Shark in the Water"/>
              </a:rPr>
              <a:t>Hito</a:t>
            </a:r>
          </a:p>
        </p:txBody>
      </p:sp>
      <p:sp>
        <p:nvSpPr>
          <p:cNvPr id="10" name="Rectángulo redondeado 3"/>
          <p:cNvSpPr/>
          <p:nvPr/>
        </p:nvSpPr>
        <p:spPr>
          <a:xfrm>
            <a:off x="1975297" y="1527989"/>
            <a:ext cx="3621817" cy="518458"/>
          </a:xfrm>
          <a:prstGeom prst="roundRect">
            <a:avLst>
              <a:gd name="adj" fmla="val 5309"/>
            </a:avLst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PE" sz="2000" b="1" dirty="0" err="1" smtClean="0">
                <a:solidFill>
                  <a:schemeClr val="bg1"/>
                </a:solidFill>
                <a:latin typeface="Calibri" pitchFamily="34" charset="0"/>
                <a:ea typeface="ＭＳ Ｐゴシック"/>
                <a:cs typeface="Shark in the Water"/>
              </a:rPr>
              <a:t>Subiniciativa</a:t>
            </a:r>
            <a:r>
              <a:rPr lang="es-PE" sz="3600" b="1" dirty="0" smtClean="0">
                <a:solidFill>
                  <a:schemeClr val="bg1"/>
                </a:solidFill>
                <a:latin typeface="Calibri" pitchFamily="34" charset="0"/>
                <a:ea typeface="ＭＳ Ｐゴシック"/>
                <a:cs typeface="Shark in the Water"/>
              </a:rPr>
              <a:t> </a:t>
            </a:r>
            <a:endParaRPr lang="es-PE" sz="3600" b="1" dirty="0">
              <a:solidFill>
                <a:schemeClr val="bg1"/>
              </a:solidFill>
              <a:latin typeface="Calibri" pitchFamily="34" charset="0"/>
              <a:ea typeface="ＭＳ Ｐゴシック"/>
              <a:cs typeface="Shark in the Water"/>
            </a:endParaRPr>
          </a:p>
        </p:txBody>
      </p:sp>
      <p:sp>
        <p:nvSpPr>
          <p:cNvPr id="11" name="Rectángulo redondeado 3"/>
          <p:cNvSpPr/>
          <p:nvPr/>
        </p:nvSpPr>
        <p:spPr>
          <a:xfrm>
            <a:off x="6756000" y="1527989"/>
            <a:ext cx="1538032" cy="518458"/>
          </a:xfrm>
          <a:prstGeom prst="roundRect">
            <a:avLst>
              <a:gd name="adj" fmla="val 5309"/>
            </a:avLst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>
                <a:solidFill>
                  <a:schemeClr val="bg1"/>
                </a:solidFill>
                <a:latin typeface="Calibri" pitchFamily="34" charset="0"/>
                <a:ea typeface="ＭＳ Ｐゴシック"/>
                <a:cs typeface="Shark in the Water"/>
              </a:rPr>
              <a:t>Hito</a:t>
            </a:r>
          </a:p>
        </p:txBody>
      </p:sp>
      <p:sp>
        <p:nvSpPr>
          <p:cNvPr id="12" name="Rectángulo redondeado 3"/>
          <p:cNvSpPr/>
          <p:nvPr/>
        </p:nvSpPr>
        <p:spPr>
          <a:xfrm>
            <a:off x="1187623" y="4552325"/>
            <a:ext cx="5029700" cy="864096"/>
          </a:xfrm>
          <a:prstGeom prst="roundRect">
            <a:avLst>
              <a:gd name="adj" fmla="val 5309"/>
            </a:avLst>
          </a:prstGeom>
          <a:noFill/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200" b="1" dirty="0" err="1">
                <a:solidFill>
                  <a:schemeClr val="tx2"/>
                </a:solidFill>
                <a:latin typeface="Calibri" pitchFamily="34" charset="0"/>
                <a:ea typeface="ＭＳ Ｐゴシック"/>
                <a:cs typeface="Shark in the Water"/>
              </a:rPr>
              <a:t>Subiniciativa</a:t>
            </a:r>
            <a:endParaRPr lang="es-PE" sz="2200" b="1" dirty="0">
              <a:solidFill>
                <a:schemeClr val="tx2"/>
              </a:solidFill>
              <a:latin typeface="Calibri" pitchFamily="34" charset="0"/>
              <a:ea typeface="ＭＳ Ｐゴシック"/>
              <a:cs typeface="Shark in the Water"/>
            </a:endParaRPr>
          </a:p>
        </p:txBody>
      </p:sp>
      <p:sp>
        <p:nvSpPr>
          <p:cNvPr id="13" name="Rectángulo redondeado 3"/>
          <p:cNvSpPr/>
          <p:nvPr/>
        </p:nvSpPr>
        <p:spPr>
          <a:xfrm>
            <a:off x="179512" y="4552325"/>
            <a:ext cx="864096" cy="861199"/>
          </a:xfrm>
          <a:prstGeom prst="roundRect">
            <a:avLst>
              <a:gd name="adj" fmla="val 5309"/>
            </a:avLst>
          </a:prstGeom>
          <a:solidFill>
            <a:srgbClr val="5A9632">
              <a:alpha val="65098"/>
            </a:srgbClr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b="1" dirty="0">
                <a:solidFill>
                  <a:schemeClr val="bg1"/>
                </a:solidFill>
                <a:latin typeface="Calibri" pitchFamily="34" charset="0"/>
                <a:ea typeface="ＭＳ Ｐゴシック"/>
                <a:cs typeface="Shark in the Water"/>
              </a:rPr>
              <a:t>3</a:t>
            </a:r>
          </a:p>
        </p:txBody>
      </p:sp>
      <p:sp>
        <p:nvSpPr>
          <p:cNvPr id="14" name="Rectángulo redondeado 3"/>
          <p:cNvSpPr/>
          <p:nvPr/>
        </p:nvSpPr>
        <p:spPr>
          <a:xfrm>
            <a:off x="6397315" y="4552325"/>
            <a:ext cx="2064786" cy="864096"/>
          </a:xfrm>
          <a:prstGeom prst="roundRect">
            <a:avLst>
              <a:gd name="adj" fmla="val 5309"/>
            </a:avLst>
          </a:prstGeom>
          <a:noFill/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200" b="1" dirty="0">
                <a:solidFill>
                  <a:schemeClr val="tx2"/>
                </a:solidFill>
                <a:latin typeface="Calibri" pitchFamily="34" charset="0"/>
                <a:ea typeface="ＭＳ Ｐゴシック"/>
                <a:cs typeface="Shark in the Water"/>
              </a:rPr>
              <a:t>Hito</a:t>
            </a:r>
          </a:p>
        </p:txBody>
      </p:sp>
      <p:sp>
        <p:nvSpPr>
          <p:cNvPr id="15" name="Rectángulo redondeado 3"/>
          <p:cNvSpPr/>
          <p:nvPr/>
        </p:nvSpPr>
        <p:spPr>
          <a:xfrm>
            <a:off x="1187623" y="3429000"/>
            <a:ext cx="5029700" cy="864096"/>
          </a:xfrm>
          <a:prstGeom prst="roundRect">
            <a:avLst>
              <a:gd name="adj" fmla="val 5309"/>
            </a:avLst>
          </a:prstGeom>
          <a:noFill/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200" b="1" dirty="0" err="1">
                <a:solidFill>
                  <a:schemeClr val="tx2"/>
                </a:solidFill>
                <a:latin typeface="Calibri" pitchFamily="34" charset="0"/>
                <a:ea typeface="ＭＳ Ｐゴシック"/>
                <a:cs typeface="Shark in the Water"/>
              </a:rPr>
              <a:t>Subiniciativa</a:t>
            </a:r>
            <a:endParaRPr lang="es-PE" sz="2200" b="1" dirty="0">
              <a:solidFill>
                <a:schemeClr val="tx2"/>
              </a:solidFill>
              <a:latin typeface="Calibri" pitchFamily="34" charset="0"/>
              <a:ea typeface="ＭＳ Ｐゴシック"/>
              <a:cs typeface="Shark in the Water"/>
            </a:endParaRPr>
          </a:p>
        </p:txBody>
      </p:sp>
      <p:sp>
        <p:nvSpPr>
          <p:cNvPr id="16" name="Rectángulo redondeado 3"/>
          <p:cNvSpPr/>
          <p:nvPr/>
        </p:nvSpPr>
        <p:spPr>
          <a:xfrm>
            <a:off x="179512" y="3429000"/>
            <a:ext cx="864096" cy="861199"/>
          </a:xfrm>
          <a:prstGeom prst="roundRect">
            <a:avLst>
              <a:gd name="adj" fmla="val 5309"/>
            </a:avLst>
          </a:prstGeom>
          <a:solidFill>
            <a:srgbClr val="5A9632">
              <a:alpha val="65098"/>
            </a:srgbClr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b="1" dirty="0" smtClean="0">
                <a:solidFill>
                  <a:schemeClr val="bg1"/>
                </a:solidFill>
                <a:latin typeface="Calibri" pitchFamily="34" charset="0"/>
                <a:ea typeface="ＭＳ Ｐゴシック"/>
                <a:cs typeface="Shark in the Water"/>
              </a:rPr>
              <a:t>2</a:t>
            </a:r>
            <a:endParaRPr lang="es-PE" sz="3600" b="1" dirty="0">
              <a:solidFill>
                <a:schemeClr val="bg1"/>
              </a:solidFill>
              <a:latin typeface="Calibri" pitchFamily="34" charset="0"/>
              <a:ea typeface="ＭＳ Ｐゴシック"/>
              <a:cs typeface="Shark in the Water"/>
            </a:endParaRPr>
          </a:p>
        </p:txBody>
      </p:sp>
      <p:sp>
        <p:nvSpPr>
          <p:cNvPr id="17" name="Rectángulo redondeado 3"/>
          <p:cNvSpPr/>
          <p:nvPr/>
        </p:nvSpPr>
        <p:spPr>
          <a:xfrm>
            <a:off x="6397315" y="3429000"/>
            <a:ext cx="2064786" cy="864096"/>
          </a:xfrm>
          <a:prstGeom prst="roundRect">
            <a:avLst>
              <a:gd name="adj" fmla="val 5309"/>
            </a:avLst>
          </a:prstGeom>
          <a:noFill/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200" b="1" dirty="0">
                <a:solidFill>
                  <a:schemeClr val="tx2"/>
                </a:solidFill>
                <a:latin typeface="Calibri" pitchFamily="34" charset="0"/>
                <a:ea typeface="ＭＳ Ｐゴシック"/>
                <a:cs typeface="Shark in the Water"/>
              </a:rPr>
              <a:t>Hito</a:t>
            </a:r>
          </a:p>
        </p:txBody>
      </p:sp>
      <p:sp>
        <p:nvSpPr>
          <p:cNvPr id="18" name="Rectángulo redondeado 3"/>
          <p:cNvSpPr/>
          <p:nvPr/>
        </p:nvSpPr>
        <p:spPr>
          <a:xfrm>
            <a:off x="1187623" y="2305675"/>
            <a:ext cx="5029700" cy="864096"/>
          </a:xfrm>
          <a:prstGeom prst="roundRect">
            <a:avLst>
              <a:gd name="adj" fmla="val 5309"/>
            </a:avLst>
          </a:prstGeom>
          <a:noFill/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200" b="1" dirty="0" err="1">
                <a:solidFill>
                  <a:schemeClr val="tx2"/>
                </a:solidFill>
                <a:latin typeface="Calibri" pitchFamily="34" charset="0"/>
                <a:ea typeface="ＭＳ Ｐゴシック"/>
                <a:cs typeface="Shark in the Water"/>
              </a:rPr>
              <a:t>Subiniciativa</a:t>
            </a:r>
            <a:endParaRPr lang="es-PE" sz="2200" b="1" dirty="0">
              <a:solidFill>
                <a:schemeClr val="tx2"/>
              </a:solidFill>
              <a:latin typeface="Calibri" pitchFamily="34" charset="0"/>
              <a:ea typeface="ＭＳ Ｐゴシック"/>
              <a:cs typeface="Shark in the Water"/>
            </a:endParaRPr>
          </a:p>
        </p:txBody>
      </p:sp>
      <p:sp>
        <p:nvSpPr>
          <p:cNvPr id="19" name="Rectángulo redondeado 3"/>
          <p:cNvSpPr/>
          <p:nvPr/>
        </p:nvSpPr>
        <p:spPr>
          <a:xfrm>
            <a:off x="179512" y="2305675"/>
            <a:ext cx="864096" cy="861199"/>
          </a:xfrm>
          <a:prstGeom prst="roundRect">
            <a:avLst>
              <a:gd name="adj" fmla="val 5309"/>
            </a:avLst>
          </a:prstGeom>
          <a:solidFill>
            <a:srgbClr val="5A9632">
              <a:alpha val="65098"/>
            </a:srgbClr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b="1" dirty="0" smtClean="0">
                <a:solidFill>
                  <a:schemeClr val="bg1"/>
                </a:solidFill>
                <a:latin typeface="Calibri" pitchFamily="34" charset="0"/>
                <a:ea typeface="ＭＳ Ｐゴシック"/>
                <a:cs typeface="Shark in the Water"/>
              </a:rPr>
              <a:t>1</a:t>
            </a:r>
            <a:endParaRPr lang="es-PE" sz="3600" b="1" dirty="0">
              <a:solidFill>
                <a:schemeClr val="bg1"/>
              </a:solidFill>
              <a:latin typeface="Calibri" pitchFamily="34" charset="0"/>
              <a:ea typeface="ＭＳ Ｐゴシック"/>
              <a:cs typeface="Shark in the Water"/>
            </a:endParaRPr>
          </a:p>
        </p:txBody>
      </p:sp>
      <p:sp>
        <p:nvSpPr>
          <p:cNvPr id="20" name="Rectángulo redondeado 3"/>
          <p:cNvSpPr/>
          <p:nvPr/>
        </p:nvSpPr>
        <p:spPr>
          <a:xfrm>
            <a:off x="6397315" y="2305675"/>
            <a:ext cx="2064786" cy="864096"/>
          </a:xfrm>
          <a:prstGeom prst="roundRect">
            <a:avLst>
              <a:gd name="adj" fmla="val 5309"/>
            </a:avLst>
          </a:prstGeom>
          <a:noFill/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200" b="1" dirty="0">
                <a:solidFill>
                  <a:schemeClr val="tx2"/>
                </a:solidFill>
                <a:latin typeface="Calibri" pitchFamily="34" charset="0"/>
                <a:ea typeface="ＭＳ Ｐゴシック"/>
                <a:cs typeface="Shark in the Water"/>
              </a:rPr>
              <a:t>Hito</a:t>
            </a:r>
          </a:p>
        </p:txBody>
      </p:sp>
    </p:spTree>
    <p:extLst>
      <p:ext uri="{BB962C8B-B14F-4D97-AF65-F5344CB8AC3E}">
        <p14:creationId xmlns:p14="http://schemas.microsoft.com/office/powerpoint/2010/main" val="388641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608" y="421340"/>
            <a:ext cx="1905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>
              <a:defRPr sz="2000" b="1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s-PE" sz="2800" dirty="0">
                <a:solidFill>
                  <a:schemeClr val="accent2">
                    <a:lumMod val="75000"/>
                  </a:schemeClr>
                </a:solidFill>
              </a:rPr>
              <a:t>Road </a:t>
            </a:r>
            <a:r>
              <a:rPr lang="es-PE" sz="2800" dirty="0" err="1">
                <a:solidFill>
                  <a:schemeClr val="accent2">
                    <a:lumMod val="75000"/>
                  </a:schemeClr>
                </a:solidFill>
              </a:rPr>
              <a:t>Map</a:t>
            </a:r>
            <a:endParaRPr lang="es-P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623166"/>
              </p:ext>
            </p:extLst>
          </p:nvPr>
        </p:nvGraphicFramePr>
        <p:xfrm>
          <a:off x="251521" y="1023933"/>
          <a:ext cx="8064896" cy="49253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05672"/>
                <a:gridCol w="596602"/>
                <a:gridCol w="596602"/>
                <a:gridCol w="596602"/>
                <a:gridCol w="596602"/>
                <a:gridCol w="596602"/>
                <a:gridCol w="596602"/>
                <a:gridCol w="596602"/>
                <a:gridCol w="596602"/>
                <a:gridCol w="596602"/>
                <a:gridCol w="596602"/>
                <a:gridCol w="596602"/>
                <a:gridCol w="596602"/>
              </a:tblGrid>
              <a:tr h="310099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Calibri" pitchFamily="34" charset="0"/>
                        </a:rPr>
                        <a:t>Iniciativa</a:t>
                      </a:r>
                      <a:endParaRPr lang="es-PE" sz="1200" b="1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B w="9525" cap="flat" cmpd="sng" algn="ctr">
                      <a:noFill/>
                      <a:prstDash val="solid"/>
                    </a:lnB>
                    <a:solidFill>
                      <a:srgbClr val="5A9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Calibri" pitchFamily="34" charset="0"/>
                        </a:rPr>
                        <a:t>Ene</a:t>
                      </a:r>
                      <a:endParaRPr lang="es-PE" sz="1200" b="1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B w="9525" cap="flat" cmpd="sng" algn="ctr">
                      <a:noFill/>
                      <a:prstDash val="solid"/>
                    </a:lnB>
                    <a:solidFill>
                      <a:srgbClr val="5A9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Calibri" pitchFamily="34" charset="0"/>
                        </a:rPr>
                        <a:t>Feb</a:t>
                      </a:r>
                      <a:endParaRPr lang="es-PE" sz="1200" b="1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B w="9525" cap="flat" cmpd="sng" algn="ctr">
                      <a:noFill/>
                      <a:prstDash val="solid"/>
                    </a:lnB>
                    <a:solidFill>
                      <a:srgbClr val="5A9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Calibri" pitchFamily="34" charset="0"/>
                        </a:rPr>
                        <a:t>Mar</a:t>
                      </a:r>
                      <a:endParaRPr lang="es-PE" sz="1200" b="1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B w="9525" cap="flat" cmpd="sng" algn="ctr">
                      <a:noFill/>
                      <a:prstDash val="solid"/>
                    </a:lnB>
                    <a:solidFill>
                      <a:srgbClr val="5A9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Calibri" pitchFamily="34" charset="0"/>
                        </a:rPr>
                        <a:t>Abr</a:t>
                      </a:r>
                      <a:endParaRPr lang="es-PE" sz="1200" b="1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B w="9525" cap="flat" cmpd="sng" algn="ctr">
                      <a:noFill/>
                      <a:prstDash val="solid"/>
                    </a:lnB>
                    <a:solidFill>
                      <a:srgbClr val="5A9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err="1" smtClean="0">
                          <a:latin typeface="Calibri" pitchFamily="34" charset="0"/>
                        </a:rPr>
                        <a:t>May</a:t>
                      </a:r>
                      <a:endParaRPr lang="es-PE" sz="1200" b="1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B w="9525" cap="flat" cmpd="sng" algn="ctr">
                      <a:noFill/>
                      <a:prstDash val="solid"/>
                    </a:lnB>
                    <a:solidFill>
                      <a:srgbClr val="5A9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Calibri" pitchFamily="34" charset="0"/>
                        </a:rPr>
                        <a:t>Jun</a:t>
                      </a:r>
                      <a:endParaRPr lang="es-PE" sz="1200" b="1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B w="9525" cap="flat" cmpd="sng" algn="ctr">
                      <a:noFill/>
                      <a:prstDash val="solid"/>
                    </a:lnB>
                    <a:solidFill>
                      <a:srgbClr val="5A9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Calibri" pitchFamily="34" charset="0"/>
                        </a:rPr>
                        <a:t>Jul</a:t>
                      </a:r>
                      <a:endParaRPr lang="es-PE" sz="1200" b="1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B w="9525" cap="flat" cmpd="sng" algn="ctr">
                      <a:noFill/>
                      <a:prstDash val="solid"/>
                    </a:lnB>
                    <a:solidFill>
                      <a:srgbClr val="5A9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err="1" smtClean="0">
                          <a:latin typeface="Calibri" pitchFamily="34" charset="0"/>
                        </a:rPr>
                        <a:t>Ago</a:t>
                      </a:r>
                      <a:endParaRPr lang="es-PE" sz="1200" b="1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B w="9525" cap="flat" cmpd="sng" algn="ctr">
                      <a:noFill/>
                      <a:prstDash val="solid"/>
                    </a:lnB>
                    <a:solidFill>
                      <a:srgbClr val="5A9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Calibri" pitchFamily="34" charset="0"/>
                        </a:rPr>
                        <a:t>Set</a:t>
                      </a:r>
                      <a:endParaRPr lang="es-PE" sz="1200" b="1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B w="9525" cap="flat" cmpd="sng" algn="ctr">
                      <a:noFill/>
                      <a:prstDash val="solid"/>
                    </a:lnB>
                    <a:solidFill>
                      <a:srgbClr val="5A9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Calibri" pitchFamily="34" charset="0"/>
                        </a:rPr>
                        <a:t>Oct</a:t>
                      </a:r>
                      <a:endParaRPr lang="es-PE" sz="1200" b="1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B w="9525" cap="flat" cmpd="sng" algn="ctr">
                      <a:noFill/>
                      <a:prstDash val="solid"/>
                    </a:lnB>
                    <a:solidFill>
                      <a:srgbClr val="5A9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Calibri" pitchFamily="34" charset="0"/>
                        </a:rPr>
                        <a:t>Nov</a:t>
                      </a:r>
                      <a:endParaRPr lang="es-PE" sz="1200" b="1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B w="9525" cap="flat" cmpd="sng" algn="ctr">
                      <a:noFill/>
                      <a:prstDash val="solid"/>
                    </a:lnB>
                    <a:solidFill>
                      <a:srgbClr val="5A9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Calibri" pitchFamily="34" charset="0"/>
                        </a:rPr>
                        <a:t>Dic</a:t>
                      </a:r>
                      <a:endParaRPr lang="es-PE" sz="1200" b="1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B w="9525" cap="flat" cmpd="sng" algn="ctr">
                      <a:noFill/>
                      <a:prstDash val="solid"/>
                    </a:lnB>
                    <a:solidFill>
                      <a:srgbClr val="5A9632"/>
                    </a:solidFill>
                  </a:tcPr>
                </a:tc>
              </a:tr>
              <a:tr h="1094034">
                <a:tc>
                  <a:txBody>
                    <a:bodyPr/>
                    <a:lstStyle/>
                    <a:p>
                      <a:pPr algn="ctr"/>
                      <a:r>
                        <a:rPr lang="es-PE" sz="1100" b="1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Entregable</a:t>
                      </a:r>
                      <a:r>
                        <a:rPr lang="es-PE" sz="1100" b="1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 Principal o Frente 1</a:t>
                      </a:r>
                      <a:endParaRPr lang="es-PE" sz="1100" b="1" dirty="0">
                        <a:solidFill>
                          <a:schemeClr val="bg1"/>
                        </a:solidFill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1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1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PE" sz="11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PE" sz="11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PE" sz="11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PE" sz="11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PE" sz="11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PE" sz="11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PE" sz="11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PE" sz="11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PE" sz="11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PE" sz="11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85940">
                <a:tc>
                  <a:txBody>
                    <a:bodyPr/>
                    <a:lstStyle/>
                    <a:p>
                      <a:pPr algn="ctr"/>
                      <a:r>
                        <a:rPr lang="es-PE" sz="1100" b="1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Entregable</a:t>
                      </a:r>
                      <a:r>
                        <a:rPr lang="es-PE" sz="1100" b="1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 Principal o Frente 2</a:t>
                      </a:r>
                      <a:endParaRPr lang="es-PE" sz="1100" b="1" dirty="0">
                        <a:solidFill>
                          <a:schemeClr val="bg1"/>
                        </a:solidFill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1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PE" sz="11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PE" sz="11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PE" sz="11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PE" sz="11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PE" sz="11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PE" sz="11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PE" sz="11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PE" sz="11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PE" sz="11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PE" sz="11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PE" sz="11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6788">
                <a:tc>
                  <a:txBody>
                    <a:bodyPr/>
                    <a:lstStyle/>
                    <a:p>
                      <a:pPr algn="ctr"/>
                      <a:r>
                        <a:rPr lang="es-PE" sz="1100" b="1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Entregable</a:t>
                      </a:r>
                      <a:r>
                        <a:rPr lang="es-PE" sz="1100" b="1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 Principal o Frente 3</a:t>
                      </a:r>
                      <a:endParaRPr lang="es-PE" sz="1100" b="1" dirty="0">
                        <a:solidFill>
                          <a:schemeClr val="bg1"/>
                        </a:solidFill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1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PE" sz="11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PE" sz="11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PE" sz="11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PE" sz="11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PE" sz="110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PE" sz="11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PE" sz="11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PE" sz="11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PE" sz="11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PE" sz="11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PE" sz="11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08486">
                <a:tc>
                  <a:txBody>
                    <a:bodyPr/>
                    <a:lstStyle/>
                    <a:p>
                      <a:pPr algn="ctr"/>
                      <a:r>
                        <a:rPr lang="es-PE" sz="1100" b="1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Entregable</a:t>
                      </a:r>
                      <a:r>
                        <a:rPr lang="es-PE" sz="1100" b="1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 Principal o Frente X</a:t>
                      </a:r>
                      <a:endParaRPr lang="es-PE" sz="1100" b="1" dirty="0">
                        <a:solidFill>
                          <a:schemeClr val="bg1"/>
                        </a:solidFill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1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1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1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PE" sz="11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PE" sz="11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PE" sz="11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PE" sz="11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PE" sz="11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PE" sz="11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PE" sz="11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PE" sz="11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PE" sz="11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54864" marB="54864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Isosceles Triangle 304"/>
          <p:cNvSpPr/>
          <p:nvPr>
            <p:custDataLst>
              <p:tags r:id="rId1"/>
            </p:custDataLst>
          </p:nvPr>
        </p:nvSpPr>
        <p:spPr bwMode="gray">
          <a:xfrm>
            <a:off x="2627785" y="1395183"/>
            <a:ext cx="137905" cy="117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90000" rIns="360000" bIns="90000" rtlCol="0" anchor="ctr" anchorCtr="0"/>
          <a:lstStyle/>
          <a:p>
            <a:pPr algn="r"/>
            <a:r>
              <a:rPr lang="es-AR" sz="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xxx</a:t>
            </a:r>
          </a:p>
        </p:txBody>
      </p:sp>
      <p:sp>
        <p:nvSpPr>
          <p:cNvPr id="6" name="Isosceles Triangle 304"/>
          <p:cNvSpPr/>
          <p:nvPr>
            <p:custDataLst>
              <p:tags r:id="rId2"/>
            </p:custDataLst>
          </p:nvPr>
        </p:nvSpPr>
        <p:spPr bwMode="gray">
          <a:xfrm>
            <a:off x="5882104" y="1395183"/>
            <a:ext cx="137905" cy="117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90000" rIns="360000" bIns="90000" rtlCol="0" anchor="ctr" anchorCtr="0"/>
          <a:lstStyle/>
          <a:p>
            <a:pPr algn="r"/>
            <a:r>
              <a:rPr lang="es-AR" sz="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xxx</a:t>
            </a:r>
          </a:p>
        </p:txBody>
      </p:sp>
      <p:sp>
        <p:nvSpPr>
          <p:cNvPr id="7" name="Isosceles Triangle 304"/>
          <p:cNvSpPr/>
          <p:nvPr>
            <p:custDataLst>
              <p:tags r:id="rId3"/>
            </p:custDataLst>
          </p:nvPr>
        </p:nvSpPr>
        <p:spPr bwMode="gray">
          <a:xfrm>
            <a:off x="3998049" y="1783916"/>
            <a:ext cx="137905" cy="117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90000" rIns="360000" bIns="90000" rtlCol="0" anchor="ctr" anchorCtr="0"/>
          <a:lstStyle/>
          <a:p>
            <a:pPr algn="r"/>
            <a:r>
              <a:rPr lang="es-PE" sz="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xx</a:t>
            </a:r>
            <a:endParaRPr lang="es-PE" sz="9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Isosceles Triangle 304"/>
          <p:cNvSpPr/>
          <p:nvPr>
            <p:custDataLst>
              <p:tags r:id="rId4"/>
            </p:custDataLst>
          </p:nvPr>
        </p:nvSpPr>
        <p:spPr bwMode="gray">
          <a:xfrm>
            <a:off x="7884369" y="1783916"/>
            <a:ext cx="137905" cy="117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90000" rIns="360000" bIns="90000" rtlCol="0" anchor="ctr" anchorCtr="0"/>
          <a:lstStyle/>
          <a:p>
            <a:pPr algn="r"/>
            <a:r>
              <a:rPr lang="es-PE" sz="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xx</a:t>
            </a:r>
            <a:endParaRPr lang="es-PE" sz="9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Isosceles Triangle 304"/>
          <p:cNvSpPr/>
          <p:nvPr>
            <p:custDataLst>
              <p:tags r:id="rId5"/>
            </p:custDataLst>
          </p:nvPr>
        </p:nvSpPr>
        <p:spPr bwMode="gray">
          <a:xfrm>
            <a:off x="5282529" y="2173090"/>
            <a:ext cx="137905" cy="117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90000" rIns="360000" bIns="90000" rtlCol="0" anchor="ctr" anchorCtr="0"/>
          <a:lstStyle/>
          <a:p>
            <a:pPr algn="r"/>
            <a:r>
              <a:rPr lang="es-PE" sz="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 xx</a:t>
            </a:r>
            <a:endParaRPr lang="es-PE" sz="9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Isosceles Triangle 304"/>
          <p:cNvSpPr/>
          <p:nvPr>
            <p:custDataLst>
              <p:tags r:id="rId6"/>
            </p:custDataLst>
          </p:nvPr>
        </p:nvSpPr>
        <p:spPr bwMode="gray">
          <a:xfrm>
            <a:off x="3770361" y="4938198"/>
            <a:ext cx="137905" cy="117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90000" rIns="360000" bIns="90000" rtlCol="0" anchor="ctr" anchorCtr="0"/>
          <a:lstStyle/>
          <a:p>
            <a:pPr algn="r"/>
            <a:r>
              <a:rPr lang="es-PE" sz="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xxx</a:t>
            </a:r>
            <a:endParaRPr lang="es-AR" sz="9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Isosceles Triangle 304"/>
          <p:cNvSpPr/>
          <p:nvPr>
            <p:custDataLst>
              <p:tags r:id="rId7"/>
            </p:custDataLst>
          </p:nvPr>
        </p:nvSpPr>
        <p:spPr bwMode="gray">
          <a:xfrm>
            <a:off x="7738319" y="4764674"/>
            <a:ext cx="137905" cy="1172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90000" rIns="360000" bIns="90000" rtlCol="0" anchor="ctr" anchorCtr="0"/>
          <a:lstStyle/>
          <a:p>
            <a:pPr algn="r"/>
            <a:r>
              <a:rPr lang="es-PE" sz="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xxx</a:t>
            </a:r>
          </a:p>
          <a:p>
            <a:pPr algn="r"/>
            <a:endParaRPr lang="es-AR" sz="9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sosceles Triangle 304"/>
          <p:cNvSpPr/>
          <p:nvPr>
            <p:custDataLst>
              <p:tags r:id="rId8"/>
            </p:custDataLst>
          </p:nvPr>
        </p:nvSpPr>
        <p:spPr bwMode="gray">
          <a:xfrm>
            <a:off x="5955129" y="4543042"/>
            <a:ext cx="137905" cy="117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90000" rIns="360000" bIns="90000" rtlCol="0" anchor="ctr" anchorCtr="0"/>
          <a:lstStyle/>
          <a:p>
            <a:pPr algn="r"/>
            <a:r>
              <a:rPr lang="es-PE" sz="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xxx</a:t>
            </a:r>
            <a:endParaRPr lang="es-AR" sz="9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Isosceles Triangle 304"/>
          <p:cNvSpPr/>
          <p:nvPr>
            <p:custDataLst>
              <p:tags r:id="rId9"/>
            </p:custDataLst>
          </p:nvPr>
        </p:nvSpPr>
        <p:spPr bwMode="gray">
          <a:xfrm>
            <a:off x="2855191" y="4155724"/>
            <a:ext cx="137905" cy="1172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90000" rIns="360000" bIns="90000" rtlCol="0" anchor="ctr" anchorCtr="0"/>
          <a:lstStyle/>
          <a:p>
            <a:pPr algn="r"/>
            <a:r>
              <a:rPr lang="es-AR" sz="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xxx</a:t>
            </a:r>
            <a:endParaRPr lang="es-AR" sz="9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Isosceles Triangle 304"/>
          <p:cNvSpPr/>
          <p:nvPr>
            <p:custDataLst>
              <p:tags r:id="rId10"/>
            </p:custDataLst>
          </p:nvPr>
        </p:nvSpPr>
        <p:spPr bwMode="gray">
          <a:xfrm>
            <a:off x="4632422" y="4168748"/>
            <a:ext cx="137905" cy="1172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0" tIns="90000" rIns="0" bIns="90000" rtlCol="0" anchor="ctr" anchorCtr="0"/>
          <a:lstStyle/>
          <a:p>
            <a:r>
              <a:rPr lang="es-PE" sz="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xxx</a:t>
            </a:r>
            <a:endParaRPr lang="es-AR" sz="9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Isosceles Triangle 304"/>
          <p:cNvSpPr/>
          <p:nvPr>
            <p:custDataLst>
              <p:tags r:id="rId11"/>
            </p:custDataLst>
          </p:nvPr>
        </p:nvSpPr>
        <p:spPr bwMode="gray">
          <a:xfrm>
            <a:off x="6562372" y="3391062"/>
            <a:ext cx="137905" cy="117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90000" rIns="360000" bIns="90000" rtlCol="0" anchor="ctr" anchorCtr="0"/>
          <a:lstStyle/>
          <a:p>
            <a:pPr algn="r"/>
            <a:r>
              <a:rPr lang="es-PE" sz="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xxx</a:t>
            </a:r>
          </a:p>
        </p:txBody>
      </p:sp>
      <p:sp>
        <p:nvSpPr>
          <p:cNvPr id="16" name="Isosceles Triangle 304"/>
          <p:cNvSpPr/>
          <p:nvPr>
            <p:custDataLst>
              <p:tags r:id="rId12"/>
            </p:custDataLst>
          </p:nvPr>
        </p:nvSpPr>
        <p:spPr bwMode="gray">
          <a:xfrm>
            <a:off x="5572595" y="2959014"/>
            <a:ext cx="137905" cy="117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90000" rIns="360000" bIns="90000" rtlCol="0" anchor="ctr" anchorCtr="0"/>
          <a:lstStyle/>
          <a:p>
            <a:pPr algn="r"/>
            <a:r>
              <a:rPr lang="es-AR" sz="9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xxx</a:t>
            </a:r>
          </a:p>
        </p:txBody>
      </p:sp>
      <p:sp>
        <p:nvSpPr>
          <p:cNvPr id="17" name="Isosceles Triangle 304"/>
          <p:cNvSpPr/>
          <p:nvPr>
            <p:custDataLst>
              <p:tags r:id="rId13"/>
            </p:custDataLst>
          </p:nvPr>
        </p:nvSpPr>
        <p:spPr bwMode="gray">
          <a:xfrm>
            <a:off x="4200992" y="2959014"/>
            <a:ext cx="137905" cy="117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90000" rIns="360000" bIns="90000" rtlCol="0" anchor="ctr" anchorCtr="0"/>
          <a:lstStyle/>
          <a:p>
            <a:pPr algn="r"/>
            <a:r>
              <a:rPr lang="es-PE" sz="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xxx</a:t>
            </a:r>
            <a:endParaRPr lang="es-AR" sz="9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Isosceles Triangle 304"/>
          <p:cNvSpPr/>
          <p:nvPr>
            <p:custDataLst>
              <p:tags r:id="rId14"/>
            </p:custDataLst>
          </p:nvPr>
        </p:nvSpPr>
        <p:spPr bwMode="gray">
          <a:xfrm>
            <a:off x="7082728" y="2806614"/>
            <a:ext cx="137905" cy="117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90000" rIns="360000" bIns="90000" rtlCol="0" anchor="ctr" anchorCtr="0"/>
          <a:lstStyle/>
          <a:p>
            <a:pPr algn="r"/>
            <a:r>
              <a:rPr lang="es-AR" sz="9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xxx</a:t>
            </a:r>
          </a:p>
        </p:txBody>
      </p:sp>
      <p:sp>
        <p:nvSpPr>
          <p:cNvPr id="19" name="Isosceles Triangle 304"/>
          <p:cNvSpPr/>
          <p:nvPr>
            <p:custDataLst>
              <p:tags r:id="rId15"/>
            </p:custDataLst>
          </p:nvPr>
        </p:nvSpPr>
        <p:spPr bwMode="gray">
          <a:xfrm>
            <a:off x="2112143" y="2844553"/>
            <a:ext cx="137905" cy="117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0" tIns="90000" rIns="0" bIns="90000" rtlCol="0" anchor="ctr" anchorCtr="0"/>
          <a:lstStyle/>
          <a:p>
            <a:r>
              <a:rPr lang="es-AR" sz="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xxx</a:t>
            </a:r>
            <a:endParaRPr lang="es-AR" sz="9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4658985" y="2132856"/>
            <a:ext cx="1292808" cy="234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20 Rectángulo"/>
          <p:cNvSpPr/>
          <p:nvPr/>
        </p:nvSpPr>
        <p:spPr>
          <a:xfrm>
            <a:off x="5786584" y="3314559"/>
            <a:ext cx="1292808" cy="234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21 Rectángulo"/>
          <p:cNvSpPr/>
          <p:nvPr/>
        </p:nvSpPr>
        <p:spPr>
          <a:xfrm>
            <a:off x="2977873" y="4879839"/>
            <a:ext cx="1292808" cy="234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22 Rectángulo"/>
          <p:cNvSpPr/>
          <p:nvPr/>
        </p:nvSpPr>
        <p:spPr>
          <a:xfrm>
            <a:off x="7053909" y="1707413"/>
            <a:ext cx="1292808" cy="234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24" name="23 Grupo"/>
          <p:cNvGrpSpPr/>
          <p:nvPr/>
        </p:nvGrpSpPr>
        <p:grpSpPr>
          <a:xfrm>
            <a:off x="5816330" y="6169178"/>
            <a:ext cx="3154393" cy="670044"/>
            <a:chOff x="3347465" y="6256458"/>
            <a:chExt cx="3600799" cy="558370"/>
          </a:xfrm>
        </p:grpSpPr>
        <p:sp>
          <p:nvSpPr>
            <p:cNvPr id="25" name="Isosceles Triangle 304"/>
            <p:cNvSpPr/>
            <p:nvPr>
              <p:custDataLst>
                <p:tags r:id="rId16"/>
              </p:custDataLst>
            </p:nvPr>
          </p:nvSpPr>
          <p:spPr bwMode="gray">
            <a:xfrm>
              <a:off x="6802214" y="6256458"/>
              <a:ext cx="146050" cy="1270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90000" rIns="360000" bIns="90000" rtlCol="0" anchor="ctr" anchorCtr="0"/>
            <a:lstStyle/>
            <a:p>
              <a:pPr algn="r"/>
              <a:r>
                <a:rPr lang="es-PE" sz="9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Hito  relacionado a un proyecto tecnológico</a:t>
              </a:r>
              <a:endParaRPr lang="es-AR" sz="9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Isosceles Triangle 304"/>
            <p:cNvSpPr/>
            <p:nvPr>
              <p:custDataLst>
                <p:tags r:id="rId17"/>
              </p:custDataLst>
            </p:nvPr>
          </p:nvSpPr>
          <p:spPr bwMode="gray">
            <a:xfrm>
              <a:off x="6802214" y="6470352"/>
              <a:ext cx="146050" cy="1270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90000" rIns="360000" bIns="90000" rtlCol="0" anchor="ctr" anchorCtr="0"/>
            <a:lstStyle/>
            <a:p>
              <a:pPr algn="r"/>
              <a:r>
                <a:rPr lang="es-AR" sz="9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Hito  No </a:t>
              </a:r>
              <a:r>
                <a:rPr lang="es-PE" sz="9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relacionado </a:t>
              </a:r>
              <a:r>
                <a:rPr lang="es-PE" sz="9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 un proyecto tecnológico </a:t>
              </a:r>
              <a:endParaRPr lang="es-AR" sz="9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6838727" y="6695649"/>
              <a:ext cx="109537" cy="457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endParaRPr lang="es-PE" dirty="0"/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3347465" y="6622468"/>
              <a:ext cx="3456783" cy="19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PE" sz="9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Hito– </a:t>
              </a:r>
              <a:r>
                <a:rPr lang="es-PE" sz="900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Roadmap</a:t>
              </a:r>
              <a:r>
                <a:rPr lang="es-PE" sz="9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consolidado</a:t>
              </a:r>
              <a:endParaRPr lang="es-PE" sz="9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49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435596"/>
            <a:ext cx="241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Indicadores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4211960" y="476672"/>
            <a:ext cx="493204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¿Cuáles </a:t>
            </a:r>
            <a:r>
              <a:rPr lang="es-PE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son los indicadores de éxito?</a:t>
            </a:r>
            <a:endParaRPr lang="es-PE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27585" y="3078818"/>
            <a:ext cx="2079207" cy="84195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s-ES_tradn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Indicador</a:t>
            </a:r>
            <a:r>
              <a:rPr lang="es-PE" sz="1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1</a:t>
            </a:r>
            <a:endParaRPr lang="es-PE" sz="18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5901" y="4063795"/>
            <a:ext cx="2079207" cy="842400"/>
          </a:xfrm>
          <a:prstGeom prst="roundRect">
            <a:avLst/>
          </a:prstGeom>
          <a:solidFill>
            <a:srgbClr val="5A9632">
              <a:alpha val="65098"/>
            </a:srgbClr>
          </a:solidFill>
          <a:ln w="28575" algn="ctr">
            <a:noFill/>
            <a:round/>
            <a:headEnd/>
            <a:tailEnd/>
          </a:ln>
        </p:spPr>
        <p:txBody>
          <a:bodyPr wrap="square"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ＭＳ Ｐゴシック" charset="-128"/>
                <a:cs typeface="Arial" pitchFamily="34" charset="0"/>
              </a:rPr>
              <a:t>Indicador 2</a:t>
            </a:r>
          </a:p>
        </p:txBody>
      </p:sp>
      <p:sp>
        <p:nvSpPr>
          <p:cNvPr id="6" name="41 Rectángulo redondeado"/>
          <p:cNvSpPr/>
          <p:nvPr/>
        </p:nvSpPr>
        <p:spPr>
          <a:xfrm>
            <a:off x="846130" y="5042014"/>
            <a:ext cx="2080800" cy="8424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Indicador 3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173420" y="3079673"/>
            <a:ext cx="1322832" cy="84195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s-ES_tradn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%</a:t>
            </a:r>
            <a:endParaRPr lang="es-PE" sz="18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173420" y="4078717"/>
            <a:ext cx="1322832" cy="842400"/>
          </a:xfrm>
          <a:prstGeom prst="roundRect">
            <a:avLst/>
          </a:prstGeom>
          <a:solidFill>
            <a:schemeClr val="bg1"/>
          </a:solidFill>
          <a:ln w="285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/>
          <a:lstStyle>
            <a:defPPr>
              <a:defRPr lang="es-ES_tradn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pPr algn="ctr"/>
            <a:r>
              <a:rPr lang="es-PE" sz="18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MM</a:t>
            </a:r>
            <a:endParaRPr lang="es-PE" sz="1800" b="1" kern="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</a:endParaRPr>
          </a:p>
        </p:txBody>
      </p:sp>
      <p:sp>
        <p:nvSpPr>
          <p:cNvPr id="9" name="46 Rectángulo redondeado"/>
          <p:cNvSpPr/>
          <p:nvPr/>
        </p:nvSpPr>
        <p:spPr>
          <a:xfrm>
            <a:off x="3172133" y="5092478"/>
            <a:ext cx="1325409" cy="8424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%</a:t>
            </a:r>
          </a:p>
        </p:txBody>
      </p:sp>
      <p:sp>
        <p:nvSpPr>
          <p:cNvPr id="10" name="30 Rectángulo redondeado"/>
          <p:cNvSpPr/>
          <p:nvPr/>
        </p:nvSpPr>
        <p:spPr>
          <a:xfrm>
            <a:off x="3129466" y="2044319"/>
            <a:ext cx="1410740" cy="9072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8575" algn="ctr">
            <a:noFill/>
            <a:round/>
            <a:headEnd/>
            <a:tailEnd/>
          </a:ln>
        </p:spPr>
        <p:txBody>
          <a:bodyPr wrap="square"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ＭＳ Ｐゴシック" charset="-128"/>
              </a:rPr>
              <a:t>Meta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ＭＳ Ｐゴシック" charset="-128"/>
              </a:rPr>
              <a:t>201x</a:t>
            </a:r>
            <a:endParaRPr lang="es-PE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ＭＳ Ｐゴシック" charset="-128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4645374" y="3060333"/>
            <a:ext cx="1322832" cy="84195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s-ES_tradn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%</a:t>
            </a:r>
            <a:endParaRPr lang="es-PE" sz="18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645374" y="4059378"/>
            <a:ext cx="1322832" cy="842400"/>
          </a:xfrm>
          <a:prstGeom prst="roundRect">
            <a:avLst/>
          </a:prstGeom>
          <a:solidFill>
            <a:schemeClr val="bg1"/>
          </a:solidFill>
          <a:ln w="285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/>
          <a:lstStyle>
            <a:defPPr>
              <a:defRPr lang="es-ES_tradn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pPr algn="ctr"/>
            <a:r>
              <a:rPr lang="es-PE" sz="18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MM</a:t>
            </a:r>
            <a:endParaRPr lang="es-PE" sz="1800" b="1" kern="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</a:endParaRPr>
          </a:p>
        </p:txBody>
      </p:sp>
      <p:sp>
        <p:nvSpPr>
          <p:cNvPr id="13" name="46 Rectángulo redondeado"/>
          <p:cNvSpPr/>
          <p:nvPr/>
        </p:nvSpPr>
        <p:spPr>
          <a:xfrm>
            <a:off x="4644087" y="5073139"/>
            <a:ext cx="1325409" cy="8424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%</a:t>
            </a:r>
          </a:p>
        </p:txBody>
      </p:sp>
      <p:sp>
        <p:nvSpPr>
          <p:cNvPr id="14" name="30 Rectángulo redondeado"/>
          <p:cNvSpPr/>
          <p:nvPr/>
        </p:nvSpPr>
        <p:spPr>
          <a:xfrm>
            <a:off x="4601420" y="2024980"/>
            <a:ext cx="1410740" cy="9072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8575" algn="ctr">
            <a:noFill/>
            <a:round/>
            <a:headEnd/>
            <a:tailEnd/>
          </a:ln>
        </p:spPr>
        <p:txBody>
          <a:bodyPr wrap="square"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ＭＳ Ｐゴシック" charset="-128"/>
              </a:rPr>
              <a:t>Real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ＭＳ Ｐゴシック" charset="-128"/>
              </a:rPr>
              <a:t>201x</a:t>
            </a:r>
            <a:endParaRPr lang="es-PE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ＭＳ Ｐゴシック" charset="-128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6157542" y="3046266"/>
            <a:ext cx="1322832" cy="84195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s-ES_tradn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%</a:t>
            </a:r>
            <a:endParaRPr lang="es-PE" sz="18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6157542" y="4045310"/>
            <a:ext cx="1322832" cy="842400"/>
          </a:xfrm>
          <a:prstGeom prst="roundRect">
            <a:avLst/>
          </a:prstGeom>
          <a:solidFill>
            <a:schemeClr val="bg1"/>
          </a:solidFill>
          <a:ln w="285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/>
          <a:lstStyle>
            <a:defPPr>
              <a:defRPr lang="es-ES_tradn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pPr algn="ctr"/>
            <a:r>
              <a:rPr lang="es-PE" sz="18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MM</a:t>
            </a:r>
            <a:endParaRPr lang="es-PE" sz="1800" b="1" kern="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</a:endParaRPr>
          </a:p>
        </p:txBody>
      </p:sp>
      <p:sp>
        <p:nvSpPr>
          <p:cNvPr id="17" name="46 Rectángulo redondeado"/>
          <p:cNvSpPr/>
          <p:nvPr/>
        </p:nvSpPr>
        <p:spPr>
          <a:xfrm>
            <a:off x="6156255" y="5059072"/>
            <a:ext cx="1325409" cy="8424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%</a:t>
            </a:r>
          </a:p>
        </p:txBody>
      </p:sp>
      <p:sp>
        <p:nvSpPr>
          <p:cNvPr id="18" name="30 Rectángulo redondeado"/>
          <p:cNvSpPr/>
          <p:nvPr/>
        </p:nvSpPr>
        <p:spPr>
          <a:xfrm>
            <a:off x="6113588" y="2010912"/>
            <a:ext cx="1410740" cy="9072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8575" algn="ctr">
            <a:noFill/>
            <a:round/>
            <a:headEnd/>
            <a:tailEnd/>
          </a:ln>
        </p:spPr>
        <p:txBody>
          <a:bodyPr wrap="square"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ＭＳ Ｐゴシック" charset="-128"/>
              </a:rPr>
              <a:t>Meta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ＭＳ Ｐゴシック" charset="-128"/>
              </a:rPr>
              <a:t>201x</a:t>
            </a:r>
            <a:endParaRPr lang="es-PE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71322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A4iDrzujE2dJOBD7k71t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A4iDrzujE2dJOBD7k71t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A4iDrzujE2dJOBD7k71t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A4iDrzujE2dJOBD7k71t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A4iDrzujE2dJOBD7k71t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A4iDrzujE2dJOBD7k71t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A4iDrzujE2dJOBD7k71t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A4iDrzujE2dJOBD7k71t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A4iDrzujE2dJOBD7k71t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A4iDrzujE2dJOBD7k71t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A4iDrzujE2dJOBD7k71t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A4iDrzujE2dJOBD7k71t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A4iDrzujE2dJOBD7k71t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A4iDrzujE2dJOBD7k71t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A4iDrzujE2dJOBD7k71t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A4iDrzujE2dJOBD7k71t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A4iDrzujE2dJOBD7k71tA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Personalizado 13">
      <a:dk1>
        <a:sysClr val="windowText" lastClr="000000"/>
      </a:dk1>
      <a:lt1>
        <a:sysClr val="window" lastClr="FFFFFF"/>
      </a:lt1>
      <a:dk2>
        <a:srgbClr val="5A9632"/>
      </a:dk2>
      <a:lt2>
        <a:srgbClr val="DEDEDE"/>
      </a:lt2>
      <a:accent1>
        <a:srgbClr val="53548A"/>
      </a:accent1>
      <a:accent2>
        <a:srgbClr val="595959"/>
      </a:accent2>
      <a:accent3>
        <a:srgbClr val="A04DA3"/>
      </a:accent3>
      <a:accent4>
        <a:srgbClr val="C4652D"/>
      </a:accent4>
      <a:accent5>
        <a:srgbClr val="8B5D3D"/>
      </a:accent5>
      <a:accent6>
        <a:srgbClr val="92D050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22739</TotalTime>
  <Words>158</Words>
  <Application>Microsoft Office PowerPoint</Application>
  <PresentationFormat>Presentación en pantalla (4:3)</PresentationFormat>
  <Paragraphs>82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4" baseType="lpstr">
      <vt:lpstr>ＭＳ Ｐゴシック</vt:lpstr>
      <vt:lpstr>Arial</vt:lpstr>
      <vt:lpstr>Calibri</vt:lpstr>
      <vt:lpstr>Century Gothic</vt:lpstr>
      <vt:lpstr>Georgia</vt:lpstr>
      <vt:lpstr>Shark in the Water</vt:lpstr>
      <vt:lpstr>Trebuchet MS</vt:lpstr>
      <vt:lpstr>Wingdings 2</vt:lpstr>
      <vt:lpstr>Urbano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cmejia</dc:creator>
  <cp:lastModifiedBy>Adriana Montesinos</cp:lastModifiedBy>
  <cp:revision>1400</cp:revision>
  <dcterms:created xsi:type="dcterms:W3CDTF">2012-10-29T16:23:38Z</dcterms:created>
  <dcterms:modified xsi:type="dcterms:W3CDTF">2017-11-21T21:15:59Z</dcterms:modified>
</cp:coreProperties>
</file>