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5e6e77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e5e6e77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e856b38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e856b38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e5e6e77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e5e6e77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e626033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e626033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e626033c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e626033c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e626033c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e626033c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e62603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ae62603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e626033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ae626033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e626033c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ae626033c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e626033c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e626033c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5e6e77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5e6e77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e856b38aa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e856b38aa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e856b38a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e856b38a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e856b38a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e856b38a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e856b38aa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e856b38aa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e5e0d944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e5e0d944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5e0d944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5e0d94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5e6e77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5e6e77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e626033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e626033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x3LRqdlpB9U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562" y="567075"/>
            <a:ext cx="4464875" cy="31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3836000"/>
            <a:ext cx="914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s-419" sz="1850" u="none" cap="none" strike="noStrike">
                <a:solidFill>
                  <a:srgbClr val="2C324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AI INTEGRATION FOR BUSINESS INTELLIGENCE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5" y="921225"/>
            <a:ext cx="8839202" cy="330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244925" y="130400"/>
            <a:ext cx="29679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>
                <a:solidFill>
                  <a:schemeClr val="dk1"/>
                </a:solidFill>
              </a:rPr>
              <a:t>Cloud Function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>
            <a:off x="301500" y="702975"/>
            <a:ext cx="2967900" cy="19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300675" y="820475"/>
            <a:ext cx="3588600" cy="1899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309950" y="111875"/>
            <a:ext cx="14652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</a:rPr>
              <a:t>MVP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4180950" y="722200"/>
            <a:ext cx="219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950" y="1640087"/>
            <a:ext cx="2907999" cy="12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180950" y="918013"/>
            <a:ext cx="1465200" cy="60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</a:rPr>
              <a:t>Mejoras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872275" y="702975"/>
            <a:ext cx="4677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1</a:t>
            </a:r>
            <a:endParaRPr b="1" sz="19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050" y="702987"/>
            <a:ext cx="1275303" cy="6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363250" y="2905763"/>
            <a:ext cx="4677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2</a:t>
            </a:r>
            <a:endParaRPr b="1" sz="19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175" y="3258887"/>
            <a:ext cx="2009154" cy="12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301500" y="4384550"/>
            <a:ext cx="20091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Expresión de CRON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0 0 * * 0</a:t>
            </a:r>
            <a:endParaRPr b="1" sz="3000">
              <a:solidFill>
                <a:schemeClr val="dk1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 flipH="1">
            <a:off x="2716502" y="1600200"/>
            <a:ext cx="1855500" cy="13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5884625" y="1244813"/>
            <a:ext cx="6870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4892225" y="1542725"/>
            <a:ext cx="57300" cy="15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50" y="969875"/>
            <a:ext cx="32956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275" y="3098225"/>
            <a:ext cx="5124388" cy="19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4020575" y="3174600"/>
            <a:ext cx="467700" cy="4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/>
              <a:t>3</a:t>
            </a:r>
            <a:endParaRPr b="1" sz="19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150" y="3528170"/>
            <a:ext cx="1042087" cy="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 title="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00" y="182300"/>
            <a:ext cx="8716650" cy="49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5091000" y="85650"/>
            <a:ext cx="4149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Query &amp; Power BI</a:t>
            </a:r>
            <a:endParaRPr/>
          </a:p>
        </p:txBody>
      </p:sp>
      <p:cxnSp>
        <p:nvCxnSpPr>
          <p:cNvPr id="170" name="Google Shape;170;p25"/>
          <p:cNvCxnSpPr/>
          <p:nvPr/>
        </p:nvCxnSpPr>
        <p:spPr>
          <a:xfrm>
            <a:off x="5347800" y="793050"/>
            <a:ext cx="3796200" cy="13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00" y="806850"/>
            <a:ext cx="6026551" cy="44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091000" y="85650"/>
            <a:ext cx="4149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Query &amp; Power BI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347800" y="793050"/>
            <a:ext cx="3796200" cy="13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350" y="892025"/>
            <a:ext cx="5559301" cy="41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5091000" y="85650"/>
            <a:ext cx="4149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Query &amp; Power BI</a:t>
            </a:r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5347800" y="793050"/>
            <a:ext cx="3796200" cy="13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50" y="1015275"/>
            <a:ext cx="58864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4125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1545725" y="1675150"/>
            <a:ext cx="369900" cy="2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697400" y="221725"/>
            <a:ext cx="42543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Planteamiento de KPIS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069200" y="1588750"/>
            <a:ext cx="687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 una tasa de aprobación de clientes del 65% a lo largo de  1</a:t>
            </a:r>
            <a:r>
              <a:rPr lang="es-419" sz="1200">
                <a:solidFill>
                  <a:schemeClr val="dk1"/>
                </a:solidFill>
              </a:rPr>
              <a:t>2</a:t>
            </a: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meses.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30525"/>
            <a:ext cx="3461350" cy="17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1913" y="3298400"/>
            <a:ext cx="5106172" cy="7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07375" y="1187438"/>
            <a:ext cx="2598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aprobación de clientes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45725" y="2163950"/>
            <a:ext cx="70725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Mide la proporción de clientes que administraron una calificación positiva en las estrellas o rating (de 4 estrellas para adelante).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5" y="3438600"/>
            <a:ext cx="3162951" cy="16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25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/>
          <p:nvPr/>
        </p:nvSpPr>
        <p:spPr>
          <a:xfrm>
            <a:off x="1667875" y="1754025"/>
            <a:ext cx="369900" cy="2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697400" y="221725"/>
            <a:ext cx="42543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Planteamiento de KPIS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4625" y="3148263"/>
            <a:ext cx="6169376" cy="5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1051175" y="11173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crecimiento de reseñas.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893225" y="2422950"/>
            <a:ext cx="70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Mide la variación porcentual del número total de reseñas entre un periodo específico de tiempo.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301950" y="1696163"/>
            <a:ext cx="58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Incrementar la tasa de crecimiento de reseñas en un 4% anual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/>
          <p:nvPr/>
        </p:nvSpPr>
        <p:spPr>
          <a:xfrm>
            <a:off x="1667875" y="1754025"/>
            <a:ext cx="369900" cy="25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2697400" y="221725"/>
            <a:ext cx="42543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Planteamiento de KPIS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425" y="3464725"/>
            <a:ext cx="3357574" cy="16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1172725" y="1083550"/>
            <a:ext cx="4414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Evolución del Índice de Valoración Promedio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48175" y="2266750"/>
            <a:ext cx="792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Mide la variación porcentual anual en la calificación promedio otorgada por el público a los restaurantes, expresada en estrellas en una escala de 1 a 5.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275125" y="1697325"/>
            <a:ext cx="616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un crecimiento mínimo del 2% con respecto al  año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825" y="3030875"/>
            <a:ext cx="44481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47"/>
            <a:ext cx="9144000" cy="510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4460" y="387198"/>
            <a:ext cx="39993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</a:rPr>
              <a:t>OBJETIVO </a:t>
            </a:r>
            <a:r>
              <a:rPr lang="es-419" sz="2800"/>
              <a:t>GENERAL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06750" y="1356775"/>
            <a:ext cx="4034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419" sz="1800">
                <a:solidFill>
                  <a:srgbClr val="595959"/>
                </a:solidFill>
              </a:rPr>
              <a:t>Deploy de un sistema integrado de análisis del mercado gastronómico en los 5 estados de mayor PBI en EEUU mediante el análisis de reseñas de los usuarios.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4921" l="0" r="0" t="14928"/>
          <a:stretch/>
        </p:blipFill>
        <p:spPr>
          <a:xfrm>
            <a:off x="4692850" y="967775"/>
            <a:ext cx="4034701" cy="283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25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370604" y="1151058"/>
            <a:ext cx="4107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562" y="567075"/>
            <a:ext cx="4464875" cy="31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0" y="3836000"/>
            <a:ext cx="914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s-419" sz="1850">
                <a:solidFill>
                  <a:srgbClr val="2C324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¡GRACIAS POR SU VALIOSO TIEMPO!</a:t>
            </a:r>
            <a:endParaRPr b="0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8600" y="379725"/>
            <a:ext cx="44310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OBJETIVOS ESPECÍFICOS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70600" y="1334325"/>
            <a:ext cx="4034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419" sz="1800">
                <a:solidFill>
                  <a:srgbClr val="595959"/>
                </a:solidFill>
              </a:rPr>
              <a:t>Desarrollo de un pipeline.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419" sz="1800">
                <a:solidFill>
                  <a:srgbClr val="595959"/>
                </a:solidFill>
              </a:rPr>
              <a:t>Procesamiento de datos automatizado.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419" sz="1800">
                <a:solidFill>
                  <a:srgbClr val="595959"/>
                </a:solidFill>
              </a:rPr>
              <a:t>Dashboard interactivo.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419" sz="1800">
                <a:solidFill>
                  <a:srgbClr val="595959"/>
                </a:solidFill>
              </a:rPr>
              <a:t>Modelos de Machine Learning: Análisis de sentimiento y sistema de conocimiento de la competencia en base a las reseñas por parte de los usuarios.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4921" l="0" r="0" t="14928"/>
          <a:stretch/>
        </p:blipFill>
        <p:spPr>
          <a:xfrm>
            <a:off x="4819975" y="901875"/>
            <a:ext cx="4034701" cy="283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25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370604" y="1068833"/>
            <a:ext cx="4107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461835" y="124648"/>
            <a:ext cx="39993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WORKFLOW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8200" y="4194472"/>
            <a:ext cx="1345800" cy="949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407979" y="822108"/>
            <a:ext cx="41070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/>
          <p:nvPr/>
        </p:nvSpPr>
        <p:spPr>
          <a:xfrm>
            <a:off x="411825" y="107445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Definición de objetivos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172213" y="107445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Exploración de datos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932625" y="107445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Pre-procesamiento de datos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693025" y="107445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Featuring Engineering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453425" y="107445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Selección de modelos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19525" y="267720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Evaluación de métricas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79913" y="267720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Evaluación de resultados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40325" y="267720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Impacto en el negocio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700725" y="267720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Deploy en modo producción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461125" y="2677200"/>
            <a:ext cx="1345800" cy="1480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Documentación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75" y="1154150"/>
            <a:ext cx="6709199" cy="30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47850" y="387200"/>
            <a:ext cx="44310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ESTADO ACTUAL</a:t>
            </a:r>
            <a:endParaRPr sz="2600">
              <a:solidFill>
                <a:srgbClr val="000000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125" y="4084500"/>
            <a:ext cx="1501751" cy="105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609854" y="971633"/>
            <a:ext cx="2559900" cy="7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02500" y="1441275"/>
            <a:ext cx="47391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Costo inicial $0 para realización de pruebas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Precios por uso más competitivos del mercado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Rendimiento mejorado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Innovación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Seguridad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Rápida restauración de datos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Big Data, Análisis, Automatización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s-419" sz="1800">
                <a:solidFill>
                  <a:srgbClr val="595959"/>
                </a:solidFill>
              </a:rPr>
              <a:t>Disponibilidad de gran cantidad de información de las bases de datos de Google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58850" y="379775"/>
            <a:ext cx="5203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MOTIVOS DE </a:t>
            </a:r>
            <a:r>
              <a:rPr lang="es-419" sz="2800"/>
              <a:t>ELECCIÓN</a:t>
            </a:r>
            <a:r>
              <a:rPr lang="es-419" sz="2800"/>
              <a:t> DE GCP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478500" y="990875"/>
            <a:ext cx="47172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550" y="1320800"/>
            <a:ext cx="3813600" cy="2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50" y="3957425"/>
            <a:ext cx="1501751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9"/>
          <p:cNvCxnSpPr/>
          <p:nvPr/>
        </p:nvCxnSpPr>
        <p:spPr>
          <a:xfrm flipH="1" rot="10800000">
            <a:off x="394000" y="1337125"/>
            <a:ext cx="4503600" cy="3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394000" y="1427250"/>
            <a:ext cx="8318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Escalabilidad: Proporciona almacenamiento de objetos altamente escalable, esencial para manejar grandes volúmenes de datos como imágenes, reseñas y otra información relacionada con restaurantes.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Durabilidad: Los datos almacenados en GCS se replican automáticamente, garantizando durabilidad y disponibilidad.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Integración con Google Cloud Functions: Puede utilizarse para almacenar datos y activar funciones sin servidor en Google Cloud Functio</a:t>
            </a:r>
            <a:r>
              <a:rPr lang="es-419" sz="1800"/>
              <a:t>ns en respuesta a eventos, com</a:t>
            </a:r>
            <a:r>
              <a:rPr lang="es-419" sz="1800"/>
              <a:t>o la carga de nuevas imágenes o reseñas.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50" y="-377800"/>
            <a:ext cx="4571999" cy="228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9475" y="4194050"/>
            <a:ext cx="1346400" cy="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54500" y="1714000"/>
            <a:ext cx="755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Event-Driven: E</a:t>
            </a:r>
            <a:r>
              <a:rPr lang="es-419" sz="1800"/>
              <a:t>jecuta código en respuesta a eventos específicos.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Integración con otros servicios: Se integra fácilmente con otros servicios de Google Cloud Platform.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Cómputo sin servidor: Elimina la necesidad de gestionar infraestructuras,permite centrarse en el código y la lógica, sin preocuparse por la administración de servidores.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Diversidad de Lenguajes: Admite varios lenguajes de programación, permitiendo adaptabilidad.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19778" l="5309" r="6647" t="18814"/>
          <a:stretch/>
        </p:blipFill>
        <p:spPr>
          <a:xfrm>
            <a:off x="716075" y="127500"/>
            <a:ext cx="3855924" cy="1297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774288" y="1526225"/>
            <a:ext cx="3739500" cy="13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1800" y="4194050"/>
            <a:ext cx="1272200" cy="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1"/>
          <p:cNvCxnSpPr/>
          <p:nvPr/>
        </p:nvCxnSpPr>
        <p:spPr>
          <a:xfrm flipH="1" rot="10800000">
            <a:off x="836125" y="1472650"/>
            <a:ext cx="2954100" cy="2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75" y="-120500"/>
            <a:ext cx="3735550" cy="15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85750" y="1673675"/>
            <a:ext cx="8223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Procesamiento y Análisis de Datos: BigQuery es especialmente poderoso para el análisis de grandes conjuntos de datos. Permite ejecutar consultas SQL en tiempo real sobre los datos almacenados en BigQuery para obtener información valiosa.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Integración con Google Cloud Storage: Los datos almacenados en Google Cloud Storage pueden cargarse directamente en BigQuery, facilitando el análisis de información almacenada en GCS.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50" y="3957425"/>
            <a:ext cx="1501751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