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8" r:id="rId2"/>
    <p:sldId id="259" r:id="rId3"/>
    <p:sldId id="260" r:id="rId4"/>
    <p:sldId id="261" r:id="rId5"/>
    <p:sldId id="262" r:id="rId6"/>
    <p:sldId id="266" r:id="rId7"/>
    <p:sldId id="271"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36A7B-F929-460C-92B1-1C5D0629696D}"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CED53-621F-4A75-A9CC-05AE43B1F4EB}" type="slidenum">
              <a:rPr lang="en-US" smtClean="0"/>
              <a:t>‹#›</a:t>
            </a:fld>
            <a:endParaRPr lang="en-US"/>
          </a:p>
        </p:txBody>
      </p:sp>
    </p:spTree>
    <p:extLst>
      <p:ext uri="{BB962C8B-B14F-4D97-AF65-F5344CB8AC3E}">
        <p14:creationId xmlns:p14="http://schemas.microsoft.com/office/powerpoint/2010/main" val="2418458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2B90DB-4815-469F-97B1-F066EE942233}" type="datetimeFigureOut">
              <a:rPr lang="en-US" smtClean="0"/>
              <a:t>12/4/2018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4464D04-C2C0-4471-A8B6-2FC3033C276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956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B90DB-4815-469F-97B1-F066EE942233}"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64D04-C2C0-4471-A8B6-2FC3033C276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644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B90DB-4815-469F-97B1-F066EE942233}"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64D04-C2C0-4471-A8B6-2FC3033C276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610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B90DB-4815-469F-97B1-F066EE942233}"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64D04-C2C0-4471-A8B6-2FC3033C276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69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2B90DB-4815-469F-97B1-F066EE942233}"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64D04-C2C0-4471-A8B6-2FC3033C276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298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2B90DB-4815-469F-97B1-F066EE942233}"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64D04-C2C0-4471-A8B6-2FC3033C276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31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2B90DB-4815-469F-97B1-F066EE942233}"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64D04-C2C0-4471-A8B6-2FC3033C276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479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2B90DB-4815-469F-97B1-F066EE942233}"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64D04-C2C0-4471-A8B6-2FC3033C276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452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B90DB-4815-469F-97B1-F066EE942233}"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64D04-C2C0-4471-A8B6-2FC3033C276E}" type="slidenum">
              <a:rPr lang="en-US" smtClean="0"/>
              <a:t>‹#›</a:t>
            </a:fld>
            <a:endParaRPr lang="en-US"/>
          </a:p>
        </p:txBody>
      </p:sp>
    </p:spTree>
    <p:extLst>
      <p:ext uri="{BB962C8B-B14F-4D97-AF65-F5344CB8AC3E}">
        <p14:creationId xmlns:p14="http://schemas.microsoft.com/office/powerpoint/2010/main" val="56897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2B90DB-4815-469F-97B1-F066EE942233}"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64D04-C2C0-4471-A8B6-2FC3033C276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88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32B90DB-4815-469F-97B1-F066EE942233}" type="datetimeFigureOut">
              <a:rPr lang="en-US" smtClean="0"/>
              <a:t>12/4/2018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4464D04-C2C0-4471-A8B6-2FC3033C276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780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32B90DB-4815-469F-97B1-F066EE942233}" type="datetimeFigureOut">
              <a:rPr lang="en-US" smtClean="0"/>
              <a:t>12/4/2018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4464D04-C2C0-4471-A8B6-2FC3033C276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193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2DB169-6A55-41BA-9B9F-E15523C185F0}"/>
              </a:ext>
            </a:extLst>
          </p:cNvPr>
          <p:cNvSpPr txBox="1"/>
          <p:nvPr/>
        </p:nvSpPr>
        <p:spPr>
          <a:xfrm>
            <a:off x="6094105" y="802955"/>
            <a:ext cx="4977976" cy="1454051"/>
          </a:xfrm>
          <a:prstGeom prst="rect">
            <a:avLst/>
          </a:prstGeom>
        </p:spPr>
        <p:txBody>
          <a:bodyPr vert="horz" lIns="91440" tIns="45720" rIns="91440" bIns="45720" rtlCol="0" anchor="ctr">
            <a:normAutofit fontScale="77500" lnSpcReduction="20000"/>
          </a:bodyPr>
          <a:lstStyle/>
          <a:p>
            <a:pPr>
              <a:lnSpc>
                <a:spcPct val="90000"/>
              </a:lnSpc>
              <a:spcBef>
                <a:spcPct val="0"/>
              </a:spcBef>
              <a:spcAft>
                <a:spcPts val="600"/>
              </a:spcAft>
            </a:pPr>
            <a:r>
              <a:rPr lang="en-US" sz="4600" dirty="0">
                <a:solidFill>
                  <a:srgbClr val="00B0F0"/>
                </a:solidFill>
              </a:rPr>
              <a:t>SHAREBILLS</a:t>
            </a:r>
          </a:p>
          <a:p>
            <a:pPr>
              <a:lnSpc>
                <a:spcPct val="90000"/>
              </a:lnSpc>
              <a:spcBef>
                <a:spcPct val="0"/>
              </a:spcBef>
              <a:spcAft>
                <a:spcPts val="600"/>
              </a:spcAft>
            </a:pPr>
            <a:r>
              <a:rPr lang="en-US" sz="3000" dirty="0">
                <a:solidFill>
                  <a:srgbClr val="00B050"/>
                </a:solidFill>
                <a:latin typeface="+mj-lt"/>
                <a:ea typeface="+mj-ea"/>
                <a:cs typeface="+mj-cs"/>
              </a:rPr>
              <a:t>A database project on simplified expense sharing among users </a:t>
            </a:r>
          </a:p>
          <a:p>
            <a:pPr>
              <a:lnSpc>
                <a:spcPct val="90000"/>
              </a:lnSpc>
              <a:spcBef>
                <a:spcPct val="0"/>
              </a:spcBef>
              <a:spcAft>
                <a:spcPts val="600"/>
              </a:spcAft>
            </a:pPr>
            <a:r>
              <a:rPr lang="en-US" sz="2200" dirty="0">
                <a:solidFill>
                  <a:srgbClr val="00B050"/>
                </a:solidFill>
                <a:latin typeface="+mj-lt"/>
                <a:ea typeface="+mj-ea"/>
                <a:cs typeface="+mj-cs"/>
              </a:rPr>
              <a:t> </a:t>
            </a:r>
          </a:p>
          <a:p>
            <a:pPr>
              <a:lnSpc>
                <a:spcPct val="90000"/>
              </a:lnSpc>
              <a:spcBef>
                <a:spcPct val="0"/>
              </a:spcBef>
              <a:spcAft>
                <a:spcPts val="600"/>
              </a:spcAft>
            </a:pPr>
            <a:endParaRPr lang="en-US" dirty="0">
              <a:solidFill>
                <a:srgbClr val="000000"/>
              </a:solidFill>
              <a:latin typeface="+mj-lt"/>
              <a:ea typeface="+mj-ea"/>
              <a:cs typeface="+mj-cs"/>
            </a:endParaRPr>
          </a:p>
        </p:txBody>
      </p:sp>
      <p:pic>
        <p:nvPicPr>
          <p:cNvPr id="5" name="Picture 4" descr="A close up of a sign&#10;&#10;Description automatically generated">
            <a:extLst>
              <a:ext uri="{FF2B5EF4-FFF2-40B4-BE49-F238E27FC236}">
                <a16:creationId xmlns:a16="http://schemas.microsoft.com/office/drawing/2014/main" id="{C935DADD-9267-48C0-A353-5EE0AB2D1816}"/>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568" r="2128" b="-1"/>
          <a:stretch/>
        </p:blipFill>
        <p:spPr>
          <a:xfrm>
            <a:off x="332999" y="802955"/>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4" name="TextBox 3">
            <a:extLst>
              <a:ext uri="{FF2B5EF4-FFF2-40B4-BE49-F238E27FC236}">
                <a16:creationId xmlns:a16="http://schemas.microsoft.com/office/drawing/2014/main" id="{39588D00-3BEF-467C-BE49-666E5E8E93AE}"/>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000000"/>
                </a:solidFill>
              </a:rPr>
              <a:t>Subhash Daggubati</a:t>
            </a:r>
          </a:p>
          <a:p>
            <a:pPr indent="-228600">
              <a:lnSpc>
                <a:spcPct val="90000"/>
              </a:lnSpc>
              <a:spcAft>
                <a:spcPts val="600"/>
              </a:spcAft>
              <a:buFont typeface="Arial" panose="020B0604020202020204" pitchFamily="34" charset="0"/>
              <a:buChar char="•"/>
            </a:pPr>
            <a:r>
              <a:rPr lang="en-US" sz="2000">
                <a:solidFill>
                  <a:srgbClr val="000000"/>
                </a:solidFill>
              </a:rPr>
              <a:t>Tejaswi Lakkakula</a:t>
            </a:r>
          </a:p>
          <a:p>
            <a:pPr indent="-228600">
              <a:lnSpc>
                <a:spcPct val="90000"/>
              </a:lnSpc>
              <a:spcAft>
                <a:spcPts val="600"/>
              </a:spcAft>
              <a:buFont typeface="Arial" panose="020B0604020202020204" pitchFamily="34" charset="0"/>
              <a:buChar char="•"/>
            </a:pPr>
            <a:r>
              <a:rPr lang="en-US" sz="2000">
                <a:solidFill>
                  <a:srgbClr val="000000"/>
                </a:solidFill>
              </a:rPr>
              <a:t>BalaPavan Kommareddy</a:t>
            </a:r>
          </a:p>
          <a:p>
            <a:pPr indent="-228600">
              <a:lnSpc>
                <a:spcPct val="90000"/>
              </a:lnSpc>
              <a:spcAft>
                <a:spcPts val="600"/>
              </a:spcAft>
              <a:buFont typeface="Arial" panose="020B0604020202020204" pitchFamily="34" charset="0"/>
              <a:buChar char="•"/>
            </a:pPr>
            <a:r>
              <a:rPr lang="en-US" sz="2000">
                <a:solidFill>
                  <a:srgbClr val="000000"/>
                </a:solidFill>
              </a:rPr>
              <a:t>Sandeep Anuguthala</a:t>
            </a:r>
          </a:p>
          <a:p>
            <a:pPr indent="-228600">
              <a:lnSpc>
                <a:spcPct val="90000"/>
              </a:lnSpc>
              <a:spcAft>
                <a:spcPts val="600"/>
              </a:spcAft>
              <a:buFont typeface="Arial" panose="020B0604020202020204" pitchFamily="34" charset="0"/>
              <a:buChar char="•"/>
            </a:pPr>
            <a:r>
              <a:rPr lang="en-US" sz="2000">
                <a:solidFill>
                  <a:srgbClr val="000000"/>
                </a:solidFill>
              </a:rPr>
              <a:t>Anup Kumar Chittimalla</a:t>
            </a:r>
          </a:p>
          <a:p>
            <a:pPr indent="-228600">
              <a:lnSpc>
                <a:spcPct val="90000"/>
              </a:lnSpc>
              <a:spcAft>
                <a:spcPts val="600"/>
              </a:spcAft>
              <a:buFont typeface="Arial" panose="020B0604020202020204" pitchFamily="34" charset="0"/>
              <a:buChar char="•"/>
            </a:pPr>
            <a:endParaRPr lang="en-US" sz="2000">
              <a:solidFill>
                <a:srgbClr val="000000"/>
              </a:solidFill>
            </a:endParaRPr>
          </a:p>
        </p:txBody>
      </p:sp>
    </p:spTree>
    <p:extLst>
      <p:ext uri="{BB962C8B-B14F-4D97-AF65-F5344CB8AC3E}">
        <p14:creationId xmlns:p14="http://schemas.microsoft.com/office/powerpoint/2010/main" val="32883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D90E42-AB4D-426E-8003-8B2D989927CA}"/>
              </a:ext>
            </a:extLst>
          </p:cNvPr>
          <p:cNvSpPr txBox="1"/>
          <p:nvPr/>
        </p:nvSpPr>
        <p:spPr>
          <a:xfrm>
            <a:off x="251791" y="278296"/>
            <a:ext cx="11502887" cy="646331"/>
          </a:xfrm>
          <a:prstGeom prst="rect">
            <a:avLst/>
          </a:prstGeom>
          <a:noFill/>
        </p:spPr>
        <p:txBody>
          <a:bodyPr wrap="square" rtlCol="0">
            <a:spAutoFit/>
          </a:bodyPr>
          <a:lstStyle/>
          <a:p>
            <a:r>
              <a:rPr lang="en-US" sz="3600" dirty="0">
                <a:solidFill>
                  <a:srgbClr val="00B0F0"/>
                </a:solidFill>
              </a:rPr>
              <a:t>TRIGGERS - 1</a:t>
            </a:r>
          </a:p>
        </p:txBody>
      </p:sp>
      <p:sp>
        <p:nvSpPr>
          <p:cNvPr id="3" name="TextBox 2">
            <a:extLst>
              <a:ext uri="{FF2B5EF4-FFF2-40B4-BE49-F238E27FC236}">
                <a16:creationId xmlns:a16="http://schemas.microsoft.com/office/drawing/2014/main" id="{0E2D6810-9307-4B3F-BDFC-B845691EC20D}"/>
              </a:ext>
            </a:extLst>
          </p:cNvPr>
          <p:cNvSpPr txBox="1"/>
          <p:nvPr/>
        </p:nvSpPr>
        <p:spPr>
          <a:xfrm>
            <a:off x="251791" y="861391"/>
            <a:ext cx="11502887" cy="5632311"/>
          </a:xfrm>
          <a:prstGeom prst="rect">
            <a:avLst/>
          </a:prstGeom>
          <a:noFill/>
        </p:spPr>
        <p:txBody>
          <a:bodyPr wrap="square" rtlCol="0">
            <a:spAutoFit/>
          </a:bodyPr>
          <a:lstStyle/>
          <a:p>
            <a:r>
              <a:rPr lang="en-US" dirty="0"/>
              <a:t> </a:t>
            </a:r>
          </a:p>
          <a:p>
            <a:r>
              <a:rPr lang="en-US" dirty="0"/>
              <a:t>/*AFTER INSERT SETTLEUP_REQUEST*/</a:t>
            </a:r>
          </a:p>
          <a:p>
            <a:r>
              <a:rPr lang="en-US" dirty="0"/>
              <a:t> </a:t>
            </a:r>
          </a:p>
          <a:p>
            <a:r>
              <a:rPr lang="en-US" dirty="0"/>
              <a:t>CREATE DEFINER=`</a:t>
            </a:r>
            <a:r>
              <a:rPr lang="en-US" dirty="0" err="1"/>
              <a:t>root`@`localhost</a:t>
            </a:r>
            <a:r>
              <a:rPr lang="en-US" dirty="0"/>
              <a:t>` TRIGGER `</a:t>
            </a:r>
            <a:r>
              <a:rPr lang="en-US" dirty="0" err="1"/>
              <a:t>settleup_request_AFTER_INSERT</a:t>
            </a:r>
            <a:r>
              <a:rPr lang="en-US" dirty="0"/>
              <a:t>` AFTER INSERT ON `</a:t>
            </a:r>
            <a:r>
              <a:rPr lang="en-US" dirty="0" err="1"/>
              <a:t>settleup_request</a:t>
            </a:r>
            <a:r>
              <a:rPr lang="en-US" dirty="0"/>
              <a:t>` FOR EACH ROW BEGIN</a:t>
            </a:r>
          </a:p>
          <a:p>
            <a:r>
              <a:rPr lang="en-US" dirty="0"/>
              <a:t>if (</a:t>
            </a:r>
            <a:r>
              <a:rPr lang="en-US" dirty="0" err="1"/>
              <a:t>NEW.Req_Group_ID</a:t>
            </a:r>
            <a:r>
              <a:rPr lang="en-US" dirty="0"/>
              <a:t> is not null) then</a:t>
            </a:r>
          </a:p>
          <a:p>
            <a:r>
              <a:rPr lang="en-US" dirty="0"/>
              <a:t>UPDATE </a:t>
            </a:r>
            <a:r>
              <a:rPr lang="en-US" dirty="0" err="1"/>
              <a:t>Transaction_Details</a:t>
            </a:r>
            <a:r>
              <a:rPr lang="en-US" dirty="0"/>
              <a:t> </a:t>
            </a:r>
          </a:p>
          <a:p>
            <a:r>
              <a:rPr lang="en-US" dirty="0"/>
              <a:t>SET </a:t>
            </a:r>
          </a:p>
          <a:p>
            <a:r>
              <a:rPr lang="en-US" dirty="0"/>
              <a:t>    </a:t>
            </a:r>
            <a:r>
              <a:rPr lang="en-US" dirty="0" err="1"/>
              <a:t>setl_Req_ID</a:t>
            </a:r>
            <a:r>
              <a:rPr lang="en-US" dirty="0"/>
              <a:t> = </a:t>
            </a:r>
            <a:r>
              <a:rPr lang="en-US" dirty="0" err="1"/>
              <a:t>NEW.Req_ID</a:t>
            </a:r>
            <a:endParaRPr lang="en-US" dirty="0"/>
          </a:p>
          <a:p>
            <a:r>
              <a:rPr lang="en-US" dirty="0"/>
              <a:t>WHERE</a:t>
            </a:r>
          </a:p>
          <a:p>
            <a:r>
              <a:rPr lang="en-US" dirty="0"/>
              <a:t>    (</a:t>
            </a:r>
            <a:r>
              <a:rPr lang="en-US" dirty="0" err="1"/>
              <a:t>borrower_id</a:t>
            </a:r>
            <a:r>
              <a:rPr lang="en-US" dirty="0"/>
              <a:t> = NEW.FROM_USER_ID OR </a:t>
            </a:r>
            <a:r>
              <a:rPr lang="en-US" dirty="0" err="1"/>
              <a:t>borrower_id</a:t>
            </a:r>
            <a:r>
              <a:rPr lang="en-US" dirty="0"/>
              <a:t> = NEW.TO_USER_ID) and </a:t>
            </a:r>
            <a:r>
              <a:rPr lang="en-US" dirty="0" err="1"/>
              <a:t>setl_Req_ID</a:t>
            </a:r>
            <a:r>
              <a:rPr lang="en-US" dirty="0"/>
              <a:t> IS NULL AND </a:t>
            </a:r>
          </a:p>
          <a:p>
            <a:r>
              <a:rPr lang="en-US" dirty="0"/>
              <a:t>    </a:t>
            </a:r>
            <a:r>
              <a:rPr lang="en-US" dirty="0" err="1"/>
              <a:t>Trans_ID</a:t>
            </a:r>
            <a:r>
              <a:rPr lang="en-US" dirty="0"/>
              <a:t> IN (SELECT </a:t>
            </a:r>
          </a:p>
          <a:p>
            <a:r>
              <a:rPr lang="en-US" dirty="0"/>
              <a:t>            </a:t>
            </a:r>
            <a:r>
              <a:rPr lang="en-US" dirty="0" err="1"/>
              <a:t>td.trans_ID</a:t>
            </a:r>
            <a:endParaRPr lang="en-US" dirty="0"/>
          </a:p>
          <a:p>
            <a:r>
              <a:rPr lang="en-US" dirty="0"/>
              <a:t>        FROM</a:t>
            </a:r>
          </a:p>
          <a:p>
            <a:r>
              <a:rPr lang="en-US" dirty="0"/>
              <a:t>            (select * from </a:t>
            </a:r>
            <a:r>
              <a:rPr lang="en-US" dirty="0" err="1"/>
              <a:t>transaction_details</a:t>
            </a:r>
            <a:r>
              <a:rPr lang="en-US" dirty="0"/>
              <a:t>) td join transactions t on </a:t>
            </a:r>
            <a:r>
              <a:rPr lang="en-US" dirty="0" err="1"/>
              <a:t>t.trans_id</a:t>
            </a:r>
            <a:r>
              <a:rPr lang="en-US" dirty="0"/>
              <a:t> = </a:t>
            </a:r>
            <a:r>
              <a:rPr lang="en-US" dirty="0" err="1"/>
              <a:t>td.trans_id</a:t>
            </a:r>
            <a:r>
              <a:rPr lang="en-US" dirty="0"/>
              <a:t> </a:t>
            </a:r>
          </a:p>
          <a:p>
            <a:r>
              <a:rPr lang="en-US" dirty="0"/>
              <a:t>		where </a:t>
            </a:r>
            <a:r>
              <a:rPr lang="en-US" dirty="0" err="1"/>
              <a:t>t.trans_group_id</a:t>
            </a:r>
            <a:r>
              <a:rPr lang="en-US" dirty="0"/>
              <a:t> = </a:t>
            </a:r>
            <a:r>
              <a:rPr lang="en-US" dirty="0" err="1"/>
              <a:t>NEW.Req_Group_ID</a:t>
            </a:r>
            <a:r>
              <a:rPr lang="en-US" dirty="0"/>
              <a:t> and (</a:t>
            </a:r>
            <a:r>
              <a:rPr lang="en-US" dirty="0" err="1"/>
              <a:t>t.lender_id</a:t>
            </a:r>
            <a:r>
              <a:rPr lang="en-US" dirty="0"/>
              <a:t> = </a:t>
            </a:r>
            <a:r>
              <a:rPr lang="en-US" dirty="0" err="1"/>
              <a:t>NEW.From_User_ID</a:t>
            </a:r>
            <a:r>
              <a:rPr lang="en-US" dirty="0"/>
              <a:t> or </a:t>
            </a:r>
            <a:r>
              <a:rPr lang="en-US" dirty="0" err="1"/>
              <a:t>t.lender_id</a:t>
            </a:r>
            <a:r>
              <a:rPr lang="en-US" dirty="0"/>
              <a:t> = </a:t>
            </a:r>
            <a:r>
              <a:rPr lang="en-US" dirty="0" err="1"/>
              <a:t>NEW.To_User_ID</a:t>
            </a:r>
            <a:r>
              <a:rPr lang="en-US" dirty="0"/>
              <a:t> ) </a:t>
            </a:r>
          </a:p>
          <a:p>
            <a:r>
              <a:rPr lang="en-US" dirty="0"/>
              <a:t>			AND ( </a:t>
            </a:r>
            <a:r>
              <a:rPr lang="en-US" dirty="0" err="1"/>
              <a:t>td.borrower_id</a:t>
            </a:r>
            <a:r>
              <a:rPr lang="en-US" dirty="0"/>
              <a:t> = </a:t>
            </a:r>
            <a:r>
              <a:rPr lang="en-US" dirty="0" err="1"/>
              <a:t>NEW.To_User_ID</a:t>
            </a:r>
            <a:r>
              <a:rPr lang="en-US" dirty="0"/>
              <a:t> or </a:t>
            </a:r>
            <a:r>
              <a:rPr lang="en-US" dirty="0" err="1"/>
              <a:t>td.borrower_id</a:t>
            </a:r>
            <a:r>
              <a:rPr lang="en-US" dirty="0"/>
              <a:t> = </a:t>
            </a:r>
            <a:r>
              <a:rPr lang="en-US" dirty="0" err="1"/>
              <a:t>NEW.From_User_ID</a:t>
            </a:r>
            <a:r>
              <a:rPr lang="en-US" dirty="0"/>
              <a:t>));</a:t>
            </a:r>
          </a:p>
          <a:p>
            <a:endParaRPr lang="en-US" dirty="0"/>
          </a:p>
          <a:p>
            <a:endParaRPr lang="en-US" dirty="0"/>
          </a:p>
        </p:txBody>
      </p:sp>
    </p:spTree>
    <p:extLst>
      <p:ext uri="{BB962C8B-B14F-4D97-AF65-F5344CB8AC3E}">
        <p14:creationId xmlns:p14="http://schemas.microsoft.com/office/powerpoint/2010/main" val="341887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188F05-C1D6-4D6D-BC69-E4CC237A8801}"/>
              </a:ext>
            </a:extLst>
          </p:cNvPr>
          <p:cNvSpPr txBox="1"/>
          <p:nvPr/>
        </p:nvSpPr>
        <p:spPr>
          <a:xfrm>
            <a:off x="291548" y="344557"/>
            <a:ext cx="11476382" cy="4524315"/>
          </a:xfrm>
          <a:prstGeom prst="rect">
            <a:avLst/>
          </a:prstGeom>
          <a:noFill/>
        </p:spPr>
        <p:txBody>
          <a:bodyPr wrap="square" rtlCol="0">
            <a:spAutoFit/>
          </a:bodyPr>
          <a:lstStyle/>
          <a:p>
            <a:r>
              <a:rPr lang="en-US" dirty="0"/>
              <a:t>else</a:t>
            </a:r>
          </a:p>
          <a:p>
            <a:r>
              <a:rPr lang="en-US" dirty="0"/>
              <a:t> </a:t>
            </a:r>
          </a:p>
          <a:p>
            <a:r>
              <a:rPr lang="en-US" dirty="0"/>
              <a:t>UPDATE </a:t>
            </a:r>
            <a:r>
              <a:rPr lang="en-US" dirty="0" err="1"/>
              <a:t>Transaction_Details</a:t>
            </a:r>
            <a:r>
              <a:rPr lang="en-US" dirty="0"/>
              <a:t> </a:t>
            </a:r>
          </a:p>
          <a:p>
            <a:r>
              <a:rPr lang="en-US" dirty="0"/>
              <a:t>SET </a:t>
            </a:r>
          </a:p>
          <a:p>
            <a:r>
              <a:rPr lang="en-US" dirty="0"/>
              <a:t>    </a:t>
            </a:r>
            <a:r>
              <a:rPr lang="en-US" dirty="0" err="1"/>
              <a:t>setl_Req_ID</a:t>
            </a:r>
            <a:r>
              <a:rPr lang="en-US" dirty="0"/>
              <a:t> = </a:t>
            </a:r>
            <a:r>
              <a:rPr lang="en-US" dirty="0" err="1"/>
              <a:t>NEW.Req_ID</a:t>
            </a:r>
            <a:endParaRPr lang="en-US" dirty="0"/>
          </a:p>
          <a:p>
            <a:r>
              <a:rPr lang="en-US" dirty="0"/>
              <a:t>WHERE</a:t>
            </a:r>
          </a:p>
          <a:p>
            <a:r>
              <a:rPr lang="en-US" dirty="0"/>
              <a:t>	(</a:t>
            </a:r>
            <a:r>
              <a:rPr lang="en-US" dirty="0" err="1"/>
              <a:t>borrower_id</a:t>
            </a:r>
            <a:r>
              <a:rPr lang="en-US" dirty="0"/>
              <a:t> = NEW.FROM_USER_ID OR </a:t>
            </a:r>
            <a:r>
              <a:rPr lang="en-US" dirty="0" err="1"/>
              <a:t>borrower_id</a:t>
            </a:r>
            <a:r>
              <a:rPr lang="en-US" dirty="0"/>
              <a:t> = NEW.TO_USER_ID) and </a:t>
            </a:r>
            <a:r>
              <a:rPr lang="en-US" dirty="0" err="1"/>
              <a:t>setl_Req_ID</a:t>
            </a:r>
            <a:r>
              <a:rPr lang="en-US" dirty="0"/>
              <a:t> IS NULL AND</a:t>
            </a:r>
          </a:p>
          <a:p>
            <a:r>
              <a:rPr lang="en-US" dirty="0"/>
              <a:t>    </a:t>
            </a:r>
            <a:r>
              <a:rPr lang="en-US" dirty="0" err="1"/>
              <a:t>Trans_ID</a:t>
            </a:r>
            <a:r>
              <a:rPr lang="en-US" dirty="0"/>
              <a:t> IN (SELECT </a:t>
            </a:r>
          </a:p>
          <a:p>
            <a:r>
              <a:rPr lang="en-US" dirty="0"/>
              <a:t>            </a:t>
            </a:r>
            <a:r>
              <a:rPr lang="en-US" dirty="0" err="1"/>
              <a:t>td.trans_ID</a:t>
            </a:r>
            <a:endParaRPr lang="en-US" dirty="0"/>
          </a:p>
          <a:p>
            <a:r>
              <a:rPr lang="en-US" dirty="0"/>
              <a:t>        FROM</a:t>
            </a:r>
          </a:p>
          <a:p>
            <a:r>
              <a:rPr lang="en-US" dirty="0"/>
              <a:t>            (select * from </a:t>
            </a:r>
            <a:r>
              <a:rPr lang="en-US" dirty="0" err="1"/>
              <a:t>transaction_details</a:t>
            </a:r>
            <a:r>
              <a:rPr lang="en-US" dirty="0"/>
              <a:t>) td join transactions t on </a:t>
            </a:r>
            <a:r>
              <a:rPr lang="en-US" dirty="0" err="1"/>
              <a:t>t.trans_id</a:t>
            </a:r>
            <a:r>
              <a:rPr lang="en-US" dirty="0"/>
              <a:t> = </a:t>
            </a:r>
            <a:r>
              <a:rPr lang="en-US" dirty="0" err="1"/>
              <a:t>td.trans_id</a:t>
            </a:r>
            <a:r>
              <a:rPr lang="en-US" dirty="0"/>
              <a:t> </a:t>
            </a:r>
          </a:p>
          <a:p>
            <a:r>
              <a:rPr lang="en-US" dirty="0"/>
              <a:t>		where (</a:t>
            </a:r>
            <a:r>
              <a:rPr lang="en-US" dirty="0" err="1"/>
              <a:t>t.lender_id</a:t>
            </a:r>
            <a:r>
              <a:rPr lang="en-US" dirty="0"/>
              <a:t> = </a:t>
            </a:r>
            <a:r>
              <a:rPr lang="en-US" dirty="0" err="1"/>
              <a:t>NEW.From_User_ID</a:t>
            </a:r>
            <a:r>
              <a:rPr lang="en-US" dirty="0"/>
              <a:t> or </a:t>
            </a:r>
            <a:r>
              <a:rPr lang="en-US" dirty="0" err="1"/>
              <a:t>t.lender_id</a:t>
            </a:r>
            <a:r>
              <a:rPr lang="en-US" dirty="0"/>
              <a:t> = </a:t>
            </a:r>
            <a:r>
              <a:rPr lang="en-US" dirty="0" err="1"/>
              <a:t>NEW.To_User_ID</a:t>
            </a:r>
            <a:r>
              <a:rPr lang="en-US" dirty="0"/>
              <a:t> ) </a:t>
            </a:r>
          </a:p>
          <a:p>
            <a:r>
              <a:rPr lang="en-US" dirty="0"/>
              <a:t>			AND ( </a:t>
            </a:r>
            <a:r>
              <a:rPr lang="en-US" dirty="0" err="1"/>
              <a:t>td.borrower_id</a:t>
            </a:r>
            <a:r>
              <a:rPr lang="en-US" dirty="0"/>
              <a:t> = </a:t>
            </a:r>
            <a:r>
              <a:rPr lang="en-US" dirty="0" err="1"/>
              <a:t>NEW.To_User_ID</a:t>
            </a:r>
            <a:r>
              <a:rPr lang="en-US" dirty="0"/>
              <a:t> or </a:t>
            </a:r>
            <a:r>
              <a:rPr lang="en-US" dirty="0" err="1"/>
              <a:t>td.borrower_id</a:t>
            </a:r>
            <a:r>
              <a:rPr lang="en-US" dirty="0"/>
              <a:t> = </a:t>
            </a:r>
            <a:r>
              <a:rPr lang="en-US" dirty="0" err="1"/>
              <a:t>NEW.From_User_ID</a:t>
            </a:r>
            <a:r>
              <a:rPr lang="en-US" dirty="0"/>
              <a:t>));</a:t>
            </a:r>
          </a:p>
          <a:p>
            <a:r>
              <a:rPr lang="en-US" dirty="0"/>
              <a:t> </a:t>
            </a:r>
          </a:p>
          <a:p>
            <a:r>
              <a:rPr lang="en-US" dirty="0"/>
              <a:t>End if;</a:t>
            </a:r>
          </a:p>
          <a:p>
            <a:r>
              <a:rPr lang="en-US" dirty="0"/>
              <a:t>END</a:t>
            </a:r>
          </a:p>
        </p:txBody>
      </p:sp>
    </p:spTree>
    <p:extLst>
      <p:ext uri="{BB962C8B-B14F-4D97-AF65-F5344CB8AC3E}">
        <p14:creationId xmlns:p14="http://schemas.microsoft.com/office/powerpoint/2010/main" val="133172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96B51-81B7-401E-857B-4A1D8DCEFF21}"/>
              </a:ext>
            </a:extLst>
          </p:cNvPr>
          <p:cNvSpPr txBox="1"/>
          <p:nvPr/>
        </p:nvSpPr>
        <p:spPr>
          <a:xfrm>
            <a:off x="450574" y="318052"/>
            <a:ext cx="9766852" cy="923330"/>
          </a:xfrm>
          <a:prstGeom prst="rect">
            <a:avLst/>
          </a:prstGeom>
          <a:noFill/>
        </p:spPr>
        <p:txBody>
          <a:bodyPr wrap="square" rtlCol="0">
            <a:spAutoFit/>
          </a:bodyPr>
          <a:lstStyle/>
          <a:p>
            <a:r>
              <a:rPr lang="en-US" sz="3600" dirty="0">
                <a:solidFill>
                  <a:srgbClr val="00B0F0"/>
                </a:solidFill>
              </a:rPr>
              <a:t>TRIGGERS – 1I</a:t>
            </a:r>
          </a:p>
          <a:p>
            <a:endParaRPr lang="en-US" dirty="0"/>
          </a:p>
        </p:txBody>
      </p:sp>
      <p:sp>
        <p:nvSpPr>
          <p:cNvPr id="4" name="TextBox 3">
            <a:extLst>
              <a:ext uri="{FF2B5EF4-FFF2-40B4-BE49-F238E27FC236}">
                <a16:creationId xmlns:a16="http://schemas.microsoft.com/office/drawing/2014/main" id="{B6EDB88D-0869-4595-9468-55EDF19EE520}"/>
              </a:ext>
            </a:extLst>
          </p:cNvPr>
          <p:cNvSpPr txBox="1"/>
          <p:nvPr/>
        </p:nvSpPr>
        <p:spPr>
          <a:xfrm>
            <a:off x="450574" y="1241382"/>
            <a:ext cx="10018643" cy="2308324"/>
          </a:xfrm>
          <a:prstGeom prst="rect">
            <a:avLst/>
          </a:prstGeom>
          <a:noFill/>
        </p:spPr>
        <p:txBody>
          <a:bodyPr wrap="square" rtlCol="0">
            <a:spAutoFit/>
          </a:bodyPr>
          <a:lstStyle/>
          <a:p>
            <a:r>
              <a:rPr lang="en-US"/>
              <a:t>/*AFTER UPDATE SETTLEUP REQUEST*/</a:t>
            </a:r>
          </a:p>
          <a:p>
            <a:r>
              <a:rPr lang="en-US"/>
              <a:t> </a:t>
            </a:r>
          </a:p>
          <a:p>
            <a:r>
              <a:rPr lang="en-US"/>
              <a:t>CREATE DEFINER=`root`@`localhost` TRIGGER `settleup_request_AFTER_UPDATE` AFTER UPDATE ON `settleup_request` FOR EACH ROW BEGIN</a:t>
            </a:r>
          </a:p>
          <a:p>
            <a:r>
              <a:rPr lang="en-US"/>
              <a:t>IF (OLD.Req_Status =0 and NEW.Req_Status=1) THEN</a:t>
            </a:r>
          </a:p>
          <a:p>
            <a:r>
              <a:rPr lang="en-US"/>
              <a:t>		Update Transaction_Details set Settledup_Flag = 1 where Setl_Req_ID = OLD.Req_ID;</a:t>
            </a:r>
          </a:p>
          <a:p>
            <a:r>
              <a:rPr lang="en-US"/>
              <a:t>END IF;</a:t>
            </a:r>
          </a:p>
          <a:p>
            <a:r>
              <a:rPr lang="en-US"/>
              <a:t>END</a:t>
            </a:r>
          </a:p>
        </p:txBody>
      </p:sp>
    </p:spTree>
    <p:extLst>
      <p:ext uri="{BB962C8B-B14F-4D97-AF65-F5344CB8AC3E}">
        <p14:creationId xmlns:p14="http://schemas.microsoft.com/office/powerpoint/2010/main" val="216406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B7533C65-5ADF-4B99-A133-169D8647774A}"/>
              </a:ext>
            </a:extLst>
          </p:cNvPr>
          <p:cNvSpPr txBox="1"/>
          <p:nvPr/>
        </p:nvSpPr>
        <p:spPr>
          <a:xfrm>
            <a:off x="3704448" y="439842"/>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600" dirty="0">
                <a:solidFill>
                  <a:srgbClr val="00B0F0"/>
                </a:solidFill>
              </a:rPr>
              <a:t>SQL SAMPLE QUERY</a:t>
            </a:r>
          </a:p>
        </p:txBody>
      </p:sp>
      <p:pic>
        <p:nvPicPr>
          <p:cNvPr id="4" name="Picture 3" descr="https://lh4.googleusercontent.com/dYq8jEbaU0g4LkP7lN_8UfIukS82ht_giI9h28A52lZlDC-KHHqHOhYSY-1_TdiaUvATCPS76lJtryBCR44cj_fWrDGNT14duQEylkPznGWwNUKK8tvJCfJq8VAKV534wtr_bwNd">
            <a:extLst>
              <a:ext uri="{FF2B5EF4-FFF2-40B4-BE49-F238E27FC236}">
                <a16:creationId xmlns:a16="http://schemas.microsoft.com/office/drawing/2014/main" id="{8489F4A1-2301-4B1D-9684-023D3306EC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9717" y="2067801"/>
            <a:ext cx="7268351" cy="3639190"/>
          </a:xfrm>
          <a:prstGeom prst="rect">
            <a:avLst/>
          </a:prstGeom>
          <a:noFill/>
        </p:spPr>
      </p:pic>
      <p:sp>
        <p:nvSpPr>
          <p:cNvPr id="5" name="TextBox 4">
            <a:extLst>
              <a:ext uri="{FF2B5EF4-FFF2-40B4-BE49-F238E27FC236}">
                <a16:creationId xmlns:a16="http://schemas.microsoft.com/office/drawing/2014/main" id="{6D0E8E4C-3EB4-4776-B05F-4E7F77C27282}"/>
              </a:ext>
            </a:extLst>
          </p:cNvPr>
          <p:cNvSpPr txBox="1"/>
          <p:nvPr/>
        </p:nvSpPr>
        <p:spPr>
          <a:xfrm>
            <a:off x="1488948" y="1231718"/>
            <a:ext cx="9214104" cy="738664"/>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Display the names of all groups a user is part of.</a:t>
            </a:r>
          </a:p>
          <a:p>
            <a:endParaRPr lang="en-US" dirty="0"/>
          </a:p>
        </p:txBody>
      </p:sp>
    </p:spTree>
    <p:extLst>
      <p:ext uri="{BB962C8B-B14F-4D97-AF65-F5344CB8AC3E}">
        <p14:creationId xmlns:p14="http://schemas.microsoft.com/office/powerpoint/2010/main" val="281840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9990CA46-7E11-480E-B352-054093D7B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177" y="643467"/>
            <a:ext cx="6497646" cy="4873234"/>
          </a:xfrm>
          <a:prstGeom prst="rect">
            <a:avLst/>
          </a:prstGeom>
        </p:spPr>
      </p:pic>
    </p:spTree>
    <p:extLst>
      <p:ext uri="{BB962C8B-B14F-4D97-AF65-F5344CB8AC3E}">
        <p14:creationId xmlns:p14="http://schemas.microsoft.com/office/powerpoint/2010/main" val="400052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36508-BAA0-4A7D-BAEB-5B122289B80D}"/>
              </a:ext>
            </a:extLst>
          </p:cNvPr>
          <p:cNvSpPr txBox="1"/>
          <p:nvPr/>
        </p:nvSpPr>
        <p:spPr>
          <a:xfrm>
            <a:off x="1111007" y="1019627"/>
            <a:ext cx="10548730" cy="3416320"/>
          </a:xfrm>
          <a:prstGeom prst="rect">
            <a:avLst/>
          </a:prstGeom>
          <a:noFill/>
        </p:spPr>
        <p:txBody>
          <a:bodyPr wrap="square" rtlCol="0">
            <a:spAutoFit/>
          </a:bodyPr>
          <a:lstStyle/>
          <a:p>
            <a:pPr algn="ctr"/>
            <a:r>
              <a:rPr lang="en-US" sz="3600" dirty="0">
                <a:solidFill>
                  <a:srgbClr val="00B0F0"/>
                </a:solidFill>
              </a:rPr>
              <a:t>DATABASE PLANNING</a:t>
            </a:r>
          </a:p>
          <a:p>
            <a:pPr algn="ctr"/>
            <a:r>
              <a:rPr lang="en-US" sz="3200" dirty="0">
                <a:solidFill>
                  <a:srgbClr val="00B0F0"/>
                </a:solidFill>
              </a:rPr>
              <a:t> </a:t>
            </a:r>
          </a:p>
          <a:p>
            <a:pPr lvl="0"/>
            <a:r>
              <a:rPr lang="en-US" sz="2400" b="1" dirty="0">
                <a:solidFill>
                  <a:srgbClr val="00B050"/>
                </a:solidFill>
              </a:rPr>
              <a:t>MISSION STATEMENT</a:t>
            </a:r>
          </a:p>
          <a:p>
            <a:pPr lvl="0"/>
            <a:endParaRPr lang="en-US" dirty="0">
              <a:solidFill>
                <a:srgbClr val="00B050"/>
              </a:solidFill>
            </a:endParaRPr>
          </a:p>
          <a:p>
            <a:r>
              <a:rPr lang="en-US" sz="2800" dirty="0"/>
              <a:t>Sharebill's mission is to make shared living and travel easier by providing neutral advice, fair judgement, and simplified expense sharing through Database management system.</a:t>
            </a:r>
          </a:p>
          <a:p>
            <a:endParaRPr lang="en-US" dirty="0"/>
          </a:p>
        </p:txBody>
      </p:sp>
    </p:spTree>
    <p:extLst>
      <p:ext uri="{BB962C8B-B14F-4D97-AF65-F5344CB8AC3E}">
        <p14:creationId xmlns:p14="http://schemas.microsoft.com/office/powerpoint/2010/main" val="121575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02C80-0AF6-4A5E-B1E1-AF5903842E9A}"/>
              </a:ext>
            </a:extLst>
          </p:cNvPr>
          <p:cNvSpPr txBox="1"/>
          <p:nvPr/>
        </p:nvSpPr>
        <p:spPr>
          <a:xfrm>
            <a:off x="232012" y="395785"/>
            <a:ext cx="11573301" cy="646331"/>
          </a:xfrm>
          <a:prstGeom prst="rect">
            <a:avLst/>
          </a:prstGeom>
          <a:noFill/>
        </p:spPr>
        <p:txBody>
          <a:bodyPr wrap="square" rtlCol="0">
            <a:spAutoFit/>
          </a:bodyPr>
          <a:lstStyle/>
          <a:p>
            <a:pPr algn="ctr"/>
            <a:r>
              <a:rPr lang="en-US" sz="3600" dirty="0">
                <a:solidFill>
                  <a:srgbClr val="00B0F0"/>
                </a:solidFill>
              </a:rPr>
              <a:t>DATABASE DESIGN</a:t>
            </a:r>
          </a:p>
        </p:txBody>
      </p:sp>
      <p:sp>
        <p:nvSpPr>
          <p:cNvPr id="3" name="TextBox 2">
            <a:extLst>
              <a:ext uri="{FF2B5EF4-FFF2-40B4-BE49-F238E27FC236}">
                <a16:creationId xmlns:a16="http://schemas.microsoft.com/office/drawing/2014/main" id="{296ED453-1A9C-4CAB-9751-20F3EC12F89A}"/>
              </a:ext>
            </a:extLst>
          </p:cNvPr>
          <p:cNvSpPr txBox="1"/>
          <p:nvPr/>
        </p:nvSpPr>
        <p:spPr>
          <a:xfrm>
            <a:off x="368490" y="1392072"/>
            <a:ext cx="11436823" cy="4431983"/>
          </a:xfrm>
          <a:prstGeom prst="rect">
            <a:avLst/>
          </a:prstGeom>
          <a:noFill/>
        </p:spPr>
        <p:txBody>
          <a:bodyPr wrap="square" rtlCol="0">
            <a:spAutoFit/>
          </a:bodyPr>
          <a:lstStyle/>
          <a:p>
            <a:pPr lvl="0"/>
            <a:r>
              <a:rPr lang="en-US" sz="2400" b="1" dirty="0">
                <a:solidFill>
                  <a:srgbClr val="00B050"/>
                </a:solidFill>
              </a:rPr>
              <a:t>BUSINESS RULES</a:t>
            </a:r>
            <a:endParaRPr lang="en-US" sz="2400" dirty="0">
              <a:solidFill>
                <a:srgbClr val="00B050"/>
              </a:solidFill>
            </a:endParaRPr>
          </a:p>
          <a:p>
            <a:r>
              <a:rPr lang="en-US" dirty="0"/>
              <a:t> </a:t>
            </a:r>
          </a:p>
          <a:p>
            <a:r>
              <a:rPr lang="en-US" sz="2400" dirty="0"/>
              <a:t>ShareBills is a database where transactions of all shared expenses between users is stored. </a:t>
            </a:r>
          </a:p>
          <a:p>
            <a:endParaRPr lang="en-US" dirty="0"/>
          </a:p>
          <a:p>
            <a:pPr marL="285750" lvl="0" indent="-285750">
              <a:buFont typeface="Arial" panose="020B0604020202020204" pitchFamily="34" charset="0"/>
              <a:buChar char="•"/>
            </a:pPr>
            <a:r>
              <a:rPr lang="en-US" sz="2000" dirty="0"/>
              <a:t>ShareBills can get transactions from individual users and users from different groups.</a:t>
            </a:r>
          </a:p>
          <a:p>
            <a:pPr marL="285750" lvl="0" indent="-285750">
              <a:buFont typeface="Arial" panose="020B0604020202020204" pitchFamily="34" charset="0"/>
              <a:buChar char="•"/>
            </a:pPr>
            <a:r>
              <a:rPr lang="en-US" sz="2000" dirty="0"/>
              <a:t>Each user can be a part of none of the group or several groups.</a:t>
            </a:r>
          </a:p>
          <a:p>
            <a:pPr marL="285750" lvl="0" indent="-285750">
              <a:buFont typeface="Arial" panose="020B0604020202020204" pitchFamily="34" charset="0"/>
              <a:buChar char="•"/>
            </a:pPr>
            <a:r>
              <a:rPr lang="en-US" sz="2000" dirty="0"/>
              <a:t>Each group can have two or more users.</a:t>
            </a:r>
          </a:p>
          <a:p>
            <a:pPr marL="285750" lvl="0" indent="-285750">
              <a:buFont typeface="Arial" panose="020B0604020202020204" pitchFamily="34" charset="0"/>
              <a:buChar char="•"/>
            </a:pPr>
            <a:r>
              <a:rPr lang="en-US" sz="2000" dirty="0"/>
              <a:t>Every transaction involves two or more users. For example, Walmart expense is a transaction of common groceries with the amount of 200 USD that involved multiple users made on a particular day.</a:t>
            </a:r>
          </a:p>
          <a:p>
            <a:pPr marL="285750" lvl="0" indent="-285750">
              <a:buFont typeface="Arial" panose="020B0604020202020204" pitchFamily="34" charset="0"/>
              <a:buChar char="•"/>
            </a:pPr>
            <a:r>
              <a:rPr lang="en-US" sz="2000" dirty="0"/>
              <a:t>Each user can have zero or many transactions.</a:t>
            </a:r>
          </a:p>
          <a:p>
            <a:pPr marL="285750" lvl="0" indent="-285750">
              <a:buFont typeface="Arial" panose="020B0604020202020204" pitchFamily="34" charset="0"/>
              <a:buChar char="•"/>
            </a:pPr>
            <a:r>
              <a:rPr lang="en-US" sz="2000" dirty="0"/>
              <a:t>For each user there is zero settle up request or many settle up requests.</a:t>
            </a:r>
          </a:p>
          <a:p>
            <a:pPr marL="285750" lvl="0" indent="-285750">
              <a:buFont typeface="Arial" panose="020B0604020202020204" pitchFamily="34" charset="0"/>
              <a:buChar char="•"/>
            </a:pPr>
            <a:r>
              <a:rPr lang="en-US" sz="2000" dirty="0"/>
              <a:t>Every user is identified by User ID. The first name, last name, middle name, email id, and phone number of all users are recorded in the system. </a:t>
            </a:r>
          </a:p>
          <a:p>
            <a:endParaRPr lang="en-US" dirty="0"/>
          </a:p>
        </p:txBody>
      </p:sp>
    </p:spTree>
    <p:extLst>
      <p:ext uri="{BB962C8B-B14F-4D97-AF65-F5344CB8AC3E}">
        <p14:creationId xmlns:p14="http://schemas.microsoft.com/office/powerpoint/2010/main" val="380470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06D18-88C4-48EE-AAFB-F1B4696ADA2C}"/>
              </a:ext>
            </a:extLst>
          </p:cNvPr>
          <p:cNvSpPr txBox="1"/>
          <p:nvPr/>
        </p:nvSpPr>
        <p:spPr>
          <a:xfrm>
            <a:off x="272955" y="491319"/>
            <a:ext cx="11600597" cy="4801314"/>
          </a:xfrm>
          <a:prstGeom prst="rect">
            <a:avLst/>
          </a:prstGeom>
          <a:noFill/>
        </p:spPr>
        <p:txBody>
          <a:bodyPr wrap="square" rtlCol="0">
            <a:spAutoFit/>
          </a:bodyPr>
          <a:lstStyle/>
          <a:p>
            <a:pPr marL="285750" lvl="0" indent="-285750">
              <a:buFont typeface="Arial" panose="020B0604020202020204" pitchFamily="34" charset="0"/>
              <a:buChar char="•"/>
            </a:pPr>
            <a:r>
              <a:rPr lang="en-US" sz="2400" dirty="0"/>
              <a:t>A borrower can send a settle up request to lender once he repays the amount lent from borrower. Once the lender approves the settle up request, the rows in the Transaction detail entity will be updated.</a:t>
            </a:r>
          </a:p>
          <a:p>
            <a:pPr marL="285750" lvl="0" indent="-285750">
              <a:buFont typeface="Arial" panose="020B0604020202020204" pitchFamily="34" charset="0"/>
              <a:buChar char="•"/>
            </a:pPr>
            <a:r>
              <a:rPr lang="en-US" sz="2400" dirty="0"/>
              <a:t>Transaction detail entity has information about transaction id, borrower id, debt amount, settled up flag, and settle up request id. </a:t>
            </a:r>
          </a:p>
          <a:p>
            <a:pPr marL="285750" lvl="0" indent="-285750">
              <a:buFont typeface="Arial" panose="020B0604020202020204" pitchFamily="34" charset="0"/>
              <a:buChar char="•"/>
            </a:pPr>
            <a:r>
              <a:rPr lang="en-US" sz="2400" dirty="0"/>
              <a:t>For every group, group id, group name and group created date is maintained.</a:t>
            </a:r>
          </a:p>
          <a:p>
            <a:pPr marL="285750" lvl="0" indent="-285750">
              <a:buFont typeface="Arial" panose="020B0604020202020204" pitchFamily="34" charset="0"/>
              <a:buChar char="•"/>
            </a:pPr>
            <a:r>
              <a:rPr lang="en-US" sz="2400" dirty="0"/>
              <a:t>Every single settle up request is known by Request id. In addition, request made by a user, request sent to a user with the request status, request received date, request accepted date, and request group id is stored in the system.</a:t>
            </a:r>
          </a:p>
          <a:p>
            <a:pPr marL="285750" lvl="0" indent="-285750">
              <a:buFont typeface="Arial" panose="020B0604020202020204" pitchFamily="34" charset="0"/>
              <a:buChar char="•"/>
            </a:pPr>
            <a:r>
              <a:rPr lang="en-US" sz="2400" dirty="0"/>
              <a:t>A particular transaction is recognized by transaction id. Transaction owner id, Lender id along with the transaction group id, transaction date, transaction amount, and a transaction comment are also kept in the database.</a:t>
            </a:r>
          </a:p>
          <a:p>
            <a:endParaRPr lang="en-US" dirty="0"/>
          </a:p>
        </p:txBody>
      </p:sp>
    </p:spTree>
    <p:extLst>
      <p:ext uri="{BB962C8B-B14F-4D97-AF65-F5344CB8AC3E}">
        <p14:creationId xmlns:p14="http://schemas.microsoft.com/office/powerpoint/2010/main" val="4117975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629E6210-4473-4DE3-9814-593C9DEB13EA}"/>
              </a:ext>
            </a:extLst>
          </p:cNvPr>
          <p:cNvSpPr txBox="1"/>
          <p:nvPr/>
        </p:nvSpPr>
        <p:spPr>
          <a:xfrm>
            <a:off x="808383" y="1517784"/>
            <a:ext cx="2823919" cy="186876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dirty="0">
                <a:solidFill>
                  <a:srgbClr val="00B0F0"/>
                </a:solidFill>
              </a:rPr>
              <a:t>ERD DIAGRAM</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text on a white background&#10;&#10;Description automatically generated">
            <a:extLst>
              <a:ext uri="{FF2B5EF4-FFF2-40B4-BE49-F238E27FC236}">
                <a16:creationId xmlns:a16="http://schemas.microsoft.com/office/drawing/2014/main" id="{BC204C57-B03D-4EB2-930B-AAE759746D5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36710" y="625652"/>
            <a:ext cx="7246907" cy="477124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33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6BCA6D-ADCA-4F2C-8560-71EE705C2B0A}"/>
              </a:ext>
            </a:extLst>
          </p:cNvPr>
          <p:cNvSpPr txBox="1"/>
          <p:nvPr/>
        </p:nvSpPr>
        <p:spPr>
          <a:xfrm>
            <a:off x="344557" y="397565"/>
            <a:ext cx="11184834" cy="590931"/>
          </a:xfrm>
          <a:prstGeom prst="rect">
            <a:avLst/>
          </a:prstGeom>
          <a:noFill/>
        </p:spPr>
        <p:txBody>
          <a:bodyPr wrap="square" rtlCol="0">
            <a:spAutoFit/>
          </a:bodyPr>
          <a:lstStyle/>
          <a:p>
            <a:pPr algn="ctr" defTabSz="914400">
              <a:lnSpc>
                <a:spcPct val="90000"/>
              </a:lnSpc>
              <a:spcBef>
                <a:spcPct val="0"/>
              </a:spcBef>
              <a:spcAft>
                <a:spcPts val="600"/>
              </a:spcAft>
            </a:pPr>
            <a:r>
              <a:rPr lang="en-US" sz="3600" dirty="0">
                <a:solidFill>
                  <a:srgbClr val="00B0F0"/>
                </a:solidFill>
              </a:rPr>
              <a:t>TABLES</a:t>
            </a:r>
          </a:p>
        </p:txBody>
      </p:sp>
      <p:pic>
        <p:nvPicPr>
          <p:cNvPr id="5" name="Picture 4" descr="A screenshot of a social media post&#10;&#10;Description automatically generated">
            <a:extLst>
              <a:ext uri="{FF2B5EF4-FFF2-40B4-BE49-F238E27FC236}">
                <a16:creationId xmlns:a16="http://schemas.microsoft.com/office/drawing/2014/main" id="{60C78860-880E-4B56-9DF9-E441D2D59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499" y="959905"/>
            <a:ext cx="9107275" cy="5069833"/>
          </a:xfrm>
          <a:prstGeom prst="rect">
            <a:avLst/>
          </a:prstGeom>
        </p:spPr>
      </p:pic>
    </p:spTree>
    <p:extLst>
      <p:ext uri="{BB962C8B-B14F-4D97-AF65-F5344CB8AC3E}">
        <p14:creationId xmlns:p14="http://schemas.microsoft.com/office/powerpoint/2010/main" val="3396548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social media post&#10;&#10;Description automatically generated">
            <a:extLst>
              <a:ext uri="{FF2B5EF4-FFF2-40B4-BE49-F238E27FC236}">
                <a16:creationId xmlns:a16="http://schemas.microsoft.com/office/drawing/2014/main" id="{05A3BB2E-6BED-424D-B7B3-F2A3375A9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237" y="490330"/>
            <a:ext cx="8797745" cy="5026371"/>
          </a:xfrm>
          <a:prstGeom prst="rect">
            <a:avLst/>
          </a:prstGeom>
        </p:spPr>
      </p:pic>
    </p:spTree>
    <p:extLst>
      <p:ext uri="{BB962C8B-B14F-4D97-AF65-F5344CB8AC3E}">
        <p14:creationId xmlns:p14="http://schemas.microsoft.com/office/powerpoint/2010/main" val="277198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A869B-38E3-481B-84B3-5B65EBFB0204}"/>
              </a:ext>
            </a:extLst>
          </p:cNvPr>
          <p:cNvSpPr txBox="1"/>
          <p:nvPr/>
        </p:nvSpPr>
        <p:spPr>
          <a:xfrm>
            <a:off x="496956" y="363865"/>
            <a:ext cx="11198087" cy="646331"/>
          </a:xfrm>
          <a:prstGeom prst="rect">
            <a:avLst/>
          </a:prstGeom>
          <a:noFill/>
        </p:spPr>
        <p:txBody>
          <a:bodyPr wrap="square" rtlCol="0">
            <a:spAutoFit/>
          </a:bodyPr>
          <a:lstStyle/>
          <a:p>
            <a:r>
              <a:rPr lang="en-US" sz="3600" dirty="0">
                <a:solidFill>
                  <a:srgbClr val="00B0F0"/>
                </a:solidFill>
              </a:rPr>
              <a:t>STORED PROCEDURE</a:t>
            </a:r>
          </a:p>
        </p:txBody>
      </p:sp>
      <p:sp>
        <p:nvSpPr>
          <p:cNvPr id="3" name="TextBox 2">
            <a:extLst>
              <a:ext uri="{FF2B5EF4-FFF2-40B4-BE49-F238E27FC236}">
                <a16:creationId xmlns:a16="http://schemas.microsoft.com/office/drawing/2014/main" id="{FCC799B5-CC8C-4D29-BC0B-84330E6B6C02}"/>
              </a:ext>
            </a:extLst>
          </p:cNvPr>
          <p:cNvSpPr txBox="1"/>
          <p:nvPr/>
        </p:nvSpPr>
        <p:spPr>
          <a:xfrm>
            <a:off x="450574" y="954157"/>
            <a:ext cx="11092069" cy="5355312"/>
          </a:xfrm>
          <a:prstGeom prst="rect">
            <a:avLst/>
          </a:prstGeom>
          <a:noFill/>
        </p:spPr>
        <p:txBody>
          <a:bodyPr wrap="square" rtlCol="0">
            <a:spAutoFit/>
          </a:bodyPr>
          <a:lstStyle/>
          <a:p>
            <a:r>
              <a:rPr lang="en-US" dirty="0"/>
              <a:t>CREATE PROCEDURE `</a:t>
            </a:r>
            <a:r>
              <a:rPr lang="en-US" dirty="0" err="1"/>
              <a:t>Insert_Transaction_Details</a:t>
            </a:r>
            <a:r>
              <a:rPr lang="en-US" dirty="0"/>
              <a:t>` (IN INPUT TEXT, </a:t>
            </a:r>
          </a:p>
          <a:p>
            <a:r>
              <a:rPr lang="en-US" dirty="0"/>
              <a:t>IN delimiter VARCHAR(10), IN </a:t>
            </a:r>
            <a:r>
              <a:rPr lang="en-US" dirty="0" err="1"/>
              <a:t>debt_amount</a:t>
            </a:r>
            <a:r>
              <a:rPr lang="en-US" dirty="0"/>
              <a:t> Int, in </a:t>
            </a:r>
            <a:r>
              <a:rPr lang="en-US" dirty="0" err="1"/>
              <a:t>trans_id</a:t>
            </a:r>
            <a:r>
              <a:rPr lang="en-US" dirty="0"/>
              <a:t> int)</a:t>
            </a:r>
          </a:p>
          <a:p>
            <a:r>
              <a:rPr lang="en-US" dirty="0"/>
              <a:t>BEGIN</a:t>
            </a:r>
          </a:p>
          <a:p>
            <a:r>
              <a:rPr lang="en-US" dirty="0"/>
              <a:t>DECLARE </a:t>
            </a:r>
            <a:r>
              <a:rPr lang="en-US" dirty="0" err="1"/>
              <a:t>cur_position</a:t>
            </a:r>
            <a:r>
              <a:rPr lang="en-US" dirty="0"/>
              <a:t> INT DEFAULT 1 ; </a:t>
            </a:r>
          </a:p>
          <a:p>
            <a:r>
              <a:rPr lang="en-US" dirty="0"/>
              <a:t>DECLARE remainder TEXT; </a:t>
            </a:r>
          </a:p>
          <a:p>
            <a:r>
              <a:rPr lang="en-US" dirty="0"/>
              <a:t>DECLARE </a:t>
            </a:r>
            <a:r>
              <a:rPr lang="en-US" dirty="0" err="1"/>
              <a:t>cur_string</a:t>
            </a:r>
            <a:r>
              <a:rPr lang="en-US" dirty="0"/>
              <a:t> VARCHAR(1000); </a:t>
            </a:r>
          </a:p>
          <a:p>
            <a:r>
              <a:rPr lang="en-US" dirty="0"/>
              <a:t>DECLARE </a:t>
            </a:r>
            <a:r>
              <a:rPr lang="en-US" dirty="0" err="1"/>
              <a:t>delimiter_length</a:t>
            </a:r>
            <a:r>
              <a:rPr lang="en-US" dirty="0"/>
              <a:t> TINYINT UNSIGNED; </a:t>
            </a:r>
          </a:p>
          <a:p>
            <a:r>
              <a:rPr lang="en-US" dirty="0"/>
              <a:t> </a:t>
            </a:r>
          </a:p>
          <a:p>
            <a:r>
              <a:rPr lang="en-US" dirty="0"/>
              <a:t>SET remainder = input; </a:t>
            </a:r>
          </a:p>
          <a:p>
            <a:r>
              <a:rPr lang="en-US" dirty="0"/>
              <a:t>SET </a:t>
            </a:r>
            <a:r>
              <a:rPr lang="en-US" dirty="0" err="1"/>
              <a:t>delimiter_length</a:t>
            </a:r>
            <a:r>
              <a:rPr lang="en-US" dirty="0"/>
              <a:t> = CHAR_LENGTH(delimiter); </a:t>
            </a:r>
          </a:p>
          <a:p>
            <a:r>
              <a:rPr lang="en-US" dirty="0"/>
              <a:t> </a:t>
            </a:r>
          </a:p>
          <a:p>
            <a:r>
              <a:rPr lang="en-US" dirty="0"/>
              <a:t>WHILE CHAR_LENGTH(remainder) &gt; 0 AND </a:t>
            </a:r>
            <a:r>
              <a:rPr lang="en-US" dirty="0" err="1"/>
              <a:t>cur_position</a:t>
            </a:r>
            <a:r>
              <a:rPr lang="en-US" dirty="0"/>
              <a:t> &gt; 0 DO </a:t>
            </a:r>
          </a:p>
          <a:p>
            <a:r>
              <a:rPr lang="en-US" dirty="0"/>
              <a:t>SET </a:t>
            </a:r>
            <a:r>
              <a:rPr lang="en-US" dirty="0" err="1"/>
              <a:t>cur_position</a:t>
            </a:r>
            <a:r>
              <a:rPr lang="en-US" dirty="0"/>
              <a:t> = INSTR(remainder, delimiter); </a:t>
            </a:r>
          </a:p>
          <a:p>
            <a:r>
              <a:rPr lang="en-US" dirty="0"/>
              <a:t>IF </a:t>
            </a:r>
            <a:r>
              <a:rPr lang="en-US" dirty="0" err="1"/>
              <a:t>cur_position</a:t>
            </a:r>
            <a:r>
              <a:rPr lang="en-US" dirty="0"/>
              <a:t> = 0 THEN </a:t>
            </a:r>
          </a:p>
          <a:p>
            <a:r>
              <a:rPr lang="en-US" dirty="0"/>
              <a:t>SET </a:t>
            </a:r>
            <a:r>
              <a:rPr lang="en-US" dirty="0" err="1"/>
              <a:t>cur_string</a:t>
            </a:r>
            <a:r>
              <a:rPr lang="en-US" dirty="0"/>
              <a:t> = remainder; </a:t>
            </a:r>
          </a:p>
          <a:p>
            <a:r>
              <a:rPr lang="en-US" dirty="0"/>
              <a:t>ELSE </a:t>
            </a:r>
          </a:p>
          <a:p>
            <a:r>
              <a:rPr lang="en-US" dirty="0"/>
              <a:t>SET </a:t>
            </a:r>
            <a:r>
              <a:rPr lang="en-US" dirty="0" err="1"/>
              <a:t>cur_string</a:t>
            </a:r>
            <a:r>
              <a:rPr lang="en-US" dirty="0"/>
              <a:t> = LEFT(remainder, </a:t>
            </a:r>
            <a:r>
              <a:rPr lang="en-US" dirty="0" err="1"/>
              <a:t>cur_position</a:t>
            </a:r>
            <a:r>
              <a:rPr lang="en-US" dirty="0"/>
              <a:t> - 1); </a:t>
            </a:r>
          </a:p>
          <a:p>
            <a:r>
              <a:rPr lang="en-US" dirty="0"/>
              <a:t>END IF; </a:t>
            </a:r>
          </a:p>
          <a:p>
            <a:endParaRPr lang="en-US" dirty="0"/>
          </a:p>
        </p:txBody>
      </p:sp>
    </p:spTree>
    <p:extLst>
      <p:ext uri="{BB962C8B-B14F-4D97-AF65-F5344CB8AC3E}">
        <p14:creationId xmlns:p14="http://schemas.microsoft.com/office/powerpoint/2010/main" val="370526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88BC4-43DB-4526-B158-8CDC1340C209}"/>
              </a:ext>
            </a:extLst>
          </p:cNvPr>
          <p:cNvSpPr txBox="1"/>
          <p:nvPr/>
        </p:nvSpPr>
        <p:spPr>
          <a:xfrm>
            <a:off x="583096" y="397565"/>
            <a:ext cx="9939130" cy="2862322"/>
          </a:xfrm>
          <a:prstGeom prst="rect">
            <a:avLst/>
          </a:prstGeom>
          <a:noFill/>
        </p:spPr>
        <p:txBody>
          <a:bodyPr wrap="square" rtlCol="0">
            <a:spAutoFit/>
          </a:bodyPr>
          <a:lstStyle/>
          <a:p>
            <a:r>
              <a:rPr lang="en-US" dirty="0"/>
              <a:t>IF TRIM(</a:t>
            </a:r>
            <a:r>
              <a:rPr lang="en-US" dirty="0" err="1"/>
              <a:t>cur_string</a:t>
            </a:r>
            <a:r>
              <a:rPr lang="en-US" dirty="0"/>
              <a:t>) != '' THEN </a:t>
            </a:r>
          </a:p>
          <a:p>
            <a:r>
              <a:rPr lang="en-US" dirty="0"/>
              <a:t>INSERT INTO </a:t>
            </a:r>
            <a:r>
              <a:rPr lang="en-US" dirty="0" err="1"/>
              <a:t>transaction_details</a:t>
            </a:r>
            <a:r>
              <a:rPr lang="en-US" dirty="0"/>
              <a:t> (</a:t>
            </a:r>
            <a:r>
              <a:rPr lang="en-US" dirty="0" err="1"/>
              <a:t>Trans_ID</a:t>
            </a:r>
            <a:r>
              <a:rPr lang="en-US" dirty="0"/>
              <a:t>, </a:t>
            </a:r>
            <a:r>
              <a:rPr lang="en-US" dirty="0" err="1"/>
              <a:t>Borrower_ID</a:t>
            </a:r>
            <a:r>
              <a:rPr lang="en-US" dirty="0"/>
              <a:t>, </a:t>
            </a:r>
            <a:r>
              <a:rPr lang="en-US" dirty="0" err="1"/>
              <a:t>Debt_Amount,SettledUp_Flag</a:t>
            </a:r>
            <a:r>
              <a:rPr lang="en-US" dirty="0"/>
              <a:t>) VALUES (</a:t>
            </a:r>
            <a:r>
              <a:rPr lang="en-US" dirty="0" err="1"/>
              <a:t>trans_ID,cast</a:t>
            </a:r>
            <a:r>
              <a:rPr lang="en-US" dirty="0"/>
              <a:t>(</a:t>
            </a:r>
            <a:r>
              <a:rPr lang="en-US" dirty="0" err="1"/>
              <a:t>cur_string</a:t>
            </a:r>
            <a:r>
              <a:rPr lang="en-US" dirty="0"/>
              <a:t> as unsigned), debt_amount,0); </a:t>
            </a:r>
          </a:p>
          <a:p>
            <a:r>
              <a:rPr lang="en-US" dirty="0"/>
              <a:t>commit; </a:t>
            </a:r>
          </a:p>
          <a:p>
            <a:r>
              <a:rPr lang="en-US" dirty="0"/>
              <a:t>END IF; </a:t>
            </a:r>
          </a:p>
          <a:p>
            <a:r>
              <a:rPr lang="en-US" dirty="0"/>
              <a:t>SET remainder = SUBSTRING(remainder, </a:t>
            </a:r>
            <a:r>
              <a:rPr lang="en-US" dirty="0" err="1"/>
              <a:t>cur_position</a:t>
            </a:r>
            <a:r>
              <a:rPr lang="en-US" dirty="0"/>
              <a:t> + </a:t>
            </a:r>
            <a:r>
              <a:rPr lang="en-US" dirty="0" err="1"/>
              <a:t>delimiter_length</a:t>
            </a:r>
            <a:r>
              <a:rPr lang="en-US" dirty="0"/>
              <a:t>); </a:t>
            </a:r>
          </a:p>
          <a:p>
            <a:r>
              <a:rPr lang="en-US" dirty="0"/>
              <a:t>END WHILE; </a:t>
            </a:r>
          </a:p>
          <a:p>
            <a:r>
              <a:rPr lang="en-US" dirty="0"/>
              <a:t> </a:t>
            </a:r>
          </a:p>
          <a:p>
            <a:r>
              <a:rPr lang="en-US" dirty="0"/>
              <a:t>END</a:t>
            </a:r>
          </a:p>
          <a:p>
            <a:endParaRPr lang="en-US" dirty="0"/>
          </a:p>
        </p:txBody>
      </p:sp>
    </p:spTree>
    <p:extLst>
      <p:ext uri="{BB962C8B-B14F-4D97-AF65-F5344CB8AC3E}">
        <p14:creationId xmlns:p14="http://schemas.microsoft.com/office/powerpoint/2010/main" val="24309048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362</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Chittimalla, Anup</dc:creator>
  <cp:lastModifiedBy>Chittimalla, Anup</cp:lastModifiedBy>
  <cp:revision>3</cp:revision>
  <dcterms:created xsi:type="dcterms:W3CDTF">2018-12-04T23:04:27Z</dcterms:created>
  <dcterms:modified xsi:type="dcterms:W3CDTF">2018-12-05T01:28:12Z</dcterms:modified>
</cp:coreProperties>
</file>