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handoutMaster" Target="handoutMasters/handout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Engineering Clinics Review 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6878E-A18C-4B30-94C8-45091EF73C13}" type="datetimeFigureOut">
              <a:rPr lang="en-IN" smtClean="0"/>
              <a:t>13-08-2019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29027-7E67-433F-8905-5129AC955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29772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Engineering Clinics Review 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82ED-1D15-441E-B686-E01A245E4615}" type="datetimeFigureOut">
              <a:rPr lang="en-IN" smtClean="0"/>
              <a:t>13-08-2019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E52E4-19D5-40E4-9622-C6F0F9D4E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30030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IN"/>
              <a:t>Engineering Clinics Review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E52E4-19D5-40E4-9622-C6F0F9D4EEC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526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6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3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845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62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4302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58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6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73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19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21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41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3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24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687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  <p:sldLayoutId id="2147484066" r:id="rId12"/>
    <p:sldLayoutId id="2147484067" r:id="rId13"/>
    <p:sldLayoutId id="2147484068" r:id="rId14"/>
    <p:sldLayoutId id="2147484069" r:id="rId15"/>
    <p:sldLayoutId id="2147484070" r:id="rId16"/>
  </p:sldLayoutIdLst>
  <mc:AlternateContent xmlns:mc="http://schemas.openxmlformats.org/markup-compatibility/2006" xmlns:p14="http://schemas.microsoft.com/office/powerpoint/2010/main">
    <mc:Choice Requires="p14">
      <p:transition p14:dur="0" advClick="0" advTm="3000">
        <p14:prism isContent="1"/>
      </p:transition>
    </mc:Choice>
    <mc:Fallback xmlns="">
      <p:transition advClick="0" advTm="3000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dafruit.com/category/learn-arduino" TargetMode="External" /><Relationship Id="rId2" Type="http://schemas.openxmlformats.org/officeDocument/2006/relationships/hyperlink" Target="http://playground.arduino.cc/" TargetMode="Externa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4320" y="633810"/>
            <a:ext cx="10058400" cy="75968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3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V</a:t>
            </a:r>
            <a:r>
              <a:rPr lang="en-IN" sz="40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EHICLE</a:t>
            </a:r>
            <a:r>
              <a:rPr lang="en-IN" sz="4900" b="1" dirty="0">
                <a:latin typeface="Comic Sans MS" panose="030F0702030302020204" pitchFamily="66" charset="0"/>
              </a:rPr>
              <a:t> </a:t>
            </a:r>
            <a:r>
              <a:rPr lang="en-IN" sz="49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T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RACKING</a:t>
            </a:r>
            <a:r>
              <a:rPr lang="en-IN" sz="4900" b="1" dirty="0">
                <a:latin typeface="Comic Sans MS" panose="030F0702030302020204" pitchFamily="66" charset="0"/>
              </a:rPr>
              <a:t> </a:t>
            </a:r>
            <a:r>
              <a:rPr lang="en-IN" sz="53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S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YSTEM</a:t>
            </a:r>
            <a:br>
              <a:rPr lang="en-IN" dirty="0">
                <a:latin typeface="Cambria" panose="02040503050406030204" pitchFamily="18" charset="0"/>
              </a:rPr>
            </a:br>
            <a:endParaRPr lang="en-IN" sz="31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5011" y="2106236"/>
            <a:ext cx="4902483" cy="40233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Team Members</a:t>
            </a:r>
          </a:p>
          <a:p>
            <a:endParaRPr lang="en-IN" b="1" dirty="0"/>
          </a:p>
          <a:p>
            <a:r>
              <a:rPr lang="en-IN" sz="2000" dirty="0">
                <a:latin typeface="Bahnschrift SemiBold SemiConden" panose="020B0502040204020203" pitchFamily="34" charset="0"/>
              </a:rPr>
              <a:t>1. K.MANIKANTESWARA PILLAI[19BCE7298]</a:t>
            </a:r>
          </a:p>
          <a:p>
            <a:r>
              <a:rPr lang="en-IN" sz="2000" dirty="0">
                <a:latin typeface="Bahnschrift SemiBold SemiConden" panose="020B0502040204020203" pitchFamily="34" charset="0"/>
              </a:rPr>
              <a:t>2. M.MIDHUN AKASH                         [19BCN7108]</a:t>
            </a:r>
          </a:p>
          <a:p>
            <a:r>
              <a:rPr lang="en-IN" sz="2000" dirty="0">
                <a:latin typeface="Bahnschrift SemiBold SemiConden" panose="020B0502040204020203" pitchFamily="34" charset="0"/>
              </a:rPr>
              <a:t>3. M.SAHITHI                                            [19MIS7011]</a:t>
            </a:r>
          </a:p>
          <a:p>
            <a:r>
              <a:rPr lang="en-IN" sz="2000" dirty="0">
                <a:latin typeface="Bahnschrift SemiBold SemiConden" panose="020B0502040204020203" pitchFamily="34" charset="0"/>
              </a:rPr>
              <a:t>4. T.ANEEHA                                            [19MIS7005]</a:t>
            </a:r>
          </a:p>
          <a:p>
            <a:r>
              <a:rPr lang="en-IN" sz="2000" dirty="0">
                <a:latin typeface="Bahnschrift SemiBold SemiConden" panose="020B0502040204020203" pitchFamily="34" charset="0"/>
              </a:rPr>
              <a:t>5. G.VENKATA LOKESH                    [19BCE7776]</a:t>
            </a:r>
          </a:p>
          <a:p>
            <a:r>
              <a:rPr lang="en-IN" sz="2000" dirty="0">
                <a:latin typeface="Bahnschrift SemiBold SemiConden" panose="020B0502040204020203" pitchFamily="34" charset="0"/>
              </a:rPr>
              <a:t>6. A.JOSHI KRISHNA SAI                 [19BCE7400</a:t>
            </a:r>
            <a:r>
              <a:rPr lang="en-IN" sz="2000" dirty="0"/>
              <a:t>]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14-08-2019</a:t>
            </a:r>
          </a:p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VIT-AP University, Amaravati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D553-789E-4C50-BCC5-5F17F6EAE479}" type="slidenum">
              <a:rPr lang="en-IN" smtClean="0"/>
              <a:t>1</a:t>
            </a:fld>
            <a:endParaRPr lang="en-IN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87529" y="1968855"/>
            <a:ext cx="36681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endParaRPr lang="en-IN" dirty="0"/>
          </a:p>
          <a:p>
            <a:r>
              <a:rPr lang="en-IN" sz="2800" b="1" dirty="0">
                <a:latin typeface="Comic Sans MS" panose="030F0702030302020204" pitchFamily="66" charset="0"/>
              </a:rPr>
              <a:t>Guided by</a:t>
            </a:r>
          </a:p>
          <a:p>
            <a:r>
              <a:rPr lang="en-IN" dirty="0">
                <a:latin typeface="Comic Sans MS" panose="030F0702030302020204" pitchFamily="66" charset="0"/>
              </a:rPr>
              <a:t>           </a:t>
            </a:r>
            <a:r>
              <a:rPr lang="en-IN" sz="2400" dirty="0">
                <a:latin typeface="Comic Sans MS" panose="030F0702030302020204" pitchFamily="66" charset="0"/>
              </a:rPr>
              <a:t>Prof.U.R.Ashwini</a:t>
            </a:r>
          </a:p>
          <a:p>
            <a:r>
              <a:rPr lang="en-IN" dirty="0"/>
              <a:t>            </a:t>
            </a:r>
            <a:r>
              <a:rPr lang="en-IN" sz="2400" dirty="0">
                <a:latin typeface="Comic Sans MS" panose="030F0702030302020204" pitchFamily="66" charset="0"/>
              </a:rPr>
              <a:t>Dept. of CSE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790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>
        <p14:prism isContent="1"/>
      </p:transition>
    </mc:Choice>
    <mc:Fallback xmlns="">
      <p:transition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300" y="2552700"/>
            <a:ext cx="10018713" cy="1752599"/>
          </a:xfrm>
        </p:spPr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AGENDA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756" y="2160589"/>
            <a:ext cx="8596668" cy="3880773"/>
          </a:xfrm>
        </p:spPr>
        <p:txBody>
          <a:bodyPr>
            <a:normAutofit/>
            <a:scene3d>
              <a:camera prst="perspectiveLeft"/>
              <a:lightRig rig="threePt" dir="t"/>
            </a:scene3d>
          </a:bodyPr>
          <a:lstStyle/>
          <a:p>
            <a:pPr marL="341313" indent="-341313">
              <a:buClr>
                <a:srgbClr val="006666"/>
              </a:buClr>
              <a:buSzPct val="70000"/>
              <a:buFont typeface="Wingdings" pitchFamily="2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Cambria" panose="02040503050406030204" pitchFamily="18" charset="0"/>
                <a:ea typeface="宋体" pitchFamily="2" charset="-122"/>
              </a:rPr>
              <a:t>Introduction</a:t>
            </a:r>
          </a:p>
          <a:p>
            <a:pPr marL="341313" indent="-341313">
              <a:buClr>
                <a:srgbClr val="006666"/>
              </a:buClr>
              <a:buSzPct val="70000"/>
              <a:buFont typeface="Wingdings" pitchFamily="2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Cambria" panose="02040503050406030204" pitchFamily="18" charset="0"/>
                <a:ea typeface="宋体" pitchFamily="2" charset="-122"/>
              </a:rPr>
              <a:t>Raspberry Pi/Arduino</a:t>
            </a:r>
          </a:p>
          <a:p>
            <a:pPr marL="341313" indent="-341313">
              <a:buClr>
                <a:srgbClr val="006666"/>
              </a:buClr>
              <a:buSzPct val="70000"/>
              <a:buFont typeface="Wingdings" pitchFamily="2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Cambria" panose="02040503050406030204" pitchFamily="18" charset="0"/>
                <a:ea typeface="宋体" pitchFamily="2" charset="-122"/>
              </a:rPr>
              <a:t>Abstract</a:t>
            </a:r>
          </a:p>
          <a:p>
            <a:pPr marL="341313" lvl="1" indent="-341313">
              <a:spcBef>
                <a:spcPts val="725"/>
              </a:spcBef>
              <a:buClr>
                <a:srgbClr val="006666"/>
              </a:buClr>
              <a:buSzPct val="70000"/>
              <a:buFont typeface="Wingdings" pitchFamily="2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Cambria" panose="02040503050406030204" pitchFamily="18" charset="0"/>
                <a:ea typeface="宋体" pitchFamily="2" charset="-122"/>
              </a:rPr>
              <a:t>Module Identification</a:t>
            </a:r>
          </a:p>
          <a:p>
            <a:pPr marL="341313" lvl="1" indent="-341313">
              <a:spcBef>
                <a:spcPts val="725"/>
              </a:spcBef>
              <a:buClr>
                <a:srgbClr val="006666"/>
              </a:buClr>
              <a:buSzPct val="70000"/>
              <a:buFont typeface="Wingdings" pitchFamily="2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Cambria" panose="02040503050406030204" pitchFamily="18" charset="0"/>
                <a:ea typeface="宋体" pitchFamily="2" charset="-122"/>
              </a:rPr>
              <a:t>Architecture Diagram</a:t>
            </a:r>
          </a:p>
          <a:p>
            <a:pPr marL="341313" indent="-341313">
              <a:buClr>
                <a:srgbClr val="006666"/>
              </a:buClr>
              <a:buSzPct val="70000"/>
              <a:buFont typeface="Wingdings" pitchFamily="2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Cambria" panose="02040503050406030204" pitchFamily="18" charset="0"/>
                <a:ea typeface="宋体" pitchFamily="2" charset="-122"/>
              </a:rPr>
              <a:t>Equipment Identified</a:t>
            </a:r>
          </a:p>
          <a:p>
            <a:pPr marL="341313" indent="-341313">
              <a:buClr>
                <a:srgbClr val="006666"/>
              </a:buClr>
              <a:buSzPct val="70000"/>
              <a:buFont typeface="Wingdings" pitchFamily="2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Cambria" panose="02040503050406030204" pitchFamily="18" charset="0"/>
                <a:ea typeface="宋体" pitchFamily="2" charset="-122"/>
              </a:rPr>
              <a:t>Time Line Chart</a:t>
            </a:r>
          </a:p>
          <a:p>
            <a:pPr marL="341313" indent="-341313">
              <a:buClr>
                <a:srgbClr val="006666"/>
              </a:buClr>
              <a:buSzPct val="70000"/>
              <a:buFont typeface="Wingdings" pitchFamily="2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Cambria" panose="02040503050406030204" pitchFamily="18" charset="0"/>
                <a:ea typeface="宋体" pitchFamily="2" charset="-122"/>
              </a:rPr>
              <a:t>References</a:t>
            </a:r>
          </a:p>
          <a:p>
            <a:endParaRPr lang="en-I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Cambria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14-08-2019</a:t>
            </a:r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VIT-AP University, Amaravati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E6AD553-789E-4C50-BCC5-5F17F6EAE47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76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>
        <p14:prism isContent="1"/>
      </p:transition>
    </mc:Choice>
    <mc:Fallback xmlns="">
      <p:transition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0 L 0.00235 -0.344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-1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91566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Bahnschrift SemiBold" panose="020B0502040204020203" pitchFamily="34" charset="0"/>
              </a:rPr>
              <a:t>Introduction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3367AFD-9B4C-4F96-B963-6821C3886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178170"/>
            <a:ext cx="10276736" cy="500802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14-08-2019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VIT-AP University, Amaravati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D553-789E-4C50-BCC5-5F17F6EAE47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26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>
        <p14:prism isContent="1"/>
      </p:transition>
    </mc:Choice>
    <mc:Fallback xmlns="">
      <p:transition advClick="0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6603"/>
            <a:ext cx="10058400" cy="750457"/>
          </a:xfrm>
        </p:spPr>
        <p:txBody>
          <a:bodyPr>
            <a:normAutofit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    Module Identification Of Aurdino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13B798E-00C4-4B6D-9DC7-690FA60A4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"/>
          <a:stretch/>
        </p:blipFill>
        <p:spPr>
          <a:xfrm>
            <a:off x="1387566" y="1050762"/>
            <a:ext cx="9768114" cy="436296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14-08-2019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" y="5427432"/>
            <a:ext cx="5938836" cy="309201"/>
          </a:xfrm>
        </p:spPr>
        <p:txBody>
          <a:bodyPr/>
          <a:lstStyle/>
          <a:p>
            <a:r>
              <a:rPr lang="en-IN" dirty="0"/>
              <a:t>VIT-AP University, Amaravati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E6AD553-789E-4C50-BCC5-5F17F6EAE47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90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>
        <p14:prism isContent="1"/>
      </p:transition>
    </mc:Choice>
    <mc:Fallback xmlns="">
      <p:transition advClick="0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074"/>
            <a:ext cx="10058400" cy="750889"/>
          </a:xfrm>
        </p:spPr>
        <p:txBody>
          <a:bodyPr>
            <a:normAutofit/>
          </a:bodyPr>
          <a:lstStyle/>
          <a:p>
            <a:r>
              <a:rPr lang="en-IN" sz="3200" b="1">
                <a:solidFill>
                  <a:schemeClr val="accent5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Architectural diagram</a:t>
            </a:r>
            <a:r>
              <a:rPr lang="en-IN" sz="32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3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Diagram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2D03B25-1429-42A8-BEB0-8BA236B24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"/>
          <a:stretch/>
        </p:blipFill>
        <p:spPr>
          <a:xfrm>
            <a:off x="1293342" y="698330"/>
            <a:ext cx="7619999" cy="37782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10654" y="5818295"/>
            <a:ext cx="2743200" cy="365125"/>
          </a:xfrm>
        </p:spPr>
        <p:txBody>
          <a:bodyPr/>
          <a:lstStyle/>
          <a:p>
            <a:r>
              <a:rPr lang="en-IN" dirty="0"/>
              <a:t>14-08-2019</a:t>
            </a:r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VIT-AP University, Amaravati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E6AD553-789E-4C50-BCC5-5F17F6EAE479}" type="slidenum">
              <a:rPr lang="en-IN" smtClean="0"/>
              <a:t>5</a:t>
            </a:fld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34A4CD-798E-4088-B154-B3ED53A772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1"/>
          <a:stretch/>
        </p:blipFill>
        <p:spPr>
          <a:xfrm>
            <a:off x="5512100" y="3969990"/>
            <a:ext cx="4009995" cy="281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4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>
        <p14:prism isContent="1"/>
      </p:transition>
    </mc:Choice>
    <mc:Fallback xmlns="">
      <p:transition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5723" y="3128290"/>
            <a:ext cx="10058400" cy="601420"/>
          </a:xfrm>
        </p:spPr>
        <p:txBody>
          <a:bodyPr>
            <a:noAutofit/>
          </a:bodyPr>
          <a:lstStyle/>
          <a:p>
            <a:r>
              <a:rPr lang="en-IN" b="1" dirty="0"/>
              <a:t>   Equipment Identified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14-08-2019</a:t>
            </a:r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VIT-AP University, Amaravati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E6AD553-789E-4C50-BCC5-5F17F6EAE479}" type="slidenum">
              <a:rPr lang="en-IN" smtClean="0"/>
              <a:t>6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15F4E9-9737-413E-911F-AACB64B4380B}"/>
              </a:ext>
            </a:extLst>
          </p:cNvPr>
          <p:cNvSpPr txBox="1"/>
          <p:nvPr/>
        </p:nvSpPr>
        <p:spPr>
          <a:xfrm>
            <a:off x="1530220" y="1884784"/>
            <a:ext cx="850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Sl.No.	Name Of Equipment Identified	Quantity	Cost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3FDE53-1630-478E-BC23-791412A778A7}"/>
              </a:ext>
            </a:extLst>
          </p:cNvPr>
          <p:cNvSpPr txBox="1"/>
          <p:nvPr/>
        </p:nvSpPr>
        <p:spPr>
          <a:xfrm>
            <a:off x="1614196" y="2435290"/>
            <a:ext cx="5131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US" dirty="0"/>
              <a:t>2.</a:t>
            </a:r>
          </a:p>
          <a:p>
            <a:endParaRPr lang="en-US" dirty="0"/>
          </a:p>
          <a:p>
            <a:r>
              <a:rPr lang="en-US" dirty="0"/>
              <a:t>3.</a:t>
            </a:r>
          </a:p>
          <a:p>
            <a:endParaRPr lang="en-US" dirty="0"/>
          </a:p>
          <a:p>
            <a:r>
              <a:rPr lang="en-US" dirty="0"/>
              <a:t>4.</a:t>
            </a:r>
          </a:p>
          <a:p>
            <a:endParaRPr lang="en-US" dirty="0"/>
          </a:p>
          <a:p>
            <a:r>
              <a:rPr lang="en-US" dirty="0"/>
              <a:t>5.</a:t>
            </a:r>
          </a:p>
          <a:p>
            <a:endParaRPr lang="en-US" dirty="0"/>
          </a:p>
          <a:p>
            <a:r>
              <a:rPr lang="en-US" dirty="0"/>
              <a:t>6.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B793CC-D92D-48FD-99D2-FD4462E86F7C}"/>
              </a:ext>
            </a:extLst>
          </p:cNvPr>
          <p:cNvSpPr txBox="1"/>
          <p:nvPr/>
        </p:nvSpPr>
        <p:spPr>
          <a:xfrm>
            <a:off x="2432180" y="2390880"/>
            <a:ext cx="37788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Arduino Uno</a:t>
            </a:r>
          </a:p>
          <a:p>
            <a:endParaRPr lang="en-IN" dirty="0"/>
          </a:p>
          <a:p>
            <a:r>
              <a:rPr lang="en-IN" dirty="0"/>
              <a:t>IPSLCD Display</a:t>
            </a:r>
          </a:p>
          <a:p>
            <a:endParaRPr lang="en-IN" dirty="0"/>
          </a:p>
          <a:p>
            <a:r>
              <a:rPr lang="en-IN" dirty="0"/>
              <a:t>GSM Modem</a:t>
            </a:r>
          </a:p>
          <a:p>
            <a:endParaRPr lang="en-IN" dirty="0"/>
          </a:p>
          <a:p>
            <a:r>
              <a:rPr lang="en-IN" dirty="0"/>
              <a:t>CO Sensor</a:t>
            </a:r>
          </a:p>
          <a:p>
            <a:endParaRPr lang="en-IN" dirty="0"/>
          </a:p>
          <a:p>
            <a:r>
              <a:rPr lang="en-IN" dirty="0"/>
              <a:t>GPS Receiver</a:t>
            </a:r>
          </a:p>
          <a:p>
            <a:endParaRPr lang="en-IN" dirty="0"/>
          </a:p>
          <a:p>
            <a:r>
              <a:rPr lang="en-IN" dirty="0"/>
              <a:t>VIBRATION Sensor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BEE2F0-BF81-411A-A440-C2D5D0AE94CB}"/>
              </a:ext>
            </a:extLst>
          </p:cNvPr>
          <p:cNvSpPr txBox="1"/>
          <p:nvPr/>
        </p:nvSpPr>
        <p:spPr>
          <a:xfrm>
            <a:off x="7156580" y="2435290"/>
            <a:ext cx="9610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99A77-D09F-4155-A824-676986415CF0}"/>
              </a:ext>
            </a:extLst>
          </p:cNvPr>
          <p:cNvSpPr txBox="1"/>
          <p:nvPr/>
        </p:nvSpPr>
        <p:spPr>
          <a:xfrm>
            <a:off x="8798767" y="2435290"/>
            <a:ext cx="9610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Rs.700</a:t>
            </a:r>
          </a:p>
          <a:p>
            <a:endParaRPr lang="en-IN" dirty="0"/>
          </a:p>
          <a:p>
            <a:r>
              <a:rPr lang="en-IN" dirty="0"/>
              <a:t>RS.800</a:t>
            </a:r>
          </a:p>
          <a:p>
            <a:endParaRPr lang="en-IN" dirty="0"/>
          </a:p>
          <a:p>
            <a:r>
              <a:rPr lang="en-IN" dirty="0"/>
              <a:t>RS.750</a:t>
            </a:r>
          </a:p>
          <a:p>
            <a:endParaRPr lang="en-IN" dirty="0"/>
          </a:p>
          <a:p>
            <a:r>
              <a:rPr lang="en-IN" dirty="0"/>
              <a:t>RS.700</a:t>
            </a:r>
          </a:p>
          <a:p>
            <a:endParaRPr lang="en-IN" dirty="0"/>
          </a:p>
          <a:p>
            <a:r>
              <a:rPr lang="en-IN" dirty="0"/>
              <a:t>RS.549</a:t>
            </a:r>
          </a:p>
          <a:p>
            <a:endParaRPr lang="en-IN" dirty="0"/>
          </a:p>
          <a:p>
            <a:r>
              <a:rPr lang="en-IN" dirty="0"/>
              <a:t>Rs.193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026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>
        <p14:prism isContent="1"/>
      </p:transition>
    </mc:Choice>
    <mc:Fallback xmlns="">
      <p:transition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11111E-6 L -0.17383 -0.397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98" y="-1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4497"/>
            <a:ext cx="10058400" cy="671758"/>
          </a:xfrm>
        </p:spPr>
        <p:txBody>
          <a:bodyPr>
            <a:noAutofit/>
          </a:bodyPr>
          <a:lstStyle/>
          <a:p>
            <a:r>
              <a:rPr lang="en-IN" sz="3200" b="1" dirty="0"/>
              <a:t>Timeline Chart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280179"/>
              </p:ext>
            </p:extLst>
          </p:nvPr>
        </p:nvGraphicFramePr>
        <p:xfrm>
          <a:off x="554819" y="510492"/>
          <a:ext cx="10539901" cy="567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091">
                  <a:extLst>
                    <a:ext uri="{9D8B030D-6E8A-4147-A177-3AD203B41FA5}">
                      <a16:colId xmlns:a16="http://schemas.microsoft.com/office/drawing/2014/main" val="2072520850"/>
                    </a:ext>
                  </a:extLst>
                </a:gridCol>
                <a:gridCol w="684094">
                  <a:extLst>
                    <a:ext uri="{9D8B030D-6E8A-4147-A177-3AD203B41FA5}">
                      <a16:colId xmlns:a16="http://schemas.microsoft.com/office/drawing/2014/main" val="3880897432"/>
                    </a:ext>
                  </a:extLst>
                </a:gridCol>
                <a:gridCol w="788972">
                  <a:extLst>
                    <a:ext uri="{9D8B030D-6E8A-4147-A177-3AD203B41FA5}">
                      <a16:colId xmlns:a16="http://schemas.microsoft.com/office/drawing/2014/main" val="1022545074"/>
                    </a:ext>
                  </a:extLst>
                </a:gridCol>
                <a:gridCol w="975093">
                  <a:extLst>
                    <a:ext uri="{9D8B030D-6E8A-4147-A177-3AD203B41FA5}">
                      <a16:colId xmlns:a16="http://schemas.microsoft.com/office/drawing/2014/main" val="973256774"/>
                    </a:ext>
                  </a:extLst>
                </a:gridCol>
                <a:gridCol w="975093">
                  <a:extLst>
                    <a:ext uri="{9D8B030D-6E8A-4147-A177-3AD203B41FA5}">
                      <a16:colId xmlns:a16="http://schemas.microsoft.com/office/drawing/2014/main" val="1309295432"/>
                    </a:ext>
                  </a:extLst>
                </a:gridCol>
                <a:gridCol w="975093">
                  <a:extLst>
                    <a:ext uri="{9D8B030D-6E8A-4147-A177-3AD203B41FA5}">
                      <a16:colId xmlns:a16="http://schemas.microsoft.com/office/drawing/2014/main" val="226033871"/>
                    </a:ext>
                  </a:extLst>
                </a:gridCol>
                <a:gridCol w="975093">
                  <a:extLst>
                    <a:ext uri="{9D8B030D-6E8A-4147-A177-3AD203B41FA5}">
                      <a16:colId xmlns:a16="http://schemas.microsoft.com/office/drawing/2014/main" val="2947490564"/>
                    </a:ext>
                  </a:extLst>
                </a:gridCol>
                <a:gridCol w="975093">
                  <a:extLst>
                    <a:ext uri="{9D8B030D-6E8A-4147-A177-3AD203B41FA5}">
                      <a16:colId xmlns:a16="http://schemas.microsoft.com/office/drawing/2014/main" val="2421771166"/>
                    </a:ext>
                  </a:extLst>
                </a:gridCol>
                <a:gridCol w="975093">
                  <a:extLst>
                    <a:ext uri="{9D8B030D-6E8A-4147-A177-3AD203B41FA5}">
                      <a16:colId xmlns:a16="http://schemas.microsoft.com/office/drawing/2014/main" val="2357533972"/>
                    </a:ext>
                  </a:extLst>
                </a:gridCol>
                <a:gridCol w="975093">
                  <a:extLst>
                    <a:ext uri="{9D8B030D-6E8A-4147-A177-3AD203B41FA5}">
                      <a16:colId xmlns:a16="http://schemas.microsoft.com/office/drawing/2014/main" val="1974150742"/>
                    </a:ext>
                  </a:extLst>
                </a:gridCol>
                <a:gridCol w="975093">
                  <a:extLst>
                    <a:ext uri="{9D8B030D-6E8A-4147-A177-3AD203B41FA5}">
                      <a16:colId xmlns:a16="http://schemas.microsoft.com/office/drawing/2014/main" val="1552762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24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Testing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06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Integration with 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393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Coding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</a:t>
                      </a:r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Arduino IDE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800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Hardware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08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Pbm</a:t>
                      </a:r>
                      <a:r>
                        <a:rPr lang="en-IN" dirty="0"/>
                        <a:t> Identified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91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Literature Survey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667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Modules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Aug 1-4 Week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Sep 1</a:t>
                      </a:r>
                      <a:r>
                        <a:rPr lang="en-IN" baseline="30000" dirty="0"/>
                        <a:t>st</a:t>
                      </a:r>
                      <a:r>
                        <a:rPr lang="en-IN" dirty="0"/>
                        <a:t> Week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Sep 2</a:t>
                      </a:r>
                      <a:r>
                        <a:rPr lang="en-IN" baseline="30000" dirty="0"/>
                        <a:t>nd</a:t>
                      </a:r>
                      <a:r>
                        <a:rPr lang="en-IN" dirty="0"/>
                        <a:t> Week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  <a:r>
                        <a:rPr lang="en-IN" baseline="30000" dirty="0"/>
                        <a:t>rd</a:t>
                      </a:r>
                      <a:r>
                        <a:rPr lang="en-IN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Oct 1</a:t>
                      </a:r>
                      <a:r>
                        <a:rPr lang="en-IN" baseline="30000" dirty="0"/>
                        <a:t>st</a:t>
                      </a:r>
                      <a:r>
                        <a:rPr lang="en-IN" dirty="0"/>
                        <a:t> Week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  <a:r>
                        <a:rPr lang="en-IN" baseline="30000" dirty="0"/>
                        <a:t>nd</a:t>
                      </a:r>
                      <a:r>
                        <a:rPr lang="en-IN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  <a:r>
                        <a:rPr lang="en-IN" baseline="30000" dirty="0"/>
                        <a:t>rd</a:t>
                      </a:r>
                      <a:r>
                        <a:rPr lang="en-IN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Nov</a:t>
                      </a:r>
                      <a:r>
                        <a:rPr lang="en-IN" baseline="0" dirty="0"/>
                        <a:t> 1</a:t>
                      </a:r>
                      <a:r>
                        <a:rPr lang="en-IN" baseline="30000" dirty="0"/>
                        <a:t>st</a:t>
                      </a:r>
                      <a:r>
                        <a:rPr lang="en-IN" baseline="0" dirty="0"/>
                        <a:t> Week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83216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52918" y="6388833"/>
            <a:ext cx="2743200" cy="365125"/>
          </a:xfrm>
        </p:spPr>
        <p:txBody>
          <a:bodyPr/>
          <a:lstStyle/>
          <a:p>
            <a:r>
              <a:rPr lang="en-IN" dirty="0"/>
              <a:t>14-08-2019</a:t>
            </a:r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7280" y="6370320"/>
            <a:ext cx="6672887" cy="365125"/>
          </a:xfrm>
        </p:spPr>
        <p:txBody>
          <a:bodyPr/>
          <a:lstStyle/>
          <a:p>
            <a:r>
              <a:rPr lang="en-IN" dirty="0"/>
              <a:t>VIT-AP University, Amaravati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5680" y="258703"/>
            <a:ext cx="811019" cy="503578"/>
          </a:xfrm>
        </p:spPr>
        <p:txBody>
          <a:bodyPr>
            <a:normAutofit/>
          </a:bodyPr>
          <a:lstStyle/>
          <a:p>
            <a:fld id="{DE6AD553-789E-4C50-BCC5-5F17F6EAE479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673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>
        <p14:prism isContent="1"/>
      </p:transition>
    </mc:Choice>
    <mc:Fallback xmlns="">
      <p:transition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31082"/>
          </a:xfrm>
        </p:spPr>
        <p:txBody>
          <a:bodyPr>
            <a:noAutofit/>
          </a:bodyPr>
          <a:lstStyle/>
          <a:p>
            <a:r>
              <a:rPr lang="en-IN" sz="4400" b="1" dirty="0"/>
              <a:t>     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https://www.arduino.cc/en/Guide/ArduinoMega2560</a:t>
            </a:r>
          </a:p>
          <a:p>
            <a:r>
              <a:rPr lang="en-IN" dirty="0">
                <a:hlinkClick r:id="rId2"/>
              </a:rPr>
              <a:t>2. http://playground.arduino.cc</a:t>
            </a:r>
            <a:endParaRPr lang="en-IN" dirty="0"/>
          </a:p>
          <a:p>
            <a:r>
              <a:rPr lang="en-IN" dirty="0"/>
              <a:t>3.  </a:t>
            </a:r>
            <a:r>
              <a:rPr lang="en-IN" dirty="0">
                <a:hlinkClick r:id="rId3"/>
              </a:rPr>
              <a:t>https://learn.adafruit.com/category/learn-arduino</a:t>
            </a:r>
            <a:r>
              <a:rPr lang="en-IN" dirty="0"/>
              <a:t> </a:t>
            </a:r>
          </a:p>
          <a:p>
            <a:r>
              <a:rPr lang="en-IN" dirty="0"/>
              <a:t>4. </a:t>
            </a:r>
            <a:r>
              <a:rPr lang="en-IN" dirty="0" err="1"/>
              <a:t>Sams</a:t>
            </a:r>
            <a:r>
              <a:rPr lang="en-IN" dirty="0"/>
              <a:t> Teach Yourself “ Arduino Programming” by Richard Blum ,Pearson Education 2015.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14-08-2019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VIT-AP University, Amaravati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E6AD553-789E-4C50-BCC5-5F17F6EAE47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96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>
        <p14:prism isContent="1"/>
      </p:transition>
    </mc:Choice>
    <mc:Fallback xmlns="">
      <p:transition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1E1A26-DD16-4AA4-9253-E5C6A962393D}"/>
              </a:ext>
            </a:extLst>
          </p:cNvPr>
          <p:cNvSpPr txBox="1"/>
          <p:nvPr/>
        </p:nvSpPr>
        <p:spPr>
          <a:xfrm>
            <a:off x="4429760" y="2895600"/>
            <a:ext cx="3978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/>
              <a:t>Thank You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402777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>
        <p14:prism isContent="1"/>
      </p:transition>
    </mc:Choice>
    <mc:Fallback xmlns="">
      <p:transition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194</TotalTime>
  <Words>304</Words>
  <Application>Microsoft Office PowerPoint</Application>
  <PresentationFormat>Widescreen</PresentationFormat>
  <Paragraphs>125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VEHICLE TRACKING SYSTEM </vt:lpstr>
      <vt:lpstr>AGENDA</vt:lpstr>
      <vt:lpstr>Introduction </vt:lpstr>
      <vt:lpstr>    Module Identification Of Aurdino</vt:lpstr>
      <vt:lpstr>  Architectural diagram Diagram</vt:lpstr>
      <vt:lpstr>   Equipment Identified</vt:lpstr>
      <vt:lpstr>Timeline Chart</vt:lpstr>
      <vt:lpstr>      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Green House</dc:title>
  <dc:creator>VIT-AP-41</dc:creator>
  <cp:lastModifiedBy>midhunakash950@gmail.com</cp:lastModifiedBy>
  <cp:revision>40</cp:revision>
  <dcterms:created xsi:type="dcterms:W3CDTF">2017-09-07T06:08:11Z</dcterms:created>
  <dcterms:modified xsi:type="dcterms:W3CDTF">2019-08-13T17:12:18Z</dcterms:modified>
</cp:coreProperties>
</file>