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49ef38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449ef382df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5862a7a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5862a7a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5862a7a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5862a7a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Publishes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bidirectional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Conflict: use server bc BA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Resilient: if the communication is cut, agents runs on 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no crash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5862a7a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5862a7a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PLACE RECOGNITION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862a7a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862a7a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same server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global BA performed in that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different server maps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r>
              <a:rPr b="1" lang="nl"/>
              <a:t>map fusion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5862a7a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5862a7a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MAP FUSION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5862a7a7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5862a7a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matching from place recognition (inter-map)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5862a7a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5862a7a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/>
              <a:t>view of agent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/>
              <a:t>landmarks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/>
              <a:t>without using collaborative (dotted is real, collision)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/>
              <a:t>collaborative. loop closure at 4. good trayectory now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58af405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58af405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58af405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58af405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53969a9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0" name="Google Shape;500;g453969a924_0_53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9ef382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biggest body of the literature focusing on SLAM from a single UAV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some, collaborative is loosely used: only mapping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here, </a:t>
            </a:r>
            <a:r>
              <a:rPr lang="n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truly</a:t>
            </a:r>
            <a:r>
              <a:rPr lang="n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collaborative slam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used eficiently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449ef382df_0_16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53969a9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9" name="Google Shape;509;g453969a924_0_63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49ef382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Onboard visual odometry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onboard of each agent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ensures autonomy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Expensive tasks run by server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non time-critical and computationally expensive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like Place Recognition, Map Fusion, and Bundle Adjustment (BA)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Information sharing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each agent reuses info captured by others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Robust communication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wireless network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resilient to delays and message loss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Real experiments with UAVs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	</a:t>
            </a:r>
            <a:endParaRPr sz="1200"/>
          </a:p>
        </p:txBody>
      </p:sp>
      <p:sp>
        <p:nvSpPr>
          <p:cNvPr id="354" name="Google Shape;354;g449ef382df_0_8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07fde26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07fde26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Autonomous thanks to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 Odometry (real time)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local map (K neighbours by server map)	KeyFrame and MapPoints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ground station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non-time critical and computationally expensive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	Place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	Map Fusion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	Global map optimization (bundle adjustement BA)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 ODOMETRY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7fde26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07fde26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tracks landmarks -&gt; stored latter as MP (K-nearest)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Pose graph as output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store when share enough 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862a7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862a7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AGENT HANDLERs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862a7a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5862a7a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serves to interface server and agent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independent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 parrallel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Comunication: data exchange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Intra-Map Place Recognition: detects loop closures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5862a7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5862a7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STRUCTURES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5862a7a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5862a7a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complete: without the restriction of the K-nearest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4 agents -&gt; up to 4 server map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	starting system -&gt; 1 initialized per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KEYFRAME: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new KF query old with same features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dia" type="obj">
  <p:cSld name="OBJEC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-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descr="UM40_RGB_B_blauw.png" id="324" name="Google Shape;324;p25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/Foto dia">
  <p:cSld name="Tekst/Foto dia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360000" y="310694"/>
            <a:ext cx="39345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360001" y="1485117"/>
            <a:ext cx="3934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-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26"/>
          <p:cNvSpPr txBox="1"/>
          <p:nvPr>
            <p:ph idx="10" type="dt"/>
          </p:nvPr>
        </p:nvSpPr>
        <p:spPr>
          <a:xfrm>
            <a:off x="4595043" y="4738971"/>
            <a:ext cx="5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26"/>
          <p:cNvSpPr txBox="1"/>
          <p:nvPr>
            <p:ph idx="11" type="ftr"/>
          </p:nvPr>
        </p:nvSpPr>
        <p:spPr>
          <a:xfrm>
            <a:off x="4745252" y="4738971"/>
            <a:ext cx="345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8195204" y="4738799"/>
            <a:ext cx="57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31" name="Google Shape;331;p26"/>
          <p:cNvSpPr/>
          <p:nvPr>
            <p:ph idx="2" type="pic"/>
          </p:nvPr>
        </p:nvSpPr>
        <p:spPr>
          <a:xfrm>
            <a:off x="4595043" y="0"/>
            <a:ext cx="4548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-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M40_RGB_B_blauw.png" id="332" name="Google Shape;332;p26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P3b7UiTlmbQ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ctrTitle"/>
          </p:nvPr>
        </p:nvSpPr>
        <p:spPr>
          <a:xfrm>
            <a:off x="-116476" y="439750"/>
            <a:ext cx="59532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nl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Multi-UAV Collaborative Monocular SLAM</a:t>
            </a:r>
            <a:r>
              <a:rPr b="1" i="0" lang="nl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nl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cap="none" strike="noStrike">
              <a:solidFill>
                <a:srgbClr val="0014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7"/>
          <p:cNvSpPr txBox="1"/>
          <p:nvPr>
            <p:ph idx="1" type="subTitle"/>
          </p:nvPr>
        </p:nvSpPr>
        <p:spPr>
          <a:xfrm>
            <a:off x="375300" y="2348575"/>
            <a:ext cx="41967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Patrik Schmuck and Margarita Chli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Vision for Robotics Lab, ETH Zurich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2017 IEEE International Conference on Robotics and Automation (ICRA)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Swarmlab Journal Club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n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Marina Sofia Garcia Perez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uture look.png" id="339" name="Google Shape;3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919" y="2697023"/>
            <a:ext cx="2649658" cy="244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39946">
            <a:off x="6003088" y="547873"/>
            <a:ext cx="2466199" cy="134050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7"/>
          <p:cNvSpPr txBox="1"/>
          <p:nvPr/>
        </p:nvSpPr>
        <p:spPr>
          <a:xfrm>
            <a:off x="3753050" y="4200675"/>
            <a:ext cx="1789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31st Oct, 2019</a:t>
            </a:r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788" y="4144400"/>
            <a:ext cx="579725" cy="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Architecture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6"/>
          <p:cNvPicPr preferRelativeResize="0"/>
          <p:nvPr/>
        </p:nvPicPr>
        <p:blipFill rotWithShape="1">
          <a:blip r:embed="rId3">
            <a:alphaModFix/>
          </a:blip>
          <a:srcRect b="2851" l="21006" r="3213" t="20089"/>
          <a:stretch/>
        </p:blipFill>
        <p:spPr>
          <a:xfrm>
            <a:off x="1321425" y="972000"/>
            <a:ext cx="6403951" cy="3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  <p:cxnSp>
        <p:nvCxnSpPr>
          <p:cNvPr id="423" name="Google Shape;423;p36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6"/>
          <p:cNvSpPr/>
          <p:nvPr/>
        </p:nvSpPr>
        <p:spPr>
          <a:xfrm>
            <a:off x="2793900" y="1764575"/>
            <a:ext cx="2360100" cy="703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Communication</a:t>
            </a:r>
            <a:endParaRPr/>
          </a:p>
        </p:txBody>
      </p:sp>
      <p:sp>
        <p:nvSpPr>
          <p:cNvPr id="430" name="Google Shape;430;p37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ROS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Publishes KF and MP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new -&gt; create and add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changed -&gt; apply changes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Resilient to delays</a:t>
            </a:r>
            <a:endParaRPr/>
          </a:p>
        </p:txBody>
      </p:sp>
      <p:cxnSp>
        <p:nvCxnSpPr>
          <p:cNvPr id="431" name="Google Shape;431;p37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7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Architecture</a:t>
            </a:r>
            <a:endParaRPr/>
          </a:p>
        </p:txBody>
      </p:sp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 b="2851" l="21006" r="3213" t="20089"/>
          <a:stretch/>
        </p:blipFill>
        <p:spPr>
          <a:xfrm>
            <a:off x="1321425" y="972000"/>
            <a:ext cx="6403951" cy="3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8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  <p:cxnSp>
        <p:nvCxnSpPr>
          <p:cNvPr id="441" name="Google Shape;441;p38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8"/>
          <p:cNvSpPr/>
          <p:nvPr/>
        </p:nvSpPr>
        <p:spPr>
          <a:xfrm rot="645281">
            <a:off x="4197298" y="2374588"/>
            <a:ext cx="1954938" cy="78754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Place Recognition</a:t>
            </a:r>
            <a:endParaRPr/>
          </a:p>
        </p:txBody>
      </p:sp>
      <p:sp>
        <p:nvSpPr>
          <p:cNvPr id="448" name="Google Shape;448;p39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Agent at known location?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Query for KF and loop closure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Intra-map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Inter-map</a:t>
            </a:r>
            <a:endParaRPr/>
          </a:p>
        </p:txBody>
      </p:sp>
      <p:cxnSp>
        <p:nvCxnSpPr>
          <p:cNvPr id="449" name="Google Shape;449;p39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9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Architecture</a:t>
            </a:r>
            <a:endParaRPr/>
          </a:p>
        </p:txBody>
      </p:sp>
      <p:sp>
        <p:nvSpPr>
          <p:cNvPr id="456" name="Google Shape;456;p40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40"/>
          <p:cNvPicPr preferRelativeResize="0"/>
          <p:nvPr/>
        </p:nvPicPr>
        <p:blipFill rotWithShape="1">
          <a:blip r:embed="rId3">
            <a:alphaModFix/>
          </a:blip>
          <a:srcRect b="2851" l="21006" r="3213" t="20089"/>
          <a:stretch/>
        </p:blipFill>
        <p:spPr>
          <a:xfrm>
            <a:off x="1321425" y="972000"/>
            <a:ext cx="6403951" cy="3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  <p:cxnSp>
        <p:nvCxnSpPr>
          <p:cNvPr id="459" name="Google Shape;459;p40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0"/>
          <p:cNvSpPr/>
          <p:nvPr/>
        </p:nvSpPr>
        <p:spPr>
          <a:xfrm>
            <a:off x="6142750" y="2571750"/>
            <a:ext cx="1036200" cy="703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Map fusion</a:t>
            </a:r>
            <a:endParaRPr/>
          </a:p>
        </p:txBody>
      </p:sp>
      <p:sp>
        <p:nvSpPr>
          <p:cNvPr id="466" name="Google Shape;466;p41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Pair of matching KF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Transformation between maps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BA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Delete old ones and create new map</a:t>
            </a:r>
            <a:endParaRPr/>
          </a:p>
        </p:txBody>
      </p:sp>
      <p:cxnSp>
        <p:nvCxnSpPr>
          <p:cNvPr id="467" name="Google Shape;467;p41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1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nl"/>
              <a:t>2 hand-held cameras, indoors</a:t>
            </a:r>
            <a:endParaRPr/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t/>
            </a:r>
            <a:endParaRPr/>
          </a:p>
        </p:txBody>
      </p:sp>
      <p:cxnSp>
        <p:nvCxnSpPr>
          <p:cNvPr id="475" name="Google Shape;475;p42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2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000"/>
          </a:p>
        </p:txBody>
      </p:sp>
      <p:pic>
        <p:nvPicPr>
          <p:cNvPr id="477" name="Google Shape;477;p42"/>
          <p:cNvPicPr preferRelativeResize="0"/>
          <p:nvPr/>
        </p:nvPicPr>
        <p:blipFill rotWithShape="1">
          <a:blip r:embed="rId3">
            <a:alphaModFix/>
          </a:blip>
          <a:srcRect b="55088" l="29541" r="39434" t="23010"/>
          <a:stretch/>
        </p:blipFill>
        <p:spPr>
          <a:xfrm>
            <a:off x="352650" y="1651613"/>
            <a:ext cx="4636750" cy="184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 rotWithShape="1">
          <a:blip r:embed="rId3">
            <a:alphaModFix/>
          </a:blip>
          <a:srcRect b="4053" l="29541" r="39434" t="44892"/>
          <a:stretch/>
        </p:blipFill>
        <p:spPr>
          <a:xfrm>
            <a:off x="4847475" y="1019804"/>
            <a:ext cx="3846676" cy="35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nl"/>
              <a:t>4 UAVs, outdoors</a:t>
            </a:r>
            <a:endParaRPr/>
          </a:p>
        </p:txBody>
      </p:sp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t/>
            </a:r>
            <a:endParaRPr/>
          </a:p>
        </p:txBody>
      </p:sp>
      <p:cxnSp>
        <p:nvCxnSpPr>
          <p:cNvPr id="485" name="Google Shape;485;p43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3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000"/>
          </a:p>
        </p:txBody>
      </p:sp>
      <p:pic>
        <p:nvPicPr>
          <p:cNvPr id="487" name="Google Shape;487;p43"/>
          <p:cNvPicPr preferRelativeResize="0"/>
          <p:nvPr/>
        </p:nvPicPr>
        <p:blipFill rotWithShape="1">
          <a:blip r:embed="rId3">
            <a:alphaModFix/>
          </a:blip>
          <a:srcRect b="19406" l="32240" r="8274" t="25648"/>
          <a:stretch/>
        </p:blipFill>
        <p:spPr>
          <a:xfrm>
            <a:off x="934500" y="972000"/>
            <a:ext cx="7106950" cy="36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nl"/>
              <a:t>4 UAVs, outdoors</a:t>
            </a:r>
            <a:endParaRPr/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t/>
            </a:r>
            <a:endParaRPr/>
          </a:p>
        </p:txBody>
      </p:sp>
      <p:cxnSp>
        <p:nvCxnSpPr>
          <p:cNvPr id="494" name="Google Shape;494;p44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4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000"/>
          </a:p>
        </p:txBody>
      </p:sp>
      <p:pic>
        <p:nvPicPr>
          <p:cNvPr id="496" name="Google Shape;496;p44"/>
          <p:cNvPicPr preferRelativeResize="0"/>
          <p:nvPr/>
        </p:nvPicPr>
        <p:blipFill rotWithShape="1">
          <a:blip r:embed="rId3">
            <a:alphaModFix/>
          </a:blip>
          <a:srcRect b="26369" l="41276" r="16772" t="26127"/>
          <a:stretch/>
        </p:blipFill>
        <p:spPr>
          <a:xfrm>
            <a:off x="2777575" y="972000"/>
            <a:ext cx="5916576" cy="37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4"/>
          <p:cNvPicPr preferRelativeResize="0"/>
          <p:nvPr/>
        </p:nvPicPr>
        <p:blipFill rotWithShape="1">
          <a:blip r:embed="rId4">
            <a:alphaModFix/>
          </a:blip>
          <a:srcRect b="46401" l="32240" r="55758" t="25649"/>
          <a:stretch/>
        </p:blipFill>
        <p:spPr>
          <a:xfrm>
            <a:off x="934500" y="972000"/>
            <a:ext cx="1433726" cy="18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03" name="Google Shape;503;p45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000"/>
          </a:p>
        </p:txBody>
      </p:sp>
      <p:pic>
        <p:nvPicPr>
          <p:cNvPr descr="&quot;CCM-SLAM: Robust and efficient Centralized Collaborative Monocular SLAM for robotic teams&quot; by Patrik Schmuck and Margarita Chli - JFR 2019" id="504" name="Google Shape;504;p45" title="CCM-SLAM: Robust and efficient Centralized Collaborative Monocular SLAM for robotic tea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74150"/>
            <a:ext cx="6858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45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5"/>
          <p:cNvSpPr txBox="1"/>
          <p:nvPr>
            <p:ph type="title"/>
          </p:nvPr>
        </p:nvSpPr>
        <p:spPr>
          <a:xfrm>
            <a:off x="1295400" y="402515"/>
            <a:ext cx="8326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">
                <a:solidFill>
                  <a:srgbClr val="FFFFFF"/>
                </a:solidFill>
              </a:rPr>
              <a:t>Video experiments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324575" y="424990"/>
            <a:ext cx="8326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"/>
              <a:t>Context &amp; motivation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28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8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360000" y="1200600"/>
            <a:ext cx="83268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Collaborative monocular visual SLAM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Centralized architecture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nl" sz="3000"/>
              <a:t>1 server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nl" sz="3000"/>
              <a:t>1-4 agents (UAVs)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360000" y="424990"/>
            <a:ext cx="8326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"/>
              <a:t>Conclusion</a:t>
            </a:r>
            <a:endParaRPr/>
          </a:p>
        </p:txBody>
      </p:sp>
      <p:sp>
        <p:nvSpPr>
          <p:cNvPr id="512" name="Google Shape;512;p46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cxnSp>
        <p:nvCxnSpPr>
          <p:cNvPr id="513" name="Google Shape;513;p46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46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/>
          </a:p>
        </p:txBody>
      </p:sp>
      <p:sp>
        <p:nvSpPr>
          <p:cNvPr id="515" name="Google Shape;515;p46"/>
          <p:cNvSpPr txBox="1"/>
          <p:nvPr>
            <p:ph idx="1" type="body"/>
          </p:nvPr>
        </p:nvSpPr>
        <p:spPr>
          <a:xfrm>
            <a:off x="360000" y="1200600"/>
            <a:ext cx="83268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Autonomous agents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Centralized server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Sends back information to agents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Useful and reliable in real scenarios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Negative: scaling</a:t>
            </a:r>
            <a:endParaRPr sz="30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324575" y="374152"/>
            <a:ext cx="8326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"/>
              <a:t>Key </a:t>
            </a:r>
            <a:r>
              <a:rPr lang="nl"/>
              <a:t>attributes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"/>
          <p:cNvSpPr txBox="1"/>
          <p:nvPr>
            <p:ph idx="1" type="body"/>
          </p:nvPr>
        </p:nvSpPr>
        <p:spPr>
          <a:xfrm>
            <a:off x="360000" y="1200600"/>
            <a:ext cx="83268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Onboard visual odometry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Expensive tasks run by server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Information sharing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Robust communication</a:t>
            </a:r>
            <a:endParaRPr sz="30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Real experiments with multiple UAVs</a:t>
            </a:r>
            <a:endParaRPr sz="3000"/>
          </a:p>
        </p:txBody>
      </p:sp>
      <p:sp>
        <p:nvSpPr>
          <p:cNvPr id="358" name="Google Shape;358;p2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 sz="1400"/>
              <a:t>‹#›</a:t>
            </a:fld>
            <a:endParaRPr sz="1400"/>
          </a:p>
        </p:txBody>
      </p:sp>
      <p:cxnSp>
        <p:nvCxnSpPr>
          <p:cNvPr id="359" name="Google Shape;359;p29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9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Architecture</a:t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 rotWithShape="1">
          <a:blip r:embed="rId3">
            <a:alphaModFix/>
          </a:blip>
          <a:srcRect b="2851" l="21006" r="3213" t="20089"/>
          <a:stretch/>
        </p:blipFill>
        <p:spPr>
          <a:xfrm>
            <a:off x="1321425" y="972000"/>
            <a:ext cx="6403951" cy="3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0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  <p:cxnSp>
        <p:nvCxnSpPr>
          <p:cNvPr id="369" name="Google Shape;369;p30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0"/>
          <p:cNvSpPr/>
          <p:nvPr/>
        </p:nvSpPr>
        <p:spPr>
          <a:xfrm>
            <a:off x="2035175" y="1751500"/>
            <a:ext cx="1036200" cy="703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 Odometry</a:t>
            </a:r>
            <a:endParaRPr/>
          </a:p>
        </p:txBody>
      </p:sp>
      <p:sp>
        <p:nvSpPr>
          <p:cNvPr id="376" name="Google Shape;376;p31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Underlying SLAM approach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ORB-SLAM2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Calculate movement of camera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Landmarks -&gt; Map Points (MP)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Pose graph of Key Frames (KF) </a:t>
            </a:r>
            <a:endParaRPr/>
          </a:p>
        </p:txBody>
      </p:sp>
      <p:cxnSp>
        <p:nvCxnSpPr>
          <p:cNvPr id="377" name="Google Shape;377;p31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Architecture</a:t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2"/>
          <p:cNvPicPr preferRelativeResize="0"/>
          <p:nvPr/>
        </p:nvPicPr>
        <p:blipFill rotWithShape="1">
          <a:blip r:embed="rId3">
            <a:alphaModFix/>
          </a:blip>
          <a:srcRect b="2851" l="21006" r="3213" t="20089"/>
          <a:stretch/>
        </p:blipFill>
        <p:spPr>
          <a:xfrm>
            <a:off x="1321425" y="972000"/>
            <a:ext cx="6403951" cy="3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  <p:cxnSp>
        <p:nvCxnSpPr>
          <p:cNvPr id="387" name="Google Shape;387;p32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141325" y="1242750"/>
            <a:ext cx="1091400" cy="1949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Agent Handlers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Server/Agent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2 modules: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Communication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Intra-Map Place Recognition</a:t>
            </a:r>
            <a:endParaRPr/>
          </a:p>
        </p:txBody>
      </p:sp>
      <p:cxnSp>
        <p:nvCxnSpPr>
          <p:cNvPr id="395" name="Google Shape;395;p33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33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Architecture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3">
            <a:alphaModFix/>
          </a:blip>
          <a:srcRect b="2851" l="21006" r="3213" t="20089"/>
          <a:stretch/>
        </p:blipFill>
        <p:spPr>
          <a:xfrm>
            <a:off x="1321425" y="972000"/>
            <a:ext cx="6403951" cy="36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  <p:cxnSp>
        <p:nvCxnSpPr>
          <p:cNvPr id="405" name="Google Shape;405;p34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4"/>
          <p:cNvSpPr/>
          <p:nvPr/>
        </p:nvSpPr>
        <p:spPr>
          <a:xfrm>
            <a:off x="4957925" y="1347400"/>
            <a:ext cx="2649900" cy="99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Structures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Map Stacks: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all complete maps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nl"/>
              <a:t>Keyframe database: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nl"/>
              <a:t>for place recognition</a:t>
            </a:r>
            <a:endParaRPr/>
          </a:p>
        </p:txBody>
      </p:sp>
      <p:cxnSp>
        <p:nvCxnSpPr>
          <p:cNvPr id="413" name="Google Shape;413;p35"/>
          <p:cNvCxnSpPr/>
          <p:nvPr/>
        </p:nvCxnSpPr>
        <p:spPr>
          <a:xfrm flipH="1" rot="10800000">
            <a:off x="352641" y="374155"/>
            <a:ext cx="834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5"/>
          <p:cNvSpPr txBox="1"/>
          <p:nvPr/>
        </p:nvSpPr>
        <p:spPr>
          <a:xfrm>
            <a:off x="281825" y="0"/>
            <a:ext cx="841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