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5"/>
  </p:sldMasterIdLst>
  <p:notesMasterIdLst>
    <p:notesMasterId r:id="rId42"/>
  </p:notesMasterIdLst>
  <p:handoutMasterIdLst>
    <p:handoutMasterId r:id="rId43"/>
  </p:handoutMasterIdLst>
  <p:sldIdLst>
    <p:sldId id="256" r:id="rId6"/>
    <p:sldId id="257" r:id="rId7"/>
    <p:sldId id="258" r:id="rId8"/>
    <p:sldId id="271" r:id="rId9"/>
    <p:sldId id="267" r:id="rId10"/>
    <p:sldId id="259" r:id="rId11"/>
    <p:sldId id="265" r:id="rId12"/>
    <p:sldId id="260" r:id="rId13"/>
    <p:sldId id="272" r:id="rId14"/>
    <p:sldId id="273" r:id="rId15"/>
    <p:sldId id="261" r:id="rId16"/>
    <p:sldId id="266" r:id="rId17"/>
    <p:sldId id="274" r:id="rId18"/>
    <p:sldId id="275" r:id="rId19"/>
    <p:sldId id="277" r:id="rId20"/>
    <p:sldId id="278" r:id="rId21"/>
    <p:sldId id="276" r:id="rId22"/>
    <p:sldId id="279" r:id="rId23"/>
    <p:sldId id="262" r:id="rId24"/>
    <p:sldId id="281" r:id="rId25"/>
    <p:sldId id="282" r:id="rId26"/>
    <p:sldId id="283" r:id="rId27"/>
    <p:sldId id="284" r:id="rId28"/>
    <p:sldId id="286" r:id="rId29"/>
    <p:sldId id="288" r:id="rId30"/>
    <p:sldId id="287" r:id="rId31"/>
    <p:sldId id="289" r:id="rId32"/>
    <p:sldId id="291" r:id="rId33"/>
    <p:sldId id="292" r:id="rId34"/>
    <p:sldId id="290" r:id="rId35"/>
    <p:sldId id="263" r:id="rId36"/>
    <p:sldId id="268" r:id="rId37"/>
    <p:sldId id="280" r:id="rId38"/>
    <p:sldId id="264" r:id="rId39"/>
    <p:sldId id="269" r:id="rId40"/>
    <p:sldId id="27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89D2D1-B35E-44F4-9311-8BB62D3DEC74}">
          <p14:sldIdLst>
            <p14:sldId id="256"/>
            <p14:sldId id="257"/>
            <p14:sldId id="258"/>
            <p14:sldId id="271"/>
            <p14:sldId id="267"/>
            <p14:sldId id="259"/>
            <p14:sldId id="265"/>
            <p14:sldId id="260"/>
            <p14:sldId id="272"/>
            <p14:sldId id="273"/>
            <p14:sldId id="261"/>
            <p14:sldId id="266"/>
            <p14:sldId id="274"/>
            <p14:sldId id="275"/>
            <p14:sldId id="277"/>
            <p14:sldId id="278"/>
            <p14:sldId id="276"/>
            <p14:sldId id="279"/>
            <p14:sldId id="262"/>
            <p14:sldId id="281"/>
            <p14:sldId id="282"/>
            <p14:sldId id="283"/>
            <p14:sldId id="284"/>
            <p14:sldId id="286"/>
            <p14:sldId id="288"/>
            <p14:sldId id="287"/>
            <p14:sldId id="289"/>
            <p14:sldId id="291"/>
            <p14:sldId id="292"/>
            <p14:sldId id="290"/>
            <p14:sldId id="263"/>
            <p14:sldId id="268"/>
            <p14:sldId id="280"/>
            <p14:sldId id="264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E"/>
    <a:srgbClr val="00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9221" autoAdjust="0"/>
  </p:normalViewPr>
  <p:slideViewPr>
    <p:cSldViewPr snapToGrid="0">
      <p:cViewPr>
        <p:scale>
          <a:sx n="80" d="100"/>
          <a:sy n="80" d="100"/>
        </p:scale>
        <p:origin x="354" y="-246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28E74B-5741-41D0-AFDB-E59C85EAC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CBEC8-3E3B-4A14-A612-4AF7FF520D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91ED7-5464-4D6E-97F7-EDAE994CD033}" type="datetimeFigureOut">
              <a:rPr lang="en-NL" smtClean="0"/>
              <a:t>02/28/2020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DDCD2-BB99-4D7F-AFE4-19316EC583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05122-C9AA-461C-9DDD-A2FF007CCC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55D9B-833B-4E06-A02D-54B16AF0A9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563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7D394-43D6-4F02-B198-1FF526D352E7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888DE-0F3E-4DC5-AEFA-E18A2F60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9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Iob1: I prefix except when there is a new NE following</a:t>
            </a:r>
          </a:p>
          <a:p>
            <a:r>
              <a:rPr lang="en-US" dirty="0"/>
              <a:t>IOB2: each entity start with B prefix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88DE-0F3E-4DC5-AEFA-E18A2F608F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5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parts</a:t>
            </a:r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main corpora are used for building, training and evaluating the system.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multilingual dataset with aligned sentences is required for the construction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model and a gold-standard corpus is needed for the assessment of the</a:t>
            </a:r>
          </a:p>
          <a:p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named-entity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recognitio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88DE-0F3E-4DC5-AEFA-E18A2F608F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unilateral decision by Belgium to re-establish border controls is a clear illustration 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Kijk maar naar het unilaterale besluit van 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Belgie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de controle aan zijn grenzen te herstellen.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belgium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belgie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</a:p>
          <a:p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Soundex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'B425’ ‘B42’</a:t>
            </a: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Consonant 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signature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blgm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blg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88DE-0F3E-4DC5-AEFA-E18A2F608F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88DE-0F3E-4DC5-AEFA-E18A2F608F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0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88DE-0F3E-4DC5-AEFA-E18A2F608F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1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CoNLL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88DE-0F3E-4DC5-AEFA-E18A2F608F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GermanNER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88DE-0F3E-4DC5-AEFA-E18A2F608F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4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 '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Mrs</a:t>
            </a:r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'Madam', 'on', 'of'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the "s’</a:t>
            </a: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European"  "Europese</a:t>
            </a: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Fractie </a:t>
            </a:r>
            <a:r>
              <a:rPr lang="nl-N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Including </a:t>
            </a:r>
            <a:r>
              <a:rPr lang="en-US" dirty="0" err="1"/>
              <a:t>stopwords</a:t>
            </a:r>
            <a:r>
              <a:rPr lang="en-US" dirty="0"/>
              <a:t> not part of the entities (due to the model being trained on </a:t>
            </a:r>
            <a:r>
              <a:rPr lang="en-US" dirty="0" err="1"/>
              <a:t>Ontonotes</a:t>
            </a:r>
            <a:r>
              <a:rPr lang="en-US" dirty="0"/>
              <a:t>)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88DE-0F3E-4DC5-AEFA-E18A2F608F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German NER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88DE-0F3E-4DC5-AEFA-E18A2F608F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524000" y="3433763"/>
            <a:ext cx="9144000" cy="604837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24000" y="4462463"/>
            <a:ext cx="9144000" cy="357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1365" y="3114734"/>
            <a:ext cx="1749270" cy="2141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3974" y="498545"/>
            <a:ext cx="3244051" cy="2117644"/>
          </a:xfrm>
          <a:prstGeom prst="rect">
            <a:avLst/>
          </a:prstGeom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EB2A3ADC-D149-4C6B-9EE9-A9B470FC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C1ACC5-5320-4B66-A30F-247D3D51596C}" type="datetime1">
              <a:rPr lang="en-US" smtClean="0"/>
              <a:t>2/28/2020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2121475-88E6-491C-A9B2-E2C5B8B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Classification: Confidential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AC6B8A1-1570-4CF1-9E51-68FBFDD4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/>
              <a:t>SLIDE / </a:t>
            </a:r>
            <a:fld id="{6953169B-7D60-4499-91C4-B47C358B39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64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365" y="734994"/>
            <a:ext cx="729340" cy="9319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1"/>
            <a:ext cx="1107640" cy="769716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35668-3637-4567-BEF1-9914E19C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2F7-29BD-43A6-88A5-68DD168E0164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C5DF8-28BB-4D08-BD6A-B3DEAE6B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ABBA7-F8FE-4F09-810B-2BDF6D39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3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0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4628"/>
            <a:ext cx="5181600" cy="445233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4628"/>
            <a:ext cx="5181600" cy="445233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365" y="734994"/>
            <a:ext cx="729340" cy="9319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1"/>
            <a:ext cx="1107640" cy="76971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8A01-5C50-4C76-B79A-D359EB2B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5E3B-5465-4484-9ABE-21AE14AE14F8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5AD22-3190-465F-9167-60E1EE2B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B456-5041-4466-84F2-7B41390F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5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33158"/>
            <a:ext cx="5157787" cy="46727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76462"/>
            <a:ext cx="5157787" cy="381320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58"/>
            <a:ext cx="5183188" cy="46727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6462"/>
            <a:ext cx="5183188" cy="381320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365" y="734994"/>
            <a:ext cx="729340" cy="9319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1"/>
            <a:ext cx="1107640" cy="76971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5FEF8-DB17-4F87-B0FF-701F7B22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E79-53F9-4336-8D03-5BBEEC26CF9C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0AB07A-0F3A-4103-8298-4B54B41E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A15CBF-78A8-4142-B78E-134F6DE0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0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365" y="734994"/>
            <a:ext cx="729340" cy="9319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1"/>
            <a:ext cx="1107640" cy="76971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29765-9BDD-4BA8-A87E-CAF57490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6A9C-E625-4246-9D3B-7F239476B682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E101F-925D-4AEB-9BE5-36B7B884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4A2A8-7CF0-47EC-905C-99B31464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55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1"/>
            <a:ext cx="1107640" cy="76971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6B569-E1D4-4249-8ECB-1E8C54A4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8DBE-30CE-4425-A178-9F50F9433323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1DA7-C3E4-4317-8AF1-0683AE08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9B3D7-2B71-42BF-B652-3175E1AF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00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7410" y="737586"/>
            <a:ext cx="729340" cy="931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6383" y="-7787"/>
            <a:ext cx="7795617" cy="685800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>
          <a:xfrm>
            <a:off x="5594809" y="1107651"/>
            <a:ext cx="7498080" cy="42326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1"/>
            <a:ext cx="1107640" cy="7697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951105"/>
            <a:ext cx="4422495" cy="516467"/>
          </a:xfrm>
        </p:spPr>
        <p:txBody>
          <a:bodyPr wrap="none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1"/>
          </p:nvPr>
        </p:nvSpPr>
        <p:spPr>
          <a:xfrm>
            <a:off x="839788" y="1794076"/>
            <a:ext cx="3932237" cy="354621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1FA67-89F8-4911-976D-1BA6B71704A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670D615-9BE3-41CA-99D8-583395463AE9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47D4F-A862-4220-9682-387D1F7519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710E-E934-4393-8F89-4609390D1D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8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sho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560" y="769718"/>
            <a:ext cx="10040533" cy="60882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1"/>
            <a:ext cx="1107640" cy="769716"/>
          </a:xfrm>
          <a:prstGeom prst="rect">
            <a:avLst/>
          </a:prstGeom>
        </p:spPr>
      </p:pic>
      <p:sp>
        <p:nvSpPr>
          <p:cNvPr id="16" name="Picture Placeholder 4"/>
          <p:cNvSpPr>
            <a:spLocks noGrp="1" noChangeAspect="1"/>
          </p:cNvSpPr>
          <p:nvPr>
            <p:ph type="pic" sz="quarter" idx="10"/>
          </p:nvPr>
        </p:nvSpPr>
        <p:spPr>
          <a:xfrm>
            <a:off x="1469803" y="1140766"/>
            <a:ext cx="9247201" cy="52200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12761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83981" y="1770927"/>
            <a:ext cx="7871408" cy="4464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70356"/>
            <a:ext cx="2390245" cy="44741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365" y="734994"/>
            <a:ext cx="729340" cy="9319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1"/>
            <a:ext cx="1107640" cy="76971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D077C-7196-4687-AE7E-FBC73263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BD8-92C4-493F-86FF-A2E9CC5F0600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7F8C-0A52-487A-8149-F63619A8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E791-248E-40AD-8D93-05CF172E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06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250066"/>
            <a:ext cx="2390245" cy="499448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1"/>
            <a:ext cx="1107640" cy="76971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DEA8C-9808-407E-B815-3C754726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75C2-8620-4A6A-877B-5827A8CA4225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B76FE-34E3-45B7-87F8-C3C5423B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41464-E8B8-4CF3-95D3-F253793E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05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9353"/>
            <a:ext cx="6172200" cy="44906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199" y="1759353"/>
            <a:ext cx="3932237" cy="449996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365" y="734994"/>
            <a:ext cx="729340" cy="9319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1"/>
            <a:ext cx="1107640" cy="76971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73317-6707-4D18-910A-C4B4331A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716-A917-4C9F-82CF-9A0F8D079079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AA6F6C-9521-4882-A652-41814D0F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4DBB3A-A04D-4B3A-9E19-97E55BE1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4763"/>
            <a:ext cx="12192000" cy="6858000"/>
          </a:xfrm>
          <a:prstGeom prst="rect">
            <a:avLst/>
          </a:prstGeom>
          <a:solidFill>
            <a:srgbClr val="001489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524000" y="3433763"/>
            <a:ext cx="9144000" cy="604837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24000" y="4462463"/>
            <a:ext cx="9144000" cy="357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1365" y="3114734"/>
            <a:ext cx="1749270" cy="2141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3974" y="498545"/>
            <a:ext cx="3244051" cy="211764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1F23F-002B-4AD9-B489-A911D90B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A67EEA-60DB-4373-BEA0-362C619CBBCE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41989-9BF0-4C66-BE69-BD67C82D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Classification: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697A-283C-46AF-8C9C-5E388731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/>
              <a:t>SLIDE / </a:t>
            </a:r>
            <a:fld id="{6953169B-7D60-4499-91C4-B47C358B39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05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59550-1817-4102-913B-35838707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51-4D11-419F-8222-C22C2D80D1E1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A5724-09C0-4B51-A1CF-B2D79D91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4EC75-CAC9-4D62-9B0D-9259F8EA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524000" y="4874631"/>
            <a:ext cx="9144000" cy="604837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24000" y="5903331"/>
            <a:ext cx="9144000" cy="357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469DF9-2D52-4801-8759-F85598B90F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157488"/>
            <a:ext cx="1348065" cy="8799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34E04-51AC-4D7D-88F0-5A797793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320DD-56AD-4CD5-8C3D-63583EDB522E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5F3CB-BCC7-4D6A-9A5B-33F43B3E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Classification: Confidential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04C08-C45A-487D-B23F-9BC201A1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/>
              <a:t>SLIDE / </a:t>
            </a:r>
            <a:fld id="{6953169B-7D60-4499-91C4-B47C358B39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8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524000" y="5419570"/>
            <a:ext cx="9144000" cy="604837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24000" y="6448270"/>
            <a:ext cx="9144000" cy="357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1365" y="3114734"/>
            <a:ext cx="1749270" cy="214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F1619B-C271-4BAC-B1E7-714DB264AB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157488"/>
            <a:ext cx="1348065" cy="8799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DDBCC-BB4A-463B-9728-3E3DF451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0607F-034B-49AE-B7F5-5F2260406C36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99C43-1E48-4569-B131-6A3FD2DB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Classification: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4080F-E2B4-481E-B0C6-831DC73B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/>
              <a:t>SLIDE / </a:t>
            </a:r>
            <a:fld id="{6953169B-7D60-4499-91C4-B47C358B39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7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" y="4763"/>
            <a:ext cx="12192000" cy="6858000"/>
          </a:xfrm>
          <a:prstGeom prst="rect">
            <a:avLst/>
          </a:prstGeom>
          <a:solidFill>
            <a:srgbClr val="001489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1524000" y="3433763"/>
            <a:ext cx="9144000" cy="604837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1524000" y="4462463"/>
            <a:ext cx="9144000" cy="357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1365" y="3114734"/>
            <a:ext cx="1749270" cy="2141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3974" y="498545"/>
            <a:ext cx="3244051" cy="211764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3BFEE-7B4B-446E-AE70-B3E45A1D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CF18F-AFDE-4E08-BF5B-E7419AE3FB12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23619-810C-4F65-BB1F-CB2DE352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Classification: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03E92-E7BF-4752-AE35-1E4F080E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/>
              <a:t>SLIDE / </a:t>
            </a:r>
            <a:fld id="{6953169B-7D60-4499-91C4-B47C358B39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5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" y="4763"/>
            <a:ext cx="12192000" cy="6858000"/>
          </a:xfrm>
          <a:prstGeom prst="rect">
            <a:avLst/>
          </a:prstGeom>
          <a:solidFill>
            <a:srgbClr val="001489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524000" y="3433763"/>
            <a:ext cx="9144000" cy="604837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524000" y="4462463"/>
            <a:ext cx="9144000" cy="357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1365" y="3114734"/>
            <a:ext cx="1749270" cy="2141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3974" y="498545"/>
            <a:ext cx="3244051" cy="211764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3B360-B80D-4617-9F77-EFA90B0F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6DB072-700D-4F02-993C-4EE797497E5F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0791D-5A74-45D9-8994-E252988B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Classification: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C89B-76F1-40BE-910B-9EB985C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/>
              <a:t>SLIDE / </a:t>
            </a:r>
            <a:fld id="{6953169B-7D60-4499-91C4-B47C358B39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3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489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524000" y="2497657"/>
            <a:ext cx="9144000" cy="604837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524000" y="3563177"/>
            <a:ext cx="9144000" cy="357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1365" y="3114734"/>
            <a:ext cx="1749270" cy="21419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1F91A-7E65-431E-B9C8-A494604E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594D70-112D-486D-92AD-544144A3B0B2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D3328-AB39-442F-A3EA-F0CF0B4F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Classification: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10D02-559C-4B0A-8360-DD824F9A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/>
              <a:t>SLIDE / </a:t>
            </a:r>
            <a:fld id="{6953169B-7D60-4499-91C4-B47C358B39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4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489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084106" y="1315037"/>
            <a:ext cx="5818760" cy="636309"/>
          </a:xfrm>
        </p:spPr>
        <p:txBody>
          <a:bodyPr anchor="ctr"/>
          <a:lstStyle>
            <a:lvl1pPr algn="l">
              <a:defRPr sz="3200">
                <a:solidFill>
                  <a:srgbClr val="FF9F3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084106" y="2025369"/>
            <a:ext cx="5818760" cy="599993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286517" y="752797"/>
            <a:ext cx="1595178" cy="2214017"/>
            <a:chOff x="3286517" y="760354"/>
            <a:chExt cx="1595178" cy="2214017"/>
          </a:xfrm>
        </p:grpSpPr>
        <p:sp>
          <p:nvSpPr>
            <p:cNvPr id="18" name="Half Frame 17"/>
            <p:cNvSpPr/>
            <p:nvPr userDrawn="1"/>
          </p:nvSpPr>
          <p:spPr>
            <a:xfrm>
              <a:off x="3286517" y="760354"/>
              <a:ext cx="1595178" cy="1745673"/>
            </a:xfrm>
            <a:prstGeom prst="halfFrame">
              <a:avLst>
                <a:gd name="adj1" fmla="val 15248"/>
                <a:gd name="adj2" fmla="val 157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Half Frame 18"/>
            <p:cNvSpPr/>
            <p:nvPr userDrawn="1"/>
          </p:nvSpPr>
          <p:spPr>
            <a:xfrm rot="16200000">
              <a:off x="2992311" y="1673402"/>
              <a:ext cx="1595178" cy="1006759"/>
            </a:xfrm>
            <a:prstGeom prst="halfFrame">
              <a:avLst>
                <a:gd name="adj1" fmla="val 25044"/>
                <a:gd name="adj2" fmla="val 2623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34747-BCC6-4CEA-9E28-61FAEA54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2A78-BC06-4500-8742-A08E7F063EF7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312EA-54D6-4D0E-B37F-3F95FEEB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EEE9-754C-4A62-899E-551E3A59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489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1146" y="558900"/>
            <a:ext cx="5818760" cy="636309"/>
          </a:xfrm>
        </p:spPr>
        <p:txBody>
          <a:bodyPr anchor="ctr"/>
          <a:lstStyle>
            <a:lvl1pPr algn="l">
              <a:defRPr sz="3200">
                <a:solidFill>
                  <a:srgbClr val="FF9F3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611146" y="1269232"/>
            <a:ext cx="5818760" cy="599993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F6810-3E40-4754-A254-9B4E635E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DAC-2E7A-4073-B8EB-25F0248082E6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E4584-D211-4D2F-8877-2D429E5D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Classification: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C467E-23CA-4F32-9CAA-805A3859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6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951105"/>
            <a:ext cx="10494433" cy="516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70927"/>
            <a:ext cx="10515600" cy="453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465367"/>
            <a:ext cx="2743200" cy="392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667BF8-1D81-49EA-B86E-A67DD27C59DC}" type="datetime1">
              <a:rPr lang="en-US" smtClean="0">
                <a:solidFill>
                  <a:prstClr val="black"/>
                </a:solidFill>
              </a:rPr>
              <a:t>2/28/2020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5833"/>
            <a:ext cx="4114800" cy="392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Classification: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455832"/>
            <a:ext cx="2391833" cy="392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1"/>
                </a:solidFill>
              </a:defRPr>
            </a:lvl1pPr>
          </a:lstStyle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7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808" r:id="rId3"/>
    <p:sldLayoutId id="2147483809" r:id="rId4"/>
    <p:sldLayoutId id="2147483789" r:id="rId5"/>
    <p:sldLayoutId id="2147483790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all" baseline="0">
          <a:solidFill>
            <a:srgbClr val="00148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9F35"/>
        </a:buClr>
        <a:buFont typeface="Wingdings" panose="05000000000000000000" pitchFamily="2" charset="2"/>
        <a:buChar char="§"/>
        <a:defRPr sz="2800" kern="1200">
          <a:solidFill>
            <a:srgbClr val="4A5050"/>
          </a:solidFill>
          <a:latin typeface="Roboto Thin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9F35"/>
        </a:buClr>
        <a:buFont typeface="Wingdings" panose="05000000000000000000" pitchFamily="2" charset="2"/>
        <a:buChar char="§"/>
        <a:defRPr sz="2400" kern="1200">
          <a:solidFill>
            <a:srgbClr val="4A5050"/>
          </a:solidFill>
          <a:latin typeface="Roboto Thin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9F35"/>
        </a:buClr>
        <a:buFont typeface="Wingdings" panose="05000000000000000000" pitchFamily="2" charset="2"/>
        <a:buChar char="§"/>
        <a:defRPr sz="2000" kern="1200">
          <a:solidFill>
            <a:srgbClr val="4A5050"/>
          </a:solidFill>
          <a:latin typeface="Roboto Thin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9F35"/>
        </a:buClr>
        <a:buFont typeface="Wingdings" panose="05000000000000000000" pitchFamily="2" charset="2"/>
        <a:buChar char="§"/>
        <a:defRPr sz="1800" kern="1200">
          <a:solidFill>
            <a:srgbClr val="4A5050"/>
          </a:solidFill>
          <a:latin typeface="Roboto Thin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9F35"/>
        </a:buClr>
        <a:buFont typeface="Wingdings" panose="05000000000000000000" pitchFamily="2" charset="2"/>
        <a:buChar char="§"/>
        <a:defRPr sz="1800" kern="1200">
          <a:solidFill>
            <a:srgbClr val="4A5050"/>
          </a:solidFill>
          <a:latin typeface="Roboto Thin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90AF-CBF0-4CD8-9CB3-C62C22EE9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7626"/>
            <a:ext cx="9144000" cy="60483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Automatically building Annotated Training-Data in other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96B52-79F5-472D-93C6-235E7BE66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0282"/>
            <a:ext cx="9144000" cy="10567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Sofia </a:t>
            </a:r>
            <a:r>
              <a:rPr lang="en-US" dirty="0" err="1"/>
              <a:t>Chatzopoulou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Thesis Committee</a:t>
            </a:r>
            <a:r>
              <a:rPr lang="en-US" dirty="0"/>
              <a:t>: Dr. Johannes C. </a:t>
            </a:r>
            <a:r>
              <a:rPr lang="en-US" dirty="0" err="1"/>
              <a:t>Scholtes</a:t>
            </a:r>
            <a:r>
              <a:rPr lang="en-US" dirty="0"/>
              <a:t> – Dr Jerry </a:t>
            </a:r>
            <a:r>
              <a:rPr lang="en-US" dirty="0" err="1"/>
              <a:t>Spanakis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9AF79-B021-4B42-94DA-DF227E35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D7C5-9AE4-4584-9BCC-1FF9C3EF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C4F1-9EC4-451E-8A4C-5943CB1C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SLIDE / </a:t>
            </a:r>
            <a:fld id="{6953169B-7D60-4499-91C4-B47C358B39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F133962-2301-4C68-B665-858B8C686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873036"/>
              </p:ext>
            </p:extLst>
          </p:nvPr>
        </p:nvGraphicFramePr>
        <p:xfrm>
          <a:off x="817032" y="2175769"/>
          <a:ext cx="10515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63216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27745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21343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21664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878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CoNLL</a:t>
                      </a:r>
                      <a:r>
                        <a:rPr lang="en-US" dirty="0"/>
                        <a:t> 2003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English</a:t>
                      </a:r>
                      <a:endParaRPr lang="LID4096" dirty="0"/>
                    </a:p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Newspaper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CoNLL-IOB1 converted to IOB2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14,041 sentences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3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CoNLL</a:t>
                      </a:r>
                      <a:r>
                        <a:rPr lang="en-US" dirty="0"/>
                        <a:t> 2003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German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Newspaper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CoNLL-IOB1 converted to IOB2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2,867 sentences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8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CoNLL</a:t>
                      </a:r>
                      <a:r>
                        <a:rPr lang="en-US" dirty="0"/>
                        <a:t> 2002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Dutch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Newspaper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CoNLL-IOB2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15,806 sentences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1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GermanNER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German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Newspaper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CoNLL-IOB2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5,100 sentences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3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WikiNER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Dutch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pipe-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delimited</a:t>
                      </a:r>
                      <a:endParaRPr lang="nl-N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converted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endParaRPr lang="nl-N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CoNLL-IOB1</a:t>
                      </a:r>
                    </a:p>
                    <a:p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converted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IOB2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184,331 sentences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84572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DBA30055-2585-4223-B46D-BCA4DF85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105"/>
            <a:ext cx="10494433" cy="516467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 – Evaluation datasets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4257-9CAF-484F-B30D-EB176285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DAC-2E7A-4073-B8EB-25F0248082E6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F868-8DE3-4C40-9A59-BE788BD4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5C5F-D0FE-4A8E-BFE8-B95553D9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6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55B0912-4AAD-41E6-B737-C556C833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F35378-C926-4973-B5D2-6B061F660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6D3E-348D-456B-80FA-C3C98559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7E30-77C1-49A6-A353-EC0C5742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5A4E-7E3A-4D22-B7C1-66756791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1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A picture containing flower&#10;&#10;Description automatically generated">
            <a:extLst>
              <a:ext uri="{FF2B5EF4-FFF2-40B4-BE49-F238E27FC236}">
                <a16:creationId xmlns:a16="http://schemas.microsoft.com/office/drawing/2014/main" id="{41585932-15F2-48E1-9CEA-463116D83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96214"/>
            <a:ext cx="7315200" cy="3065571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85603C2-FB64-493B-B498-56FC5174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model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6F71-7621-4F9B-B74E-353FE8D6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D4DDAC-2E7A-4073-B8EB-25F0248082E6}" type="datetime1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B05C-F57B-4AA9-93F8-C396AB92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DBB8-6164-4CAA-AD1B-C98E395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85603C2-FB64-493B-B498-56FC5174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language named-entity recognition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6F71-7621-4F9B-B74E-353FE8D6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D4DDAC-2E7A-4073-B8EB-25F0248082E6}" type="datetime1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B05C-F57B-4AA9-93F8-C396AB92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DBB8-6164-4CAA-AD1B-C98E395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EA8-0E10-45E4-BEEF-682EB26F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Pretrained model</a:t>
            </a:r>
          </a:p>
          <a:p>
            <a:r>
              <a:rPr lang="en-US" dirty="0"/>
              <a:t>Postprocessing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8643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85603C2-FB64-493B-B498-56FC5174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Projection step -1 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6F71-7621-4F9B-B74E-353FE8D6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D4DDAC-2E7A-4073-B8EB-25F0248082E6}" type="datetime1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B05C-F57B-4AA9-93F8-C396AB92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DBB8-6164-4CAA-AD1B-C98E395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EA8-0E10-45E4-BEEF-682EB26F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String Matching</a:t>
            </a:r>
          </a:p>
          <a:p>
            <a:pPr lvl="1"/>
            <a:r>
              <a:rPr lang="en-US" dirty="0"/>
              <a:t>Without normalization</a:t>
            </a:r>
          </a:p>
          <a:p>
            <a:pPr lvl="1"/>
            <a:r>
              <a:rPr lang="en-US" dirty="0"/>
              <a:t>With normalization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Removal of accents and lowercasing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of the </a:t>
            </a:r>
            <a:r>
              <a:rPr lang="en-US" dirty="0" err="1"/>
              <a:t>soundex</a:t>
            </a:r>
            <a:r>
              <a:rPr lang="en-US" dirty="0"/>
              <a:t> algorithm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of stemming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1. followed by removal of double letters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of consonant signature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Combination of 3. and 5.</a:t>
            </a:r>
          </a:p>
          <a:p>
            <a:r>
              <a:rPr lang="en-US" dirty="0"/>
              <a:t>Postprocessing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5978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85603C2-FB64-493B-B498-56FC5174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Projection step - 2 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6F71-7621-4F9B-B74E-353FE8D6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D4DDAC-2E7A-4073-B8EB-25F0248082E6}" type="datetime1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B05C-F57B-4AA9-93F8-C396AB92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DBB8-6164-4CAA-AD1B-C98E395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EA8-0E10-45E4-BEEF-682EB26F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Metrics</a:t>
            </a:r>
          </a:p>
          <a:p>
            <a:pPr lvl="1"/>
            <a:r>
              <a:rPr lang="en-US" dirty="0" err="1"/>
              <a:t>Levenshtein</a:t>
            </a:r>
            <a:endParaRPr lang="en-US" dirty="0"/>
          </a:p>
          <a:p>
            <a:pPr lvl="1"/>
            <a:r>
              <a:rPr lang="en-US" dirty="0"/>
              <a:t>Soft TF-IDF </a:t>
            </a:r>
          </a:p>
          <a:p>
            <a:pPr lvl="2"/>
            <a:r>
              <a:rPr lang="en-US" dirty="0" err="1"/>
              <a:t>Levenshtein</a:t>
            </a:r>
            <a:endParaRPr lang="en-US" dirty="0"/>
          </a:p>
          <a:p>
            <a:pPr lvl="2"/>
            <a:r>
              <a:rPr lang="en-US" dirty="0" err="1"/>
              <a:t>Jaro</a:t>
            </a:r>
            <a:endParaRPr lang="en-US" dirty="0"/>
          </a:p>
          <a:p>
            <a:pPr lvl="2"/>
            <a:r>
              <a:rPr lang="en-US" dirty="0" err="1"/>
              <a:t>Jaro</a:t>
            </a:r>
            <a:r>
              <a:rPr lang="en-US" dirty="0"/>
              <a:t>-Winkler</a:t>
            </a:r>
          </a:p>
          <a:p>
            <a:r>
              <a:rPr lang="en-US" dirty="0"/>
              <a:t>Postprocessing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1285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85603C2-FB64-493B-B498-56FC5174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Translation step 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6F71-7621-4F9B-B74E-353FE8D6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D4DDAC-2E7A-4073-B8EB-25F0248082E6}" type="datetime1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B05C-F57B-4AA9-93F8-C396AB92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DBB8-6164-4CAA-AD1B-C98E395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EA8-0E10-45E4-BEEF-682EB26F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In-between step before the projection step</a:t>
            </a:r>
          </a:p>
          <a:p>
            <a:r>
              <a:rPr lang="en-US" dirty="0"/>
              <a:t>Pretrained model</a:t>
            </a:r>
          </a:p>
          <a:p>
            <a:r>
              <a:rPr lang="en-US" dirty="0"/>
              <a:t>Online Translation Service</a:t>
            </a:r>
          </a:p>
          <a:p>
            <a:r>
              <a:rPr lang="en-US" dirty="0"/>
              <a:t>Lookup table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80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85603C2-FB64-493B-B498-56FC5174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language named-entity recognition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6F71-7621-4F9B-B74E-353FE8D6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D4DDAC-2E7A-4073-B8EB-25F0248082E6}" type="datetime1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B05C-F57B-4AA9-93F8-C396AB92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DBB8-6164-4CAA-AD1B-C98E395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EA8-0E10-45E4-BEEF-682EB26F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Named-Entity Recognition Model is trained on the data extracted after the projection step</a:t>
            </a:r>
          </a:p>
          <a:p>
            <a:r>
              <a:rPr lang="en-US" dirty="0"/>
              <a:t>Conditional Random Fields </a:t>
            </a:r>
          </a:p>
          <a:p>
            <a:r>
              <a:rPr lang="en-US" dirty="0"/>
              <a:t>Bidirectional Long Short-Term Memory Network with a Conditional Random Field decoder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2794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EBF968-1ECD-41F5-BED1-E45577B8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Pretrained model on </a:t>
            </a:r>
            <a:r>
              <a:rPr lang="en-US" dirty="0" err="1"/>
              <a:t>OntoNotes</a:t>
            </a:r>
            <a:r>
              <a:rPr lang="en-US" dirty="0"/>
              <a:t> for Source Named-Entity Recognition </a:t>
            </a:r>
          </a:p>
          <a:p>
            <a:r>
              <a:rPr lang="en-US" dirty="0"/>
              <a:t>Projection with string matching without any normalization</a:t>
            </a:r>
          </a:p>
          <a:p>
            <a:r>
              <a:rPr lang="en-US" dirty="0"/>
              <a:t>Conditional Random Fields for Target Named-Entity Recognition</a:t>
            </a:r>
          </a:p>
          <a:p>
            <a:pPr lvl="1"/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2AD0F-EB93-4150-A1D3-66D42F3A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Baseline 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CF67-4177-4AC1-9059-1DBF451A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2F7-29BD-43A6-88A5-68DD168E0164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BD3C-3264-4B45-9CCA-7291927D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E19D-8B8F-4AA4-A0F5-8FCD0305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29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55B0912-4AAD-41E6-B737-C556C833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F35378-C926-4973-B5D2-6B061F660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6D3E-348D-456B-80FA-C3C98559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7E30-77C1-49A6-A353-EC0C5742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5A4E-7E3A-4D22-B7C1-66756791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1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423002-1528-4D04-8491-4625933F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  <a:endParaRPr lang="LID4096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E9F2B8-A6C2-4320-8D42-40CB8A8D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38CF-27FE-4CC1-846B-5B379343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7EEA-60DB-4373-BEA0-362C619CBBCE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A80E-D8D8-4A1A-A415-D0996E68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A431-C252-446E-9D80-DC891AEE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/>
              <a:t>SLIDE / </a:t>
            </a:r>
            <a:fld id="{6953169B-7D60-4499-91C4-B47C358B39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D5AFB51-B69E-4017-83AE-4981D1E74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929494"/>
              </p:ext>
            </p:extLst>
          </p:nvPr>
        </p:nvGraphicFramePr>
        <p:xfrm>
          <a:off x="838200" y="1771650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83252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200040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685469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087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3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0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7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9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0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4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4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0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15026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B7A9BB5A-63E8-484E-8210-395FB762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Dutch - English Baseline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38B7-13EC-47B7-9DE6-325477D6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DAC-2E7A-4073-B8EB-25F0248082E6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54A1-FB1D-4CA6-8AAD-27AD4317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DB74-084A-4555-92EA-DC353268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37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50EBF578-05A1-44CD-90BA-778B7B5B3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32804"/>
              </p:ext>
            </p:extLst>
          </p:nvPr>
        </p:nvGraphicFramePr>
        <p:xfrm>
          <a:off x="838200" y="1771650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160863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472258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457736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96147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1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1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0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6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2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4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30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2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79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B7A9BB5A-63E8-484E-8210-395FB762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– English Baseline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38B7-13EC-47B7-9DE6-325477D6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DAC-2E7A-4073-B8EB-25F0248082E6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54A1-FB1D-4CA6-8AAD-27AD4317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DB74-084A-4555-92EA-DC353268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7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16D4D5-3EC6-4363-9472-477A48D9E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named-entity recognition evaluated on 100 manually annotated sentences </a:t>
            </a:r>
          </a:p>
          <a:p>
            <a:r>
              <a:rPr lang="en-US" dirty="0"/>
              <a:t>Not possible to project using exact string matching </a:t>
            </a:r>
          </a:p>
          <a:p>
            <a:r>
              <a:rPr lang="en-US" dirty="0"/>
              <a:t>Misclassified or not found entities</a:t>
            </a:r>
          </a:p>
          <a:p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5C3792-DF61-45D3-9F71-74B81B8C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 analysis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1A05-54D7-4592-80F5-E211FF78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2F7-29BD-43A6-88A5-68DD168E0164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C0AA-5493-4EC9-9101-42CFD640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03368-4787-41EE-B01A-9598FEE1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14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700DE-ACE4-4572-9F3E-767A567D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and comparison of enhancements on 100 manually annotated sentences (Dutch)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5725-F09C-4FA5-88BB-EBEDE940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2F7-29BD-43A6-88A5-68DD168E0164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2497-2627-49BD-9D94-E487ECDE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B4FC-ECE6-46EC-ACBC-CE6E5ADD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14A943A-D84F-44B4-B205-C52B28140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31784"/>
              </p:ext>
            </p:extLst>
          </p:nvPr>
        </p:nvGraphicFramePr>
        <p:xfrm>
          <a:off x="838200" y="1771650"/>
          <a:ext cx="1051560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134007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83613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74731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637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 named-entity recognition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Exact string marching projection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6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Projection using similarity metrics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1946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After adding the translation step (lookup table)</a:t>
                      </a:r>
                      <a:endParaRPr lang="LID4096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Exact String matching projection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0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Projection using similarity metrics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4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615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1F6714-9DB5-4160-B255-CFCACB94A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617988"/>
              </p:ext>
            </p:extLst>
          </p:nvPr>
        </p:nvGraphicFramePr>
        <p:xfrm>
          <a:off x="838200" y="1771650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912946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658347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10968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29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9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2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8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5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9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6391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2FA9FC5-BE72-4DF5-B872-2A9BB271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step CRF evaluation using lookup table and similarity metrics </a:t>
            </a:r>
            <a:r>
              <a:rPr lang="en-US" dirty="0" err="1"/>
              <a:t>dutch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980B-9B26-4E61-9CB0-F8130339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2F7-29BD-43A6-88A5-68DD168E0164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21DD-A8A7-44DE-951C-B16333B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B446-ABDC-4EA5-80E1-3C10B4AF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16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1F6714-9DB5-4160-B255-CFCACB94A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05581"/>
              </p:ext>
            </p:extLst>
          </p:nvPr>
        </p:nvGraphicFramePr>
        <p:xfrm>
          <a:off x="838200" y="1771650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912946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658347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10968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29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9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2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8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5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9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6391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2FA9FC5-BE72-4DF5-B872-2A9BB271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using lookup table and similarity metrics to train a bi-</a:t>
            </a:r>
            <a:r>
              <a:rPr lang="en-US" dirty="0" err="1"/>
              <a:t>lstm</a:t>
            </a:r>
            <a:r>
              <a:rPr lang="en-US" dirty="0"/>
              <a:t> with embeddings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980B-9B26-4E61-9CB0-F8130339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2F7-29BD-43A6-88A5-68DD168E0164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21DD-A8A7-44DE-951C-B16333B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B446-ABDC-4EA5-80E1-3C10B4AF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13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5CD8A1-E3CC-408E-8DE5-916BFCB339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9073" y="1771650"/>
          <a:ext cx="11381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2359">
                  <a:extLst>
                    <a:ext uri="{9D8B030D-6E8A-4147-A177-3AD203B41FA5}">
                      <a16:colId xmlns:a16="http://schemas.microsoft.com/office/drawing/2014/main" val="2945562772"/>
                    </a:ext>
                  </a:extLst>
                </a:gridCol>
                <a:gridCol w="1780673">
                  <a:extLst>
                    <a:ext uri="{9D8B030D-6E8A-4147-A177-3AD203B41FA5}">
                      <a16:colId xmlns:a16="http://schemas.microsoft.com/office/drawing/2014/main" val="248827984"/>
                    </a:ext>
                  </a:extLst>
                </a:gridCol>
                <a:gridCol w="1660358">
                  <a:extLst>
                    <a:ext uri="{9D8B030D-6E8A-4147-A177-3AD203B41FA5}">
                      <a16:colId xmlns:a16="http://schemas.microsoft.com/office/drawing/2014/main" val="856432819"/>
                    </a:ext>
                  </a:extLst>
                </a:gridCol>
                <a:gridCol w="1708482">
                  <a:extLst>
                    <a:ext uri="{9D8B030D-6E8A-4147-A177-3AD203B41FA5}">
                      <a16:colId xmlns:a16="http://schemas.microsoft.com/office/drawing/2014/main" val="18972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5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 European Parliament Proceeding Corpus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7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 </a:t>
                      </a:r>
                      <a:r>
                        <a:rPr lang="en-US" dirty="0" err="1"/>
                        <a:t>Tatoeba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 Global Voices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4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 Wikipedia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5405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6BA7DDC-344F-4645-A807-11B35772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</a:t>
            </a:r>
            <a:r>
              <a:rPr lang="en-US" dirty="0" err="1"/>
              <a:t>dutch</a:t>
            </a:r>
            <a:r>
              <a:rPr lang="en-US" dirty="0"/>
              <a:t> results - 1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C111-A64C-4865-87D5-17B2405C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2F7-29BD-43A6-88A5-68DD168E0164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91F6-FEF3-4FBF-A1B9-707FEB26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37DD-B5E4-4A40-9758-1FE83346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42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5CD8A1-E3CC-408E-8DE5-916BFCB33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01611"/>
              </p:ext>
            </p:extLst>
          </p:nvPr>
        </p:nvGraphicFramePr>
        <p:xfrm>
          <a:off x="409073" y="1771650"/>
          <a:ext cx="11381872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2359">
                  <a:extLst>
                    <a:ext uri="{9D8B030D-6E8A-4147-A177-3AD203B41FA5}">
                      <a16:colId xmlns:a16="http://schemas.microsoft.com/office/drawing/2014/main" val="2945562772"/>
                    </a:ext>
                  </a:extLst>
                </a:gridCol>
                <a:gridCol w="1780673">
                  <a:extLst>
                    <a:ext uri="{9D8B030D-6E8A-4147-A177-3AD203B41FA5}">
                      <a16:colId xmlns:a16="http://schemas.microsoft.com/office/drawing/2014/main" val="248827984"/>
                    </a:ext>
                  </a:extLst>
                </a:gridCol>
                <a:gridCol w="1660358">
                  <a:extLst>
                    <a:ext uri="{9D8B030D-6E8A-4147-A177-3AD203B41FA5}">
                      <a16:colId xmlns:a16="http://schemas.microsoft.com/office/drawing/2014/main" val="856432819"/>
                    </a:ext>
                  </a:extLst>
                </a:gridCol>
                <a:gridCol w="1708482">
                  <a:extLst>
                    <a:ext uri="{9D8B030D-6E8A-4147-A177-3AD203B41FA5}">
                      <a16:colId xmlns:a16="http://schemas.microsoft.com/office/drawing/2014/main" val="18972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5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7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Translation &amp; Similarity metrics projection 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Baseline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adding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multidisciplinary</a:t>
                      </a:r>
                      <a:endParaRPr lang="nl-N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datasets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basic features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4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"Translation &amp; Similarity metrics projection" Model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 adding multidisciplinary datasets with basic features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Baseline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adding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multidisciplinary</a:t>
                      </a:r>
                      <a:endParaRPr lang="nl-N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datasets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Lexical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features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"Translation &amp; Similarity metrics projection" Model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 adding multidisciplinary datasets with Lexical features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37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"Translation &amp; Similarity metrics projection" Model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Stacked Embeddings with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5913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6BA7DDC-344F-4645-A807-11B35772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</a:t>
            </a:r>
            <a:r>
              <a:rPr lang="en-US" dirty="0" err="1"/>
              <a:t>dutch</a:t>
            </a:r>
            <a:r>
              <a:rPr lang="en-US" dirty="0"/>
              <a:t> results - 2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C111-A64C-4865-87D5-17B2405C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2F7-29BD-43A6-88A5-68DD168E0164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91F6-FEF3-4FBF-A1B9-707FEB26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37DD-B5E4-4A40-9758-1FE83346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22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1F6714-9DB5-4160-B255-CFCACB94A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21556"/>
              </p:ext>
            </p:extLst>
          </p:nvPr>
        </p:nvGraphicFramePr>
        <p:xfrm>
          <a:off x="838200" y="1771650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912946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658347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10968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29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9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2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8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5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9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6391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2FA9FC5-BE72-4DF5-B872-2A9BB271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105"/>
            <a:ext cx="10494433" cy="516467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step CRF evaluation using pretrained translation and similarity metrics </a:t>
            </a:r>
            <a:r>
              <a:rPr lang="en-US" dirty="0" err="1"/>
              <a:t>german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980B-9B26-4E61-9CB0-F8130339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2F7-29BD-43A6-88A5-68DD168E0164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21DD-A8A7-44DE-951C-B16333B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B446-ABDC-4EA5-80E1-3C10B4AF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49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1F6714-9DB5-4160-B255-CFCACB94A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311911"/>
              </p:ext>
            </p:extLst>
          </p:nvPr>
        </p:nvGraphicFramePr>
        <p:xfrm>
          <a:off x="838200" y="219657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912946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658347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10968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29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9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I-PERSON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2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8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I-LOC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I-ORG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5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9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average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6391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2FA9FC5-BE72-4DF5-B872-2A9BB271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716"/>
            <a:ext cx="10494433" cy="516467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using </a:t>
            </a:r>
            <a:r>
              <a:rPr lang="en-US" dirty="0" err="1"/>
              <a:t>using</a:t>
            </a:r>
            <a:r>
              <a:rPr lang="en-US" dirty="0"/>
              <a:t> pretrained translation and similarity metrics to train a bi-</a:t>
            </a:r>
            <a:r>
              <a:rPr lang="en-US" dirty="0" err="1"/>
              <a:t>lstm</a:t>
            </a:r>
            <a:r>
              <a:rPr lang="en-US" dirty="0"/>
              <a:t> with embeddings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980B-9B26-4E61-9CB0-F8130339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2F7-29BD-43A6-88A5-68DD168E0164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21DD-A8A7-44DE-951C-B16333B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B446-ABDC-4EA5-80E1-3C10B4AF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2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55B0912-4AAD-41E6-B737-C556C833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F35378-C926-4973-B5D2-6B061F660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6D3E-348D-456B-80FA-C3C98559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7E30-77C1-49A6-A353-EC0C5742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5A4E-7E3A-4D22-B7C1-66756791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5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5CD8A1-E3CC-408E-8DE5-916BFCB33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720937"/>
              </p:ext>
            </p:extLst>
          </p:nvPr>
        </p:nvGraphicFramePr>
        <p:xfrm>
          <a:off x="405064" y="3897172"/>
          <a:ext cx="1138187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2359">
                  <a:extLst>
                    <a:ext uri="{9D8B030D-6E8A-4147-A177-3AD203B41FA5}">
                      <a16:colId xmlns:a16="http://schemas.microsoft.com/office/drawing/2014/main" val="2945562772"/>
                    </a:ext>
                  </a:extLst>
                </a:gridCol>
                <a:gridCol w="1780673">
                  <a:extLst>
                    <a:ext uri="{9D8B030D-6E8A-4147-A177-3AD203B41FA5}">
                      <a16:colId xmlns:a16="http://schemas.microsoft.com/office/drawing/2014/main" val="248827984"/>
                    </a:ext>
                  </a:extLst>
                </a:gridCol>
                <a:gridCol w="1660358">
                  <a:extLst>
                    <a:ext uri="{9D8B030D-6E8A-4147-A177-3AD203B41FA5}">
                      <a16:colId xmlns:a16="http://schemas.microsoft.com/office/drawing/2014/main" val="856432819"/>
                    </a:ext>
                  </a:extLst>
                </a:gridCol>
                <a:gridCol w="1708482">
                  <a:extLst>
                    <a:ext uri="{9D8B030D-6E8A-4147-A177-3AD203B41FA5}">
                      <a16:colId xmlns:a16="http://schemas.microsoft.com/office/drawing/2014/main" val="18972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5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 with basic features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7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Baseline with lexical features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"Translation &amp; Similarity metrics projection" Model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 model trained on manually annotated data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4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"Translation &amp; Similarity metrics projection" Model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Stacked Embeddings with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5405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6BA7DDC-344F-4645-A807-11B35772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GERMAN results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C111-A64C-4865-87D5-17B2405C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2F7-29BD-43A6-88A5-68DD168E0164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91F6-FEF3-4FBF-A1B9-707FEB26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37DD-B5E4-4A40-9758-1FE83346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EB370F-592C-442C-8E5E-CD32F30E3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198007"/>
              </p:ext>
            </p:extLst>
          </p:nvPr>
        </p:nvGraphicFramePr>
        <p:xfrm>
          <a:off x="387576" y="1826259"/>
          <a:ext cx="11381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2359">
                  <a:extLst>
                    <a:ext uri="{9D8B030D-6E8A-4147-A177-3AD203B41FA5}">
                      <a16:colId xmlns:a16="http://schemas.microsoft.com/office/drawing/2014/main" val="2945562772"/>
                    </a:ext>
                  </a:extLst>
                </a:gridCol>
                <a:gridCol w="1780673">
                  <a:extLst>
                    <a:ext uri="{9D8B030D-6E8A-4147-A177-3AD203B41FA5}">
                      <a16:colId xmlns:a16="http://schemas.microsoft.com/office/drawing/2014/main" val="248827984"/>
                    </a:ext>
                  </a:extLst>
                </a:gridCol>
                <a:gridCol w="1660358">
                  <a:extLst>
                    <a:ext uri="{9D8B030D-6E8A-4147-A177-3AD203B41FA5}">
                      <a16:colId xmlns:a16="http://schemas.microsoft.com/office/drawing/2014/main" val="856432819"/>
                    </a:ext>
                  </a:extLst>
                </a:gridCol>
                <a:gridCol w="1708482">
                  <a:extLst>
                    <a:ext uri="{9D8B030D-6E8A-4147-A177-3AD203B41FA5}">
                      <a16:colId xmlns:a16="http://schemas.microsoft.com/office/drawing/2014/main" val="18972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5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 European Parliament Proceeding Corpus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7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 </a:t>
                      </a:r>
                      <a:r>
                        <a:rPr lang="en-US" dirty="0" err="1"/>
                        <a:t>Tatoeba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 Global Voices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4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 Wikipedia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54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52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55B0912-4AAD-41E6-B737-C556C833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F35378-C926-4973-B5D2-6B061F660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6D3E-348D-456B-80FA-C3C98559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7E30-77C1-49A6-A353-EC0C5742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5A4E-7E3A-4D22-B7C1-66756791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81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78424C-86A4-4C9C-A2E2-24CC1338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Which models perform better when it comes to the automatic creation of annotated datasets for other languages?</a:t>
            </a:r>
          </a:p>
          <a:p>
            <a:pPr lvl="1"/>
            <a:r>
              <a:rPr lang="en-US" dirty="0"/>
              <a:t>Lookup table </a:t>
            </a:r>
          </a:p>
          <a:p>
            <a:pPr lvl="1"/>
            <a:r>
              <a:rPr lang="en-US" dirty="0"/>
              <a:t>Similarity metrics (soft TF-IDF with </a:t>
            </a:r>
            <a:r>
              <a:rPr lang="en-US" dirty="0" err="1"/>
              <a:t>Jaro</a:t>
            </a:r>
            <a:r>
              <a:rPr lang="en-US" dirty="0"/>
              <a:t>-Winkler metric)</a:t>
            </a:r>
          </a:p>
          <a:p>
            <a:pPr lvl="1"/>
            <a:r>
              <a:rPr lang="nl-NL" dirty="0" err="1"/>
              <a:t>Recall</a:t>
            </a:r>
            <a:r>
              <a:rPr lang="nl-NL" dirty="0"/>
              <a:t> of 63.91%</a:t>
            </a:r>
            <a:endParaRPr lang="en-US" dirty="0"/>
          </a:p>
          <a:p>
            <a:r>
              <a:rPr lang="en-US" dirty="0"/>
              <a:t>What is the quality of such models for a classification task like named-entity recognition and what is the performance difference on the original language compared to other languages?</a:t>
            </a:r>
          </a:p>
          <a:p>
            <a:pPr lvl="1"/>
            <a:r>
              <a:rPr lang="en-US" dirty="0"/>
              <a:t>Lookup table and Similarity Metrics</a:t>
            </a:r>
          </a:p>
          <a:p>
            <a:pPr lvl="1"/>
            <a:r>
              <a:rPr lang="en-US" dirty="0"/>
              <a:t>Bidirectional Long Short-Term Memory Neural Network with Embeddings(Contextual stacked with BERT)</a:t>
            </a:r>
          </a:p>
          <a:p>
            <a:pPr lvl="1"/>
            <a:r>
              <a:rPr lang="en-US" dirty="0"/>
              <a:t>Dutch </a:t>
            </a:r>
          </a:p>
          <a:p>
            <a:pPr lvl="2"/>
            <a:r>
              <a:rPr lang="en-US" dirty="0"/>
              <a:t>F1-score of 66% </a:t>
            </a:r>
          </a:p>
          <a:p>
            <a:pPr lvl="2"/>
            <a:r>
              <a:rPr lang="nl-NL" dirty="0"/>
              <a:t>state-of-</a:t>
            </a:r>
            <a:r>
              <a:rPr lang="nl-NL" dirty="0" err="1"/>
              <a:t>the</a:t>
            </a:r>
            <a:r>
              <a:rPr lang="nl-NL" dirty="0"/>
              <a:t> art in </a:t>
            </a:r>
            <a:r>
              <a:rPr lang="nl-NL" dirty="0" err="1"/>
              <a:t>CoNLL</a:t>
            </a:r>
            <a:r>
              <a:rPr lang="nl-NL" dirty="0"/>
              <a:t> </a:t>
            </a:r>
            <a:r>
              <a:rPr lang="nl-NL" dirty="0" err="1"/>
              <a:t>achieves</a:t>
            </a:r>
            <a:r>
              <a:rPr lang="nl-NL" dirty="0"/>
              <a:t> 90.44%</a:t>
            </a:r>
          </a:p>
          <a:p>
            <a:pPr lvl="1"/>
            <a:r>
              <a:rPr lang="en-US" dirty="0"/>
              <a:t>German</a:t>
            </a:r>
          </a:p>
          <a:p>
            <a:pPr lvl="2"/>
            <a:r>
              <a:rPr lang="nl-NL" dirty="0"/>
              <a:t>F1-score is 57%</a:t>
            </a:r>
          </a:p>
          <a:p>
            <a:pPr lvl="2"/>
            <a:r>
              <a:rPr lang="nl-NL" dirty="0"/>
              <a:t>state-of-</a:t>
            </a:r>
            <a:r>
              <a:rPr lang="nl-NL" dirty="0" err="1"/>
              <a:t>the</a:t>
            </a:r>
            <a:r>
              <a:rPr lang="nl-NL" dirty="0"/>
              <a:t> art in </a:t>
            </a:r>
            <a:r>
              <a:rPr lang="nl-NL" dirty="0" err="1"/>
              <a:t>CoNLL</a:t>
            </a:r>
            <a:r>
              <a:rPr lang="nl-NL" dirty="0"/>
              <a:t> </a:t>
            </a:r>
            <a:r>
              <a:rPr lang="nl-NL" dirty="0" err="1"/>
              <a:t>achieves</a:t>
            </a:r>
            <a:r>
              <a:rPr lang="nl-NL" dirty="0"/>
              <a:t> 88.27%</a:t>
            </a:r>
            <a:endParaRPr lang="en-US" dirty="0"/>
          </a:p>
          <a:p>
            <a:endParaRPr lang="LID4096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392529-EB37-4697-ACB4-0E08DE37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 - 1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6F95-8B1E-4D7E-BDF3-918E826B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DAC-2E7A-4073-B8EB-25F0248082E6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61C8-215A-4931-8CB8-A78B8056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A262-DE14-4D67-BF1B-3634D59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78424C-86A4-4C9C-A2E2-24CC1338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What is the exact quality improvement of such models measured in different well established metrics (e.g. Accuracy, Recall, Precision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Dutch - English corpus: 71% precision, 61% recall, F1 score of 66%</a:t>
            </a:r>
          </a:p>
          <a:p>
            <a:pPr lvl="1"/>
            <a:r>
              <a:rPr lang="en-US" dirty="0"/>
              <a:t>German - English corpus: 66% precision, 50% recall, F1 score of 57%</a:t>
            </a:r>
          </a:p>
          <a:p>
            <a:r>
              <a:rPr lang="en-US" dirty="0"/>
              <a:t>What are limitations of the approach, what are the main causes of the final error and how could this be improved?</a:t>
            </a:r>
          </a:p>
          <a:p>
            <a:pPr lvl="1"/>
            <a:r>
              <a:rPr lang="en-US" dirty="0"/>
              <a:t>cannot perform as well as the models trained on manually annotated corpora</a:t>
            </a:r>
          </a:p>
          <a:p>
            <a:pPr lvl="1"/>
            <a:r>
              <a:rPr lang="en-US" dirty="0"/>
              <a:t>each step adds some error</a:t>
            </a:r>
          </a:p>
          <a:p>
            <a:r>
              <a:rPr lang="en-US" dirty="0"/>
              <a:t>Which pre- and post-processing techniques can be applied to improve the performance?</a:t>
            </a:r>
          </a:p>
          <a:p>
            <a:pPr lvl="1"/>
            <a:r>
              <a:rPr lang="en-US" dirty="0"/>
              <a:t>Removal of stop-words</a:t>
            </a:r>
          </a:p>
          <a:p>
            <a:pPr lvl="1"/>
            <a:r>
              <a:rPr lang="en-US" dirty="0"/>
              <a:t>Similarity metrics</a:t>
            </a:r>
          </a:p>
          <a:p>
            <a:pPr lvl="1"/>
            <a:r>
              <a:rPr lang="en-US" dirty="0"/>
              <a:t>Clean the data(remove of empty or not aligned lines)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392529-EB37-4697-ACB4-0E08DE37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 - 2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6F95-8B1E-4D7E-BDF3-918E826B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DAC-2E7A-4073-B8EB-25F0248082E6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61C8-215A-4931-8CB8-A78B8056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A262-DE14-4D67-BF1B-3634D59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41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55B0912-4AAD-41E6-B737-C556C833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F35378-C926-4973-B5D2-6B061F660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6D3E-348D-456B-80FA-C3C98559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7E30-77C1-49A6-A353-EC0C5742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5A4E-7E3A-4D22-B7C1-66756791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95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C3784-2D6D-4C2D-B74D-F0A04B5D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pretrained models or train a model from scratch for the Named-Entity Recognition in Source Language</a:t>
            </a:r>
          </a:p>
          <a:p>
            <a:r>
              <a:rPr lang="en-US" dirty="0"/>
              <a:t>Train and compare more models in Target Language Named-Entity Recognition </a:t>
            </a:r>
          </a:p>
          <a:p>
            <a:r>
              <a:rPr lang="en-US" dirty="0"/>
              <a:t>Explore more pretrained embeddings, train the embeddings on the same corpus</a:t>
            </a:r>
          </a:p>
          <a:p>
            <a:r>
              <a:rPr lang="en-US" dirty="0"/>
              <a:t>Machine translation model trained on the same corpus or building richer lookup tables depending on the multilingual dataset</a:t>
            </a:r>
          </a:p>
          <a:p>
            <a:r>
              <a:rPr lang="en-US" dirty="0"/>
              <a:t>Exploration of more aligned corpora</a:t>
            </a:r>
          </a:p>
          <a:p>
            <a:r>
              <a:rPr lang="en-US" dirty="0"/>
              <a:t>Extension to more classification problems </a:t>
            </a:r>
          </a:p>
          <a:p>
            <a:endParaRPr lang="LID4096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ED051B-7487-49D5-A589-1D952041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8FEC-EC2C-4FF8-8203-52F25645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DAC-2E7A-4073-B8EB-25F0248082E6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A31F-698F-426C-875A-0A72B6BF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BC15B-BDCE-4FC0-A3AF-F6272F30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89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FA4239-A859-41B2-BC0E-4E60F5237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Thank you very much for your attention!</a:t>
            </a:r>
            <a:endParaRPr lang="LID4096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26A10D4-3CA4-4456-B66C-A40351505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 err="1"/>
              <a:t>Any</a:t>
            </a:r>
            <a:r>
              <a:rPr lang="nl-NL" b="1" dirty="0"/>
              <a:t> </a:t>
            </a:r>
            <a:r>
              <a:rPr lang="nl-NL" b="1" dirty="0" err="1"/>
              <a:t>Questions</a:t>
            </a:r>
            <a:r>
              <a:rPr lang="nl-NL" b="1" dirty="0"/>
              <a:t>?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F934-76CA-4FD4-93AA-4C8B2DAF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DD48-966B-4D09-9BA0-6B50372B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C757-FE95-4B1D-AC02-59C9C414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7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D4EF2E-4B16-473E-98AD-BA81EDF0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of enough annotated training data is important for training machine learning models and building systems</a:t>
            </a:r>
          </a:p>
          <a:p>
            <a:r>
              <a:rPr lang="en-US" dirty="0"/>
              <a:t>Language-sensitive applications =&gt; necessity for annotated datasets in as many languages as possible</a:t>
            </a:r>
          </a:p>
          <a:p>
            <a:r>
              <a:rPr lang="en-US" dirty="0"/>
              <a:t>Plenty of data in English </a:t>
            </a:r>
          </a:p>
          <a:p>
            <a:r>
              <a:rPr lang="en-US" dirty="0"/>
              <a:t>Few or no annotated data for other languages</a:t>
            </a:r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00EBE9-E7F6-424E-AA3C-84B8287E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C93AF-04B1-472F-A789-A238236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DAC-2E7A-4073-B8EB-25F0248082E6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8FF7-55FF-4970-BF1B-21EF1E64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5ACF-0EE0-48AF-A963-5BD8ABB8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2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38AFE5-583F-4B0A-A9E2-55399478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description</a:t>
            </a:r>
            <a:endParaRPr lang="LID4096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1B9A3E-2605-4A89-A2F2-B86EDE36B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2101312"/>
            <a:ext cx="3191192" cy="265537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D49D0B-1BD2-48B0-9460-6F0B3BF1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9391" y="1724628"/>
            <a:ext cx="7324409" cy="4452334"/>
          </a:xfrm>
        </p:spPr>
        <p:txBody>
          <a:bodyPr/>
          <a:lstStyle/>
          <a:p>
            <a:r>
              <a:rPr lang="en-US" dirty="0"/>
              <a:t>Automatic processes to create annotated datasets for languages other than English</a:t>
            </a:r>
          </a:p>
          <a:p>
            <a:r>
              <a:rPr lang="en-US" dirty="0"/>
              <a:t>Transfer annotations from English to foreign language corpus</a:t>
            </a:r>
          </a:p>
          <a:p>
            <a:r>
              <a:rPr lang="en-US" dirty="0"/>
              <a:t>Build a Machine learning model using these annotations</a:t>
            </a:r>
          </a:p>
          <a:p>
            <a:r>
              <a:rPr lang="en-US" dirty="0"/>
              <a:t>Main focus on German and Dutch</a:t>
            </a:r>
          </a:p>
          <a:p>
            <a:r>
              <a:rPr lang="en-US" dirty="0"/>
              <a:t>Named-Entity Recognition 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0F6CC-31E8-4601-A494-6E8D3651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9626-ED09-4693-BB50-108B8B3E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B2D4-E749-4D4E-852C-8343D03E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6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55B0912-4AAD-41E6-B737-C556C833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F35378-C926-4973-B5D2-6B061F660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6D3E-348D-456B-80FA-C3C98559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7E30-77C1-49A6-A353-EC0C5742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5A4E-7E3A-4D22-B7C1-66756791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78424C-86A4-4C9C-A2E2-24CC1338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Which models perform better when it comes to the automatic creation of annotated datasets for other languages?</a:t>
            </a:r>
          </a:p>
          <a:p>
            <a:r>
              <a:rPr lang="en-US" dirty="0"/>
              <a:t>What is the quality of such models for a classification task like named-entity recognition and what is the performance difference on the original language compared to other languages?</a:t>
            </a:r>
          </a:p>
          <a:p>
            <a:r>
              <a:rPr lang="en-US" dirty="0"/>
              <a:t>What is the exact quality improvement of such models measured in different well established metrics (e.g. Accuracy, Recall, Precision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  <a:p>
            <a:r>
              <a:rPr lang="en-US" dirty="0"/>
              <a:t>What are limitations of the approach, what are the main causes of the final error and how could this be improved?</a:t>
            </a:r>
          </a:p>
          <a:p>
            <a:r>
              <a:rPr lang="en-US" dirty="0"/>
              <a:t>Which pre- and post-processing techniques can be applied to improve the performance?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392529-EB37-4697-ACB4-0E08DE37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6F95-8B1E-4D7E-BDF3-918E826B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61C8-215A-4931-8CB8-A78B8056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A262-DE14-4D67-BF1B-3634D59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55B0912-4AAD-41E6-B737-C556C833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F35378-C926-4973-B5D2-6B061F660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6D3E-348D-456B-80FA-C3C98559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3/5/2020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7E30-77C1-49A6-A353-EC0C5742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5A4E-7E3A-4D22-B7C1-66756791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0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F133962-2301-4C68-B665-858B8C686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321530"/>
              </p:ext>
            </p:extLst>
          </p:nvPr>
        </p:nvGraphicFramePr>
        <p:xfrm>
          <a:off x="838200" y="2361189"/>
          <a:ext cx="10515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63216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27745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721343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878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European Parliament Proceedings Parallel Corpus 1996-2011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English-Dutch</a:t>
                      </a:r>
                      <a:endParaRPr lang="LID4096" dirty="0"/>
                    </a:p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European Parliament Agendas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1,997,776 sentences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3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European Parliament Proceedings Parallel Corpus 1996-2011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English-German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European Parliament Agendas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1,920,209 sentences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8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Tatoeba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English-Dutch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Sentences and their Translations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44,445 sentences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1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GlobalVoices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English-Dutch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Newspaper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42,251 sentences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3836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DBA30055-2585-4223-B46D-BCA4DF85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 – Parallel corpora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4257-9CAF-484F-B30D-EB176285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DDAC-2E7A-4073-B8EB-25F0248082E6}" type="datetime1">
              <a:rPr lang="en-US" smtClean="0">
                <a:solidFill>
                  <a:prstClr val="black"/>
                </a:solidFill>
              </a:rPr>
              <a:t>3/5/2020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F868-8DE3-4C40-9A59-BE788BD4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Automatically building Annotated Training-Data in other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5C5F-D0FE-4A8E-BFE8-B95553D9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</a:rPr>
              <a:t>SLIDE / </a:t>
            </a:r>
            <a:fld id="{6953169B-7D60-4499-91C4-B47C358B39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14480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 Font Family">
      <a:majorFont>
        <a:latin typeface="Roboto Bold"/>
        <a:ea typeface=""/>
        <a:cs typeface=""/>
      </a:majorFont>
      <a:minorFont>
        <a:latin typeface="Roboto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LABPowerpointTemplate2019.potx" id="{4B0064CF-9A92-4482-8B64-BF45FE6090E0}" vid="{15E35DE5-0C28-4C0D-AF85-91CEC4143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94acb17-dda8-4286-85ee-091723cd6e18">P2TMZF4USDT7-26371010-121</_dlc_DocId>
    <_dlc_DocIdUrl xmlns="b94acb17-dda8-4286-85ee-091723cd6e18">
      <Url>https://zylab.sharepoint.com/sites/Intranet/gtm/_layouts/15/DocIdRedir.aspx?ID=P2TMZF4USDT7-26371010-121</Url>
      <Description>P2TMZF4USDT7-26371010-121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0583F8D990A44A69D39E7704FF5C4" ma:contentTypeVersion="10" ma:contentTypeDescription="Create a new document." ma:contentTypeScope="" ma:versionID="d75c58f175d4bf3944e90ae021621a30">
  <xsd:schema xmlns:xsd="http://www.w3.org/2001/XMLSchema" xmlns:xs="http://www.w3.org/2001/XMLSchema" xmlns:p="http://schemas.microsoft.com/office/2006/metadata/properties" xmlns:ns2="b94acb17-dda8-4286-85ee-091723cd6e18" xmlns:ns3="b620e93c-6886-4c8c-b872-5bd3f8c1c432" xmlns:ns4="c73ce358-c5fa-47d9-9dc8-694ac9e8b669" targetNamespace="http://schemas.microsoft.com/office/2006/metadata/properties" ma:root="true" ma:fieldsID="b3e103a7bae8f0603ddec29f739c4205" ns2:_="" ns3:_="" ns4:_="">
    <xsd:import namespace="b94acb17-dda8-4286-85ee-091723cd6e18"/>
    <xsd:import namespace="b620e93c-6886-4c8c-b872-5bd3f8c1c432"/>
    <xsd:import namespace="c73ce358-c5fa-47d9-9dc8-694ac9e8b66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4acb17-dda8-4286-85ee-091723cd6e1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0e93c-6886-4c8c-b872-5bd3f8c1c43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ce358-c5fa-47d9-9dc8-694ac9e8b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88BF6DB-3166-4460-8AB7-5451583878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A10175-CE65-48F5-8EBE-EF165D984459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b94acb17-dda8-4286-85ee-091723cd6e18"/>
    <ds:schemaRef ds:uri="http://schemas.microsoft.com/office/infopath/2007/PartnerControls"/>
    <ds:schemaRef ds:uri="http://schemas.openxmlformats.org/package/2006/metadata/core-properties"/>
    <ds:schemaRef ds:uri="b620e93c-6886-4c8c-b872-5bd3f8c1c432"/>
    <ds:schemaRef ds:uri="c73ce358-c5fa-47d9-9dc8-694ac9e8b66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9934C5-3B2F-4C51-9A03-50ED9371D7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4acb17-dda8-4286-85ee-091723cd6e18"/>
    <ds:schemaRef ds:uri="b620e93c-6886-4c8c-b872-5bd3f8c1c432"/>
    <ds:schemaRef ds:uri="c73ce358-c5fa-47d9-9dc8-694ac9e8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E250ECC-47C1-49A2-9D10-6004CA413C5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8346</TotalTime>
  <Words>1948</Words>
  <Application>Microsoft Office PowerPoint</Application>
  <PresentationFormat>Widescreen</PresentationFormat>
  <Paragraphs>671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Roboto </vt:lpstr>
      <vt:lpstr>Roboto Bold</vt:lpstr>
      <vt:lpstr>Roboto Thin</vt:lpstr>
      <vt:lpstr>Wingdings</vt:lpstr>
      <vt:lpstr>5_Office Theme</vt:lpstr>
      <vt:lpstr>               Automatically building Annotated Training-Data in other languages</vt:lpstr>
      <vt:lpstr>Overview</vt:lpstr>
      <vt:lpstr>PowerPoint Presentation</vt:lpstr>
      <vt:lpstr>Introduction</vt:lpstr>
      <vt:lpstr>Problem description</vt:lpstr>
      <vt:lpstr>PowerPoint Presentation</vt:lpstr>
      <vt:lpstr>Research questions</vt:lpstr>
      <vt:lpstr>PowerPoint Presentation</vt:lpstr>
      <vt:lpstr>datasets – Parallel corpora</vt:lpstr>
      <vt:lpstr>Datasets – Evaluation datasets</vt:lpstr>
      <vt:lpstr>PowerPoint Presentation</vt:lpstr>
      <vt:lpstr>Language model</vt:lpstr>
      <vt:lpstr>Source language named-entity recognition</vt:lpstr>
      <vt:lpstr>Projection step -1 </vt:lpstr>
      <vt:lpstr>Projection step - 2 </vt:lpstr>
      <vt:lpstr>Translation step </vt:lpstr>
      <vt:lpstr>Target language named-entity recognition</vt:lpstr>
      <vt:lpstr>Baseline </vt:lpstr>
      <vt:lpstr>PowerPoint Presentation</vt:lpstr>
      <vt:lpstr>Dutch - English Baseline</vt:lpstr>
      <vt:lpstr>German – English Baseline</vt:lpstr>
      <vt:lpstr>Error analysis</vt:lpstr>
      <vt:lpstr>Evaluation and comparison of enhancements on 100 manually annotated sentences (Dutch)</vt:lpstr>
      <vt:lpstr>Final step CRF evaluation using lookup table and similarity metrics dutch</vt:lpstr>
      <vt:lpstr>evaluation using lookup table and similarity metrics to train a bi-lstm with embeddings</vt:lpstr>
      <vt:lpstr>Overall dutch results - 1</vt:lpstr>
      <vt:lpstr>Overall dutch results - 2</vt:lpstr>
      <vt:lpstr>Final step CRF evaluation using pretrained translation and similarity metrics german</vt:lpstr>
      <vt:lpstr>evaluation using using pretrained translation and similarity metrics to train a bi-lstm with embeddings</vt:lpstr>
      <vt:lpstr>Overall GERMAN results</vt:lpstr>
      <vt:lpstr>PowerPoint Presentation</vt:lpstr>
      <vt:lpstr>Conclusions - 1</vt:lpstr>
      <vt:lpstr>Conclusions - 2</vt:lpstr>
      <vt:lpstr>PowerPoint Presentation</vt:lpstr>
      <vt:lpstr>Future work</vt:lpstr>
      <vt:lpstr>Thank you very much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Automatically building Annotated Training-Data in other languages</dc:title>
  <dc:creator>Sofia Chatz</dc:creator>
  <cp:lastModifiedBy>Sofia Chatz</cp:lastModifiedBy>
  <cp:revision>28</cp:revision>
  <dcterms:created xsi:type="dcterms:W3CDTF">2020-02-28T15:55:10Z</dcterms:created>
  <dcterms:modified xsi:type="dcterms:W3CDTF">2020-03-05T11:01:40Z</dcterms:modified>
</cp:coreProperties>
</file>