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1"/>
  </p:notesMasterIdLst>
  <p:sldIdLst>
    <p:sldId id="256" r:id="rId2"/>
    <p:sldId id="257" r:id="rId3"/>
    <p:sldId id="261" r:id="rId4"/>
    <p:sldId id="270" r:id="rId5"/>
    <p:sldId id="263" r:id="rId6"/>
    <p:sldId id="267" r:id="rId7"/>
    <p:sldId id="269" r:id="rId8"/>
    <p:sldId id="271" r:id="rId9"/>
    <p:sldId id="272" r:id="rId10"/>
  </p:sldIdLst>
  <p:sldSz cx="12192000" cy="6858000"/>
  <p:notesSz cx="6858000" cy="9144000"/>
  <p:embeddedFontLst>
    <p:embeddedFont>
      <p:font typeface="Abril Fatface" panose="02000503000000020003" pitchFamily="2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oboto Mono" panose="00000009000000000000" pitchFamily="49" charset="0"/>
      <p:regular r:id="rId17"/>
      <p:bold r:id="rId18"/>
      <p:italic r:id="rId19"/>
      <p:boldItalic r:id="rId20"/>
    </p:embeddedFont>
    <p:embeddedFont>
      <p:font typeface="Roboto Mono SemiBold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11c3728c1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11c3728c1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1466800" y="5813575"/>
            <a:ext cx="77973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9484350" y="581357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9484350" y="4750100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51500" y="470775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291200" y="46542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257700" y="465425"/>
            <a:ext cx="731400" cy="731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" name="Google Shape;17;p2"/>
          <p:cNvCxnSpPr/>
          <p:nvPr/>
        </p:nvCxnSpPr>
        <p:spPr>
          <a:xfrm rot="10800000">
            <a:off x="10057500" y="1242425"/>
            <a:ext cx="0" cy="3110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2"/>
          <p:cNvSpPr/>
          <p:nvPr/>
        </p:nvSpPr>
        <p:spPr>
          <a:xfrm>
            <a:off x="1543000" y="5661175"/>
            <a:ext cx="7797300" cy="731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056525" y="5668100"/>
            <a:ext cx="6775200" cy="717900"/>
          </a:xfrm>
          <a:prstGeom prst="rect">
            <a:avLst/>
          </a:prstGeom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545150" y="1535116"/>
            <a:ext cx="7609800" cy="38598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730400" y="1345301"/>
            <a:ext cx="7609800" cy="38598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title"/>
          </p:nvPr>
        </p:nvSpPr>
        <p:spPr>
          <a:xfrm>
            <a:off x="2056525" y="1739802"/>
            <a:ext cx="6775200" cy="2876400"/>
          </a:xfrm>
          <a:prstGeom prst="rect">
            <a:avLst/>
          </a:prstGeom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9560550" y="566117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9560550" y="4597700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" name="Google Shape;25;p2"/>
          <p:cNvCxnSpPr/>
          <p:nvPr/>
        </p:nvCxnSpPr>
        <p:spPr>
          <a:xfrm>
            <a:off x="10774800" y="5106200"/>
            <a:ext cx="13419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6;p2"/>
          <p:cNvCxnSpPr/>
          <p:nvPr/>
        </p:nvCxnSpPr>
        <p:spPr>
          <a:xfrm>
            <a:off x="75300" y="5106200"/>
            <a:ext cx="13419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2"/>
          <p:cNvCxnSpPr/>
          <p:nvPr/>
        </p:nvCxnSpPr>
        <p:spPr>
          <a:xfrm>
            <a:off x="4392225" y="670025"/>
            <a:ext cx="51684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2"/>
          <p:cNvSpPr/>
          <p:nvPr/>
        </p:nvSpPr>
        <p:spPr>
          <a:xfrm>
            <a:off x="227700" y="318375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1367400" y="31302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3333900" y="313025"/>
            <a:ext cx="731400" cy="731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>
            <a:off x="9662375" y="343650"/>
            <a:ext cx="737725" cy="887475"/>
            <a:chOff x="4038950" y="1664675"/>
            <a:chExt cx="737725" cy="887475"/>
          </a:xfrm>
        </p:grpSpPr>
        <p:sp>
          <p:nvSpPr>
            <p:cNvPr id="33" name="Google Shape;33;p2"/>
            <p:cNvSpPr/>
            <p:nvPr/>
          </p:nvSpPr>
          <p:spPr>
            <a:xfrm>
              <a:off x="4038950" y="22551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33150" y="1664675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06675" y="20895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6072700" y="2988275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6072725" y="1583975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ldrich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43" name="Google Shape;43;p4"/>
          <p:cNvCxnSpPr/>
          <p:nvPr/>
        </p:nvCxnSpPr>
        <p:spPr>
          <a:xfrm rot="10800000">
            <a:off x="683750" y="1321375"/>
            <a:ext cx="0" cy="48159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44;p4"/>
          <p:cNvSpPr/>
          <p:nvPr/>
        </p:nvSpPr>
        <p:spPr>
          <a:xfrm>
            <a:off x="303900" y="411727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4"/>
          <p:cNvSpPr/>
          <p:nvPr/>
        </p:nvSpPr>
        <p:spPr>
          <a:xfrm>
            <a:off x="1079131" y="407965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4"/>
          <p:cNvSpPr/>
          <p:nvPr/>
        </p:nvSpPr>
        <p:spPr>
          <a:xfrm>
            <a:off x="2416758" y="407965"/>
            <a:ext cx="497400" cy="515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4"/>
          <p:cNvCxnSpPr/>
          <p:nvPr/>
        </p:nvCxnSpPr>
        <p:spPr>
          <a:xfrm>
            <a:off x="3160913" y="601238"/>
            <a:ext cx="439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Google Shape;48;p4"/>
          <p:cNvSpPr/>
          <p:nvPr/>
        </p:nvSpPr>
        <p:spPr>
          <a:xfrm>
            <a:off x="355732" y="304562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1130963" y="300800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2468589" y="300800"/>
            <a:ext cx="497400" cy="5154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11127815" y="6032232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9788916" y="6028470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9193674" y="6028470"/>
            <a:ext cx="497400" cy="515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4"/>
          <p:cNvCxnSpPr/>
          <p:nvPr/>
        </p:nvCxnSpPr>
        <p:spPr>
          <a:xfrm rot="10800000">
            <a:off x="4604537" y="6221743"/>
            <a:ext cx="439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4"/>
          <p:cNvSpPr/>
          <p:nvPr/>
        </p:nvSpPr>
        <p:spPr>
          <a:xfrm>
            <a:off x="11179647" y="5925067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9840748" y="5921305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9245506" y="5921305"/>
            <a:ext cx="497400" cy="515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241675" y="666675"/>
            <a:ext cx="11332800" cy="58932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94685" y="392025"/>
            <a:ext cx="11332800" cy="58932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 txBox="1">
            <a:spLocks noGrp="1"/>
          </p:cNvSpPr>
          <p:nvPr>
            <p:ph type="subTitle" idx="1"/>
          </p:nvPr>
        </p:nvSpPr>
        <p:spPr>
          <a:xfrm>
            <a:off x="873360" y="1737575"/>
            <a:ext cx="4961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subTitle" idx="2"/>
          </p:nvPr>
        </p:nvSpPr>
        <p:spPr>
          <a:xfrm>
            <a:off x="6464155" y="1737575"/>
            <a:ext cx="49608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title"/>
          </p:nvPr>
        </p:nvSpPr>
        <p:spPr>
          <a:xfrm>
            <a:off x="873350" y="760100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2" name="Google Shape;112;p7"/>
          <p:cNvSpPr txBox="1">
            <a:spLocks noGrp="1"/>
          </p:cNvSpPr>
          <p:nvPr>
            <p:ph type="body" idx="3"/>
          </p:nvPr>
        </p:nvSpPr>
        <p:spPr>
          <a:xfrm>
            <a:off x="873350" y="2674600"/>
            <a:ext cx="49608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7"/>
          <p:cNvSpPr txBox="1">
            <a:spLocks noGrp="1"/>
          </p:cNvSpPr>
          <p:nvPr>
            <p:ph type="body" idx="4"/>
          </p:nvPr>
        </p:nvSpPr>
        <p:spPr>
          <a:xfrm>
            <a:off x="6464146" y="2662850"/>
            <a:ext cx="49611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15" name="Google Shape;115;p7"/>
          <p:cNvGrpSpPr/>
          <p:nvPr/>
        </p:nvGrpSpPr>
        <p:grpSpPr>
          <a:xfrm>
            <a:off x="10732250" y="566525"/>
            <a:ext cx="737725" cy="887475"/>
            <a:chOff x="4038950" y="1664675"/>
            <a:chExt cx="737725" cy="887475"/>
          </a:xfrm>
        </p:grpSpPr>
        <p:sp>
          <p:nvSpPr>
            <p:cNvPr id="116" name="Google Shape;116;p7"/>
            <p:cNvSpPr/>
            <p:nvPr/>
          </p:nvSpPr>
          <p:spPr>
            <a:xfrm>
              <a:off x="4038950" y="22551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4233150" y="1664675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4506675" y="20895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>
            <a:spLocks noGrp="1"/>
          </p:cNvSpPr>
          <p:nvPr>
            <p:ph type="subTitle" idx="1"/>
          </p:nvPr>
        </p:nvSpPr>
        <p:spPr>
          <a:xfrm>
            <a:off x="1217558" y="2071460"/>
            <a:ext cx="9755100" cy="501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>
            <a:endParaRPr/>
          </a:p>
        </p:txBody>
      </p:sp>
      <p:sp>
        <p:nvSpPr>
          <p:cNvPr id="182" name="Google Shape;182;p11"/>
          <p:cNvSpPr txBox="1">
            <a:spLocks noGrp="1"/>
          </p:cNvSpPr>
          <p:nvPr>
            <p:ph type="subTitle" idx="2"/>
          </p:nvPr>
        </p:nvSpPr>
        <p:spPr>
          <a:xfrm>
            <a:off x="1217558" y="3397185"/>
            <a:ext cx="9755100" cy="501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>
            <a:endParaRPr/>
          </a:p>
        </p:txBody>
      </p:sp>
      <p:sp>
        <p:nvSpPr>
          <p:cNvPr id="183" name="Google Shape;183;p11"/>
          <p:cNvSpPr txBox="1">
            <a:spLocks noGrp="1"/>
          </p:cNvSpPr>
          <p:nvPr>
            <p:ph type="subTitle" idx="3"/>
          </p:nvPr>
        </p:nvSpPr>
        <p:spPr>
          <a:xfrm>
            <a:off x="1217558" y="4722911"/>
            <a:ext cx="9755100" cy="501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>
            <a:endParaRPr/>
          </a:p>
        </p:txBody>
      </p:sp>
      <p:sp>
        <p:nvSpPr>
          <p:cNvPr id="184" name="Google Shape;184;p11"/>
          <p:cNvSpPr txBox="1">
            <a:spLocks noGrp="1"/>
          </p:cNvSpPr>
          <p:nvPr>
            <p:ph type="title"/>
          </p:nvPr>
        </p:nvSpPr>
        <p:spPr>
          <a:xfrm>
            <a:off x="1217550" y="1132562"/>
            <a:ext cx="9755100" cy="6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85" name="Google Shape;185;p11"/>
          <p:cNvSpPr txBox="1">
            <a:spLocks noGrp="1"/>
          </p:cNvSpPr>
          <p:nvPr>
            <p:ph type="body" idx="4"/>
          </p:nvPr>
        </p:nvSpPr>
        <p:spPr>
          <a:xfrm>
            <a:off x="1217550" y="2433230"/>
            <a:ext cx="9755100" cy="7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86" name="Google Shape;186;p11"/>
          <p:cNvSpPr txBox="1">
            <a:spLocks noGrp="1"/>
          </p:cNvSpPr>
          <p:nvPr>
            <p:ph type="body" idx="5"/>
          </p:nvPr>
        </p:nvSpPr>
        <p:spPr>
          <a:xfrm>
            <a:off x="1217550" y="3749512"/>
            <a:ext cx="9755100" cy="762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body" idx="6"/>
          </p:nvPr>
        </p:nvSpPr>
        <p:spPr>
          <a:xfrm>
            <a:off x="1217550" y="5064309"/>
            <a:ext cx="9756900" cy="762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88" name="Google Shape;188;p1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89" name="Google Shape;189;p11"/>
          <p:cNvSpPr/>
          <p:nvPr/>
        </p:nvSpPr>
        <p:spPr>
          <a:xfrm>
            <a:off x="303900" y="411727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1"/>
          <p:cNvSpPr/>
          <p:nvPr/>
        </p:nvSpPr>
        <p:spPr>
          <a:xfrm>
            <a:off x="1079131" y="407965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1"/>
          <p:cNvSpPr/>
          <p:nvPr/>
        </p:nvSpPr>
        <p:spPr>
          <a:xfrm>
            <a:off x="2416758" y="407965"/>
            <a:ext cx="497400" cy="515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2" name="Google Shape;192;p11"/>
          <p:cNvCxnSpPr/>
          <p:nvPr/>
        </p:nvCxnSpPr>
        <p:spPr>
          <a:xfrm>
            <a:off x="3160913" y="601238"/>
            <a:ext cx="439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Google Shape;193;p11"/>
          <p:cNvSpPr/>
          <p:nvPr/>
        </p:nvSpPr>
        <p:spPr>
          <a:xfrm>
            <a:off x="355732" y="304562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1"/>
          <p:cNvSpPr/>
          <p:nvPr/>
        </p:nvSpPr>
        <p:spPr>
          <a:xfrm>
            <a:off x="1130963" y="300800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1"/>
          <p:cNvSpPr/>
          <p:nvPr/>
        </p:nvSpPr>
        <p:spPr>
          <a:xfrm>
            <a:off x="2468589" y="300800"/>
            <a:ext cx="497400" cy="5154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1"/>
          <p:cNvSpPr/>
          <p:nvPr/>
        </p:nvSpPr>
        <p:spPr>
          <a:xfrm>
            <a:off x="11127815" y="6032232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1"/>
          <p:cNvSpPr/>
          <p:nvPr/>
        </p:nvSpPr>
        <p:spPr>
          <a:xfrm>
            <a:off x="9788916" y="6028470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1"/>
          <p:cNvSpPr/>
          <p:nvPr/>
        </p:nvSpPr>
        <p:spPr>
          <a:xfrm>
            <a:off x="9193674" y="6028470"/>
            <a:ext cx="497400" cy="515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9" name="Google Shape;199;p11"/>
          <p:cNvCxnSpPr/>
          <p:nvPr/>
        </p:nvCxnSpPr>
        <p:spPr>
          <a:xfrm rot="10800000">
            <a:off x="4604537" y="6221743"/>
            <a:ext cx="439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p11"/>
          <p:cNvSpPr/>
          <p:nvPr/>
        </p:nvSpPr>
        <p:spPr>
          <a:xfrm>
            <a:off x="11179647" y="5925067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9840748" y="5921305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1"/>
          <p:cNvSpPr/>
          <p:nvPr/>
        </p:nvSpPr>
        <p:spPr>
          <a:xfrm>
            <a:off x="9245506" y="5921305"/>
            <a:ext cx="497400" cy="515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11"/>
          <p:cNvGrpSpPr/>
          <p:nvPr/>
        </p:nvGrpSpPr>
        <p:grpSpPr>
          <a:xfrm>
            <a:off x="11287175" y="149950"/>
            <a:ext cx="737725" cy="887475"/>
            <a:chOff x="4038950" y="1664675"/>
            <a:chExt cx="737725" cy="887475"/>
          </a:xfrm>
        </p:grpSpPr>
        <p:sp>
          <p:nvSpPr>
            <p:cNvPr id="204" name="Google Shape;204;p11"/>
            <p:cNvSpPr/>
            <p:nvPr/>
          </p:nvSpPr>
          <p:spPr>
            <a:xfrm>
              <a:off x="4038950" y="22551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4233150" y="1664675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4506675" y="20895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7" name="Google Shape;207;p11"/>
          <p:cNvCxnSpPr/>
          <p:nvPr/>
        </p:nvCxnSpPr>
        <p:spPr>
          <a:xfrm rot="10800000">
            <a:off x="683750" y="1321375"/>
            <a:ext cx="0" cy="48159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CUSTOM_9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"/>
          <p:cNvSpPr txBox="1">
            <a:spLocks noGrp="1"/>
          </p:cNvSpPr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238" name="Google Shape;238;p13"/>
          <p:cNvSpPr txBox="1">
            <a:spLocks noGrp="1"/>
          </p:cNvSpPr>
          <p:nvPr>
            <p:ph type="subTitle" idx="1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9" name="Google Shape;239;p1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●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○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■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●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○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■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●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○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 Mono"/>
              <a:buChar char="■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79435" y="6867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7" r:id="rId4"/>
    <p:sldLayoutId id="2147483659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3"/>
          <p:cNvSpPr/>
          <p:nvPr/>
        </p:nvSpPr>
        <p:spPr>
          <a:xfrm rot="5400000">
            <a:off x="9856500" y="2406700"/>
            <a:ext cx="25116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3"/>
          <p:cNvSpPr/>
          <p:nvPr/>
        </p:nvSpPr>
        <p:spPr>
          <a:xfrm rot="5400000">
            <a:off x="9989850" y="2330500"/>
            <a:ext cx="2511600" cy="731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4013662" y="1669158"/>
            <a:ext cx="2740064" cy="1090084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>
                <a:solidFill>
                  <a:schemeClr val="lt2"/>
                </a:solidFill>
                <a:highlight>
                  <a:schemeClr val="dk1"/>
                </a:highlight>
              </a:rPr>
              <a:t>Misión</a:t>
            </a:r>
            <a:endParaRPr dirty="0">
              <a:solidFill>
                <a:schemeClr val="lt2"/>
              </a:solidFill>
              <a:highlight>
                <a:schemeClr val="dk1"/>
              </a:highlight>
            </a:endParaRPr>
          </a:p>
        </p:txBody>
      </p:sp>
      <p:sp>
        <p:nvSpPr>
          <p:cNvPr id="460" name="Google Shape;460;p23"/>
          <p:cNvSpPr txBox="1"/>
          <p:nvPr/>
        </p:nvSpPr>
        <p:spPr>
          <a:xfrm>
            <a:off x="11041182" y="1929319"/>
            <a:ext cx="335662" cy="1533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Bienvenidos</a:t>
            </a:r>
            <a:endParaRPr b="1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1" name="Google Shape;461;p2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43B22AC-DC0A-E1B8-DA2A-7295DAAA8831}"/>
              </a:ext>
            </a:extLst>
          </p:cNvPr>
          <p:cNvSpPr txBox="1"/>
          <p:nvPr/>
        </p:nvSpPr>
        <p:spPr>
          <a:xfrm>
            <a:off x="1774219" y="2772400"/>
            <a:ext cx="81077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Ofrecer productos de la mejor calidad para las familias que cada día nos eligen en su mesa, manteniendo un sólido equilibrio de la relación precio – calidad y buscando la mejora constante </a:t>
            </a:r>
          </a:p>
          <a:p>
            <a:r>
              <a:rPr lang="es-AR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en los procesos de producción</a:t>
            </a:r>
            <a:endParaRPr lang="es-419" sz="2000" dirty="0"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07FE6B5-CAE5-A41E-104B-D711C5FF10D0}"/>
              </a:ext>
            </a:extLst>
          </p:cNvPr>
          <p:cNvSpPr txBox="1"/>
          <p:nvPr/>
        </p:nvSpPr>
        <p:spPr>
          <a:xfrm>
            <a:off x="3707019" y="5748359"/>
            <a:ext cx="4777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Roboto Mono" panose="00000009000000000000" pitchFamily="49" charset="0"/>
                <a:ea typeface="Roboto Mono" panose="00000009000000000000" pitchFamily="49" charset="0"/>
              </a:rPr>
              <a:t>EMPRESA ORALÍ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4"/>
          <p:cNvSpPr/>
          <p:nvPr/>
        </p:nvSpPr>
        <p:spPr>
          <a:xfrm>
            <a:off x="2973900" y="1472283"/>
            <a:ext cx="6244200" cy="731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4"/>
          <p:cNvSpPr txBox="1">
            <a:spLocks noGrp="1"/>
          </p:cNvSpPr>
          <p:nvPr>
            <p:ph type="title"/>
          </p:nvPr>
        </p:nvSpPr>
        <p:spPr>
          <a:xfrm>
            <a:off x="3895500" y="1341979"/>
            <a:ext cx="5322600" cy="85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OBJETIVOS</a:t>
            </a:r>
            <a:endParaRPr dirty="0"/>
          </a:p>
        </p:txBody>
      </p:sp>
      <p:sp>
        <p:nvSpPr>
          <p:cNvPr id="471" name="Google Shape;471;p24"/>
          <p:cNvSpPr txBox="1">
            <a:spLocks noGrp="1"/>
          </p:cNvSpPr>
          <p:nvPr>
            <p:ph type="body" idx="1"/>
          </p:nvPr>
        </p:nvSpPr>
        <p:spPr>
          <a:xfrm>
            <a:off x="2126100" y="2418418"/>
            <a:ext cx="8271513" cy="391471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spcBef>
                <a:spcPts val="2100"/>
              </a:spcBef>
              <a:spcAft>
                <a:spcPts val="2100"/>
              </a:spcAft>
            </a:pPr>
            <a:r>
              <a:rPr lang="en" dirty="0"/>
              <a:t>Comercializar productos con precios accesibles para la familia.</a:t>
            </a:r>
          </a:p>
          <a:p>
            <a:pPr marL="342900" indent="-342900">
              <a:spcBef>
                <a:spcPts val="2100"/>
              </a:spcBef>
              <a:spcAft>
                <a:spcPts val="2100"/>
              </a:spcAft>
            </a:pPr>
            <a:r>
              <a:rPr lang="en" dirty="0"/>
              <a:t>Que todos nuestros productos sean de calidad</a:t>
            </a:r>
          </a:p>
          <a:p>
            <a:pPr marL="342900" indent="-342900">
              <a:spcBef>
                <a:spcPts val="2100"/>
              </a:spcBef>
              <a:spcAft>
                <a:spcPts val="2100"/>
              </a:spcAft>
            </a:pPr>
            <a:r>
              <a:rPr lang="en" dirty="0"/>
              <a:t>Vender productos para personas celiacas y veganas, y de esa manera abarcar un mercado más amplio</a:t>
            </a:r>
            <a:endParaRPr dirty="0"/>
          </a:p>
        </p:txBody>
      </p:sp>
      <p:grpSp>
        <p:nvGrpSpPr>
          <p:cNvPr id="472" name="Google Shape;472;p24"/>
          <p:cNvGrpSpPr/>
          <p:nvPr/>
        </p:nvGrpSpPr>
        <p:grpSpPr>
          <a:xfrm>
            <a:off x="1388375" y="1247508"/>
            <a:ext cx="737725" cy="887475"/>
            <a:chOff x="4038950" y="1664675"/>
            <a:chExt cx="737725" cy="887475"/>
          </a:xfrm>
        </p:grpSpPr>
        <p:sp>
          <p:nvSpPr>
            <p:cNvPr id="473" name="Google Shape;473;p24"/>
            <p:cNvSpPr/>
            <p:nvPr/>
          </p:nvSpPr>
          <p:spPr>
            <a:xfrm>
              <a:off x="4038950" y="22551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4"/>
            <p:cNvSpPr/>
            <p:nvPr/>
          </p:nvSpPr>
          <p:spPr>
            <a:xfrm>
              <a:off x="4233150" y="1664675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4506675" y="20895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6" name="Google Shape;476;p2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8"/>
          <p:cNvSpPr txBox="1">
            <a:spLocks noGrp="1"/>
          </p:cNvSpPr>
          <p:nvPr>
            <p:ph type="body" idx="4"/>
          </p:nvPr>
        </p:nvSpPr>
        <p:spPr>
          <a:xfrm>
            <a:off x="6464151" y="2401216"/>
            <a:ext cx="4944894" cy="374196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/>
            <a:r>
              <a:rPr lang="es-AR" dirty="0">
                <a:solidFill>
                  <a:schemeClr val="dk1"/>
                </a:solidFill>
              </a:rPr>
              <a:t>Ravioles, </a:t>
            </a:r>
            <a:r>
              <a:rPr lang="es-AR" dirty="0" err="1">
                <a:solidFill>
                  <a:schemeClr val="dk1"/>
                </a:solidFill>
              </a:rPr>
              <a:t>tortelletis</a:t>
            </a:r>
            <a:r>
              <a:rPr lang="es-AR" dirty="0">
                <a:solidFill>
                  <a:schemeClr val="dk1"/>
                </a:solidFill>
              </a:rPr>
              <a:t>, </a:t>
            </a:r>
            <a:r>
              <a:rPr lang="es-AR" dirty="0" err="1">
                <a:solidFill>
                  <a:schemeClr val="dk1"/>
                </a:solidFill>
              </a:rPr>
              <a:t>capelletis</a:t>
            </a:r>
            <a:r>
              <a:rPr lang="es-AR" dirty="0">
                <a:solidFill>
                  <a:schemeClr val="dk1"/>
                </a:solidFill>
              </a:rPr>
              <a:t>, ñoquis y </a:t>
            </a:r>
            <a:r>
              <a:rPr lang="es-AR" dirty="0" err="1">
                <a:solidFill>
                  <a:schemeClr val="dk1"/>
                </a:solidFill>
              </a:rPr>
              <a:t>fettucchine</a:t>
            </a:r>
            <a:endParaRPr lang="es-AR" dirty="0">
              <a:solidFill>
                <a:schemeClr val="dk1"/>
              </a:solidFill>
            </a:endParaRPr>
          </a:p>
          <a:p>
            <a:pPr marL="342900" indent="-342900"/>
            <a:r>
              <a:rPr lang="es-AR" dirty="0">
                <a:solidFill>
                  <a:schemeClr val="dk1"/>
                </a:solidFill>
              </a:rPr>
              <a:t>Tapas para empanadas y pascualinas</a:t>
            </a:r>
          </a:p>
          <a:p>
            <a:pPr marL="342900" indent="-342900"/>
            <a:r>
              <a:rPr lang="es-AR" dirty="0">
                <a:solidFill>
                  <a:schemeClr val="dk1"/>
                </a:solidFill>
              </a:rPr>
              <a:t>Texturizado de soja</a:t>
            </a:r>
          </a:p>
          <a:p>
            <a:pPr marL="342900" indent="-342900"/>
            <a:r>
              <a:rPr lang="es-AR" dirty="0">
                <a:solidFill>
                  <a:schemeClr val="dk1"/>
                </a:solidFill>
              </a:rPr>
              <a:t>Tortillas</a:t>
            </a:r>
          </a:p>
          <a:p>
            <a:pPr marL="342900" indent="-342900"/>
            <a:r>
              <a:rPr lang="es-AR" dirty="0">
                <a:solidFill>
                  <a:schemeClr val="dk1"/>
                </a:solidFill>
              </a:rPr>
              <a:t>Panificados </a:t>
            </a:r>
          </a:p>
          <a:p>
            <a:pPr marL="342900" indent="-342900"/>
            <a:r>
              <a:rPr lang="es-AR" dirty="0">
                <a:solidFill>
                  <a:schemeClr val="dk1"/>
                </a:solidFill>
              </a:rPr>
              <a:t>Levadura</a:t>
            </a:r>
          </a:p>
          <a:p>
            <a:pPr marL="342900" indent="-342900"/>
            <a:r>
              <a:rPr lang="es-AR" dirty="0">
                <a:solidFill>
                  <a:schemeClr val="dk1"/>
                </a:solidFill>
              </a:rPr>
              <a:t>Productos veganos</a:t>
            </a:r>
          </a:p>
          <a:p>
            <a:pPr marL="342900" indent="-342900"/>
            <a:r>
              <a:rPr lang="es-AR" dirty="0">
                <a:solidFill>
                  <a:schemeClr val="dk1"/>
                </a:solidFill>
              </a:rPr>
              <a:t>Productos sin TACC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29" name="Google Shape;529;p28"/>
          <p:cNvSpPr txBox="1">
            <a:spLocks noGrp="1"/>
          </p:cNvSpPr>
          <p:nvPr>
            <p:ph type="body" idx="3"/>
          </p:nvPr>
        </p:nvSpPr>
        <p:spPr>
          <a:xfrm>
            <a:off x="628522" y="1951623"/>
            <a:ext cx="5252405" cy="412432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spcBef>
                <a:spcPts val="2100"/>
              </a:spcBef>
              <a:spcAft>
                <a:spcPts val="2100"/>
              </a:spcAft>
            </a:pPr>
            <a:r>
              <a:rPr lang="es-AR" dirty="0">
                <a:solidFill>
                  <a:schemeClr val="dk1"/>
                </a:solidFill>
              </a:rPr>
              <a:t>Oralí comenzó fabricando prepizzas, tapas para empanadas, pascualinas y pastas frescas.</a:t>
            </a:r>
          </a:p>
          <a:p>
            <a:pPr marL="342900" indent="-342900">
              <a:spcBef>
                <a:spcPts val="2100"/>
              </a:spcBef>
              <a:spcAft>
                <a:spcPts val="2100"/>
              </a:spcAft>
            </a:pPr>
            <a:r>
              <a:rPr lang="es-AR" dirty="0">
                <a:solidFill>
                  <a:schemeClr val="dk1"/>
                </a:solidFill>
              </a:rPr>
              <a:t>Por lo tanto, su cartera de negocios es </a:t>
            </a:r>
            <a:r>
              <a:rPr lang="es-AR" u="sng" dirty="0">
                <a:solidFill>
                  <a:schemeClr val="dk1"/>
                </a:solidFill>
              </a:rPr>
              <a:t>productos alimenticios frescos</a:t>
            </a:r>
          </a:p>
          <a:p>
            <a:pPr marL="342900" indent="-342900">
              <a:spcBef>
                <a:spcPts val="2100"/>
              </a:spcBef>
              <a:spcAft>
                <a:spcPts val="2100"/>
              </a:spcAft>
            </a:pPr>
            <a:r>
              <a:rPr lang="es-AR" dirty="0">
                <a:solidFill>
                  <a:schemeClr val="dk1"/>
                </a:solidFill>
              </a:rPr>
              <a:t>Luego incorporó otras UEN, todas marca Oralí.</a:t>
            </a:r>
          </a:p>
          <a:p>
            <a:pPr marL="342900" indent="-342900">
              <a:spcBef>
                <a:spcPts val="2100"/>
              </a:spcBef>
              <a:spcAft>
                <a:spcPts val="2100"/>
              </a:spcAft>
            </a:pPr>
            <a:endParaRPr u="sng" dirty="0">
              <a:solidFill>
                <a:schemeClr val="dk1"/>
              </a:solidFill>
            </a:endParaRPr>
          </a:p>
        </p:txBody>
      </p:sp>
      <p:sp>
        <p:nvSpPr>
          <p:cNvPr id="532" name="Google Shape;532;p2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cxnSp>
        <p:nvCxnSpPr>
          <p:cNvPr id="533" name="Google Shape;533;p28"/>
          <p:cNvCxnSpPr>
            <a:cxnSpLocks/>
          </p:cNvCxnSpPr>
          <p:nvPr/>
        </p:nvCxnSpPr>
        <p:spPr>
          <a:xfrm flipV="1">
            <a:off x="5880927" y="782053"/>
            <a:ext cx="0" cy="4589942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40EFA2FE-CCCA-8B88-9D7F-23CFA11ED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3046" y="716155"/>
            <a:ext cx="3662510" cy="1537340"/>
          </a:xfrm>
        </p:spPr>
        <p:txBody>
          <a:bodyPr/>
          <a:lstStyle/>
          <a:p>
            <a:r>
              <a:rPr lang="es-AR" sz="3600" dirty="0"/>
              <a:t>CARTERA DE NEGOCIOS</a:t>
            </a:r>
            <a:endParaRPr lang="es-419" sz="36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C02D98D8-8EE0-07AB-7AC1-9523439F610A}"/>
              </a:ext>
            </a:extLst>
          </p:cNvPr>
          <p:cNvSpPr txBox="1">
            <a:spLocks/>
          </p:cNvSpPr>
          <p:nvPr/>
        </p:nvSpPr>
        <p:spPr>
          <a:xfrm>
            <a:off x="5748475" y="782053"/>
            <a:ext cx="6944204" cy="703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s-AR" sz="3500" dirty="0"/>
              <a:t>UNIDADES ESTRATÉGICAS</a:t>
            </a:r>
            <a:endParaRPr lang="es-419" sz="3500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49584680-E850-5492-6F34-9E1F5E0CBAD7}"/>
              </a:ext>
            </a:extLst>
          </p:cNvPr>
          <p:cNvSpPr txBox="1">
            <a:spLocks/>
          </p:cNvSpPr>
          <p:nvPr/>
        </p:nvSpPr>
        <p:spPr>
          <a:xfrm>
            <a:off x="7216852" y="1507307"/>
            <a:ext cx="6944204" cy="703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s-AR" sz="3500" dirty="0"/>
              <a:t>DE NEGOCIOS</a:t>
            </a:r>
            <a:endParaRPr lang="es-419" sz="3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3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8BFA0B6-5716-E5C2-F31D-2093E5A6E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4062" y="1953767"/>
            <a:ext cx="7883874" cy="763500"/>
          </a:xfrm>
        </p:spPr>
        <p:txBody>
          <a:bodyPr/>
          <a:lstStyle/>
          <a:p>
            <a:r>
              <a:rPr lang="es-ES" dirty="0"/>
              <a:t>Línea Verde – Apto Vegano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9F8A54-4069-7E44-9974-844968CBAA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</a:t>
            </a:fld>
            <a:endParaRPr lang="es-ES"/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527B8F52-555F-B5C7-3E87-A0A14CA05B52}"/>
              </a:ext>
            </a:extLst>
          </p:cNvPr>
          <p:cNvSpPr txBox="1">
            <a:spLocks/>
          </p:cNvSpPr>
          <p:nvPr/>
        </p:nvSpPr>
        <p:spPr>
          <a:xfrm>
            <a:off x="900450" y="900610"/>
            <a:ext cx="7883874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000" b="0" i="0" u="none" strike="noStrike" cap="none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s-ES" dirty="0"/>
              <a:t>UEN elegida: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A1D68A-E5D7-B93C-A7DF-0014BCC88E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t="4193" r="19856" b="3542"/>
          <a:stretch/>
        </p:blipFill>
        <p:spPr bwMode="auto">
          <a:xfrm rot="21217920">
            <a:off x="1419102" y="2914680"/>
            <a:ext cx="2266336" cy="304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992FC8B-CDCA-8439-BF67-8D3F9845D4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1" t="3655" r="15110" b="5785"/>
          <a:stretch/>
        </p:blipFill>
        <p:spPr bwMode="auto">
          <a:xfrm>
            <a:off x="4641550" y="2717267"/>
            <a:ext cx="2908899" cy="335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40AC2DA-32AF-0314-BAF6-D46B78603B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0" t="7502" r="19460" b="5075"/>
          <a:stretch/>
        </p:blipFill>
        <p:spPr bwMode="auto">
          <a:xfrm rot="445032">
            <a:off x="8358415" y="2944488"/>
            <a:ext cx="2393431" cy="298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469;p24">
            <a:extLst>
              <a:ext uri="{FF2B5EF4-FFF2-40B4-BE49-F238E27FC236}">
                <a16:creationId xmlns:a16="http://schemas.microsoft.com/office/drawing/2014/main" id="{019F7301-66AD-36AA-FCCB-D1521599DBE0}"/>
              </a:ext>
            </a:extLst>
          </p:cNvPr>
          <p:cNvSpPr/>
          <p:nvPr/>
        </p:nvSpPr>
        <p:spPr>
          <a:xfrm>
            <a:off x="2030359" y="1969817"/>
            <a:ext cx="8007577" cy="74745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984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0"/>
          <p:cNvSpPr txBox="1">
            <a:spLocks noGrp="1"/>
          </p:cNvSpPr>
          <p:nvPr>
            <p:ph type="title"/>
          </p:nvPr>
        </p:nvSpPr>
        <p:spPr>
          <a:xfrm>
            <a:off x="7638942" y="360162"/>
            <a:ext cx="1509608" cy="630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FODA</a:t>
            </a:r>
            <a:endParaRPr dirty="0"/>
          </a:p>
        </p:txBody>
      </p:sp>
      <p:sp>
        <p:nvSpPr>
          <p:cNvPr id="550" name="Google Shape;550;p30"/>
          <p:cNvSpPr txBox="1">
            <a:spLocks noGrp="1"/>
          </p:cNvSpPr>
          <p:nvPr>
            <p:ph type="subTitle" idx="1"/>
          </p:nvPr>
        </p:nvSpPr>
        <p:spPr>
          <a:xfrm>
            <a:off x="1215766" y="1010109"/>
            <a:ext cx="9755100" cy="501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Fortalezas:</a:t>
            </a:r>
            <a:endParaRPr dirty="0"/>
          </a:p>
        </p:txBody>
      </p:sp>
      <p:sp>
        <p:nvSpPr>
          <p:cNvPr id="555" name="Google Shape;555;p30"/>
          <p:cNvSpPr txBox="1">
            <a:spLocks noGrp="1"/>
          </p:cNvSpPr>
          <p:nvPr>
            <p:ph type="body" idx="4"/>
          </p:nvPr>
        </p:nvSpPr>
        <p:spPr>
          <a:xfrm>
            <a:off x="1215765" y="1379983"/>
            <a:ext cx="8712513" cy="97898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lnSpc>
                <a:spcPct val="100000"/>
              </a:lnSpc>
            </a:pPr>
            <a:r>
              <a:rPr lang="es-AR" dirty="0"/>
              <a:t>Venta Online de productos veganos y otros</a:t>
            </a:r>
          </a:p>
          <a:p>
            <a:pPr marL="285750" indent="-285750">
              <a:lnSpc>
                <a:spcPct val="100000"/>
              </a:lnSpc>
            </a:pPr>
            <a:r>
              <a:rPr lang="es-AR" dirty="0"/>
              <a:t>Publicidad en redes sociales para incentivar el consumo vegano</a:t>
            </a:r>
          </a:p>
          <a:p>
            <a:pPr marL="285750" indent="-285750">
              <a:lnSpc>
                <a:spcPct val="100000"/>
              </a:lnSpc>
            </a:pPr>
            <a:r>
              <a:rPr lang="es-AR" dirty="0"/>
              <a:t>Ser una de las pocas empresas que comercializa productos veganos en categoría de frescos</a:t>
            </a:r>
          </a:p>
        </p:txBody>
      </p:sp>
      <p:sp>
        <p:nvSpPr>
          <p:cNvPr id="556" name="Google Shape;556;p3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" name="Google Shape;550;p30">
            <a:extLst>
              <a:ext uri="{FF2B5EF4-FFF2-40B4-BE49-F238E27FC236}">
                <a16:creationId xmlns:a16="http://schemas.microsoft.com/office/drawing/2014/main" id="{ED5F47F6-4684-CF31-3871-D33798B121A2}"/>
              </a:ext>
            </a:extLst>
          </p:cNvPr>
          <p:cNvSpPr txBox="1">
            <a:spLocks/>
          </p:cNvSpPr>
          <p:nvPr/>
        </p:nvSpPr>
        <p:spPr>
          <a:xfrm>
            <a:off x="1215766" y="2302162"/>
            <a:ext cx="97551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</a:pPr>
            <a:r>
              <a:rPr lang="es-AR" dirty="0"/>
              <a:t>D</a:t>
            </a:r>
            <a:r>
              <a:rPr lang="es-419" dirty="0" err="1"/>
              <a:t>ebilidades</a:t>
            </a:r>
            <a:r>
              <a:rPr lang="es-419" dirty="0"/>
              <a:t>:</a:t>
            </a:r>
          </a:p>
        </p:txBody>
      </p:sp>
      <p:sp>
        <p:nvSpPr>
          <p:cNvPr id="7" name="Google Shape;555;p30">
            <a:extLst>
              <a:ext uri="{FF2B5EF4-FFF2-40B4-BE49-F238E27FC236}">
                <a16:creationId xmlns:a16="http://schemas.microsoft.com/office/drawing/2014/main" id="{DBF7A819-4A79-2B99-4CC6-58B273C3974A}"/>
              </a:ext>
            </a:extLst>
          </p:cNvPr>
          <p:cNvSpPr txBox="1">
            <a:spLocks/>
          </p:cNvSpPr>
          <p:nvPr/>
        </p:nvSpPr>
        <p:spPr>
          <a:xfrm>
            <a:off x="1215765" y="2686258"/>
            <a:ext cx="8712513" cy="978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285750" indent="-285750">
              <a:lnSpc>
                <a:spcPct val="100000"/>
              </a:lnSpc>
            </a:pPr>
            <a:r>
              <a:rPr lang="es-AR" dirty="0"/>
              <a:t>Dificultad para que el cliente adquiera sus productos veganos de Oralí, ya que no se encuentran en todos los comercios.</a:t>
            </a:r>
          </a:p>
          <a:p>
            <a:pPr marL="285750" indent="-285750">
              <a:lnSpc>
                <a:spcPct val="100000"/>
              </a:lnSpc>
            </a:pPr>
            <a:r>
              <a:rPr lang="es-AR" dirty="0"/>
              <a:t>Posible tasa de </a:t>
            </a:r>
            <a:r>
              <a:rPr lang="es-AR" dirty="0" err="1"/>
              <a:t>obsolencia</a:t>
            </a:r>
            <a:endParaRPr lang="es-AR" dirty="0"/>
          </a:p>
          <a:p>
            <a:pPr marL="285750" indent="-285750">
              <a:lnSpc>
                <a:spcPct val="100000"/>
              </a:lnSpc>
            </a:pPr>
            <a:r>
              <a:rPr lang="es-AR" dirty="0"/>
              <a:t>Poca publicidad de sus productos en los medios de comunicación como la TV</a:t>
            </a:r>
          </a:p>
          <a:p>
            <a:pPr marL="285750" indent="-285750">
              <a:lnSpc>
                <a:spcPct val="100000"/>
              </a:lnSpc>
            </a:pPr>
            <a:r>
              <a:rPr lang="es-AR" dirty="0"/>
              <a:t>Los productos veganos suelen ser más costosos</a:t>
            </a:r>
          </a:p>
          <a:p>
            <a:pPr marL="285750" indent="-285750">
              <a:lnSpc>
                <a:spcPct val="100000"/>
              </a:lnSpc>
            </a:pPr>
            <a:endParaRPr lang="es-AR" dirty="0"/>
          </a:p>
        </p:txBody>
      </p:sp>
      <p:sp>
        <p:nvSpPr>
          <p:cNvPr id="12" name="Google Shape;550;p30">
            <a:extLst>
              <a:ext uri="{FF2B5EF4-FFF2-40B4-BE49-F238E27FC236}">
                <a16:creationId xmlns:a16="http://schemas.microsoft.com/office/drawing/2014/main" id="{65B97C8D-C0F9-FACC-0450-014FA0CCC7F5}"/>
              </a:ext>
            </a:extLst>
          </p:cNvPr>
          <p:cNvSpPr txBox="1">
            <a:spLocks/>
          </p:cNvSpPr>
          <p:nvPr/>
        </p:nvSpPr>
        <p:spPr>
          <a:xfrm>
            <a:off x="1215766" y="3798687"/>
            <a:ext cx="97551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</a:pPr>
            <a:r>
              <a:rPr lang="es-419" dirty="0"/>
              <a:t>Oportunidades:</a:t>
            </a:r>
          </a:p>
        </p:txBody>
      </p:sp>
      <p:sp>
        <p:nvSpPr>
          <p:cNvPr id="13" name="Google Shape;555;p30">
            <a:extLst>
              <a:ext uri="{FF2B5EF4-FFF2-40B4-BE49-F238E27FC236}">
                <a16:creationId xmlns:a16="http://schemas.microsoft.com/office/drawing/2014/main" id="{7008C04D-BB88-E143-E29B-5027A89EC480}"/>
              </a:ext>
            </a:extLst>
          </p:cNvPr>
          <p:cNvSpPr txBox="1">
            <a:spLocks/>
          </p:cNvSpPr>
          <p:nvPr/>
        </p:nvSpPr>
        <p:spPr>
          <a:xfrm>
            <a:off x="1215765" y="4156753"/>
            <a:ext cx="8712513" cy="978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285750" indent="-285750">
              <a:lnSpc>
                <a:spcPct val="100000"/>
              </a:lnSpc>
            </a:pPr>
            <a:r>
              <a:rPr lang="es-AR" dirty="0"/>
              <a:t>Nuevos hábitos saludables en la población</a:t>
            </a:r>
          </a:p>
          <a:p>
            <a:pPr marL="285750" indent="-285750">
              <a:lnSpc>
                <a:spcPct val="100000"/>
              </a:lnSpc>
            </a:pPr>
            <a:r>
              <a:rPr lang="es-AR" dirty="0"/>
              <a:t>Avance tecnológico en la maquinaria de producción</a:t>
            </a:r>
          </a:p>
          <a:p>
            <a:pPr marL="285750" indent="-285750">
              <a:lnSpc>
                <a:spcPct val="100000"/>
              </a:lnSpc>
            </a:pPr>
            <a:r>
              <a:rPr lang="es-AR" dirty="0"/>
              <a:t>Avances en la biotecnología</a:t>
            </a:r>
          </a:p>
          <a:p>
            <a:pPr marL="285750" indent="-285750">
              <a:lnSpc>
                <a:spcPct val="100000"/>
              </a:lnSpc>
            </a:pPr>
            <a:r>
              <a:rPr lang="es-AR" dirty="0"/>
              <a:t>Movimiento vegano cada vez mayor en el país</a:t>
            </a:r>
          </a:p>
        </p:txBody>
      </p:sp>
      <p:sp>
        <p:nvSpPr>
          <p:cNvPr id="14" name="Google Shape;550;p30">
            <a:extLst>
              <a:ext uri="{FF2B5EF4-FFF2-40B4-BE49-F238E27FC236}">
                <a16:creationId xmlns:a16="http://schemas.microsoft.com/office/drawing/2014/main" id="{890BF357-6649-1A1C-5088-7421C59F5E09}"/>
              </a:ext>
            </a:extLst>
          </p:cNvPr>
          <p:cNvSpPr txBox="1">
            <a:spLocks/>
          </p:cNvSpPr>
          <p:nvPr/>
        </p:nvSpPr>
        <p:spPr>
          <a:xfrm>
            <a:off x="1215766" y="5035608"/>
            <a:ext cx="97551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</a:pPr>
            <a:r>
              <a:rPr lang="es-AR" dirty="0"/>
              <a:t>Amenazas</a:t>
            </a:r>
            <a:r>
              <a:rPr lang="es-419" dirty="0"/>
              <a:t>:</a:t>
            </a:r>
          </a:p>
        </p:txBody>
      </p:sp>
      <p:sp>
        <p:nvSpPr>
          <p:cNvPr id="15" name="Google Shape;555;p30">
            <a:extLst>
              <a:ext uri="{FF2B5EF4-FFF2-40B4-BE49-F238E27FC236}">
                <a16:creationId xmlns:a16="http://schemas.microsoft.com/office/drawing/2014/main" id="{CDB0E7FE-7167-DE43-F062-E250B159EECD}"/>
              </a:ext>
            </a:extLst>
          </p:cNvPr>
          <p:cNvSpPr txBox="1">
            <a:spLocks/>
          </p:cNvSpPr>
          <p:nvPr/>
        </p:nvSpPr>
        <p:spPr>
          <a:xfrm>
            <a:off x="1215765" y="5371516"/>
            <a:ext cx="8712513" cy="978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285750" indent="-285750">
              <a:lnSpc>
                <a:spcPct val="100000"/>
              </a:lnSpc>
            </a:pPr>
            <a:r>
              <a:rPr lang="es-AR" dirty="0"/>
              <a:t>Falta/escasez en la materia prima para fabricar productos veganos</a:t>
            </a:r>
          </a:p>
          <a:p>
            <a:pPr marL="285750" indent="-285750">
              <a:lnSpc>
                <a:spcPct val="100000"/>
              </a:lnSpc>
            </a:pPr>
            <a:r>
              <a:rPr lang="es-AR" dirty="0"/>
              <a:t>Cambios/problemas climatológicos</a:t>
            </a:r>
          </a:p>
          <a:p>
            <a:pPr marL="285750" indent="-285750">
              <a:lnSpc>
                <a:spcPct val="100000"/>
              </a:lnSpc>
            </a:pPr>
            <a:r>
              <a:rPr lang="es-AR" dirty="0"/>
              <a:t>Suba de impuestos y de servicios</a:t>
            </a:r>
          </a:p>
          <a:p>
            <a:pPr marL="285750" indent="-285750">
              <a:lnSpc>
                <a:spcPct val="100000"/>
              </a:lnSpc>
            </a:pPr>
            <a:r>
              <a:rPr lang="es-AR" dirty="0"/>
              <a:t>Ley de etiquetado frontal</a:t>
            </a:r>
          </a:p>
        </p:txBody>
      </p:sp>
      <p:sp>
        <p:nvSpPr>
          <p:cNvPr id="2" name="Google Shape;648;p36">
            <a:extLst>
              <a:ext uri="{FF2B5EF4-FFF2-40B4-BE49-F238E27FC236}">
                <a16:creationId xmlns:a16="http://schemas.microsoft.com/office/drawing/2014/main" id="{D9643484-18E1-5E19-75C1-F3355A631510}"/>
              </a:ext>
            </a:extLst>
          </p:cNvPr>
          <p:cNvSpPr txBox="1">
            <a:spLocks/>
          </p:cNvSpPr>
          <p:nvPr/>
        </p:nvSpPr>
        <p:spPr>
          <a:xfrm>
            <a:off x="7669161" y="607815"/>
            <a:ext cx="4471584" cy="660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●"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○"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■"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●"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○"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■"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●"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○"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 Mono"/>
              <a:buChar char="■"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Bef>
                <a:spcPts val="2100"/>
              </a:spcBef>
              <a:spcAft>
                <a:spcPts val="2100"/>
              </a:spcAft>
              <a:buFont typeface="Roboto Mono"/>
              <a:buNone/>
            </a:pPr>
            <a:r>
              <a:rPr lang="es-ES" dirty="0">
                <a:solidFill>
                  <a:srgbClr val="00B050"/>
                </a:solidFill>
              </a:rPr>
              <a:t>UEN: Línea Verde/Apto Vegano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4"/>
          <p:cNvSpPr txBox="1">
            <a:spLocks noGrp="1"/>
          </p:cNvSpPr>
          <p:nvPr>
            <p:ph type="title" idx="4294967295"/>
          </p:nvPr>
        </p:nvSpPr>
        <p:spPr>
          <a:xfrm>
            <a:off x="877949" y="897252"/>
            <a:ext cx="9254193" cy="59493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S" dirty="0" err="1"/>
              <a:t>Macroentorno</a:t>
            </a:r>
            <a:r>
              <a:rPr lang="es-AR" dirty="0"/>
              <a:t> - PESTEL</a:t>
            </a:r>
            <a:endParaRPr dirty="0"/>
          </a:p>
        </p:txBody>
      </p:sp>
      <p:sp>
        <p:nvSpPr>
          <p:cNvPr id="596" name="Google Shape;596;p34"/>
          <p:cNvSpPr txBox="1">
            <a:spLocks noGrp="1"/>
          </p:cNvSpPr>
          <p:nvPr>
            <p:ph type="body" idx="4294967295"/>
          </p:nvPr>
        </p:nvSpPr>
        <p:spPr>
          <a:xfrm>
            <a:off x="694987" y="1250785"/>
            <a:ext cx="11445758" cy="556062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2100"/>
              </a:spcBef>
              <a:buNone/>
            </a:pPr>
            <a:r>
              <a:rPr lang="es-AR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Factores Políticos/Legales: </a:t>
            </a:r>
            <a:r>
              <a:rPr lang="es-AR" dirty="0"/>
              <a:t>Ley de Etiquetado Frontal, Habilitaciones, Política comercial vigente, Normativa laboral</a:t>
            </a:r>
          </a:p>
          <a:p>
            <a:pPr marL="0" lvl="0" indent="0" algn="l" rtl="0">
              <a:spcBef>
                <a:spcPts val="2100"/>
              </a:spcBef>
              <a:buNone/>
            </a:pPr>
            <a:r>
              <a:rPr lang="es-AR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Factores Socioculturales/Demográficos: </a:t>
            </a:r>
            <a:r>
              <a:rPr lang="es-AR" dirty="0"/>
              <a:t>Mucho consumo de pastas por parte de la población, son consumidas por personas de todas las edades en Argentina</a:t>
            </a:r>
          </a:p>
          <a:p>
            <a:pPr marL="0" lvl="0" indent="0" algn="l" rtl="0">
              <a:spcBef>
                <a:spcPts val="2100"/>
              </a:spcBef>
              <a:buNone/>
            </a:pPr>
            <a:r>
              <a:rPr lang="es-AR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Fatores Económicos: </a:t>
            </a:r>
            <a:r>
              <a:rPr lang="es-AR" dirty="0"/>
              <a:t>Inflación (aumento de precios en la materia prima, por ende, en el productos terminado) Impuestos, costo de la energía para el funcionamiento de maquinarias</a:t>
            </a:r>
          </a:p>
          <a:p>
            <a:pPr marL="0" lvl="0" indent="0" algn="l" rtl="0">
              <a:spcBef>
                <a:spcPts val="2100"/>
              </a:spcBef>
              <a:buNone/>
            </a:pPr>
            <a:r>
              <a:rPr lang="es-AR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Factores Tecnológicos: </a:t>
            </a:r>
            <a:r>
              <a:rPr lang="es-AR" dirty="0"/>
              <a:t>Posible </a:t>
            </a:r>
            <a:r>
              <a:rPr lang="es-AR" dirty="0" err="1"/>
              <a:t>obsolencia</a:t>
            </a:r>
            <a:r>
              <a:rPr lang="es-AR" dirty="0"/>
              <a:t> de la maquinaria, Fondo Tecnológico Argentino (FONTAR) donde el gobierno apoya a las empresas, financiando proyectos dirigidos a mejorar las innovaciones tecnológicas</a:t>
            </a:r>
          </a:p>
          <a:p>
            <a:pPr marL="0" lvl="0" indent="0" algn="l" rtl="0">
              <a:spcBef>
                <a:spcPts val="2100"/>
              </a:spcBef>
              <a:buNone/>
            </a:pPr>
            <a:r>
              <a:rPr lang="es-AR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Factores Ecológicos: </a:t>
            </a:r>
            <a:r>
              <a:rPr lang="es-AR" dirty="0">
                <a:solidFill>
                  <a:srgbClr val="000000"/>
                </a:solidFill>
              </a:rPr>
              <a:t>Responsabilidad social empresaria (</a:t>
            </a:r>
            <a:r>
              <a:rPr lang="es-AR" dirty="0" err="1">
                <a:solidFill>
                  <a:srgbClr val="000000"/>
                </a:solidFill>
              </a:rPr>
              <a:t>WorldCob</a:t>
            </a:r>
            <a:r>
              <a:rPr lang="es-AR" dirty="0">
                <a:solidFill>
                  <a:srgbClr val="000000"/>
                </a:solidFill>
              </a:rPr>
              <a:t>, 2016), y políticas de cuidado ambiental  </a:t>
            </a:r>
            <a:endParaRPr lang="es-AR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 rtl="0">
              <a:spcBef>
                <a:spcPts val="2100"/>
              </a:spcBef>
              <a:buNone/>
            </a:pPr>
            <a:r>
              <a:rPr lang="es-AR" dirty="0"/>
              <a:t> </a:t>
            </a:r>
            <a:endParaRPr dirty="0"/>
          </a:p>
        </p:txBody>
      </p:sp>
      <p:sp>
        <p:nvSpPr>
          <p:cNvPr id="598" name="Google Shape;598;p3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cxnSp>
        <p:nvCxnSpPr>
          <p:cNvPr id="599" name="Google Shape;599;p34"/>
          <p:cNvCxnSpPr/>
          <p:nvPr/>
        </p:nvCxnSpPr>
        <p:spPr>
          <a:xfrm rot="10800000">
            <a:off x="497901" y="1795396"/>
            <a:ext cx="0" cy="48159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00" name="Google Shape;600;p34"/>
          <p:cNvGrpSpPr/>
          <p:nvPr/>
        </p:nvGrpSpPr>
        <p:grpSpPr>
          <a:xfrm>
            <a:off x="43125" y="916764"/>
            <a:ext cx="737725" cy="887475"/>
            <a:chOff x="4038950" y="1664675"/>
            <a:chExt cx="737725" cy="887475"/>
          </a:xfrm>
        </p:grpSpPr>
        <p:sp>
          <p:nvSpPr>
            <p:cNvPr id="601" name="Google Shape;601;p34"/>
            <p:cNvSpPr/>
            <p:nvPr/>
          </p:nvSpPr>
          <p:spPr>
            <a:xfrm>
              <a:off x="4038950" y="22551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4233150" y="1664675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4506675" y="20895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4" name="Google Shape;604;p34"/>
          <p:cNvSpPr/>
          <p:nvPr/>
        </p:nvSpPr>
        <p:spPr>
          <a:xfrm>
            <a:off x="303901" y="324034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34"/>
          <p:cNvSpPr/>
          <p:nvPr/>
        </p:nvSpPr>
        <p:spPr>
          <a:xfrm>
            <a:off x="1096422" y="325389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4"/>
          <p:cNvSpPr/>
          <p:nvPr/>
        </p:nvSpPr>
        <p:spPr>
          <a:xfrm>
            <a:off x="2434048" y="332388"/>
            <a:ext cx="497400" cy="486151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7" name="Google Shape;607;p34"/>
          <p:cNvCxnSpPr/>
          <p:nvPr/>
        </p:nvCxnSpPr>
        <p:spPr>
          <a:xfrm>
            <a:off x="3160913" y="601238"/>
            <a:ext cx="439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8" name="Google Shape;608;p34"/>
          <p:cNvSpPr/>
          <p:nvPr/>
        </p:nvSpPr>
        <p:spPr>
          <a:xfrm>
            <a:off x="357037" y="246704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4"/>
          <p:cNvSpPr/>
          <p:nvPr/>
        </p:nvSpPr>
        <p:spPr>
          <a:xfrm>
            <a:off x="1130963" y="227058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4"/>
          <p:cNvSpPr/>
          <p:nvPr/>
        </p:nvSpPr>
        <p:spPr>
          <a:xfrm>
            <a:off x="2468589" y="263315"/>
            <a:ext cx="497400" cy="5154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8" name="Google Shape;618;p34"/>
          <p:cNvGrpSpPr/>
          <p:nvPr/>
        </p:nvGrpSpPr>
        <p:grpSpPr>
          <a:xfrm>
            <a:off x="11314051" y="778715"/>
            <a:ext cx="737725" cy="887475"/>
            <a:chOff x="4038950" y="1664675"/>
            <a:chExt cx="737725" cy="887475"/>
          </a:xfrm>
        </p:grpSpPr>
        <p:sp>
          <p:nvSpPr>
            <p:cNvPr id="619" name="Google Shape;619;p34"/>
            <p:cNvSpPr/>
            <p:nvPr/>
          </p:nvSpPr>
          <p:spPr>
            <a:xfrm>
              <a:off x="4038950" y="22551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4"/>
            <p:cNvSpPr/>
            <p:nvPr/>
          </p:nvSpPr>
          <p:spPr>
            <a:xfrm>
              <a:off x="4233150" y="1664675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4"/>
            <p:cNvSpPr/>
            <p:nvPr/>
          </p:nvSpPr>
          <p:spPr>
            <a:xfrm>
              <a:off x="4506675" y="20895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Google Shape;648;p36">
            <a:extLst>
              <a:ext uri="{FF2B5EF4-FFF2-40B4-BE49-F238E27FC236}">
                <a16:creationId xmlns:a16="http://schemas.microsoft.com/office/drawing/2014/main" id="{03D3D160-B594-FA4C-01D5-564BC3689188}"/>
              </a:ext>
            </a:extLst>
          </p:cNvPr>
          <p:cNvSpPr txBox="1">
            <a:spLocks/>
          </p:cNvSpPr>
          <p:nvPr/>
        </p:nvSpPr>
        <p:spPr>
          <a:xfrm>
            <a:off x="7745813" y="-14229"/>
            <a:ext cx="4394932" cy="689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●"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○"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■"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●"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○"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■"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●"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○"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 Mono"/>
              <a:buChar char="■"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Bef>
                <a:spcPts val="2100"/>
              </a:spcBef>
              <a:spcAft>
                <a:spcPts val="2100"/>
              </a:spcAft>
              <a:buFont typeface="Roboto Mono"/>
              <a:buNone/>
            </a:pPr>
            <a:r>
              <a:rPr lang="es-ES" dirty="0">
                <a:solidFill>
                  <a:srgbClr val="00B050"/>
                </a:solidFill>
              </a:rPr>
              <a:t>UEN: Línea Verde/Apto Vegano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6"/>
          <p:cNvSpPr txBox="1">
            <a:spLocks noGrp="1"/>
          </p:cNvSpPr>
          <p:nvPr>
            <p:ph type="title"/>
          </p:nvPr>
        </p:nvSpPr>
        <p:spPr>
          <a:xfrm>
            <a:off x="2445405" y="702361"/>
            <a:ext cx="7301185" cy="772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4800" dirty="0"/>
              <a:t>5 fuerzas de Porter</a:t>
            </a:r>
            <a:endParaRPr sz="4800" dirty="0"/>
          </a:p>
        </p:txBody>
      </p:sp>
      <p:sp>
        <p:nvSpPr>
          <p:cNvPr id="648" name="Google Shape;648;p36"/>
          <p:cNvSpPr txBox="1">
            <a:spLocks noGrp="1"/>
          </p:cNvSpPr>
          <p:nvPr>
            <p:ph type="body" idx="4294967295"/>
          </p:nvPr>
        </p:nvSpPr>
        <p:spPr>
          <a:xfrm>
            <a:off x="7745813" y="-116105"/>
            <a:ext cx="4394932" cy="689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</a:pPr>
            <a:r>
              <a:rPr lang="es-AR" dirty="0">
                <a:solidFill>
                  <a:srgbClr val="00B050"/>
                </a:solidFill>
              </a:rPr>
              <a:t>UEN: Línea Verde/Apto Vegano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650" name="Google Shape;650;p3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cxnSp>
        <p:nvCxnSpPr>
          <p:cNvPr id="651" name="Google Shape;651;p36"/>
          <p:cNvCxnSpPr/>
          <p:nvPr/>
        </p:nvCxnSpPr>
        <p:spPr>
          <a:xfrm rot="10800000">
            <a:off x="683750" y="1321375"/>
            <a:ext cx="0" cy="48159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2" name="Google Shape;652;p36"/>
          <p:cNvSpPr/>
          <p:nvPr/>
        </p:nvSpPr>
        <p:spPr>
          <a:xfrm>
            <a:off x="303900" y="190525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36"/>
          <p:cNvSpPr/>
          <p:nvPr/>
        </p:nvSpPr>
        <p:spPr>
          <a:xfrm>
            <a:off x="1079235" y="209361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6"/>
          <p:cNvSpPr/>
          <p:nvPr/>
        </p:nvSpPr>
        <p:spPr>
          <a:xfrm>
            <a:off x="2416133" y="198454"/>
            <a:ext cx="497400" cy="515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5" name="Google Shape;655;p36"/>
          <p:cNvCxnSpPr/>
          <p:nvPr/>
        </p:nvCxnSpPr>
        <p:spPr>
          <a:xfrm>
            <a:off x="3160913" y="295847"/>
            <a:ext cx="27030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6" name="Google Shape;656;p36"/>
          <p:cNvSpPr/>
          <p:nvPr/>
        </p:nvSpPr>
        <p:spPr>
          <a:xfrm>
            <a:off x="345799" y="155160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36"/>
          <p:cNvSpPr/>
          <p:nvPr/>
        </p:nvSpPr>
        <p:spPr>
          <a:xfrm>
            <a:off x="1128114" y="155160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36"/>
          <p:cNvSpPr/>
          <p:nvPr/>
        </p:nvSpPr>
        <p:spPr>
          <a:xfrm>
            <a:off x="2468916" y="155160"/>
            <a:ext cx="497400" cy="5154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648;p36">
            <a:extLst>
              <a:ext uri="{FF2B5EF4-FFF2-40B4-BE49-F238E27FC236}">
                <a16:creationId xmlns:a16="http://schemas.microsoft.com/office/drawing/2014/main" id="{51B7B94F-7B64-D20A-DE71-BF4947215739}"/>
              </a:ext>
            </a:extLst>
          </p:cNvPr>
          <p:cNvSpPr txBox="1">
            <a:spLocks/>
          </p:cNvSpPr>
          <p:nvPr/>
        </p:nvSpPr>
        <p:spPr>
          <a:xfrm>
            <a:off x="1021699" y="2353087"/>
            <a:ext cx="10614774" cy="370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●"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○"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■"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●"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○"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■"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●"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○"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 Mono"/>
              <a:buChar char="■"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s-MX" sz="1600" b="1" dirty="0"/>
              <a:t>Amenaza de competidores potenciales</a:t>
            </a:r>
            <a:r>
              <a:rPr lang="es-MX" sz="1600" dirty="0"/>
              <a:t>: Marcas dominantes que saquen la misma la misma línea de productos. Ej. En el caso de que “La Salteña” saque una línea de productos apta para veganos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s-MX" sz="1600" b="1" dirty="0"/>
              <a:t>Amenaza de productos sustitutos: </a:t>
            </a:r>
            <a:r>
              <a:rPr lang="es-MX" sz="1600" dirty="0"/>
              <a:t>Ante la posible escases de harina de trigo (o harina Graham para productos veganos), no podrían continuar la producción, ya que no hay un producto sustitutos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s-MX" sz="1600" b="1" dirty="0"/>
              <a:t>Poder de negociación de compradores: </a:t>
            </a:r>
            <a:r>
              <a:rPr lang="es-MX" sz="1600" dirty="0"/>
              <a:t>en esta fuerza, es necesario ofrecer productos de calidad a precios asequibles y diferenciarse del resto de las empresas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s-MX" sz="1600" b="1" dirty="0"/>
              <a:t>Poder de negociación de proveedores: </a:t>
            </a:r>
            <a:r>
              <a:rPr lang="es-MX" sz="1600" dirty="0"/>
              <a:t>Aumento de precios en los productos, problemas en la entrega de productos.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s-MX" sz="1600" b="1" dirty="0"/>
              <a:t>Rivalidad entre competidores actuales: </a:t>
            </a:r>
            <a:r>
              <a:rPr lang="es-MX" sz="1600" dirty="0"/>
              <a:t>riesgo de plagio de las recetas; más presencia con publicidad para llegar a más público que ya consume otras marca</a:t>
            </a:r>
            <a:endParaRPr lang="es-MX" sz="16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99CBC97-98A5-6921-3683-58057D7FF124}"/>
              </a:ext>
            </a:extLst>
          </p:cNvPr>
          <p:cNvSpPr txBox="1"/>
          <p:nvPr/>
        </p:nvSpPr>
        <p:spPr>
          <a:xfrm>
            <a:off x="2581348" y="1545458"/>
            <a:ext cx="7029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dirty="0">
                <a:solidFill>
                  <a:schemeClr val="accent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Establece el nivel de competencia en la industria para la planificación estratégica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A85093-CE04-A8E8-F0A7-E601E0B52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01" y="-883454"/>
            <a:ext cx="8275525" cy="2845000"/>
          </a:xfrm>
        </p:spPr>
        <p:txBody>
          <a:bodyPr/>
          <a:lstStyle/>
          <a:p>
            <a:r>
              <a:rPr lang="es-ES" sz="2800" dirty="0"/>
              <a:t>5 fuerzas de Porter </a:t>
            </a:r>
            <a:r>
              <a:rPr lang="es-ES" sz="2000" dirty="0"/>
              <a:t>-</a:t>
            </a:r>
            <a:r>
              <a:rPr lang="es-ES" sz="3200" dirty="0"/>
              <a:t> </a:t>
            </a:r>
            <a:r>
              <a:rPr lang="es-ES" sz="2400" dirty="0"/>
              <a:t>Esquema</a:t>
            </a:r>
            <a:endParaRPr lang="es-ES" sz="32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57AFD9-1702-3989-80BA-749ECAD97E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8</a:t>
            </a:fld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99AF126-D91E-4645-1915-45C9ABBA7A76}"/>
              </a:ext>
            </a:extLst>
          </p:cNvPr>
          <p:cNvSpPr txBox="1"/>
          <p:nvPr/>
        </p:nvSpPr>
        <p:spPr>
          <a:xfrm>
            <a:off x="8714605" y="216585"/>
            <a:ext cx="6120580" cy="322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</a:pPr>
            <a:r>
              <a:rPr lang="es-ES" dirty="0">
                <a:solidFill>
                  <a:srgbClr val="00B05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UEN: Línea Verde/Apto Vegano</a:t>
            </a:r>
          </a:p>
        </p:txBody>
      </p:sp>
      <p:pic>
        <p:nvPicPr>
          <p:cNvPr id="10" name="Imagen 9" descr="Diagrama&#10;&#10;Descripción generada automáticamente">
            <a:extLst>
              <a:ext uri="{FF2B5EF4-FFF2-40B4-BE49-F238E27FC236}">
                <a16:creationId xmlns:a16="http://schemas.microsoft.com/office/drawing/2014/main" id="{BF7F7BC7-228C-B8D4-001F-091C2A527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00366" y="777693"/>
            <a:ext cx="8903724" cy="608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064A5-A6A8-BABB-7844-3D2169C07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275" y="-323026"/>
            <a:ext cx="4942390" cy="2377200"/>
          </a:xfrm>
        </p:spPr>
        <p:txBody>
          <a:bodyPr/>
          <a:lstStyle/>
          <a:p>
            <a:r>
              <a:rPr lang="es-ES" dirty="0"/>
              <a:t>Matriz BCG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6CBA61-1941-6006-C29D-F2E21E9A22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9</a:t>
            </a:fld>
            <a:endParaRPr lang="es-ES"/>
          </a:p>
        </p:txBody>
      </p:sp>
      <p:pic>
        <p:nvPicPr>
          <p:cNvPr id="2050" name="Picture 2" descr="Matriz BCG: qué es y cómo aplicarla + EJEMPLO | Roberto Espinosa">
            <a:extLst>
              <a:ext uri="{FF2B5EF4-FFF2-40B4-BE49-F238E27FC236}">
                <a16:creationId xmlns:a16="http://schemas.microsoft.com/office/drawing/2014/main" id="{33D8BBCD-E5DC-3A26-0603-2767E90AA7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02"/>
          <a:stretch/>
        </p:blipFill>
        <p:spPr bwMode="auto">
          <a:xfrm>
            <a:off x="3243890" y="1254823"/>
            <a:ext cx="5704219" cy="548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198C7B6F-A561-215D-BCB5-6ABD94469F85}"/>
              </a:ext>
            </a:extLst>
          </p:cNvPr>
          <p:cNvSpPr/>
          <p:nvPr/>
        </p:nvSpPr>
        <p:spPr>
          <a:xfrm>
            <a:off x="5255341" y="1891941"/>
            <a:ext cx="1061883" cy="103976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B413E91-A461-5C5E-2FA5-68CBCA6483C7}"/>
              </a:ext>
            </a:extLst>
          </p:cNvPr>
          <p:cNvSpPr/>
          <p:nvPr/>
        </p:nvSpPr>
        <p:spPr>
          <a:xfrm>
            <a:off x="5255340" y="2168072"/>
            <a:ext cx="106188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Línea apto vegano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64E52DF-B2F2-4CEA-9241-084990C30AFF}"/>
              </a:ext>
            </a:extLst>
          </p:cNvPr>
          <p:cNvSpPr txBox="1"/>
          <p:nvPr/>
        </p:nvSpPr>
        <p:spPr>
          <a:xfrm>
            <a:off x="8714605" y="216585"/>
            <a:ext cx="6120580" cy="322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</a:pPr>
            <a:r>
              <a:rPr lang="es-ES" dirty="0">
                <a:solidFill>
                  <a:srgbClr val="00B05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UEN: Línea Verde/Apto Vegano</a:t>
            </a:r>
          </a:p>
        </p:txBody>
      </p:sp>
    </p:spTree>
    <p:extLst>
      <p:ext uri="{BB962C8B-B14F-4D97-AF65-F5344CB8AC3E}">
        <p14:creationId xmlns:p14="http://schemas.microsoft.com/office/powerpoint/2010/main" val="119856989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1D2236"/>
      </a:dk1>
      <a:lt1>
        <a:srgbClr val="FEF1E8"/>
      </a:lt1>
      <a:dk2>
        <a:srgbClr val="434343"/>
      </a:dk2>
      <a:lt2>
        <a:srgbClr val="FFFFFF"/>
      </a:lt2>
      <a:accent1>
        <a:srgbClr val="365CEF"/>
      </a:accent1>
      <a:accent2>
        <a:srgbClr val="8ACAF6"/>
      </a:accent2>
      <a:accent3>
        <a:srgbClr val="1D2236"/>
      </a:accent3>
      <a:accent4>
        <a:srgbClr val="FFFFFF"/>
      </a:accent4>
      <a:accent5>
        <a:srgbClr val="FFFFFF"/>
      </a:accent5>
      <a:accent6>
        <a:srgbClr val="FFFFFF"/>
      </a:accent6>
      <a:hlink>
        <a:srgbClr val="1F48E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626</Words>
  <Application>Microsoft Office PowerPoint</Application>
  <PresentationFormat>Panorámica</PresentationFormat>
  <Paragraphs>76</Paragraphs>
  <Slides>9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Abril Fatface</vt:lpstr>
      <vt:lpstr>Roboto Mono</vt:lpstr>
      <vt:lpstr>Aldrich</vt:lpstr>
      <vt:lpstr>Roboto Mono SemiBold</vt:lpstr>
      <vt:lpstr>Calibri</vt:lpstr>
      <vt:lpstr>SlidesMania</vt:lpstr>
      <vt:lpstr>Misión</vt:lpstr>
      <vt:lpstr>OBJETIVOS</vt:lpstr>
      <vt:lpstr>Presentación de PowerPoint</vt:lpstr>
      <vt:lpstr>Línea Verde – Apto Vegano</vt:lpstr>
      <vt:lpstr>FODA</vt:lpstr>
      <vt:lpstr>Macroentorno - PESTEL</vt:lpstr>
      <vt:lpstr>5 fuerzas de Porter</vt:lpstr>
      <vt:lpstr>5 fuerzas de Porter - Esquema</vt:lpstr>
      <vt:lpstr>Matriz BCG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Misión</dc:title>
  <dc:creator>Lucas - Reni</dc:creator>
  <cp:lastModifiedBy>BOTAYA MAITE JKAZMIN</cp:lastModifiedBy>
  <cp:revision>6</cp:revision>
  <dcterms:modified xsi:type="dcterms:W3CDTF">2023-04-19T14:45:18Z</dcterms:modified>
</cp:coreProperties>
</file>