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D951E3-8236-4D37-BDAF-2A35419259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52F6523-1EB5-442F-9D0E-D76448EF5D35}">
      <dgm:prSet/>
      <dgm:spPr/>
      <dgm:t>
        <a:bodyPr/>
        <a:lstStyle/>
        <a:p>
          <a:r>
            <a:rPr lang="ru-RU"/>
            <a:t>Определить эффективность рекламных каналов.</a:t>
          </a:r>
          <a:endParaRPr lang="en-US"/>
        </a:p>
      </dgm:t>
    </dgm:pt>
    <dgm:pt modelId="{2A0E786E-9589-4706-B48B-BAF69E769698}" type="parTrans" cxnId="{A89F32D8-EDCF-4989-8713-7153B3B435A0}">
      <dgm:prSet/>
      <dgm:spPr/>
      <dgm:t>
        <a:bodyPr/>
        <a:lstStyle/>
        <a:p>
          <a:endParaRPr lang="en-US"/>
        </a:p>
      </dgm:t>
    </dgm:pt>
    <dgm:pt modelId="{13BEC526-7492-4B18-8494-F3C7236D409D}" type="sibTrans" cxnId="{A89F32D8-EDCF-4989-8713-7153B3B435A0}">
      <dgm:prSet/>
      <dgm:spPr/>
      <dgm:t>
        <a:bodyPr/>
        <a:lstStyle/>
        <a:p>
          <a:endParaRPr lang="en-US"/>
        </a:p>
      </dgm:t>
    </dgm:pt>
    <dgm:pt modelId="{23BE0098-861D-4633-BE36-6AD9A3375381}">
      <dgm:prSet/>
      <dgm:spPr/>
      <dgm:t>
        <a:bodyPr/>
        <a:lstStyle/>
        <a:p>
          <a:r>
            <a:rPr lang="ru-RU"/>
            <a:t>Найти кампании, которые стоит отключить, улучшить или масштабировать.</a:t>
          </a:r>
          <a:endParaRPr lang="en-US"/>
        </a:p>
      </dgm:t>
    </dgm:pt>
    <dgm:pt modelId="{01DF1713-A1D6-46C5-A010-97F5C918001E}" type="parTrans" cxnId="{1C5DA3C7-D724-42D2-A41F-001EF393359C}">
      <dgm:prSet/>
      <dgm:spPr/>
      <dgm:t>
        <a:bodyPr/>
        <a:lstStyle/>
        <a:p>
          <a:endParaRPr lang="en-US"/>
        </a:p>
      </dgm:t>
    </dgm:pt>
    <dgm:pt modelId="{6F36E84E-1C42-4AE5-85D1-8CFB9BB28FC4}" type="sibTrans" cxnId="{1C5DA3C7-D724-42D2-A41F-001EF393359C}">
      <dgm:prSet/>
      <dgm:spPr/>
      <dgm:t>
        <a:bodyPr/>
        <a:lstStyle/>
        <a:p>
          <a:endParaRPr lang="en-US"/>
        </a:p>
      </dgm:t>
    </dgm:pt>
    <dgm:pt modelId="{3ECCEA07-7133-4FCC-8189-D0831D8E4835}">
      <dgm:prSet/>
      <dgm:spPr/>
      <dgm:t>
        <a:bodyPr/>
        <a:lstStyle/>
        <a:p>
          <a:r>
            <a:rPr lang="ru-RU"/>
            <a:t>Ответить на важные бизнес-вопросы.</a:t>
          </a:r>
          <a:endParaRPr lang="en-US"/>
        </a:p>
      </dgm:t>
    </dgm:pt>
    <dgm:pt modelId="{1DFA1EC0-958B-4337-92A6-1137540F2C0D}" type="parTrans" cxnId="{132043EF-F9C5-4820-B835-1B255E594A8C}">
      <dgm:prSet/>
      <dgm:spPr/>
      <dgm:t>
        <a:bodyPr/>
        <a:lstStyle/>
        <a:p>
          <a:endParaRPr lang="en-US"/>
        </a:p>
      </dgm:t>
    </dgm:pt>
    <dgm:pt modelId="{8D40E227-D180-477B-B0B3-565EF788464C}" type="sibTrans" cxnId="{132043EF-F9C5-4820-B835-1B255E594A8C}">
      <dgm:prSet/>
      <dgm:spPr/>
      <dgm:t>
        <a:bodyPr/>
        <a:lstStyle/>
        <a:p>
          <a:endParaRPr lang="en-US"/>
        </a:p>
      </dgm:t>
    </dgm:pt>
    <dgm:pt modelId="{7334B003-CC11-431C-A8B5-6EA62EA85ACB}" type="pres">
      <dgm:prSet presAssocID="{00D951E3-8236-4D37-BDAF-2A35419259ED}" presName="root" presStyleCnt="0">
        <dgm:presLayoutVars>
          <dgm:dir/>
          <dgm:resizeHandles val="exact"/>
        </dgm:presLayoutVars>
      </dgm:prSet>
      <dgm:spPr/>
    </dgm:pt>
    <dgm:pt modelId="{B5B7D701-3767-44D9-AA80-F1E6B5B4A7DF}" type="pres">
      <dgm:prSet presAssocID="{E52F6523-1EB5-442F-9D0E-D76448EF5D35}" presName="compNode" presStyleCnt="0"/>
      <dgm:spPr/>
    </dgm:pt>
    <dgm:pt modelId="{0E39E0B4-D717-4BEF-86EB-2BCDF6BBE1AD}" type="pres">
      <dgm:prSet presAssocID="{E52F6523-1EB5-442F-9D0E-D76448EF5D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"/>
        </a:ext>
      </dgm:extLst>
    </dgm:pt>
    <dgm:pt modelId="{2628EE17-BE09-424E-90D3-F0C46D3EE243}" type="pres">
      <dgm:prSet presAssocID="{E52F6523-1EB5-442F-9D0E-D76448EF5D35}" presName="spaceRect" presStyleCnt="0"/>
      <dgm:spPr/>
    </dgm:pt>
    <dgm:pt modelId="{0067AF98-5611-4490-A09E-152644CFC024}" type="pres">
      <dgm:prSet presAssocID="{E52F6523-1EB5-442F-9D0E-D76448EF5D35}" presName="textRect" presStyleLbl="revTx" presStyleIdx="0" presStyleCnt="3">
        <dgm:presLayoutVars>
          <dgm:chMax val="1"/>
          <dgm:chPref val="1"/>
        </dgm:presLayoutVars>
      </dgm:prSet>
      <dgm:spPr/>
    </dgm:pt>
    <dgm:pt modelId="{B17DA548-50B2-4A98-85B7-9B6CB9A7B112}" type="pres">
      <dgm:prSet presAssocID="{13BEC526-7492-4B18-8494-F3C7236D409D}" presName="sibTrans" presStyleCnt="0"/>
      <dgm:spPr/>
    </dgm:pt>
    <dgm:pt modelId="{67640066-6C90-4720-8B2E-CD03FB07C32E}" type="pres">
      <dgm:prSet presAssocID="{23BE0098-861D-4633-BE36-6AD9A3375381}" presName="compNode" presStyleCnt="0"/>
      <dgm:spPr/>
    </dgm:pt>
    <dgm:pt modelId="{969676C3-5AA3-4790-A9D6-9B1B6CD2C0C7}" type="pres">
      <dgm:prSet presAssocID="{23BE0098-861D-4633-BE36-6AD9A337538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Глухой"/>
        </a:ext>
      </dgm:extLst>
    </dgm:pt>
    <dgm:pt modelId="{2565A0D4-0B00-4F10-AC5C-996562A93722}" type="pres">
      <dgm:prSet presAssocID="{23BE0098-861D-4633-BE36-6AD9A3375381}" presName="spaceRect" presStyleCnt="0"/>
      <dgm:spPr/>
    </dgm:pt>
    <dgm:pt modelId="{599BD60A-FE27-47F8-95FF-34761920325E}" type="pres">
      <dgm:prSet presAssocID="{23BE0098-861D-4633-BE36-6AD9A3375381}" presName="textRect" presStyleLbl="revTx" presStyleIdx="1" presStyleCnt="3">
        <dgm:presLayoutVars>
          <dgm:chMax val="1"/>
          <dgm:chPref val="1"/>
        </dgm:presLayoutVars>
      </dgm:prSet>
      <dgm:spPr/>
    </dgm:pt>
    <dgm:pt modelId="{85580FDB-9723-4C17-A56F-A70B52F40C3E}" type="pres">
      <dgm:prSet presAssocID="{6F36E84E-1C42-4AE5-85D1-8CFB9BB28FC4}" presName="sibTrans" presStyleCnt="0"/>
      <dgm:spPr/>
    </dgm:pt>
    <dgm:pt modelId="{0F5892D9-E4AD-49B0-856E-E5068A236613}" type="pres">
      <dgm:prSet presAssocID="{3ECCEA07-7133-4FCC-8189-D0831D8E4835}" presName="compNode" presStyleCnt="0"/>
      <dgm:spPr/>
    </dgm:pt>
    <dgm:pt modelId="{5F4FD913-3F03-4F83-852B-B11856A359B1}" type="pres">
      <dgm:prSet presAssocID="{3ECCEA07-7133-4FCC-8189-D0831D8E48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Язык"/>
        </a:ext>
      </dgm:extLst>
    </dgm:pt>
    <dgm:pt modelId="{0254C226-EED7-4940-AE0C-1BF18A231854}" type="pres">
      <dgm:prSet presAssocID="{3ECCEA07-7133-4FCC-8189-D0831D8E4835}" presName="spaceRect" presStyleCnt="0"/>
      <dgm:spPr/>
    </dgm:pt>
    <dgm:pt modelId="{D4F5D231-3263-417A-B771-90C9B5E7A4F1}" type="pres">
      <dgm:prSet presAssocID="{3ECCEA07-7133-4FCC-8189-D0831D8E48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F28B3D-74DE-474E-9440-3D88C5B4378C}" type="presOf" srcId="{00D951E3-8236-4D37-BDAF-2A35419259ED}" destId="{7334B003-CC11-431C-A8B5-6EA62EA85ACB}" srcOrd="0" destOrd="0" presId="urn:microsoft.com/office/officeart/2018/2/layout/IconLabelList"/>
    <dgm:cxn modelId="{430C148C-519D-477D-A1CD-5AD6C7B5B190}" type="presOf" srcId="{3ECCEA07-7133-4FCC-8189-D0831D8E4835}" destId="{D4F5D231-3263-417A-B771-90C9B5E7A4F1}" srcOrd="0" destOrd="0" presId="urn:microsoft.com/office/officeart/2018/2/layout/IconLabelList"/>
    <dgm:cxn modelId="{4C90E1BF-292E-4E7A-A52B-F811C13F8D86}" type="presOf" srcId="{23BE0098-861D-4633-BE36-6AD9A3375381}" destId="{599BD60A-FE27-47F8-95FF-34761920325E}" srcOrd="0" destOrd="0" presId="urn:microsoft.com/office/officeart/2018/2/layout/IconLabelList"/>
    <dgm:cxn modelId="{1C5DA3C7-D724-42D2-A41F-001EF393359C}" srcId="{00D951E3-8236-4D37-BDAF-2A35419259ED}" destId="{23BE0098-861D-4633-BE36-6AD9A3375381}" srcOrd="1" destOrd="0" parTransId="{01DF1713-A1D6-46C5-A010-97F5C918001E}" sibTransId="{6F36E84E-1C42-4AE5-85D1-8CFB9BB28FC4}"/>
    <dgm:cxn modelId="{A89F32D8-EDCF-4989-8713-7153B3B435A0}" srcId="{00D951E3-8236-4D37-BDAF-2A35419259ED}" destId="{E52F6523-1EB5-442F-9D0E-D76448EF5D35}" srcOrd="0" destOrd="0" parTransId="{2A0E786E-9589-4706-B48B-BAF69E769698}" sibTransId="{13BEC526-7492-4B18-8494-F3C7236D409D}"/>
    <dgm:cxn modelId="{132043EF-F9C5-4820-B835-1B255E594A8C}" srcId="{00D951E3-8236-4D37-BDAF-2A35419259ED}" destId="{3ECCEA07-7133-4FCC-8189-D0831D8E4835}" srcOrd="2" destOrd="0" parTransId="{1DFA1EC0-958B-4337-92A6-1137540F2C0D}" sibTransId="{8D40E227-D180-477B-B0B3-565EF788464C}"/>
    <dgm:cxn modelId="{8AF3E8FE-48BE-4C27-B0D6-E77375E71CFC}" type="presOf" srcId="{E52F6523-1EB5-442F-9D0E-D76448EF5D35}" destId="{0067AF98-5611-4490-A09E-152644CFC024}" srcOrd="0" destOrd="0" presId="urn:microsoft.com/office/officeart/2018/2/layout/IconLabelList"/>
    <dgm:cxn modelId="{BA77DB66-4385-4ACC-AE34-0778528A723D}" type="presParOf" srcId="{7334B003-CC11-431C-A8B5-6EA62EA85ACB}" destId="{B5B7D701-3767-44D9-AA80-F1E6B5B4A7DF}" srcOrd="0" destOrd="0" presId="urn:microsoft.com/office/officeart/2018/2/layout/IconLabelList"/>
    <dgm:cxn modelId="{7EB30528-930D-41F4-8F4E-6172C83ED5EA}" type="presParOf" srcId="{B5B7D701-3767-44D9-AA80-F1E6B5B4A7DF}" destId="{0E39E0B4-D717-4BEF-86EB-2BCDF6BBE1AD}" srcOrd="0" destOrd="0" presId="urn:microsoft.com/office/officeart/2018/2/layout/IconLabelList"/>
    <dgm:cxn modelId="{1E0925EC-0450-4B8A-B610-6DB1810EB463}" type="presParOf" srcId="{B5B7D701-3767-44D9-AA80-F1E6B5B4A7DF}" destId="{2628EE17-BE09-424E-90D3-F0C46D3EE243}" srcOrd="1" destOrd="0" presId="urn:microsoft.com/office/officeart/2018/2/layout/IconLabelList"/>
    <dgm:cxn modelId="{957655BB-6641-4EF4-94B8-0978CE22627B}" type="presParOf" srcId="{B5B7D701-3767-44D9-AA80-F1E6B5B4A7DF}" destId="{0067AF98-5611-4490-A09E-152644CFC024}" srcOrd="2" destOrd="0" presId="urn:microsoft.com/office/officeart/2018/2/layout/IconLabelList"/>
    <dgm:cxn modelId="{557A3B9C-7DC3-44D0-8368-E1B9A6D9FB56}" type="presParOf" srcId="{7334B003-CC11-431C-A8B5-6EA62EA85ACB}" destId="{B17DA548-50B2-4A98-85B7-9B6CB9A7B112}" srcOrd="1" destOrd="0" presId="urn:microsoft.com/office/officeart/2018/2/layout/IconLabelList"/>
    <dgm:cxn modelId="{91A693BA-B21E-451E-8040-40372B1ED936}" type="presParOf" srcId="{7334B003-CC11-431C-A8B5-6EA62EA85ACB}" destId="{67640066-6C90-4720-8B2E-CD03FB07C32E}" srcOrd="2" destOrd="0" presId="urn:microsoft.com/office/officeart/2018/2/layout/IconLabelList"/>
    <dgm:cxn modelId="{450C5DBA-B781-4206-825A-91CA141693F4}" type="presParOf" srcId="{67640066-6C90-4720-8B2E-CD03FB07C32E}" destId="{969676C3-5AA3-4790-A9D6-9B1B6CD2C0C7}" srcOrd="0" destOrd="0" presId="urn:microsoft.com/office/officeart/2018/2/layout/IconLabelList"/>
    <dgm:cxn modelId="{9222562E-1E15-495F-86D0-0A66125B80B1}" type="presParOf" srcId="{67640066-6C90-4720-8B2E-CD03FB07C32E}" destId="{2565A0D4-0B00-4F10-AC5C-996562A93722}" srcOrd="1" destOrd="0" presId="urn:microsoft.com/office/officeart/2018/2/layout/IconLabelList"/>
    <dgm:cxn modelId="{97DFDC3D-1478-4073-B81F-13B14FB686E3}" type="presParOf" srcId="{67640066-6C90-4720-8B2E-CD03FB07C32E}" destId="{599BD60A-FE27-47F8-95FF-34761920325E}" srcOrd="2" destOrd="0" presId="urn:microsoft.com/office/officeart/2018/2/layout/IconLabelList"/>
    <dgm:cxn modelId="{58C199C2-E361-4ADA-A906-CB7556D2DD78}" type="presParOf" srcId="{7334B003-CC11-431C-A8B5-6EA62EA85ACB}" destId="{85580FDB-9723-4C17-A56F-A70B52F40C3E}" srcOrd="3" destOrd="0" presId="urn:microsoft.com/office/officeart/2018/2/layout/IconLabelList"/>
    <dgm:cxn modelId="{4E4C0BD9-45FC-4C40-894C-D4FA57266E24}" type="presParOf" srcId="{7334B003-CC11-431C-A8B5-6EA62EA85ACB}" destId="{0F5892D9-E4AD-49B0-856E-E5068A236613}" srcOrd="4" destOrd="0" presId="urn:microsoft.com/office/officeart/2018/2/layout/IconLabelList"/>
    <dgm:cxn modelId="{42A94B4D-7FCC-4B55-9D42-6F6A4D3B1813}" type="presParOf" srcId="{0F5892D9-E4AD-49B0-856E-E5068A236613}" destId="{5F4FD913-3F03-4F83-852B-B11856A359B1}" srcOrd="0" destOrd="0" presId="urn:microsoft.com/office/officeart/2018/2/layout/IconLabelList"/>
    <dgm:cxn modelId="{3CC504E4-6DF6-479A-9D43-BDB646F5262D}" type="presParOf" srcId="{0F5892D9-E4AD-49B0-856E-E5068A236613}" destId="{0254C226-EED7-4940-AE0C-1BF18A231854}" srcOrd="1" destOrd="0" presId="urn:microsoft.com/office/officeart/2018/2/layout/IconLabelList"/>
    <dgm:cxn modelId="{8077BFD4-AF44-405C-A932-D1514B826FF6}" type="presParOf" srcId="{0F5892D9-E4AD-49B0-856E-E5068A236613}" destId="{D4F5D231-3263-417A-B771-90C9B5E7A4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9E0B4-D717-4BEF-86EB-2BCDF6BBE1AD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7AF98-5611-4490-A09E-152644CFC02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Определить эффективность рекламных каналов.</a:t>
          </a:r>
          <a:endParaRPr lang="en-US" sz="1700" kern="1200"/>
        </a:p>
      </dsp:txBody>
      <dsp:txXfrm>
        <a:off x="59990" y="2654049"/>
        <a:ext cx="3226223" cy="720000"/>
      </dsp:txXfrm>
    </dsp:sp>
    <dsp:sp modelId="{969676C3-5AA3-4790-A9D6-9B1B6CD2C0C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BD60A-FE27-47F8-95FF-34761920325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Найти кампании, которые стоит отключить, улучшить или масштабировать.</a:t>
          </a:r>
          <a:endParaRPr lang="en-US" sz="1700" kern="1200"/>
        </a:p>
      </dsp:txBody>
      <dsp:txXfrm>
        <a:off x="3850802" y="2654049"/>
        <a:ext cx="3226223" cy="720000"/>
      </dsp:txXfrm>
    </dsp:sp>
    <dsp:sp modelId="{5F4FD913-3F03-4F83-852B-B11856A359B1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5D231-3263-417A-B771-90C9B5E7A4F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Ответить на важные бизнес-вопросы.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290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8786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003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9033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56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8622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10061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330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709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0897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36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364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572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897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112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166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B11C-D70A-46DB-BA70-39716C604ADD}" type="datetimeFigureOut">
              <a:rPr lang="ru-KZ" smtClean="0"/>
              <a:t>13.06.2025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6AF851E-8B7D-421E-9DA4-B65B78DF3C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967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gasalamanca.github.io/marketing-dashboar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84029-EA6D-77E5-3CA9-CDD992DB3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ru-RU" sz="7200"/>
              <a:t>Анализ эффективности рекламных кампаний</a:t>
            </a:r>
            <a:endParaRPr lang="ru-RU" sz="7200">
              <a:effectLst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698AC1-050A-1D0D-3DFE-BF3F205B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ru-RU" dirty="0"/>
              <a:t>Ссылка на </a:t>
            </a:r>
            <a:r>
              <a:rPr lang="ru-RU" dirty="0" err="1"/>
              <a:t>дашборд</a:t>
            </a:r>
            <a:r>
              <a:rPr lang="en-US" dirty="0"/>
              <a:t>: </a:t>
            </a:r>
            <a:r>
              <a:rPr lang="en-US" b="1" u="sng" dirty="0">
                <a:hlinkClick r:id="rId2"/>
              </a:rPr>
              <a:t>https://magasalamanca.github.io/marketing-dashboard/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73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FE13-D8B1-9CE9-EC80-B6C4DA51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KZ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AE78F4-9A2A-336D-BB57-9E9EC7935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221756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636292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457208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Вопрос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Ответ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15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Есть ли окупаемые каналы?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 </a:t>
                      </a:r>
                      <a:r>
                        <a:rPr lang="en-US" dirty="0"/>
                        <a:t>VK, Yandex Freemium, Telegram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358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Что отключить?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Yandex </a:t>
                      </a:r>
                      <a:r>
                        <a:rPr lang="en-US" dirty="0" err="1"/>
                        <a:t>dod-php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78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Что улучшить?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 </a:t>
                      </a:r>
                      <a:r>
                        <a:rPr lang="en-US" dirty="0"/>
                        <a:t>Yandex Prof-Java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23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Что масштабировать?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 </a:t>
                      </a:r>
                      <a:r>
                        <a:rPr lang="en-US" dirty="0"/>
                        <a:t>VK Freemium, Telegram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09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Когда анализировать?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ru-RU" dirty="0"/>
                        <a:t>через 1–2 дня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75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 </a:t>
                      </a: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9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7BF1B-8ABE-639B-46F9-F15C0BBA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ru-RU" sz="2800">
                <a:solidFill>
                  <a:srgbClr val="FFFFFF"/>
                </a:solidFill>
              </a:rPr>
              <a:t>Цель анализа</a:t>
            </a:r>
            <a:br>
              <a:rPr lang="ru-RU" sz="2800">
                <a:solidFill>
                  <a:srgbClr val="FFFFFF"/>
                </a:solidFill>
                <a:effectLst/>
              </a:rPr>
            </a:br>
            <a:endParaRPr lang="ru-KZ" sz="28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3F67B25-5766-0910-0F85-17CE4967F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40745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718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3B3A0-80FE-761F-3A99-C93112A6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Объект 4" descr="Изображение выглядит как линия, График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5CD457A-BB4D-20B3-F73E-3437F1C54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1" y="127598"/>
            <a:ext cx="10488660" cy="2700829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CF879DC-6E94-7C34-AD0B-B93D319FF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54216"/>
              </p:ext>
            </p:extLst>
          </p:nvPr>
        </p:nvGraphicFramePr>
        <p:xfrm>
          <a:off x="762001" y="2949059"/>
          <a:ext cx="10783433" cy="3566160"/>
        </p:xfrm>
        <a:graphic>
          <a:graphicData uri="http://schemas.openxmlformats.org/drawingml/2006/table">
            <a:tbl>
              <a:tblPr/>
              <a:tblGrid>
                <a:gridCol w="3546193">
                  <a:extLst>
                    <a:ext uri="{9D8B030D-6E8A-4147-A177-3AD203B41FA5}">
                      <a16:colId xmlns:a16="http://schemas.microsoft.com/office/drawing/2014/main" val="2331227366"/>
                    </a:ext>
                  </a:extLst>
                </a:gridCol>
                <a:gridCol w="3618620">
                  <a:extLst>
                    <a:ext uri="{9D8B030D-6E8A-4147-A177-3AD203B41FA5}">
                      <a16:colId xmlns:a16="http://schemas.microsoft.com/office/drawing/2014/main" val="1894905626"/>
                    </a:ext>
                  </a:extLst>
                </a:gridCol>
                <a:gridCol w="3618620">
                  <a:extLst>
                    <a:ext uri="{9D8B030D-6E8A-4147-A177-3AD203B41FA5}">
                      <a16:colId xmlns:a16="http://schemas.microsoft.com/office/drawing/2014/main" val="712602107"/>
                    </a:ext>
                  </a:extLst>
                </a:gridCol>
              </a:tblGrid>
              <a:tr h="123418">
                <a:tc>
                  <a:txBody>
                    <a:bodyPr/>
                    <a:lstStyle/>
                    <a:p>
                      <a:r>
                        <a:rPr lang="ru-RU"/>
                        <a:t>Канал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ROI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Комментарий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176490"/>
                  </a:ext>
                </a:extLst>
              </a:tr>
              <a:tr h="215981">
                <a:tc>
                  <a:txBody>
                    <a:bodyPr/>
                    <a:lstStyle/>
                    <a:p>
                      <a:r>
                        <a:rPr lang="en-US"/>
                        <a:t>Telegram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/>
                        <a:t>1000+%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Бесплатный канал с покупкой — </a:t>
                      </a:r>
                      <a:r>
                        <a:rPr lang="ru-RU" b="1"/>
                        <a:t>самый выгодный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494701"/>
                  </a:ext>
                </a:extLst>
              </a:tr>
              <a:tr h="215981">
                <a:tc>
                  <a:txBody>
                    <a:bodyPr/>
                    <a:lstStyle/>
                    <a:p>
                      <a:r>
                        <a:rPr lang="en-US"/>
                        <a:t>Yandex Freemium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/>
                        <a:t>~745%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Максимальный доход</a:t>
                      </a:r>
                      <a:r>
                        <a:rPr lang="ru-RU"/>
                        <a:t> среди платных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99392"/>
                  </a:ext>
                </a:extLst>
              </a:tr>
              <a:tr h="449215">
                <a:tc>
                  <a:txBody>
                    <a:bodyPr/>
                    <a:lstStyle/>
                    <a:p>
                      <a:r>
                        <a:rPr lang="en-US" dirty="0"/>
                        <a:t>VK Freemium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~970%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Очень эффективен при низких затратах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43641"/>
                  </a:ext>
                </a:extLst>
              </a:tr>
              <a:tr h="215981">
                <a:tc>
                  <a:txBody>
                    <a:bodyPr/>
                    <a:lstStyle/>
                    <a:p>
                      <a:r>
                        <a:rPr lang="en-US" dirty="0"/>
                        <a:t>Yandex Prof-Java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~-3%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Почти в ноль — можно </a:t>
                      </a:r>
                      <a:r>
                        <a:rPr lang="ru-RU" b="1"/>
                        <a:t>оптимизировать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809839"/>
                  </a:ext>
                </a:extLst>
              </a:tr>
              <a:tr h="215981">
                <a:tc>
                  <a:txBody>
                    <a:bodyPr/>
                    <a:lstStyle/>
                    <a:p>
                      <a:r>
                        <a:rPr lang="en-US" dirty="0"/>
                        <a:t>VK Prof-Java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KZ" dirty="0"/>
                        <a:t>~648%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Выгодный канал, </a:t>
                      </a:r>
                      <a:r>
                        <a:rPr lang="ru-RU" b="1" dirty="0"/>
                        <a:t>можно масштабировать</a:t>
                      </a: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8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90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DEACD-599F-679E-3872-FE8E2DD2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Какие каналы масштабировать / отключить</a:t>
            </a:r>
            <a:endParaRPr lang="ru-KZ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6C46F6-650D-1E23-5821-84AD44CAD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577214"/>
              </p:ext>
            </p:extLst>
          </p:nvPr>
        </p:nvGraphicFramePr>
        <p:xfrm>
          <a:off x="838200" y="1594883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136018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63768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Статус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Каналы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679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KZ"/>
                        <a:t> </a:t>
                      </a:r>
                      <a:r>
                        <a:rPr lang="ru-RU"/>
                        <a:t>Отключить</a:t>
                      </a:r>
                      <a:endParaRPr lang="ru-R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Yandex CPC dod-php, base-retarget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9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KZ" dirty="0"/>
                        <a:t> </a:t>
                      </a:r>
                      <a:r>
                        <a:rPr lang="ru-RU" dirty="0"/>
                        <a:t>Улучшить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Yandex Prof-Java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77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/>
                        <a:t>Масштабировать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VK Freemium, Telegram, Yandex Freemium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711408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676D24-F1AC-A2CC-A7C6-15BE1BBD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" y="3366520"/>
            <a:ext cx="12192000" cy="31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7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74815-D38C-2B5D-BFCE-EF240236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Инсайты</a:t>
            </a:r>
            <a:endParaRPr lang="ru-KZ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EB25A4-5A30-FDDF-F809-16098446D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74"/>
            <a:ext cx="10940358" cy="4871891"/>
          </a:xfrm>
        </p:spPr>
      </p:pic>
    </p:spTree>
    <p:extLst>
      <p:ext uri="{BB962C8B-B14F-4D97-AF65-F5344CB8AC3E}">
        <p14:creationId xmlns:p14="http://schemas.microsoft.com/office/powerpoint/2010/main" val="15386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A4D72-2937-4C99-5903-CC9E32DA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можно анализировать кампанию?</a:t>
            </a:r>
            <a:endParaRPr lang="ru-KZ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E23FCC-97B6-02C0-DEFA-988D99E7B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91" y="-157084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90%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лидов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закрываются в день клика или на следующий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Можно начинать анализ 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через 1-2 дня</a:t>
            </a:r>
            <a:endParaRPr kumimoji="0" lang="ru-KZ" altLang="ru-K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400E6E-5E69-74E8-7CB5-D9B1A317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" y="2633178"/>
            <a:ext cx="12192000" cy="31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1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AD89E-E340-4E5C-416C-66CB7E14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Посетители по источнику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BF084-7D71-2237-4495-F9B30ABD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• Yandex — основной источник трафика.</a:t>
            </a:r>
          </a:p>
          <a:p>
            <a:r>
              <a:rPr lang="ru-RU" dirty="0"/>
              <a:t>• VK и Telegram дают меньший, но более целевой трафик.</a:t>
            </a:r>
          </a:p>
          <a:p>
            <a:r>
              <a:rPr lang="ru-RU" dirty="0"/>
              <a:t>• Стоит увеличить бюджет на VK и Telegram, если ROI подтверждается.</a:t>
            </a:r>
          </a:p>
          <a:p>
            <a:endParaRPr lang="ru-KZ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5270B5-E6A7-ED72-2E2B-0EA2B87C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14" y="3824452"/>
            <a:ext cx="10272298" cy="262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A5BEE-F468-C81A-609A-8F078011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ru-RU" sz="2800"/>
              <a:t>Посетители по времени</a:t>
            </a:r>
            <a:endParaRPr lang="ru-KZ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E5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9BAE8A-3BD7-6D26-33B0-00217D6F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99" y="1064451"/>
            <a:ext cx="8923813" cy="2320190"/>
          </a:xfrm>
          <a:prstGeom prst="rect">
            <a:avLst/>
          </a:prstGeom>
        </p:spPr>
      </p:pic>
      <p:sp>
        <p:nvSpPr>
          <p:cNvPr id="14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40013A-D228-BE21-4768-DD06093A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/>
              <a:t>Выводы:</a:t>
            </a:r>
          </a:p>
          <a:p>
            <a:pPr>
              <a:lnSpc>
                <a:spcPct val="90000"/>
              </a:lnSpc>
            </a:pPr>
            <a:r>
              <a:rPr lang="ru-RU" sz="1400"/>
              <a:t>• Основной пик посещаемости — 1 июня.</a:t>
            </a:r>
          </a:p>
          <a:p>
            <a:pPr>
              <a:lnSpc>
                <a:spcPct val="90000"/>
              </a:lnSpc>
            </a:pPr>
            <a:r>
              <a:rPr lang="ru-RU" sz="1400"/>
              <a:t>• Почти все клики и </a:t>
            </a:r>
            <a:r>
              <a:rPr lang="ru-RU" sz="1400" err="1"/>
              <a:t>лиды</a:t>
            </a:r>
            <a:r>
              <a:rPr lang="ru-RU" sz="1400"/>
              <a:t> приходят в день запуска.</a:t>
            </a:r>
          </a:p>
          <a:p>
            <a:pPr>
              <a:lnSpc>
                <a:spcPct val="90000"/>
              </a:lnSpc>
            </a:pPr>
            <a:r>
              <a:rPr lang="ru-RU" sz="1400"/>
              <a:t>• Эффективность кампаний можно оценивать через 1–2 дня</a:t>
            </a:r>
            <a:endParaRPr lang="ru-KZ" sz="1400"/>
          </a:p>
        </p:txBody>
      </p:sp>
    </p:spTree>
    <p:extLst>
      <p:ext uri="{BB962C8B-B14F-4D97-AF65-F5344CB8AC3E}">
        <p14:creationId xmlns:p14="http://schemas.microsoft.com/office/powerpoint/2010/main" val="390930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D72-DF77-A382-E114-E3D2671E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ru-RU" sz="2800"/>
              <a:t>Коэффициенты конверсии</a:t>
            </a:r>
            <a:endParaRPr lang="ru-KZ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E55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KZ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3E022-D3C1-1994-1BC4-0AA14A9A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3" y="1075606"/>
            <a:ext cx="10940400" cy="281715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EB3EB7A-6FEB-E7B0-3F33-5FA8C837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/>
              <a:t>Выводы:</a:t>
            </a:r>
          </a:p>
          <a:p>
            <a:pPr>
              <a:lnSpc>
                <a:spcPct val="90000"/>
              </a:lnSpc>
            </a:pPr>
            <a:r>
              <a:rPr lang="ru-RU" sz="1400"/>
              <a:t>• Конверсия из клика в </a:t>
            </a:r>
            <a:r>
              <a:rPr lang="ru-RU" sz="1400" err="1"/>
              <a:t>лид</a:t>
            </a:r>
            <a:r>
              <a:rPr lang="ru-RU" sz="1400"/>
              <a:t> выше у VK и Telegram.</a:t>
            </a:r>
          </a:p>
          <a:p>
            <a:pPr>
              <a:lnSpc>
                <a:spcPct val="90000"/>
              </a:lnSpc>
            </a:pPr>
            <a:r>
              <a:rPr lang="ru-RU" sz="1400"/>
              <a:t>• Конверсия из </a:t>
            </a:r>
            <a:r>
              <a:rPr lang="ru-RU" sz="1400" err="1"/>
              <a:t>лида</a:t>
            </a:r>
            <a:r>
              <a:rPr lang="ru-RU" sz="1400"/>
              <a:t> в покупку самая высокая у Telegram.</a:t>
            </a:r>
          </a:p>
          <a:p>
            <a:pPr>
              <a:lnSpc>
                <a:spcPct val="90000"/>
              </a:lnSpc>
            </a:pPr>
            <a:r>
              <a:rPr lang="ru-RU" sz="1400"/>
              <a:t>• Некоторые кампании с низким CPL дают высокий CPPU — их стоит оптимизировать</a:t>
            </a:r>
            <a:endParaRPr lang="ru-KZ" sz="1400"/>
          </a:p>
        </p:txBody>
      </p:sp>
    </p:spTree>
    <p:extLst>
      <p:ext uri="{BB962C8B-B14F-4D97-AF65-F5344CB8AC3E}">
        <p14:creationId xmlns:p14="http://schemas.microsoft.com/office/powerpoint/2010/main" val="753727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</TotalTime>
  <Words>295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Легкий дым</vt:lpstr>
      <vt:lpstr>Анализ эффективности рекламных кампаний</vt:lpstr>
      <vt:lpstr>Цель анализа </vt:lpstr>
      <vt:lpstr>  </vt:lpstr>
      <vt:lpstr>Какие каналы масштабировать / отключить</vt:lpstr>
      <vt:lpstr>Инсайты</vt:lpstr>
      <vt:lpstr>Когда можно анализировать кампанию?</vt:lpstr>
      <vt:lpstr>Посетители по источнику</vt:lpstr>
      <vt:lpstr>Посетители по времени</vt:lpstr>
      <vt:lpstr>Коэффициенты конверсии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Maga Kalmuhambetov</dc:creator>
  <cp:lastModifiedBy>Maga Kalmuhambetov</cp:lastModifiedBy>
  <cp:revision>1</cp:revision>
  <dcterms:created xsi:type="dcterms:W3CDTF">2025-06-13T13:34:31Z</dcterms:created>
  <dcterms:modified xsi:type="dcterms:W3CDTF">2025-06-13T14:24:19Z</dcterms:modified>
</cp:coreProperties>
</file>