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comments+xml" PartName="/ppt/comments/comment2.xml"/>
  <Override ContentType="application/vnd.openxmlformats-officedocument.presentationml.comments+xml" PartName="/ppt/comments/comment4.xml"/>
  <Override ContentType="application/vnd.openxmlformats-officedocument.presentationml.comments+xml" PartName="/ppt/comments/comment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6858000" cx="12192000"/>
  <p:notesSz cx="6858000" cy="9144000"/>
  <p:embeddedFontLst>
    <p:embeddedFont>
      <p:font typeface="Jacques Francois Shadow"/>
      <p:regular r:id="rId16"/>
    </p:embeddedFont>
    <p:embeddedFont>
      <p:font typeface="Quattrocento Sans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434">
          <p15:clr>
            <a:srgbClr val="A4A3A4"/>
          </p15:clr>
        </p15:guide>
        <p15:guide id="2" orient="horz" pos="2886">
          <p15:clr>
            <a:srgbClr val="A4A3A4"/>
          </p15:clr>
        </p15:guide>
        <p15:guide id="3" pos="2547">
          <p15:clr>
            <a:srgbClr val="A4A3A4"/>
          </p15:clr>
        </p15:guide>
        <p15:guide id="4" pos="511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4" name="Hulu Chen"/>
  <p:cmAuthor clrIdx="1" id="1" initials="" lastIdx="2" name="Ilga Kokorisa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434" orient="horz"/>
        <p:guide pos="2886" orient="horz"/>
        <p:guide pos="2547"/>
        <p:guide pos="511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QuattrocentoSans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QuattrocentoSans-regular.fntdata"/><Relationship Id="rId16" Type="http://schemas.openxmlformats.org/officeDocument/2006/relationships/font" Target="fonts/JacquesFrancoisShadow-regular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QuattrocentoSans-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QuattrocentoSans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0-08-24T11:22:35.928">
    <p:pos x="6000" y="0"/>
    <p:text>Great figures here! It'd be great if we could find more numbers and on both roman forts and modern roads, and compare them.</p:text>
  </p:cm>
</p:cmLst>
</file>

<file path=ppt/comments/comment2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2" dt="2020-08-24T18:46:29.255">
    <p:pos x="518" y="481"/>
    <p:text>Magda - do you want to add the total length to the facts on slide 4? There's a sentence about the length already (app 2k miles), but this 1852 is more specific.</p:text>
  </p:cm>
</p:cmLst>
</file>

<file path=ppt/comments/comment3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3" dt="2020-08-24T19:25:16.002">
    <p:pos x="4770" y="96"/>
    <p:text>Could we explain a bit more of the relationship here? Are the red lines are overlapping of the two? What is the difference between this map and the map on slide 6?</p:text>
  </p:cm>
  <p:cm authorId="1" idx="1" dt="2020-08-24T19:25:16.002">
    <p:pos x="4770" y="96"/>
    <p:text>I don't want to overload pp with too much information because I will explain it tomorrow by myself.</p:text>
  </p:cm>
</p:cmLst>
</file>

<file path=ppt/comments/comment4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4" dt="2020-08-24T19:23:55.781">
    <p:pos x="6000" y="0"/>
    <p:text>What is this slide trying to say? Could we add a title to it?</p:text>
  </p:cm>
  <p:cm authorId="1" idx="2" dt="2020-08-24T19:23:55.781">
    <p:pos x="6000" y="0"/>
    <p:text>This slide is continuation of the previous slide. Basically these pictures shows relationship between Roman roads and fords. As Magda says a picture can say more than a thousand words :)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918f960154_0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918f96015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918f95ff60_0_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918f95ff60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918f95ff60_0_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918f95ff60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9.jpg"/><Relationship Id="rId5" Type="http://schemas.openxmlformats.org/officeDocument/2006/relationships/image" Target="../media/image12.jpg"/><Relationship Id="rId6" Type="http://schemas.openxmlformats.org/officeDocument/2006/relationships/image" Target="../media/image1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hyperlink" Target="https://projectmercury.eu/datasets/#roads" TargetMode="External"/><Relationship Id="rId5" Type="http://schemas.openxmlformats.org/officeDocument/2006/relationships/hyperlink" Target="https://osdatahub.os.uk/downloads/open/Strategi" TargetMode="External"/><Relationship Id="rId6" Type="http://schemas.openxmlformats.org/officeDocument/2006/relationships/hyperlink" Target="https://www.mapbox.com/" TargetMode="External"/><Relationship Id="rId7" Type="http://schemas.openxmlformats.org/officeDocument/2006/relationships/hyperlink" Target="https://pypi.org/project/convertbng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comments" Target="../comments/comment1.xml"/><Relationship Id="rId4" Type="http://schemas.openxmlformats.org/officeDocument/2006/relationships/image" Target="../media/image3.png"/><Relationship Id="rId5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comments" Target="../comments/comment2.xml"/><Relationship Id="rId4" Type="http://schemas.openxmlformats.org/officeDocument/2006/relationships/image" Target="../media/image1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comments" Target="../comments/comment3.xml"/><Relationship Id="rId4" Type="http://schemas.openxmlformats.org/officeDocument/2006/relationships/image" Target="../media/image10.jpg"/><Relationship Id="rId5" Type="http://schemas.openxmlformats.org/officeDocument/2006/relationships/hyperlink" Target="https://api.mapbox.com/styles/v1/iggypigy/cke32fk4w1hh719qogax5i9l9.html?fresh=true&amp;title=view&amp;access_token=pk.eyJ1IjoiaWdneXBpZ3kiLCJhIjoiY2tlMWpkN2hkMDAwNDM1bzQxenE5OTZyMSJ9.dzM13sZ0XLG5V22-WeZQrw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comments" Target="../comments/comment4.xml"/><Relationship Id="rId4" Type="http://schemas.openxmlformats.org/officeDocument/2006/relationships/image" Target="../media/image5.jpg"/><Relationship Id="rId5" Type="http://schemas.openxmlformats.org/officeDocument/2006/relationships/image" Target="../media/image7.jpg"/><Relationship Id="rId6" Type="http://schemas.openxmlformats.org/officeDocument/2006/relationships/image" Target="../media/image8.jpg"/><Relationship Id="rId7" Type="http://schemas.openxmlformats.org/officeDocument/2006/relationships/image" Target="../media/image1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close up of a toy&#10;&#10;Description automatically generated" id="84" name="Google Shape;8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1556" y="2276475"/>
            <a:ext cx="3284607" cy="4331232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3"/>
          <p:cNvSpPr txBox="1"/>
          <p:nvPr>
            <p:ph type="ctrTitle"/>
          </p:nvPr>
        </p:nvSpPr>
        <p:spPr>
          <a:xfrm>
            <a:off x="0" y="0"/>
            <a:ext cx="8112124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Jacques Francois Shadow"/>
              <a:buNone/>
            </a:pPr>
            <a:r>
              <a:rPr lang="en-GB" sz="3600">
                <a:latin typeface="Jacques Francois Shadow"/>
                <a:ea typeface="Jacques Francois Shadow"/>
                <a:cs typeface="Jacques Francois Shadow"/>
                <a:sym typeface="Jacques Francois Shadow"/>
              </a:rPr>
              <a:t>Meet Roman time traveller</a:t>
            </a:r>
            <a:r>
              <a:rPr lang="en-GB" sz="5400"/>
              <a:t> </a:t>
            </a:r>
            <a:r>
              <a:rPr lang="en-GB" sz="5400">
                <a:latin typeface="Jacques Francois Shadow"/>
                <a:ea typeface="Jacques Francois Shadow"/>
                <a:cs typeface="Jacques Francois Shadow"/>
                <a:sym typeface="Jacques Francois Shadow"/>
              </a:rPr>
              <a:t>Marcus Losticus </a:t>
            </a:r>
            <a:br>
              <a:rPr lang="en-GB" sz="5400"/>
            </a:br>
            <a:endParaRPr sz="5400"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4163838" y="2997337"/>
            <a:ext cx="3483872" cy="3509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GB" sz="3200">
                <a:latin typeface="Arial"/>
                <a:ea typeface="Arial"/>
                <a:cs typeface="Arial"/>
                <a:sym typeface="Arial"/>
              </a:rPr>
              <a:t>Centuries later he has come back to Britain to visit the Roman roads and forts that he built in the good ole days</a:t>
            </a:r>
            <a:endParaRPr/>
          </a:p>
        </p:txBody>
      </p:sp>
      <p:pic>
        <p:nvPicPr>
          <p:cNvPr id="87" name="Google Shape;87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25385" y="3225090"/>
            <a:ext cx="3870495" cy="33826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57300" y="2488924"/>
            <a:ext cx="4838700" cy="400050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4"/>
          <p:cNvSpPr/>
          <p:nvPr/>
        </p:nvSpPr>
        <p:spPr>
          <a:xfrm>
            <a:off x="2951018" y="917810"/>
            <a:ext cx="6938570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Lucky for Marcus, we stepped in to help him find his way around.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3600" u="none" cap="none" strike="noStrike">
                <a:solidFill>
                  <a:schemeClr val="dk1"/>
                </a:solidFill>
                <a:latin typeface="Jacques Francois Shadow"/>
                <a:ea typeface="Jacques Francois Shadow"/>
                <a:cs typeface="Jacques Francois Shadow"/>
                <a:sym typeface="Jacques Francois Shadow"/>
              </a:rPr>
              <a:t>the Avengers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(we will place our pictures below)</a:t>
            </a:r>
            <a:endParaRPr/>
          </a:p>
        </p:txBody>
      </p:sp>
      <p:pic>
        <p:nvPicPr>
          <p:cNvPr id="94" name="Google Shape;9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47475" y="3101525"/>
            <a:ext cx="1089125" cy="10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4"/>
          <p:cNvSpPr txBox="1"/>
          <p:nvPr/>
        </p:nvSpPr>
        <p:spPr>
          <a:xfrm>
            <a:off x="6784250" y="4070650"/>
            <a:ext cx="1453800" cy="1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Magda Fairfax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6" name="Google Shape;96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404475" y="2984761"/>
            <a:ext cx="991972" cy="132265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4"/>
          <p:cNvSpPr txBox="1"/>
          <p:nvPr/>
        </p:nvSpPr>
        <p:spPr>
          <a:xfrm>
            <a:off x="8404475" y="4190650"/>
            <a:ext cx="1262100" cy="2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Ilga Kokorisa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8" name="Google Shape;98;p14"/>
          <p:cNvPicPr preferRelativeResize="0"/>
          <p:nvPr/>
        </p:nvPicPr>
        <p:blipFill rotWithShape="1">
          <a:blip r:embed="rId6">
            <a:alphaModFix/>
          </a:blip>
          <a:srcRect b="0" l="6405" r="2866" t="0"/>
          <a:stretch/>
        </p:blipFill>
        <p:spPr>
          <a:xfrm>
            <a:off x="6776025" y="4884374"/>
            <a:ext cx="1232025" cy="1194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276475"/>
            <a:ext cx="5527965" cy="411599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5"/>
          <p:cNvSpPr/>
          <p:nvPr/>
        </p:nvSpPr>
        <p:spPr>
          <a:xfrm>
            <a:off x="6096000" y="429815"/>
            <a:ext cx="5527965" cy="2862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3600" u="none" cap="none" strike="noStrike">
                <a:solidFill>
                  <a:schemeClr val="dk1"/>
                </a:solidFill>
                <a:latin typeface="Jacques Francois Shadow"/>
                <a:ea typeface="Jacques Francois Shadow"/>
                <a:cs typeface="Jacques Francois Shadow"/>
                <a:sym typeface="Jacques Francois Shadow"/>
              </a:rPr>
              <a:t>What we did: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looked for information on old Roman roads and forts, and tried to find out if they still exist.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wanted to know, if there is a relationship between the old Roman and modern roads in Britain.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(Please add our sources of information here)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</a:rPr>
              <a:t>Magda: To find data I used wikipedia and the following links: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u="sng">
                <a:solidFill>
                  <a:schemeClr val="hlink"/>
                </a:solidFill>
                <a:hlinkClick r:id="rId4"/>
              </a:rPr>
              <a:t>https://projectmercury.eu/datasets/#roads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u="sng">
                <a:solidFill>
                  <a:schemeClr val="hlink"/>
                </a:solidFill>
                <a:hlinkClick r:id="rId5"/>
              </a:rPr>
              <a:t>https://osdatahub.os.uk/downloads/open/Strategi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</a:rPr>
              <a:t>Ilga: 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>
                <a:solidFill>
                  <a:schemeClr val="dk1"/>
                </a:solidFill>
              </a:rPr>
              <a:t>To create a map I used Mapbox (mapping software): </a:t>
            </a:r>
            <a:r>
              <a:rPr lang="en-GB" sz="1800" u="sng">
                <a:solidFill>
                  <a:schemeClr val="hlink"/>
                </a:solidFill>
                <a:hlinkClick r:id="rId6"/>
              </a:rPr>
              <a:t>https://www.mapbox.com/</a:t>
            </a:r>
            <a:endParaRPr sz="2500">
              <a:solidFill>
                <a:schemeClr val="dk1"/>
              </a:solidFill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 sz="1800">
                <a:solidFill>
                  <a:schemeClr val="dk1"/>
                </a:solidFill>
              </a:rPr>
              <a:t>To convert coordinates I used used Python library </a:t>
            </a:r>
            <a:r>
              <a:rPr b="1" lang="en-GB" sz="1800">
                <a:solidFill>
                  <a:schemeClr val="dk1"/>
                </a:solidFill>
              </a:rPr>
              <a:t>convertbng:</a:t>
            </a:r>
            <a:endParaRPr b="1" sz="1800">
              <a:solidFill>
                <a:schemeClr val="dk1"/>
              </a:solidFill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u="sng">
                <a:solidFill>
                  <a:schemeClr val="hlink"/>
                </a:solidFill>
                <a:hlinkClick r:id="rId7"/>
              </a:rPr>
              <a:t>https://pypi.org/project/convertbng/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/>
          <p:nvPr/>
        </p:nvSpPr>
        <p:spPr>
          <a:xfrm>
            <a:off x="1413165" y="1290935"/>
            <a:ext cx="9240980" cy="40626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1"/>
                </a:solidFill>
                <a:latin typeface="Jacques Francois Shadow"/>
                <a:ea typeface="Jacques Francois Shadow"/>
                <a:cs typeface="Jacques Francois Shadow"/>
                <a:sym typeface="Jacques Francois Shadow"/>
              </a:rPr>
              <a:t>We found some interesting facts: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Between 43 and 410 AD, the Romans built approximately 2.000 miles of road in Britain.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longest is Fosse Way, 220 miles. Many section of this road is being used today forming parts of modern roads and lanes.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(Please add more information) Magda: I used </a:t>
            </a:r>
            <a:r>
              <a:rPr lang="en-GB" sz="1800">
                <a:solidFill>
                  <a:schemeClr val="dk1"/>
                </a:solidFill>
              </a:rPr>
              <a:t>fo</a:t>
            </a:r>
            <a:r>
              <a:rPr lang="en-GB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lium package in Python to put Foss Way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</a:rPr>
              <a:t>On to the map.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endParaRPr/>
          </a:p>
        </p:txBody>
      </p:sp>
      <p:pic>
        <p:nvPicPr>
          <p:cNvPr id="110" name="Google Shape;110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73045" y="3766930"/>
            <a:ext cx="3667125" cy="274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12775" y="4146400"/>
            <a:ext cx="4266499" cy="2238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/>
          <p:nvPr/>
        </p:nvSpPr>
        <p:spPr>
          <a:xfrm>
            <a:off x="4331800" y="821700"/>
            <a:ext cx="3640800" cy="4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7" name="Google Shape;11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875" y="1955125"/>
            <a:ext cx="6127095" cy="53067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7"/>
          <p:cNvSpPr txBox="1"/>
          <p:nvPr/>
        </p:nvSpPr>
        <p:spPr>
          <a:xfrm>
            <a:off x="823800" y="764800"/>
            <a:ext cx="5176800" cy="4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Magda: On wiki I found a all known roman roads and the approximative length. </a:t>
            </a:r>
            <a:r>
              <a:rPr lang="en-GB">
                <a:latin typeface="Calibri"/>
                <a:ea typeface="Calibri"/>
                <a:cs typeface="Calibri"/>
                <a:sym typeface="Calibri"/>
              </a:rPr>
              <a:t>In total roman build approximately 1852 miles of roads.</a:t>
            </a:r>
            <a:r>
              <a:rPr lang="en-GB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>
                <a:latin typeface="Calibri"/>
                <a:ea typeface="Calibri"/>
                <a:cs typeface="Calibri"/>
                <a:sym typeface="Calibri"/>
              </a:rPr>
              <a:t>Impressive</a:t>
            </a:r>
            <a:r>
              <a:rPr lang="en-GB">
                <a:latin typeface="Calibri"/>
                <a:ea typeface="Calibri"/>
                <a:cs typeface="Calibri"/>
                <a:sym typeface="Calibri"/>
              </a:rPr>
              <a:t>!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/>
          <p:nvPr/>
        </p:nvSpPr>
        <p:spPr>
          <a:xfrm>
            <a:off x="668741" y="996287"/>
            <a:ext cx="10727140" cy="11464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1"/>
                </a:solidFill>
                <a:latin typeface="Jacques Francois Shadow"/>
                <a:ea typeface="Jacques Francois Shadow"/>
                <a:cs typeface="Jacques Francois Shadow"/>
                <a:sym typeface="Jacques Francois Shadow"/>
              </a:rPr>
              <a:t>The relationship 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1"/>
                </a:solidFill>
                <a:latin typeface="Jacques Francois Shadow"/>
                <a:ea typeface="Jacques Francois Shadow"/>
                <a:cs typeface="Jacques Francois Shadow"/>
                <a:sym typeface="Jacques Francois Shadow"/>
              </a:rPr>
              <a:t>between the Roman and modern roads 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(Magda and Ilga please place the maps here)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4" name="Google Shape;12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7650" y="503051"/>
            <a:ext cx="5102650" cy="6157525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8"/>
          <p:cNvSpPr txBox="1"/>
          <p:nvPr/>
        </p:nvSpPr>
        <p:spPr>
          <a:xfrm>
            <a:off x="6610125" y="2806400"/>
            <a:ext cx="4611300" cy="14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Calibri"/>
                <a:ea typeface="Calibri"/>
                <a:cs typeface="Calibri"/>
                <a:sym typeface="Calibri"/>
              </a:rPr>
              <a:t>Magda: In this map the grey lines represent the primary modern roads. On this map I superimpose the old roman roads still in use today in a colored schema. 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Calibri"/>
                <a:ea typeface="Calibri"/>
                <a:cs typeface="Calibri"/>
                <a:sym typeface="Calibri"/>
              </a:rPr>
              <a:t>With geopandas I calculate the total distance of roman roads and modern roads </a:t>
            </a:r>
            <a:r>
              <a:rPr lang="en-GB" sz="1200">
                <a:latin typeface="Calibri"/>
                <a:ea typeface="Calibri"/>
                <a:cs typeface="Calibri"/>
                <a:sym typeface="Calibri"/>
              </a:rPr>
              <a:t>overlapping and if my calculation are correct I got 236117 meters which  means 146.41 miles of roads still in use today.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7959" y="152399"/>
            <a:ext cx="7595966" cy="6194625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9"/>
          <p:cNvSpPr txBox="1"/>
          <p:nvPr/>
        </p:nvSpPr>
        <p:spPr>
          <a:xfrm>
            <a:off x="7573250" y="152400"/>
            <a:ext cx="43335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1"/>
                </a:solidFill>
                <a:latin typeface="Jacques Francois Shadow"/>
                <a:ea typeface="Jacques Francois Shadow"/>
                <a:cs typeface="Jacques Francois Shadow"/>
                <a:sym typeface="Jacques Francois Shadow"/>
              </a:rPr>
              <a:t>                   </a:t>
            </a:r>
            <a:r>
              <a:rPr lang="en-GB" sz="2400">
                <a:solidFill>
                  <a:schemeClr val="dk1"/>
                </a:solidFill>
                <a:latin typeface="Jacques Francois Shadow"/>
                <a:ea typeface="Jacques Francois Shadow"/>
                <a:cs typeface="Jacques Francois Shadow"/>
                <a:sym typeface="Jacques Francois Shadow"/>
              </a:rPr>
              <a:t>The relationship </a:t>
            </a:r>
            <a:endParaRPr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1"/>
                </a:solidFill>
                <a:latin typeface="Jacques Francois Shadow"/>
                <a:ea typeface="Jacques Francois Shadow"/>
                <a:cs typeface="Jacques Francois Shadow"/>
                <a:sym typeface="Jacques Francois Shadow"/>
              </a:rPr>
              <a:t>between the Roman and modern roads</a:t>
            </a:r>
            <a:r>
              <a:rPr lang="en-GB" sz="2400">
                <a:solidFill>
                  <a:schemeClr val="dk1"/>
                </a:solidFill>
                <a:latin typeface="Jacques Francois Shadow"/>
                <a:ea typeface="Jacques Francois Shadow"/>
                <a:cs typeface="Jacques Francois Shadow"/>
                <a:sym typeface="Jacques Francois Shadow"/>
              </a:rPr>
              <a:t> by using </a:t>
            </a:r>
            <a:r>
              <a:rPr lang="en-GB" sz="2400" u="sng">
                <a:solidFill>
                  <a:schemeClr val="hlink"/>
                </a:solidFill>
                <a:latin typeface="Jacques Francois Shadow"/>
                <a:ea typeface="Jacques Francois Shadow"/>
                <a:cs typeface="Jacques Francois Shadow"/>
                <a:sym typeface="Jacques Francois Shadow"/>
                <a:hlinkClick r:id="rId5"/>
              </a:rPr>
              <a:t>Mapbox</a:t>
            </a:r>
            <a:endParaRPr/>
          </a:p>
        </p:txBody>
      </p:sp>
      <p:sp>
        <p:nvSpPr>
          <p:cNvPr id="132" name="Google Shape;132;p19"/>
          <p:cNvSpPr txBox="1"/>
          <p:nvPr/>
        </p:nvSpPr>
        <p:spPr>
          <a:xfrm>
            <a:off x="8288500" y="2173800"/>
            <a:ext cx="36183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alibri"/>
              <a:buAutoNum type="arabicPeriod"/>
            </a:pPr>
            <a:r>
              <a:rPr lang="en-GB" sz="1600">
                <a:latin typeface="Calibri"/>
                <a:ea typeface="Calibri"/>
                <a:cs typeface="Calibri"/>
                <a:sym typeface="Calibri"/>
              </a:rPr>
              <a:t>I used the data (shapefile) which Magda  found.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alibri"/>
              <a:buAutoNum type="arabicPeriod"/>
            </a:pPr>
            <a:r>
              <a:rPr lang="en-GB" sz="1600">
                <a:latin typeface="Calibri"/>
                <a:ea typeface="Calibri"/>
                <a:cs typeface="Calibri"/>
                <a:sym typeface="Calibri"/>
              </a:rPr>
              <a:t>Converted shapefile to </a:t>
            </a:r>
            <a:r>
              <a:rPr b="1" lang="en-GB" sz="1600">
                <a:latin typeface="Calibri"/>
                <a:ea typeface="Calibri"/>
                <a:cs typeface="Calibri"/>
                <a:sym typeface="Calibri"/>
              </a:rPr>
              <a:t>GeoJSON</a:t>
            </a:r>
            <a:r>
              <a:rPr lang="en-GB" sz="1600">
                <a:latin typeface="Calibri"/>
                <a:ea typeface="Calibri"/>
                <a:cs typeface="Calibri"/>
                <a:sym typeface="Calibri"/>
              </a:rPr>
              <a:t> file.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alibri"/>
              <a:buAutoNum type="arabicPeriod"/>
            </a:pPr>
            <a:r>
              <a:rPr lang="en-GB" sz="1600">
                <a:latin typeface="Calibri"/>
                <a:ea typeface="Calibri"/>
                <a:cs typeface="Calibri"/>
                <a:sym typeface="Calibri"/>
              </a:rPr>
              <a:t>Coordinates were converted from BNG to long/lat by using Python </a:t>
            </a:r>
            <a:r>
              <a:rPr b="1" lang="en-GB" sz="1600">
                <a:latin typeface="Calibri"/>
                <a:ea typeface="Calibri"/>
                <a:cs typeface="Calibri"/>
                <a:sym typeface="Calibri"/>
              </a:rPr>
              <a:t>convertbng</a:t>
            </a:r>
            <a:r>
              <a:rPr lang="en-GB" sz="1600">
                <a:latin typeface="Calibri"/>
                <a:ea typeface="Calibri"/>
                <a:cs typeface="Calibri"/>
                <a:sym typeface="Calibri"/>
              </a:rPr>
              <a:t> library.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alibri"/>
              <a:buAutoNum type="arabicPeriod"/>
            </a:pPr>
            <a:r>
              <a:rPr lang="en-GB" sz="1600">
                <a:latin typeface="Calibri"/>
                <a:ea typeface="Calibri"/>
                <a:cs typeface="Calibri"/>
                <a:sym typeface="Calibri"/>
              </a:rPr>
              <a:t>Uploaded Roman Road dataset into </a:t>
            </a:r>
            <a:r>
              <a:rPr b="1" lang="en-GB" sz="1600">
                <a:latin typeface="Calibri"/>
                <a:ea typeface="Calibri"/>
                <a:cs typeface="Calibri"/>
                <a:sym typeface="Calibri"/>
              </a:rPr>
              <a:t>Mapbox</a:t>
            </a:r>
            <a:r>
              <a:rPr lang="en-GB" sz="1600">
                <a:latin typeface="Calibri"/>
                <a:ea typeface="Calibri"/>
                <a:cs typeface="Calibri"/>
                <a:sym typeface="Calibri"/>
              </a:rPr>
              <a:t>.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19"/>
          <p:cNvSpPr txBox="1"/>
          <p:nvPr/>
        </p:nvSpPr>
        <p:spPr>
          <a:xfrm>
            <a:off x="617075" y="6347025"/>
            <a:ext cx="8919600" cy="5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0850" y="150300"/>
            <a:ext cx="5259200" cy="2820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0850" y="3552025"/>
            <a:ext cx="5259200" cy="28069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477937" y="3552025"/>
            <a:ext cx="5259199" cy="2776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343775" y="223250"/>
            <a:ext cx="5179826" cy="2776425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0"/>
          <p:cNvSpPr txBox="1"/>
          <p:nvPr/>
        </p:nvSpPr>
        <p:spPr>
          <a:xfrm>
            <a:off x="673175" y="2959175"/>
            <a:ext cx="4852500" cy="3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Whitley Castle, 2nd century AD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20"/>
          <p:cNvSpPr txBox="1"/>
          <p:nvPr/>
        </p:nvSpPr>
        <p:spPr>
          <a:xfrm>
            <a:off x="6900075" y="6328450"/>
            <a:ext cx="3898800" cy="3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Magnis(Carvoran  Roman fort)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20"/>
          <p:cNvSpPr txBox="1"/>
          <p:nvPr/>
        </p:nvSpPr>
        <p:spPr>
          <a:xfrm>
            <a:off x="6703725" y="2987375"/>
            <a:ext cx="3954900" cy="3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Birdoswald Roman fort, 122 AD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20"/>
          <p:cNvSpPr txBox="1"/>
          <p:nvPr/>
        </p:nvSpPr>
        <p:spPr>
          <a:xfrm>
            <a:off x="799475" y="6328450"/>
            <a:ext cx="4599900" cy="3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Raeburnfoot Roman fort (1st - 2nd century AD)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1"/>
          <p:cNvSpPr/>
          <p:nvPr/>
        </p:nvSpPr>
        <p:spPr>
          <a:xfrm>
            <a:off x="5179550" y="658775"/>
            <a:ext cx="5254800" cy="274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1"/>
                </a:solidFill>
                <a:latin typeface="Jacques Francois Shadow"/>
                <a:ea typeface="Jacques Francois Shadow"/>
                <a:cs typeface="Jacques Francois Shadow"/>
                <a:sym typeface="Jacques Francois Shadow"/>
              </a:rPr>
              <a:t>what we learned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Jacques Francois Shadow"/>
              <a:ea typeface="Jacques Francois Shadow"/>
              <a:cs typeface="Jacques Francois Shadow"/>
              <a:sym typeface="Jacques Francois Shad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</a:rPr>
              <a:t>Magda: I learned and used geopandas package in Python and learn about the coordinate system (I never knew there are more than one)</a:t>
            </a:r>
            <a:endParaRPr sz="12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</a:rPr>
              <a:t>Ilga: 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-GB" sz="1200">
                <a:solidFill>
                  <a:schemeClr val="dk1"/>
                </a:solidFill>
              </a:rPr>
              <a:t>First time used Jupyter Notebook and Jupiter Lab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-GB" sz="1200">
                <a:solidFill>
                  <a:schemeClr val="dk1"/>
                </a:solidFill>
              </a:rPr>
              <a:t>Magda introduced me to Panda DataFrame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-GB" sz="1200">
                <a:solidFill>
                  <a:schemeClr val="dk1"/>
                </a:solidFill>
              </a:rPr>
              <a:t>Learned more about geographic data structures (</a:t>
            </a:r>
            <a:r>
              <a:rPr lang="en-GB" sz="1200">
                <a:solidFill>
                  <a:schemeClr val="dk1"/>
                </a:solidFill>
              </a:rPr>
              <a:t>particularly</a:t>
            </a:r>
            <a:r>
              <a:rPr lang="en-GB" sz="1200">
                <a:solidFill>
                  <a:schemeClr val="dk1"/>
                </a:solidFill>
              </a:rPr>
              <a:t> GeoJSON)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-GB" sz="1200">
                <a:solidFill>
                  <a:schemeClr val="dk1"/>
                </a:solidFill>
              </a:rPr>
              <a:t>First time tried to work with mapping software (Mapbox)</a:t>
            </a:r>
            <a:endParaRPr sz="12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</a:rPr>
              <a:t>Hulu: I learned how to analyse findings - </a:t>
            </a:r>
            <a:r>
              <a:rPr lang="en-GB" sz="1200">
                <a:solidFill>
                  <a:schemeClr val="dk1"/>
                </a:solidFill>
              </a:rPr>
              <a:t>particularly</a:t>
            </a:r>
            <a:r>
              <a:rPr lang="en-GB" sz="1200">
                <a:solidFill>
                  <a:schemeClr val="dk1"/>
                </a:solidFill>
              </a:rPr>
              <a:t>, how to compare and connect different sets of data together; how to present </a:t>
            </a:r>
            <a:r>
              <a:rPr lang="en-GB" sz="1200">
                <a:solidFill>
                  <a:schemeClr val="dk1"/>
                </a:solidFill>
              </a:rPr>
              <a:t>findings to the audience in a clear and creative way. </a:t>
            </a:r>
            <a:r>
              <a:rPr lang="en-GB" sz="1200">
                <a:solidFill>
                  <a:schemeClr val="dk1"/>
                </a:solidFill>
              </a:rPr>
              <a:t>  </a:t>
            </a:r>
            <a:endParaRPr sz="12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Jacques Francois Shadow"/>
              <a:ea typeface="Jacques Francois Shadow"/>
              <a:cs typeface="Jacques Francois Shadow"/>
              <a:sym typeface="Jacques Francois Shad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1"/>
                </a:solidFill>
                <a:latin typeface="Jacques Francois Shadow"/>
                <a:ea typeface="Jacques Francois Shadow"/>
                <a:cs typeface="Jacques Francois Shadow"/>
                <a:sym typeface="Jacques Francois Shadow"/>
              </a:rPr>
              <a:t>(PLEASE ADD INFORMATION HERE)</a:t>
            </a:r>
            <a:endParaRPr/>
          </a:p>
        </p:txBody>
      </p:sp>
      <p:pic>
        <p:nvPicPr>
          <p:cNvPr id="151" name="Google Shape;151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75815" y="1806027"/>
            <a:ext cx="3153982" cy="39757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