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Ubuntu" charset="1" panose="020B0504030602030204"/>
      <p:regular r:id="rId23"/>
    </p:embeddedFont>
    <p:embeddedFont>
      <p:font typeface="Arial Bold" charset="1" panose="020B0802020202020204"/>
      <p:regular r:id="rId24"/>
    </p:embeddedFont>
    <p:embeddedFont>
      <p:font typeface="Ubuntu Bold" charset="1" panose="020B0804030602030204"/>
      <p:regular r:id="rId25"/>
    </p:embeddedFont>
    <p:embeddedFont>
      <p:font typeface="Arial" charset="1" panose="020B0502020202020204"/>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 Id="rId4" Target="../media/image1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 Id="rId4"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41519"/>
        </a:solidFill>
      </p:bgPr>
    </p:bg>
    <p:spTree>
      <p:nvGrpSpPr>
        <p:cNvPr id="1" name=""/>
        <p:cNvGrpSpPr/>
        <p:nvPr/>
      </p:nvGrpSpPr>
      <p:grpSpPr>
        <a:xfrm>
          <a:off x="0" y="0"/>
          <a:ext cx="0" cy="0"/>
          <a:chOff x="0" y="0"/>
          <a:chExt cx="0" cy="0"/>
        </a:xfrm>
      </p:grpSpPr>
      <p:sp>
        <p:nvSpPr>
          <p:cNvPr name="Freeform 2" id="2"/>
          <p:cNvSpPr/>
          <p:nvPr/>
        </p:nvSpPr>
        <p:spPr>
          <a:xfrm flipH="false" flipV="false" rot="0">
            <a:off x="7640554" y="1297534"/>
            <a:ext cx="11404113" cy="11487660"/>
          </a:xfrm>
          <a:custGeom>
            <a:avLst/>
            <a:gdLst/>
            <a:ahLst/>
            <a:cxnLst/>
            <a:rect r="r" b="b" t="t" l="l"/>
            <a:pathLst>
              <a:path h="11487660" w="11404113">
                <a:moveTo>
                  <a:pt x="0" y="0"/>
                </a:moveTo>
                <a:lnTo>
                  <a:pt x="11404113" y="0"/>
                </a:lnTo>
                <a:lnTo>
                  <a:pt x="11404113" y="11487660"/>
                </a:lnTo>
                <a:lnTo>
                  <a:pt x="0" y="11487660"/>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74577" y="845799"/>
            <a:ext cx="499539" cy="503199"/>
          </a:xfrm>
          <a:custGeom>
            <a:avLst/>
            <a:gdLst/>
            <a:ahLst/>
            <a:cxnLst/>
            <a:rect r="r" b="b" t="t" l="l"/>
            <a:pathLst>
              <a:path h="503199" w="499539">
                <a:moveTo>
                  <a:pt x="0" y="0"/>
                </a:moveTo>
                <a:lnTo>
                  <a:pt x="499540" y="0"/>
                </a:lnTo>
                <a:lnTo>
                  <a:pt x="499540" y="503199"/>
                </a:lnTo>
                <a:lnTo>
                  <a:pt x="0" y="5031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1383774">
            <a:off x="7565571" y="197405"/>
            <a:ext cx="11226909" cy="14341591"/>
            <a:chOff x="0" y="0"/>
            <a:chExt cx="2956881" cy="3777209"/>
          </a:xfrm>
        </p:grpSpPr>
        <p:sp>
          <p:nvSpPr>
            <p:cNvPr name="Freeform 5" id="5"/>
            <p:cNvSpPr/>
            <p:nvPr/>
          </p:nvSpPr>
          <p:spPr>
            <a:xfrm flipH="false" flipV="false" rot="0">
              <a:off x="0" y="0"/>
              <a:ext cx="2956881" cy="3777209"/>
            </a:xfrm>
            <a:custGeom>
              <a:avLst/>
              <a:gdLst/>
              <a:ahLst/>
              <a:cxnLst/>
              <a:rect r="r" b="b" t="t" l="l"/>
              <a:pathLst>
                <a:path h="3777209" w="2956881">
                  <a:moveTo>
                    <a:pt x="0" y="0"/>
                  </a:moveTo>
                  <a:lnTo>
                    <a:pt x="2956881" y="0"/>
                  </a:lnTo>
                  <a:lnTo>
                    <a:pt x="2956881" y="3777209"/>
                  </a:lnTo>
                  <a:lnTo>
                    <a:pt x="0" y="3777209"/>
                  </a:lnTo>
                  <a:close/>
                </a:path>
              </a:pathLst>
            </a:custGeom>
            <a:gradFill rotWithShape="true">
              <a:gsLst>
                <a:gs pos="0">
                  <a:srgbClr val="141519">
                    <a:alpha val="100000"/>
                  </a:srgbClr>
                </a:gs>
                <a:gs pos="100000">
                  <a:srgbClr val="141519">
                    <a:alpha val="0"/>
                  </a:srgbClr>
                </a:gs>
              </a:gsLst>
              <a:lin ang="0"/>
            </a:gradFill>
          </p:spPr>
        </p:sp>
        <p:sp>
          <p:nvSpPr>
            <p:cNvPr name="TextBox 6" id="6"/>
            <p:cNvSpPr txBox="true"/>
            <p:nvPr/>
          </p:nvSpPr>
          <p:spPr>
            <a:xfrm>
              <a:off x="0" y="28575"/>
              <a:ext cx="2956881" cy="3748634"/>
            </a:xfrm>
            <a:prstGeom prst="rect">
              <a:avLst/>
            </a:prstGeom>
          </p:spPr>
          <p:txBody>
            <a:bodyPr anchor="ctr" rtlCol="false" tIns="50800" lIns="50800" bIns="50800" rIns="50800"/>
            <a:lstStyle/>
            <a:p>
              <a:pPr algn="ctr">
                <a:lnSpc>
                  <a:spcPts val="2267"/>
                </a:lnSpc>
              </a:pPr>
            </a:p>
          </p:txBody>
        </p:sp>
      </p:grpSp>
      <p:grpSp>
        <p:nvGrpSpPr>
          <p:cNvPr name="Group 7" id="7"/>
          <p:cNvGrpSpPr/>
          <p:nvPr/>
        </p:nvGrpSpPr>
        <p:grpSpPr>
          <a:xfrm rot="1383774">
            <a:off x="7012072" y="108644"/>
            <a:ext cx="10773748" cy="14341591"/>
            <a:chOff x="0" y="0"/>
            <a:chExt cx="2837530" cy="3777209"/>
          </a:xfrm>
        </p:grpSpPr>
        <p:sp>
          <p:nvSpPr>
            <p:cNvPr name="Freeform 8" id="8"/>
            <p:cNvSpPr/>
            <p:nvPr/>
          </p:nvSpPr>
          <p:spPr>
            <a:xfrm flipH="false" flipV="false" rot="0">
              <a:off x="0" y="0"/>
              <a:ext cx="2837530" cy="3777209"/>
            </a:xfrm>
            <a:custGeom>
              <a:avLst/>
              <a:gdLst/>
              <a:ahLst/>
              <a:cxnLst/>
              <a:rect r="r" b="b" t="t" l="l"/>
              <a:pathLst>
                <a:path h="3777209" w="2837530">
                  <a:moveTo>
                    <a:pt x="0" y="0"/>
                  </a:moveTo>
                  <a:lnTo>
                    <a:pt x="2837530" y="0"/>
                  </a:lnTo>
                  <a:lnTo>
                    <a:pt x="2837530" y="3777209"/>
                  </a:lnTo>
                  <a:lnTo>
                    <a:pt x="0" y="3777209"/>
                  </a:lnTo>
                  <a:close/>
                </a:path>
              </a:pathLst>
            </a:custGeom>
            <a:gradFill rotWithShape="true">
              <a:gsLst>
                <a:gs pos="0">
                  <a:srgbClr val="141519">
                    <a:alpha val="100000"/>
                  </a:srgbClr>
                </a:gs>
                <a:gs pos="100000">
                  <a:srgbClr val="141519">
                    <a:alpha val="0"/>
                  </a:srgbClr>
                </a:gs>
              </a:gsLst>
              <a:lin ang="0"/>
            </a:gradFill>
          </p:spPr>
        </p:sp>
        <p:sp>
          <p:nvSpPr>
            <p:cNvPr name="TextBox 9" id="9"/>
            <p:cNvSpPr txBox="true"/>
            <p:nvPr/>
          </p:nvSpPr>
          <p:spPr>
            <a:xfrm>
              <a:off x="0" y="28575"/>
              <a:ext cx="2837530" cy="3748634"/>
            </a:xfrm>
            <a:prstGeom prst="rect">
              <a:avLst/>
            </a:prstGeom>
          </p:spPr>
          <p:txBody>
            <a:bodyPr anchor="ctr" rtlCol="false" tIns="50800" lIns="50800" bIns="50800" rIns="50800"/>
            <a:lstStyle/>
            <a:p>
              <a:pPr algn="ctr">
                <a:lnSpc>
                  <a:spcPts val="2267"/>
                </a:lnSpc>
              </a:pPr>
            </a:p>
          </p:txBody>
        </p:sp>
      </p:grpSp>
      <p:sp>
        <p:nvSpPr>
          <p:cNvPr name="Freeform 10" id="10"/>
          <p:cNvSpPr/>
          <p:nvPr/>
        </p:nvSpPr>
        <p:spPr>
          <a:xfrm flipH="false" flipV="false" rot="0">
            <a:off x="7982556" y="3669817"/>
            <a:ext cx="2322889" cy="2647167"/>
          </a:xfrm>
          <a:custGeom>
            <a:avLst/>
            <a:gdLst/>
            <a:ahLst/>
            <a:cxnLst/>
            <a:rect r="r" b="b" t="t" l="l"/>
            <a:pathLst>
              <a:path h="2647167" w="2322889">
                <a:moveTo>
                  <a:pt x="0" y="0"/>
                </a:moveTo>
                <a:lnTo>
                  <a:pt x="2322888" y="0"/>
                </a:lnTo>
                <a:lnTo>
                  <a:pt x="2322888" y="2647167"/>
                </a:lnTo>
                <a:lnTo>
                  <a:pt x="0" y="2647167"/>
                </a:lnTo>
                <a:lnTo>
                  <a:pt x="0" y="0"/>
                </a:lnTo>
                <a:close/>
              </a:path>
            </a:pathLst>
          </a:custGeom>
          <a:blipFill>
            <a:blip r:embed="rId4"/>
            <a:stretch>
              <a:fillRect l="0" t="0" r="0" b="0"/>
            </a:stretch>
          </a:blipFill>
        </p:spPr>
      </p:sp>
      <p:sp>
        <p:nvSpPr>
          <p:cNvPr name="TextBox 11" id="11"/>
          <p:cNvSpPr txBox="true"/>
          <p:nvPr/>
        </p:nvSpPr>
        <p:spPr>
          <a:xfrm rot="0">
            <a:off x="2054482" y="3200157"/>
            <a:ext cx="6054478" cy="469660"/>
          </a:xfrm>
          <a:prstGeom prst="rect">
            <a:avLst/>
          </a:prstGeom>
        </p:spPr>
        <p:txBody>
          <a:bodyPr anchor="t" rtlCol="false" tIns="0" lIns="0" bIns="0" rIns="0">
            <a:spAutoFit/>
          </a:bodyPr>
          <a:lstStyle/>
          <a:p>
            <a:pPr algn="l">
              <a:lnSpc>
                <a:spcPts val="3213"/>
              </a:lnSpc>
            </a:pPr>
            <a:r>
              <a:rPr lang="en-US" sz="3652" spc="-58">
                <a:solidFill>
                  <a:srgbClr val="FFFFFF"/>
                </a:solidFill>
                <a:latin typeface="Ubuntu"/>
                <a:ea typeface="Ubuntu"/>
                <a:cs typeface="Ubuntu"/>
                <a:sym typeface="Ubuntu"/>
              </a:rPr>
              <a:t>PROJECT PRESENTATION</a:t>
            </a:r>
          </a:p>
        </p:txBody>
      </p:sp>
      <p:sp>
        <p:nvSpPr>
          <p:cNvPr name="TextBox 12" id="12"/>
          <p:cNvSpPr txBox="true"/>
          <p:nvPr/>
        </p:nvSpPr>
        <p:spPr>
          <a:xfrm rot="0">
            <a:off x="1795032" y="930452"/>
            <a:ext cx="1787854" cy="362467"/>
          </a:xfrm>
          <a:prstGeom prst="rect">
            <a:avLst/>
          </a:prstGeom>
        </p:spPr>
        <p:txBody>
          <a:bodyPr anchor="t" rtlCol="false" tIns="0" lIns="0" bIns="0" rIns="0">
            <a:spAutoFit/>
          </a:bodyPr>
          <a:lstStyle/>
          <a:p>
            <a:pPr algn="l">
              <a:lnSpc>
                <a:spcPts val="2267"/>
              </a:lnSpc>
            </a:pPr>
            <a:r>
              <a:rPr lang="en-US" sz="2576" spc="-41" b="true">
                <a:solidFill>
                  <a:srgbClr val="FFFFFF"/>
                </a:solidFill>
                <a:latin typeface="Arial Bold"/>
                <a:ea typeface="Arial Bold"/>
                <a:cs typeface="Arial Bold"/>
                <a:sym typeface="Arial Bold"/>
              </a:rPr>
              <a:t>A125 - HCI</a:t>
            </a:r>
          </a:p>
        </p:txBody>
      </p:sp>
      <p:sp>
        <p:nvSpPr>
          <p:cNvPr name="TextBox 13" id="13"/>
          <p:cNvSpPr txBox="true"/>
          <p:nvPr/>
        </p:nvSpPr>
        <p:spPr>
          <a:xfrm rot="0">
            <a:off x="2054482" y="4510693"/>
            <a:ext cx="10344464" cy="1370388"/>
          </a:xfrm>
          <a:prstGeom prst="rect">
            <a:avLst/>
          </a:prstGeom>
        </p:spPr>
        <p:txBody>
          <a:bodyPr anchor="t" rtlCol="false" tIns="0" lIns="0" bIns="0" rIns="0">
            <a:spAutoFit/>
          </a:bodyPr>
          <a:lstStyle/>
          <a:p>
            <a:pPr algn="l">
              <a:lnSpc>
                <a:spcPts val="8588"/>
              </a:lnSpc>
            </a:pPr>
            <a:r>
              <a:rPr lang="en-US" sz="9759" spc="-156" b="true">
                <a:solidFill>
                  <a:srgbClr val="FFFFFF"/>
                </a:solidFill>
                <a:latin typeface="Arial Bold"/>
                <a:ea typeface="Arial Bold"/>
                <a:cs typeface="Arial Bold"/>
                <a:sym typeface="Arial Bold"/>
              </a:rPr>
              <a:t>STUBBY</a:t>
            </a:r>
          </a:p>
        </p:txBody>
      </p:sp>
      <p:sp>
        <p:nvSpPr>
          <p:cNvPr name="TextBox 14" id="14"/>
          <p:cNvSpPr txBox="true"/>
          <p:nvPr/>
        </p:nvSpPr>
        <p:spPr>
          <a:xfrm rot="0">
            <a:off x="2054482" y="6431390"/>
            <a:ext cx="10344464" cy="991954"/>
          </a:xfrm>
          <a:prstGeom prst="rect">
            <a:avLst/>
          </a:prstGeom>
        </p:spPr>
        <p:txBody>
          <a:bodyPr anchor="t" rtlCol="false" tIns="0" lIns="0" bIns="0" rIns="0">
            <a:spAutoFit/>
          </a:bodyPr>
          <a:lstStyle/>
          <a:p>
            <a:pPr algn="l">
              <a:lnSpc>
                <a:spcPts val="3741"/>
              </a:lnSpc>
            </a:pPr>
            <a:r>
              <a:rPr lang="en-US" sz="4252" spc="-68" b="true">
                <a:solidFill>
                  <a:srgbClr val="FFFFFF"/>
                </a:solidFill>
                <a:latin typeface="Ubuntu Bold"/>
                <a:ea typeface="Ubuntu Bold"/>
                <a:cs typeface="Ubuntu Bold"/>
                <a:sym typeface="Ubuntu Bold"/>
              </a:rPr>
              <a:t>Presented by Kaquilala, Leal, &amp; Magdalan of TEAM MALEKA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41519"/>
        </a:solidFill>
      </p:bgPr>
    </p:bg>
    <p:spTree>
      <p:nvGrpSpPr>
        <p:cNvPr id="1" name=""/>
        <p:cNvGrpSpPr/>
        <p:nvPr/>
      </p:nvGrpSpPr>
      <p:grpSpPr>
        <a:xfrm>
          <a:off x="0" y="0"/>
          <a:ext cx="0" cy="0"/>
          <a:chOff x="0" y="0"/>
          <a:chExt cx="0" cy="0"/>
        </a:xfrm>
      </p:grpSpPr>
      <p:sp>
        <p:nvSpPr>
          <p:cNvPr name="Freeform 2" id="2"/>
          <p:cNvSpPr/>
          <p:nvPr/>
        </p:nvSpPr>
        <p:spPr>
          <a:xfrm flipH="false" flipV="false" rot="0">
            <a:off x="0" y="2395565"/>
            <a:ext cx="18288000" cy="4253567"/>
          </a:xfrm>
          <a:custGeom>
            <a:avLst/>
            <a:gdLst/>
            <a:ahLst/>
            <a:cxnLst/>
            <a:rect r="r" b="b" t="t" l="l"/>
            <a:pathLst>
              <a:path h="4253567" w="18288000">
                <a:moveTo>
                  <a:pt x="0" y="0"/>
                </a:moveTo>
                <a:lnTo>
                  <a:pt x="18288000" y="0"/>
                </a:lnTo>
                <a:lnTo>
                  <a:pt x="18288000" y="4253567"/>
                </a:lnTo>
                <a:lnTo>
                  <a:pt x="0" y="4253567"/>
                </a:lnTo>
                <a:lnTo>
                  <a:pt x="0" y="0"/>
                </a:lnTo>
                <a:close/>
              </a:path>
            </a:pathLst>
          </a:custGeom>
          <a:blipFill>
            <a:blip r:embed="rId2"/>
            <a:stretch>
              <a:fillRect l="0" t="-641" r="-1283" b="-1573"/>
            </a:stretch>
          </a:blipFill>
        </p:spPr>
      </p:sp>
      <p:sp>
        <p:nvSpPr>
          <p:cNvPr name="TextBox 3" id="3"/>
          <p:cNvSpPr txBox="true"/>
          <p:nvPr/>
        </p:nvSpPr>
        <p:spPr>
          <a:xfrm rot="0">
            <a:off x="392515" y="454665"/>
            <a:ext cx="10609826" cy="1119495"/>
          </a:xfrm>
          <a:prstGeom prst="rect">
            <a:avLst/>
          </a:prstGeom>
        </p:spPr>
        <p:txBody>
          <a:bodyPr anchor="t" rtlCol="false" tIns="0" lIns="0" bIns="0" rIns="0">
            <a:spAutoFit/>
          </a:bodyPr>
          <a:lstStyle/>
          <a:p>
            <a:pPr algn="l">
              <a:lnSpc>
                <a:spcPts val="7453"/>
              </a:lnSpc>
            </a:pPr>
            <a:r>
              <a:rPr lang="en-US" sz="7166" spc="-300" b="true">
                <a:solidFill>
                  <a:srgbClr val="FFFFFF"/>
                </a:solidFill>
                <a:latin typeface="Arial Bold"/>
                <a:ea typeface="Arial Bold"/>
                <a:cs typeface="Arial Bold"/>
                <a:sym typeface="Arial Bold"/>
              </a:rPr>
              <a:t> General User Experience: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41519"/>
        </a:solidFill>
      </p:bgPr>
    </p:bg>
    <p:spTree>
      <p:nvGrpSpPr>
        <p:cNvPr id="1" name=""/>
        <p:cNvGrpSpPr/>
        <p:nvPr/>
      </p:nvGrpSpPr>
      <p:grpSpPr>
        <a:xfrm>
          <a:off x="0" y="0"/>
          <a:ext cx="0" cy="0"/>
          <a:chOff x="0" y="0"/>
          <a:chExt cx="0" cy="0"/>
        </a:xfrm>
      </p:grpSpPr>
      <p:sp>
        <p:nvSpPr>
          <p:cNvPr name="Freeform 2" id="2"/>
          <p:cNvSpPr/>
          <p:nvPr/>
        </p:nvSpPr>
        <p:spPr>
          <a:xfrm flipH="false" flipV="false" rot="0">
            <a:off x="0" y="2008965"/>
            <a:ext cx="18288000" cy="8278035"/>
          </a:xfrm>
          <a:custGeom>
            <a:avLst/>
            <a:gdLst/>
            <a:ahLst/>
            <a:cxnLst/>
            <a:rect r="r" b="b" t="t" l="l"/>
            <a:pathLst>
              <a:path h="8278035" w="18288000">
                <a:moveTo>
                  <a:pt x="0" y="0"/>
                </a:moveTo>
                <a:lnTo>
                  <a:pt x="18288000" y="0"/>
                </a:lnTo>
                <a:lnTo>
                  <a:pt x="18288000" y="8278035"/>
                </a:lnTo>
                <a:lnTo>
                  <a:pt x="0" y="8278035"/>
                </a:lnTo>
                <a:lnTo>
                  <a:pt x="0" y="0"/>
                </a:lnTo>
                <a:close/>
              </a:path>
            </a:pathLst>
          </a:custGeom>
          <a:blipFill>
            <a:blip r:embed="rId2"/>
            <a:stretch>
              <a:fillRect l="0" t="0" r="0" b="0"/>
            </a:stretch>
          </a:blipFill>
        </p:spPr>
      </p:sp>
      <p:sp>
        <p:nvSpPr>
          <p:cNvPr name="TextBox 3" id="3"/>
          <p:cNvSpPr txBox="true"/>
          <p:nvPr/>
        </p:nvSpPr>
        <p:spPr>
          <a:xfrm rot="0">
            <a:off x="0" y="-17982"/>
            <a:ext cx="10609826" cy="2064788"/>
          </a:xfrm>
          <a:prstGeom prst="rect">
            <a:avLst/>
          </a:prstGeom>
        </p:spPr>
        <p:txBody>
          <a:bodyPr anchor="t" rtlCol="false" tIns="0" lIns="0" bIns="0" rIns="0">
            <a:spAutoFit/>
          </a:bodyPr>
          <a:lstStyle/>
          <a:p>
            <a:pPr algn="l">
              <a:lnSpc>
                <a:spcPts val="7453"/>
              </a:lnSpc>
            </a:pPr>
            <a:r>
              <a:rPr lang="en-US" sz="7166" spc="-300" b="true">
                <a:solidFill>
                  <a:srgbClr val="FFFFFF"/>
                </a:solidFill>
                <a:latin typeface="Arial Bold"/>
                <a:ea typeface="Arial Bold"/>
                <a:cs typeface="Arial Bold"/>
                <a:sym typeface="Arial Bold"/>
              </a:rPr>
              <a:t>Feature Evaluation Breakdown:</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141519"/>
        </a:solidFill>
      </p:bgPr>
    </p:bg>
    <p:spTree>
      <p:nvGrpSpPr>
        <p:cNvPr id="1" name=""/>
        <p:cNvGrpSpPr/>
        <p:nvPr/>
      </p:nvGrpSpPr>
      <p:grpSpPr>
        <a:xfrm>
          <a:off x="0" y="0"/>
          <a:ext cx="0" cy="0"/>
          <a:chOff x="0" y="0"/>
          <a:chExt cx="0" cy="0"/>
        </a:xfrm>
      </p:grpSpPr>
      <p:sp>
        <p:nvSpPr>
          <p:cNvPr name="TextBox 2" id="2"/>
          <p:cNvSpPr txBox="true"/>
          <p:nvPr/>
        </p:nvSpPr>
        <p:spPr>
          <a:xfrm rot="0">
            <a:off x="234687" y="219978"/>
            <a:ext cx="15772945" cy="1119495"/>
          </a:xfrm>
          <a:prstGeom prst="rect">
            <a:avLst/>
          </a:prstGeom>
        </p:spPr>
        <p:txBody>
          <a:bodyPr anchor="t" rtlCol="false" tIns="0" lIns="0" bIns="0" rIns="0">
            <a:spAutoFit/>
          </a:bodyPr>
          <a:lstStyle/>
          <a:p>
            <a:pPr algn="l">
              <a:lnSpc>
                <a:spcPts val="7453"/>
              </a:lnSpc>
            </a:pPr>
            <a:r>
              <a:rPr lang="en-US" sz="7166" spc="-300" b="true">
                <a:solidFill>
                  <a:srgbClr val="FFFFFF"/>
                </a:solidFill>
                <a:latin typeface="Arial Bold"/>
                <a:ea typeface="Arial Bold"/>
                <a:cs typeface="Arial Bold"/>
                <a:sym typeface="Arial Bold"/>
              </a:rPr>
              <a:t>💬PARTICIPANT FEEDBACK</a:t>
            </a:r>
          </a:p>
        </p:txBody>
      </p:sp>
      <p:sp>
        <p:nvSpPr>
          <p:cNvPr name="TextBox 3" id="3"/>
          <p:cNvSpPr txBox="true"/>
          <p:nvPr/>
        </p:nvSpPr>
        <p:spPr>
          <a:xfrm rot="0">
            <a:off x="234687" y="1702043"/>
            <a:ext cx="15772945" cy="875792"/>
          </a:xfrm>
          <a:prstGeom prst="rect">
            <a:avLst/>
          </a:prstGeom>
        </p:spPr>
        <p:txBody>
          <a:bodyPr anchor="t" rtlCol="false" tIns="0" lIns="0" bIns="0" rIns="0">
            <a:spAutoFit/>
          </a:bodyPr>
          <a:lstStyle/>
          <a:p>
            <a:pPr algn="l">
              <a:lnSpc>
                <a:spcPts val="5824"/>
              </a:lnSpc>
            </a:pPr>
            <a:r>
              <a:rPr lang="en-US" sz="5600" spc="-235" b="true">
                <a:solidFill>
                  <a:srgbClr val="FFFFFF"/>
                </a:solidFill>
                <a:latin typeface="Arial Bold"/>
                <a:ea typeface="Arial Bold"/>
                <a:cs typeface="Arial Bold"/>
                <a:sym typeface="Arial Bold"/>
              </a:rPr>
              <a:t>What worked best?</a:t>
            </a:r>
          </a:p>
        </p:txBody>
      </p:sp>
      <p:sp>
        <p:nvSpPr>
          <p:cNvPr name="TextBox 4" id="4"/>
          <p:cNvSpPr txBox="true"/>
          <p:nvPr/>
        </p:nvSpPr>
        <p:spPr>
          <a:xfrm rot="0">
            <a:off x="0" y="2949310"/>
            <a:ext cx="11273975" cy="2721523"/>
          </a:xfrm>
          <a:prstGeom prst="rect">
            <a:avLst/>
          </a:prstGeom>
        </p:spPr>
        <p:txBody>
          <a:bodyPr anchor="t" rtlCol="false" tIns="0" lIns="0" bIns="0" rIns="0">
            <a:spAutoFit/>
          </a:bodyPr>
          <a:lstStyle/>
          <a:p>
            <a:pPr algn="l" marL="864182" indent="-432091" lvl="1">
              <a:lnSpc>
                <a:spcPts val="4162"/>
              </a:lnSpc>
              <a:buFont typeface="Arial"/>
              <a:buChar char="•"/>
            </a:pPr>
            <a:r>
              <a:rPr lang="en-US" b="true" sz="4002" spc="-168">
                <a:solidFill>
                  <a:srgbClr val="FFFFFF"/>
                </a:solidFill>
                <a:latin typeface="Arial Bold"/>
                <a:ea typeface="Arial Bold"/>
                <a:cs typeface="Arial Bold"/>
                <a:sym typeface="Arial Bold"/>
              </a:rPr>
              <a:t>“Everything”</a:t>
            </a:r>
          </a:p>
          <a:p>
            <a:pPr algn="l" marL="864182" indent="-432091" lvl="1">
              <a:lnSpc>
                <a:spcPts val="4162"/>
              </a:lnSpc>
              <a:buFont typeface="Arial"/>
              <a:buChar char="•"/>
            </a:pPr>
            <a:r>
              <a:rPr lang="en-US" b="true" sz="4002" spc="-168">
                <a:solidFill>
                  <a:srgbClr val="FFFFFF"/>
                </a:solidFill>
                <a:latin typeface="Arial Bold"/>
                <a:ea typeface="Arial Bold"/>
                <a:cs typeface="Arial Bold"/>
                <a:sym typeface="Arial Bold"/>
              </a:rPr>
              <a:t>“Scheduling a study session”</a:t>
            </a:r>
          </a:p>
          <a:p>
            <a:pPr algn="l" marL="864182" indent="-432091" lvl="1">
              <a:lnSpc>
                <a:spcPts val="4162"/>
              </a:lnSpc>
              <a:buFont typeface="Arial"/>
              <a:buChar char="•"/>
            </a:pPr>
            <a:r>
              <a:rPr lang="en-US" b="true" sz="4002" spc="-168">
                <a:solidFill>
                  <a:srgbClr val="FFFFFF"/>
                </a:solidFill>
                <a:latin typeface="Arial Bold"/>
                <a:ea typeface="Arial Bold"/>
                <a:cs typeface="Arial Bold"/>
                <a:sym typeface="Arial Bold"/>
              </a:rPr>
              <a:t>“It helps me be organized”</a:t>
            </a:r>
          </a:p>
          <a:p>
            <a:pPr algn="l" marL="864182" indent="-432091" lvl="1">
              <a:lnSpc>
                <a:spcPts val="4162"/>
              </a:lnSpc>
              <a:buFont typeface="Arial"/>
              <a:buChar char="•"/>
            </a:pPr>
            <a:r>
              <a:rPr lang="en-US" b="true" sz="4002" spc="-168">
                <a:solidFill>
                  <a:srgbClr val="FFFFFF"/>
                </a:solidFill>
                <a:latin typeface="Arial Bold"/>
                <a:ea typeface="Arial Bold"/>
                <a:cs typeface="Arial Bold"/>
                <a:sym typeface="Arial Bold"/>
              </a:rPr>
              <a:t>“Navigation”</a:t>
            </a:r>
          </a:p>
          <a:p>
            <a:pPr algn="l">
              <a:lnSpc>
                <a:spcPts val="4162"/>
              </a:lnSpc>
            </a:pPr>
          </a:p>
        </p:txBody>
      </p:sp>
      <p:sp>
        <p:nvSpPr>
          <p:cNvPr name="TextBox 5" id="5"/>
          <p:cNvSpPr txBox="true"/>
          <p:nvPr/>
        </p:nvSpPr>
        <p:spPr>
          <a:xfrm rot="0">
            <a:off x="9372828" y="1702043"/>
            <a:ext cx="15772945" cy="875792"/>
          </a:xfrm>
          <a:prstGeom prst="rect">
            <a:avLst/>
          </a:prstGeom>
        </p:spPr>
        <p:txBody>
          <a:bodyPr anchor="t" rtlCol="false" tIns="0" lIns="0" bIns="0" rIns="0">
            <a:spAutoFit/>
          </a:bodyPr>
          <a:lstStyle/>
          <a:p>
            <a:pPr algn="l">
              <a:lnSpc>
                <a:spcPts val="5824"/>
              </a:lnSpc>
            </a:pPr>
            <a:r>
              <a:rPr lang="en-US" sz="5600" spc="-235" b="true">
                <a:solidFill>
                  <a:srgbClr val="FFFFFF"/>
                </a:solidFill>
                <a:latin typeface="Arial Bold"/>
                <a:ea typeface="Arial Bold"/>
                <a:cs typeface="Arial Bold"/>
                <a:sym typeface="Arial Bold"/>
              </a:rPr>
              <a:t>Confusions or issues?</a:t>
            </a:r>
          </a:p>
        </p:txBody>
      </p:sp>
      <p:sp>
        <p:nvSpPr>
          <p:cNvPr name="TextBox 6" id="6"/>
          <p:cNvSpPr txBox="true"/>
          <p:nvPr/>
        </p:nvSpPr>
        <p:spPr>
          <a:xfrm rot="0">
            <a:off x="9144000" y="2949310"/>
            <a:ext cx="11273975" cy="1673068"/>
          </a:xfrm>
          <a:prstGeom prst="rect">
            <a:avLst/>
          </a:prstGeom>
        </p:spPr>
        <p:txBody>
          <a:bodyPr anchor="t" rtlCol="false" tIns="0" lIns="0" bIns="0" rIns="0">
            <a:spAutoFit/>
          </a:bodyPr>
          <a:lstStyle/>
          <a:p>
            <a:pPr algn="l" marL="864182" indent="-432091" lvl="1">
              <a:lnSpc>
                <a:spcPts val="4162"/>
              </a:lnSpc>
              <a:buFont typeface="Arial"/>
              <a:buChar char="•"/>
            </a:pPr>
            <a:r>
              <a:rPr lang="en-US" b="true" sz="4002" spc="-168">
                <a:solidFill>
                  <a:srgbClr val="FFFFFF"/>
                </a:solidFill>
                <a:latin typeface="Arial Bold"/>
                <a:ea typeface="Arial Bold"/>
                <a:cs typeface="Arial Bold"/>
                <a:sym typeface="Arial Bold"/>
              </a:rPr>
              <a:t>Mostly none</a:t>
            </a:r>
          </a:p>
          <a:p>
            <a:pPr algn="l" marL="864182" indent="-432091" lvl="1">
              <a:lnSpc>
                <a:spcPts val="4162"/>
              </a:lnSpc>
              <a:buFont typeface="Arial"/>
              <a:buChar char="•"/>
            </a:pPr>
            <a:r>
              <a:rPr lang="en-US" b="true" sz="4002" spc="-168">
                <a:solidFill>
                  <a:srgbClr val="FFFFFF"/>
                </a:solidFill>
                <a:latin typeface="Arial Bold"/>
                <a:ea typeface="Arial Bold"/>
                <a:cs typeface="Arial Bold"/>
                <a:sym typeface="Arial Bold"/>
              </a:rPr>
              <a:t>One participant noted minor lag</a:t>
            </a:r>
          </a:p>
          <a:p>
            <a:pPr algn="l">
              <a:lnSpc>
                <a:spcPts val="4162"/>
              </a:lnSpc>
            </a:pPr>
          </a:p>
        </p:txBody>
      </p:sp>
      <p:sp>
        <p:nvSpPr>
          <p:cNvPr name="TextBox 7" id="7"/>
          <p:cNvSpPr txBox="true"/>
          <p:nvPr/>
        </p:nvSpPr>
        <p:spPr>
          <a:xfrm rot="0">
            <a:off x="234687" y="6032784"/>
            <a:ext cx="15772945" cy="1609217"/>
          </a:xfrm>
          <a:prstGeom prst="rect">
            <a:avLst/>
          </a:prstGeom>
        </p:spPr>
        <p:txBody>
          <a:bodyPr anchor="t" rtlCol="false" tIns="0" lIns="0" bIns="0" rIns="0">
            <a:spAutoFit/>
          </a:bodyPr>
          <a:lstStyle/>
          <a:p>
            <a:pPr algn="l">
              <a:lnSpc>
                <a:spcPts val="5824"/>
              </a:lnSpc>
            </a:pPr>
            <a:r>
              <a:rPr lang="en-US" sz="5600" spc="-235" b="true">
                <a:solidFill>
                  <a:srgbClr val="FFFFFF"/>
                </a:solidFill>
                <a:latin typeface="Arial Bold"/>
                <a:ea typeface="Arial Bold"/>
                <a:cs typeface="Arial Bold"/>
                <a:sym typeface="Arial Bold"/>
              </a:rPr>
              <a:t>Suggested improvements:</a:t>
            </a:r>
          </a:p>
          <a:p>
            <a:pPr algn="l">
              <a:lnSpc>
                <a:spcPts val="5824"/>
              </a:lnSpc>
            </a:pPr>
          </a:p>
        </p:txBody>
      </p:sp>
      <p:sp>
        <p:nvSpPr>
          <p:cNvPr name="TextBox 8" id="8"/>
          <p:cNvSpPr txBox="true"/>
          <p:nvPr/>
        </p:nvSpPr>
        <p:spPr>
          <a:xfrm rot="0">
            <a:off x="0" y="7061004"/>
            <a:ext cx="11273975" cy="2197296"/>
          </a:xfrm>
          <a:prstGeom prst="rect">
            <a:avLst/>
          </a:prstGeom>
        </p:spPr>
        <p:txBody>
          <a:bodyPr anchor="t" rtlCol="false" tIns="0" lIns="0" bIns="0" rIns="0">
            <a:spAutoFit/>
          </a:bodyPr>
          <a:lstStyle/>
          <a:p>
            <a:pPr algn="l" marL="864182" indent="-432091" lvl="1">
              <a:lnSpc>
                <a:spcPts val="4162"/>
              </a:lnSpc>
              <a:buFont typeface="Arial"/>
              <a:buChar char="•"/>
            </a:pPr>
            <a:r>
              <a:rPr lang="en-US" b="true" sz="4002" spc="-168">
                <a:solidFill>
                  <a:srgbClr val="FFFFFF"/>
                </a:solidFill>
                <a:latin typeface="Arial Bold"/>
                <a:ea typeface="Arial Bold"/>
                <a:cs typeface="Arial Bold"/>
                <a:sym typeface="Arial Bold"/>
              </a:rPr>
              <a:t>Notification system</a:t>
            </a:r>
          </a:p>
          <a:p>
            <a:pPr algn="l" marL="864182" indent="-432091" lvl="1">
              <a:lnSpc>
                <a:spcPts val="4162"/>
              </a:lnSpc>
              <a:buFont typeface="Arial"/>
              <a:buChar char="•"/>
            </a:pPr>
            <a:r>
              <a:rPr lang="en-US" b="true" sz="4002" spc="-168">
                <a:solidFill>
                  <a:srgbClr val="FFFFFF"/>
                </a:solidFill>
                <a:latin typeface="Arial Bold"/>
                <a:ea typeface="Arial Bold"/>
                <a:cs typeface="Arial Bold"/>
                <a:sym typeface="Arial Bold"/>
              </a:rPr>
              <a:t>Assist bot</a:t>
            </a:r>
          </a:p>
          <a:p>
            <a:pPr algn="l" marL="864182" indent="-432091" lvl="1">
              <a:lnSpc>
                <a:spcPts val="4162"/>
              </a:lnSpc>
              <a:buFont typeface="Arial"/>
              <a:buChar char="•"/>
            </a:pPr>
            <a:r>
              <a:rPr lang="en-US" b="true" sz="4002" spc="-168">
                <a:solidFill>
                  <a:srgbClr val="FFFFFF"/>
                </a:solidFill>
                <a:latin typeface="Arial Bold"/>
                <a:ea typeface="Arial Bold"/>
                <a:cs typeface="Arial Bold"/>
                <a:sym typeface="Arial Bold"/>
              </a:rPr>
              <a:t>More scheduling flexibility</a:t>
            </a:r>
          </a:p>
          <a:p>
            <a:pPr algn="l">
              <a:lnSpc>
                <a:spcPts val="4162"/>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41519"/>
        </a:solidFill>
      </p:bgPr>
    </p:bg>
    <p:spTree>
      <p:nvGrpSpPr>
        <p:cNvPr id="1" name=""/>
        <p:cNvGrpSpPr/>
        <p:nvPr/>
      </p:nvGrpSpPr>
      <p:grpSpPr>
        <a:xfrm>
          <a:off x="0" y="0"/>
          <a:ext cx="0" cy="0"/>
          <a:chOff x="0" y="0"/>
          <a:chExt cx="0" cy="0"/>
        </a:xfrm>
      </p:grpSpPr>
      <p:grpSp>
        <p:nvGrpSpPr>
          <p:cNvPr name="Group 2" id="2"/>
          <p:cNvGrpSpPr/>
          <p:nvPr/>
        </p:nvGrpSpPr>
        <p:grpSpPr>
          <a:xfrm rot="374770">
            <a:off x="-2066230" y="6506664"/>
            <a:ext cx="20251759" cy="18180272"/>
            <a:chOff x="0" y="0"/>
            <a:chExt cx="5333797" cy="4788220"/>
          </a:xfrm>
        </p:grpSpPr>
        <p:sp>
          <p:nvSpPr>
            <p:cNvPr name="Freeform 3" id="3"/>
            <p:cNvSpPr/>
            <p:nvPr/>
          </p:nvSpPr>
          <p:spPr>
            <a:xfrm flipH="false" flipV="false" rot="0">
              <a:off x="0" y="0"/>
              <a:ext cx="5333797" cy="4788220"/>
            </a:xfrm>
            <a:custGeom>
              <a:avLst/>
              <a:gdLst/>
              <a:ahLst/>
              <a:cxnLst/>
              <a:rect r="r" b="b" t="t" l="l"/>
              <a:pathLst>
                <a:path h="4788220" w="5333797">
                  <a:moveTo>
                    <a:pt x="0" y="0"/>
                  </a:moveTo>
                  <a:lnTo>
                    <a:pt x="5333797" y="0"/>
                  </a:lnTo>
                  <a:lnTo>
                    <a:pt x="5333797" y="4788220"/>
                  </a:lnTo>
                  <a:lnTo>
                    <a:pt x="0" y="4788220"/>
                  </a:lnTo>
                  <a:close/>
                </a:path>
              </a:pathLst>
            </a:custGeom>
            <a:gradFill rotWithShape="true">
              <a:gsLst>
                <a:gs pos="0">
                  <a:srgbClr val="27DDDF">
                    <a:alpha val="0"/>
                  </a:srgbClr>
                </a:gs>
                <a:gs pos="100000">
                  <a:srgbClr val="27DDDF">
                    <a:alpha val="100000"/>
                  </a:srgbClr>
                </a:gs>
              </a:gsLst>
              <a:lin ang="5400000"/>
            </a:gradFill>
          </p:spPr>
        </p:sp>
        <p:sp>
          <p:nvSpPr>
            <p:cNvPr name="TextBox 4" id="4"/>
            <p:cNvSpPr txBox="true"/>
            <p:nvPr/>
          </p:nvSpPr>
          <p:spPr>
            <a:xfrm>
              <a:off x="0" y="19050"/>
              <a:ext cx="5333797" cy="4769170"/>
            </a:xfrm>
            <a:prstGeom prst="rect">
              <a:avLst/>
            </a:prstGeom>
          </p:spPr>
          <p:txBody>
            <a:bodyPr anchor="ctr" rtlCol="false" tIns="50800" lIns="50800" bIns="50800" rIns="50800"/>
            <a:lstStyle/>
            <a:p>
              <a:pPr algn="ctr">
                <a:lnSpc>
                  <a:spcPts val="1387"/>
                </a:lnSpc>
              </a:pPr>
            </a:p>
          </p:txBody>
        </p:sp>
      </p:grpSp>
      <p:sp>
        <p:nvSpPr>
          <p:cNvPr name="Freeform 5" id="5"/>
          <p:cNvSpPr/>
          <p:nvPr/>
        </p:nvSpPr>
        <p:spPr>
          <a:xfrm flipH="false" flipV="false" rot="0">
            <a:off x="6708640" y="2143346"/>
            <a:ext cx="4870720" cy="7306081"/>
          </a:xfrm>
          <a:custGeom>
            <a:avLst/>
            <a:gdLst/>
            <a:ahLst/>
            <a:cxnLst/>
            <a:rect r="r" b="b" t="t" l="l"/>
            <a:pathLst>
              <a:path h="7306081" w="4870720">
                <a:moveTo>
                  <a:pt x="0" y="0"/>
                </a:moveTo>
                <a:lnTo>
                  <a:pt x="4870720" y="0"/>
                </a:lnTo>
                <a:lnTo>
                  <a:pt x="4870720" y="7306080"/>
                </a:lnTo>
                <a:lnTo>
                  <a:pt x="0" y="7306080"/>
                </a:lnTo>
                <a:lnTo>
                  <a:pt x="0" y="0"/>
                </a:lnTo>
                <a:close/>
              </a:path>
            </a:pathLst>
          </a:custGeom>
          <a:blipFill>
            <a:blip r:embed="rId2"/>
            <a:stretch>
              <a:fillRect l="0" t="0" r="0" b="0"/>
            </a:stretch>
          </a:blipFill>
        </p:spPr>
      </p:sp>
      <p:sp>
        <p:nvSpPr>
          <p:cNvPr name="Freeform 6" id="6"/>
          <p:cNvSpPr/>
          <p:nvPr/>
        </p:nvSpPr>
        <p:spPr>
          <a:xfrm flipH="false" flipV="false" rot="0">
            <a:off x="12388580" y="2143346"/>
            <a:ext cx="4870720" cy="7306081"/>
          </a:xfrm>
          <a:custGeom>
            <a:avLst/>
            <a:gdLst/>
            <a:ahLst/>
            <a:cxnLst/>
            <a:rect r="r" b="b" t="t" l="l"/>
            <a:pathLst>
              <a:path h="7306081" w="4870720">
                <a:moveTo>
                  <a:pt x="0" y="0"/>
                </a:moveTo>
                <a:lnTo>
                  <a:pt x="4870720" y="0"/>
                </a:lnTo>
                <a:lnTo>
                  <a:pt x="4870720" y="7306080"/>
                </a:lnTo>
                <a:lnTo>
                  <a:pt x="0" y="7306080"/>
                </a:lnTo>
                <a:lnTo>
                  <a:pt x="0" y="0"/>
                </a:lnTo>
                <a:close/>
              </a:path>
            </a:pathLst>
          </a:custGeom>
          <a:blipFill>
            <a:blip r:embed="rId3"/>
            <a:stretch>
              <a:fillRect l="0" t="0" r="0" b="0"/>
            </a:stretch>
          </a:blipFill>
        </p:spPr>
      </p:sp>
      <p:sp>
        <p:nvSpPr>
          <p:cNvPr name="Freeform 7" id="7"/>
          <p:cNvSpPr/>
          <p:nvPr/>
        </p:nvSpPr>
        <p:spPr>
          <a:xfrm flipH="false" flipV="false" rot="0">
            <a:off x="1028700" y="2143346"/>
            <a:ext cx="4870720" cy="7306081"/>
          </a:xfrm>
          <a:custGeom>
            <a:avLst/>
            <a:gdLst/>
            <a:ahLst/>
            <a:cxnLst/>
            <a:rect r="r" b="b" t="t" l="l"/>
            <a:pathLst>
              <a:path h="7306081" w="4870720">
                <a:moveTo>
                  <a:pt x="0" y="0"/>
                </a:moveTo>
                <a:lnTo>
                  <a:pt x="4870720" y="0"/>
                </a:lnTo>
                <a:lnTo>
                  <a:pt x="4870720" y="7306080"/>
                </a:lnTo>
                <a:lnTo>
                  <a:pt x="0" y="7306080"/>
                </a:lnTo>
                <a:lnTo>
                  <a:pt x="0" y="0"/>
                </a:lnTo>
                <a:close/>
              </a:path>
            </a:pathLst>
          </a:custGeom>
          <a:blipFill>
            <a:blip r:embed="rId4"/>
            <a:stretch>
              <a:fillRect l="0" t="0" r="0" b="0"/>
            </a:stretch>
          </a:blipFill>
        </p:spPr>
      </p:sp>
      <p:sp>
        <p:nvSpPr>
          <p:cNvPr name="TextBox 8" id="8"/>
          <p:cNvSpPr txBox="true"/>
          <p:nvPr/>
        </p:nvSpPr>
        <p:spPr>
          <a:xfrm rot="0">
            <a:off x="542925" y="1000125"/>
            <a:ext cx="11965857" cy="1143221"/>
          </a:xfrm>
          <a:prstGeom prst="rect">
            <a:avLst/>
          </a:prstGeom>
        </p:spPr>
        <p:txBody>
          <a:bodyPr anchor="t" rtlCol="false" tIns="0" lIns="0" bIns="0" rIns="0">
            <a:spAutoFit/>
          </a:bodyPr>
          <a:lstStyle/>
          <a:p>
            <a:pPr algn="ctr">
              <a:lnSpc>
                <a:spcPts val="7608"/>
              </a:lnSpc>
            </a:pPr>
            <a:r>
              <a:rPr lang="en-US" b="true" sz="7315" spc="-307">
                <a:solidFill>
                  <a:srgbClr val="FFFFFF"/>
                </a:solidFill>
                <a:latin typeface="Arial Bold"/>
                <a:ea typeface="Arial Bold"/>
                <a:cs typeface="Arial Bold"/>
                <a:sym typeface="Arial Bold"/>
              </a:rPr>
              <a:t>Features not implemented:</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141519"/>
        </a:solidFill>
      </p:bgPr>
    </p:bg>
    <p:spTree>
      <p:nvGrpSpPr>
        <p:cNvPr id="1" name=""/>
        <p:cNvGrpSpPr/>
        <p:nvPr/>
      </p:nvGrpSpPr>
      <p:grpSpPr>
        <a:xfrm>
          <a:off x="0" y="0"/>
          <a:ext cx="0" cy="0"/>
          <a:chOff x="0" y="0"/>
          <a:chExt cx="0" cy="0"/>
        </a:xfrm>
      </p:grpSpPr>
      <p:sp>
        <p:nvSpPr>
          <p:cNvPr name="TextBox 2" id="2"/>
          <p:cNvSpPr txBox="true"/>
          <p:nvPr/>
        </p:nvSpPr>
        <p:spPr>
          <a:xfrm rot="0">
            <a:off x="352031" y="454665"/>
            <a:ext cx="15772945" cy="1119495"/>
          </a:xfrm>
          <a:prstGeom prst="rect">
            <a:avLst/>
          </a:prstGeom>
        </p:spPr>
        <p:txBody>
          <a:bodyPr anchor="t" rtlCol="false" tIns="0" lIns="0" bIns="0" rIns="0">
            <a:spAutoFit/>
          </a:bodyPr>
          <a:lstStyle/>
          <a:p>
            <a:pPr algn="l">
              <a:lnSpc>
                <a:spcPts val="7453"/>
              </a:lnSpc>
            </a:pPr>
            <a:r>
              <a:rPr lang="en-US" sz="7166" spc="-300" b="true">
                <a:solidFill>
                  <a:srgbClr val="FFFFFF"/>
                </a:solidFill>
                <a:latin typeface="Arial Bold"/>
                <a:ea typeface="Arial Bold"/>
                <a:cs typeface="Arial Bold"/>
                <a:sym typeface="Arial Bold"/>
              </a:rPr>
              <a:t>CONCLUSION:</a:t>
            </a:r>
          </a:p>
        </p:txBody>
      </p:sp>
      <p:sp>
        <p:nvSpPr>
          <p:cNvPr name="TextBox 3" id="3"/>
          <p:cNvSpPr txBox="true"/>
          <p:nvPr/>
        </p:nvSpPr>
        <p:spPr>
          <a:xfrm rot="0">
            <a:off x="352031" y="1555110"/>
            <a:ext cx="15680201" cy="4058666"/>
          </a:xfrm>
          <a:prstGeom prst="rect">
            <a:avLst/>
          </a:prstGeom>
        </p:spPr>
        <p:txBody>
          <a:bodyPr anchor="t" rtlCol="false" tIns="0" lIns="0" bIns="0" rIns="0">
            <a:spAutoFit/>
          </a:bodyPr>
          <a:lstStyle/>
          <a:p>
            <a:pPr algn="l">
              <a:lnSpc>
                <a:spcPts val="3951"/>
              </a:lnSpc>
            </a:pPr>
            <a:r>
              <a:rPr lang="en-US" sz="3799" spc="-159" b="true">
                <a:solidFill>
                  <a:srgbClr val="FFFFFF"/>
                </a:solidFill>
                <a:latin typeface="Arial Bold"/>
                <a:ea typeface="Arial Bold"/>
                <a:cs typeface="Arial Bold"/>
                <a:sym typeface="Arial Bold"/>
              </a:rPr>
              <a:t>What We Learned:</a:t>
            </a:r>
          </a:p>
          <a:p>
            <a:pPr algn="l" marL="820419" indent="-410209" lvl="1">
              <a:lnSpc>
                <a:spcPts val="3951"/>
              </a:lnSpc>
              <a:buFont typeface="Arial"/>
              <a:buChar char="•"/>
            </a:pPr>
            <a:r>
              <a:rPr lang="en-US" b="true" sz="3799" spc="-159">
                <a:solidFill>
                  <a:srgbClr val="FFFFFF"/>
                </a:solidFill>
                <a:latin typeface="Arial Bold"/>
                <a:ea typeface="Arial Bold"/>
                <a:cs typeface="Arial Bold"/>
                <a:sym typeface="Arial Bold"/>
              </a:rPr>
              <a:t>Users appre</a:t>
            </a:r>
            <a:r>
              <a:rPr lang="en-US" b="true" sz="3799" spc="-159">
                <a:solidFill>
                  <a:srgbClr val="FFFFFF"/>
                </a:solidFill>
                <a:latin typeface="Arial Bold"/>
                <a:ea typeface="Arial Bold"/>
                <a:cs typeface="Arial Bold"/>
                <a:sym typeface="Arial Bold"/>
              </a:rPr>
              <a:t>ciated the app’s simplicity and its clear focus on supporting their academic routines.</a:t>
            </a:r>
          </a:p>
          <a:p>
            <a:pPr algn="l" marL="820419" indent="-410209" lvl="1">
              <a:lnSpc>
                <a:spcPts val="3951"/>
              </a:lnSpc>
              <a:buFont typeface="Arial"/>
              <a:buChar char="•"/>
            </a:pPr>
            <a:r>
              <a:rPr lang="en-US" b="true" sz="3799" spc="-159">
                <a:solidFill>
                  <a:srgbClr val="FFFFFF"/>
                </a:solidFill>
                <a:latin typeface="Arial Bold"/>
                <a:ea typeface="Arial Bold"/>
                <a:cs typeface="Arial Bold"/>
                <a:sym typeface="Arial Bold"/>
              </a:rPr>
              <a:t>Real-</a:t>
            </a:r>
            <a:r>
              <a:rPr lang="en-US" b="true" sz="3799" spc="-159">
                <a:solidFill>
                  <a:srgbClr val="FFFFFF"/>
                </a:solidFill>
                <a:latin typeface="Arial Bold"/>
                <a:ea typeface="Arial Bold"/>
                <a:cs typeface="Arial Bold"/>
                <a:sym typeface="Arial Bold"/>
              </a:rPr>
              <a:t>time features and deeper collaboration options are highly valued and expected.</a:t>
            </a:r>
          </a:p>
          <a:p>
            <a:pPr algn="l" marL="820419" indent="-410209" lvl="1">
              <a:lnSpc>
                <a:spcPts val="3951"/>
              </a:lnSpc>
              <a:buFont typeface="Arial"/>
              <a:buChar char="•"/>
            </a:pPr>
            <a:r>
              <a:rPr lang="en-US" b="true" sz="3799" spc="-159">
                <a:solidFill>
                  <a:srgbClr val="FFFFFF"/>
                </a:solidFill>
                <a:latin typeface="Arial Bold"/>
                <a:ea typeface="Arial Bold"/>
                <a:cs typeface="Arial Bold"/>
                <a:sym typeface="Arial Bold"/>
              </a:rPr>
              <a:t>Network constraints in the Philippines impacted testing and highlight the importance of offline functionality.</a:t>
            </a:r>
          </a:p>
          <a:p>
            <a:pPr algn="l">
              <a:lnSpc>
                <a:spcPts val="3951"/>
              </a:lnSpc>
            </a:pPr>
          </a:p>
        </p:txBody>
      </p:sp>
      <p:sp>
        <p:nvSpPr>
          <p:cNvPr name="TextBox 4" id="4"/>
          <p:cNvSpPr txBox="true"/>
          <p:nvPr/>
        </p:nvSpPr>
        <p:spPr>
          <a:xfrm rot="0">
            <a:off x="164385" y="5594726"/>
            <a:ext cx="17959230" cy="4058666"/>
          </a:xfrm>
          <a:prstGeom prst="rect">
            <a:avLst/>
          </a:prstGeom>
        </p:spPr>
        <p:txBody>
          <a:bodyPr anchor="t" rtlCol="false" tIns="0" lIns="0" bIns="0" rIns="0">
            <a:spAutoFit/>
          </a:bodyPr>
          <a:lstStyle/>
          <a:p>
            <a:pPr algn="l">
              <a:lnSpc>
                <a:spcPts val="3952"/>
              </a:lnSpc>
            </a:pPr>
            <a:r>
              <a:rPr lang="en-US" sz="3800" spc="-159" b="true">
                <a:solidFill>
                  <a:srgbClr val="FFFFFF"/>
                </a:solidFill>
                <a:latin typeface="Arial Bold"/>
                <a:ea typeface="Arial Bold"/>
                <a:cs typeface="Arial Bold"/>
                <a:sym typeface="Arial Bold"/>
              </a:rPr>
              <a:t>If given more time and re</a:t>
            </a:r>
            <a:r>
              <a:rPr lang="en-US" sz="3800" spc="-159" b="true">
                <a:solidFill>
                  <a:srgbClr val="FFFFFF"/>
                </a:solidFill>
                <a:latin typeface="Arial Bold"/>
                <a:ea typeface="Arial Bold"/>
                <a:cs typeface="Arial Bold"/>
                <a:sym typeface="Arial Bold"/>
              </a:rPr>
              <a:t>sources, we would:</a:t>
            </a:r>
          </a:p>
          <a:p>
            <a:pPr algn="l" marL="820421" indent="-410210" lvl="1">
              <a:lnSpc>
                <a:spcPts val="3952"/>
              </a:lnSpc>
              <a:buFont typeface="Arial"/>
              <a:buChar char="•"/>
            </a:pPr>
            <a:r>
              <a:rPr lang="en-US" b="true" sz="3800" spc="-159">
                <a:solidFill>
                  <a:srgbClr val="FFFFFF"/>
                </a:solidFill>
                <a:latin typeface="Arial Bold"/>
                <a:ea typeface="Arial Bold"/>
                <a:cs typeface="Arial Bold"/>
                <a:sym typeface="Arial Bold"/>
              </a:rPr>
              <a:t>Implemen</a:t>
            </a:r>
            <a:r>
              <a:rPr lang="en-US" b="true" sz="3800" spc="-159">
                <a:solidFill>
                  <a:srgbClr val="FFFFFF"/>
                </a:solidFill>
                <a:latin typeface="Arial Bold"/>
                <a:ea typeface="Arial Bold"/>
                <a:cs typeface="Arial Bold"/>
                <a:sym typeface="Arial Bold"/>
              </a:rPr>
              <a:t>t the virtual study session feature, allowing synchronous peer learning.</a:t>
            </a:r>
          </a:p>
          <a:p>
            <a:pPr algn="l" marL="820421" indent="-410210" lvl="1">
              <a:lnSpc>
                <a:spcPts val="3952"/>
              </a:lnSpc>
              <a:buFont typeface="Arial"/>
              <a:buChar char="•"/>
            </a:pPr>
            <a:r>
              <a:rPr lang="en-US" b="true" sz="3800" spc="-159">
                <a:solidFill>
                  <a:srgbClr val="FFFFFF"/>
                </a:solidFill>
                <a:latin typeface="Arial Bold"/>
                <a:ea typeface="Arial Bold"/>
                <a:cs typeface="Arial Bold"/>
                <a:sym typeface="Arial Bold"/>
              </a:rPr>
              <a:t>Enhance backend functionality, including r</a:t>
            </a:r>
            <a:r>
              <a:rPr lang="en-US" b="true" sz="3800" spc="-159">
                <a:solidFill>
                  <a:srgbClr val="FFFFFF"/>
                </a:solidFill>
                <a:latin typeface="Arial Bold"/>
                <a:ea typeface="Arial Bold"/>
                <a:cs typeface="Arial Bold"/>
                <a:sym typeface="Arial Bold"/>
              </a:rPr>
              <a:t>eal-</a:t>
            </a:r>
            <a:r>
              <a:rPr lang="en-US" b="true" sz="3800" spc="-159">
                <a:solidFill>
                  <a:srgbClr val="FFFFFF"/>
                </a:solidFill>
                <a:latin typeface="Arial Bold"/>
                <a:ea typeface="Arial Bold"/>
                <a:cs typeface="Arial Bold"/>
                <a:sym typeface="Arial Bold"/>
              </a:rPr>
              <a:t>time chat, notifications, and user profiles.</a:t>
            </a:r>
          </a:p>
          <a:p>
            <a:pPr algn="l" marL="820421" indent="-410210" lvl="1">
              <a:lnSpc>
                <a:spcPts val="3952"/>
              </a:lnSpc>
              <a:buFont typeface="Arial"/>
              <a:buChar char="•"/>
            </a:pPr>
            <a:r>
              <a:rPr lang="en-US" b="true" sz="3800" spc="-159">
                <a:solidFill>
                  <a:srgbClr val="FFFFFF"/>
                </a:solidFill>
                <a:latin typeface="Arial Bold"/>
                <a:ea typeface="Arial Bold"/>
                <a:cs typeface="Arial Bold"/>
                <a:sym typeface="Arial Bold"/>
              </a:rPr>
              <a:t>Conduct two-phase evaluations, comparing the initial and revised prototypes.</a:t>
            </a:r>
          </a:p>
          <a:p>
            <a:pPr algn="l" marL="820421" indent="-410210" lvl="1">
              <a:lnSpc>
                <a:spcPts val="3952"/>
              </a:lnSpc>
              <a:buFont typeface="Arial"/>
              <a:buChar char="•"/>
            </a:pPr>
            <a:r>
              <a:rPr lang="en-US" b="true" sz="3800" spc="-159">
                <a:solidFill>
                  <a:srgbClr val="FFFFFF"/>
                </a:solidFill>
                <a:latin typeface="Arial Bold"/>
                <a:ea typeface="Arial Bold"/>
                <a:cs typeface="Arial Bold"/>
                <a:sym typeface="Arial Bold"/>
              </a:rPr>
              <a:t>Optimiz</a:t>
            </a:r>
            <a:r>
              <a:rPr lang="en-US" b="true" sz="3800" spc="-159">
                <a:solidFill>
                  <a:srgbClr val="FFFFFF"/>
                </a:solidFill>
                <a:latin typeface="Arial Bold"/>
                <a:ea typeface="Arial Bold"/>
                <a:cs typeface="Arial Bold"/>
                <a:sym typeface="Arial Bold"/>
              </a:rPr>
              <a:t>e for unstable internet environments, including offline mode and data sync features.</a:t>
            </a:r>
          </a:p>
          <a:p>
            <a:pPr algn="l">
              <a:lnSpc>
                <a:spcPts val="3952"/>
              </a:lnSpc>
            </a:pP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141519"/>
        </a:solidFill>
      </p:bgPr>
    </p:bg>
    <p:spTree>
      <p:nvGrpSpPr>
        <p:cNvPr id="1" name=""/>
        <p:cNvGrpSpPr/>
        <p:nvPr/>
      </p:nvGrpSpPr>
      <p:grpSpPr>
        <a:xfrm>
          <a:off x="0" y="0"/>
          <a:ext cx="0" cy="0"/>
          <a:chOff x="0" y="0"/>
          <a:chExt cx="0" cy="0"/>
        </a:xfrm>
      </p:grpSpPr>
      <p:sp>
        <p:nvSpPr>
          <p:cNvPr name="TextBox 2" id="2"/>
          <p:cNvSpPr txBox="true"/>
          <p:nvPr/>
        </p:nvSpPr>
        <p:spPr>
          <a:xfrm rot="0">
            <a:off x="352031" y="728467"/>
            <a:ext cx="15772945" cy="1119495"/>
          </a:xfrm>
          <a:prstGeom prst="rect">
            <a:avLst/>
          </a:prstGeom>
        </p:spPr>
        <p:txBody>
          <a:bodyPr anchor="t" rtlCol="false" tIns="0" lIns="0" bIns="0" rIns="0">
            <a:spAutoFit/>
          </a:bodyPr>
          <a:lstStyle/>
          <a:p>
            <a:pPr algn="l">
              <a:lnSpc>
                <a:spcPts val="7453"/>
              </a:lnSpc>
            </a:pPr>
            <a:r>
              <a:rPr lang="en-US" sz="7166" spc="-300" b="true">
                <a:solidFill>
                  <a:srgbClr val="FFFFFF"/>
                </a:solidFill>
                <a:latin typeface="Arial Bold"/>
                <a:ea typeface="Arial Bold"/>
                <a:cs typeface="Arial Bold"/>
                <a:sym typeface="Arial Bold"/>
              </a:rPr>
              <a:t>Final Remarks:</a:t>
            </a:r>
          </a:p>
        </p:txBody>
      </p:sp>
      <p:grpSp>
        <p:nvGrpSpPr>
          <p:cNvPr name="Group 3" id="3"/>
          <p:cNvGrpSpPr/>
          <p:nvPr/>
        </p:nvGrpSpPr>
        <p:grpSpPr>
          <a:xfrm rot="0">
            <a:off x="0" y="2239172"/>
            <a:ext cx="18288000" cy="8478153"/>
            <a:chOff x="0" y="0"/>
            <a:chExt cx="4816593" cy="2232929"/>
          </a:xfrm>
        </p:grpSpPr>
        <p:sp>
          <p:nvSpPr>
            <p:cNvPr name="Freeform 4" id="4"/>
            <p:cNvSpPr/>
            <p:nvPr/>
          </p:nvSpPr>
          <p:spPr>
            <a:xfrm flipH="false" flipV="false" rot="0">
              <a:off x="0" y="0"/>
              <a:ext cx="4816592" cy="2232929"/>
            </a:xfrm>
            <a:custGeom>
              <a:avLst/>
              <a:gdLst/>
              <a:ahLst/>
              <a:cxnLst/>
              <a:rect r="r" b="b" t="t" l="l"/>
              <a:pathLst>
                <a:path h="2232929" w="4816592">
                  <a:moveTo>
                    <a:pt x="16087" y="0"/>
                  </a:moveTo>
                  <a:lnTo>
                    <a:pt x="4800506" y="0"/>
                  </a:lnTo>
                  <a:cubicBezTo>
                    <a:pt x="4804772" y="0"/>
                    <a:pt x="4808864" y="1695"/>
                    <a:pt x="4811881" y="4712"/>
                  </a:cubicBezTo>
                  <a:cubicBezTo>
                    <a:pt x="4814898" y="7729"/>
                    <a:pt x="4816592" y="11820"/>
                    <a:pt x="4816592" y="16087"/>
                  </a:cubicBezTo>
                  <a:lnTo>
                    <a:pt x="4816592" y="2216843"/>
                  </a:lnTo>
                  <a:cubicBezTo>
                    <a:pt x="4816592" y="2225727"/>
                    <a:pt x="4809390" y="2232929"/>
                    <a:pt x="4800506" y="2232929"/>
                  </a:cubicBezTo>
                  <a:lnTo>
                    <a:pt x="16087" y="2232929"/>
                  </a:lnTo>
                  <a:cubicBezTo>
                    <a:pt x="7202" y="2232929"/>
                    <a:pt x="0" y="2225727"/>
                    <a:pt x="0" y="2216843"/>
                  </a:cubicBezTo>
                  <a:lnTo>
                    <a:pt x="0" y="16087"/>
                  </a:lnTo>
                  <a:cubicBezTo>
                    <a:pt x="0" y="7202"/>
                    <a:pt x="7202" y="0"/>
                    <a:pt x="16087" y="0"/>
                  </a:cubicBezTo>
                  <a:close/>
                </a:path>
              </a:pathLst>
            </a:custGeom>
            <a:gradFill rotWithShape="true">
              <a:gsLst>
                <a:gs pos="0">
                  <a:srgbClr val="0C4A5B">
                    <a:alpha val="100000"/>
                  </a:srgbClr>
                </a:gs>
                <a:gs pos="100000">
                  <a:srgbClr val="27DDDF">
                    <a:alpha val="100000"/>
                  </a:srgbClr>
                </a:gs>
              </a:gsLst>
              <a:lin ang="2700000"/>
            </a:gradFill>
          </p:spPr>
        </p:sp>
        <p:sp>
          <p:nvSpPr>
            <p:cNvPr name="TextBox 5" id="5"/>
            <p:cNvSpPr txBox="true"/>
            <p:nvPr/>
          </p:nvSpPr>
          <p:spPr>
            <a:xfrm>
              <a:off x="0" y="19050"/>
              <a:ext cx="4816593" cy="2213879"/>
            </a:xfrm>
            <a:prstGeom prst="rect">
              <a:avLst/>
            </a:prstGeom>
          </p:spPr>
          <p:txBody>
            <a:bodyPr anchor="ctr" rtlCol="false" tIns="50800" lIns="50800" bIns="50800" rIns="50800"/>
            <a:lstStyle/>
            <a:p>
              <a:pPr algn="ctr">
                <a:lnSpc>
                  <a:spcPts val="1387"/>
                </a:lnSpc>
              </a:pPr>
            </a:p>
          </p:txBody>
        </p:sp>
      </p:grpSp>
      <p:sp>
        <p:nvSpPr>
          <p:cNvPr name="TextBox 6" id="6"/>
          <p:cNvSpPr txBox="true"/>
          <p:nvPr/>
        </p:nvSpPr>
        <p:spPr>
          <a:xfrm rot="0">
            <a:off x="352031" y="2592217"/>
            <a:ext cx="17935969" cy="6937677"/>
          </a:xfrm>
          <a:prstGeom prst="rect">
            <a:avLst/>
          </a:prstGeom>
        </p:spPr>
        <p:txBody>
          <a:bodyPr anchor="t" rtlCol="false" tIns="0" lIns="0" bIns="0" rIns="0">
            <a:spAutoFit/>
          </a:bodyPr>
          <a:lstStyle/>
          <a:p>
            <a:pPr algn="l">
              <a:lnSpc>
                <a:spcPts val="6012"/>
              </a:lnSpc>
            </a:pPr>
            <a:r>
              <a:rPr lang="en-US" sz="5781" spc="-242" b="true">
                <a:solidFill>
                  <a:srgbClr val="FFFFFF"/>
                </a:solidFill>
                <a:latin typeface="Arial Bold"/>
                <a:ea typeface="Arial Bold"/>
                <a:cs typeface="Arial Bold"/>
                <a:sym typeface="Arial Bold"/>
              </a:rPr>
              <a:t>Stubby the Study Buddy repre</a:t>
            </a:r>
            <a:r>
              <a:rPr lang="en-US" sz="5781" spc="-242" b="true">
                <a:solidFill>
                  <a:srgbClr val="FFFFFF"/>
                </a:solidFill>
                <a:latin typeface="Arial Bold"/>
                <a:ea typeface="Arial Bold"/>
                <a:cs typeface="Arial Bold"/>
                <a:sym typeface="Arial Bold"/>
              </a:rPr>
              <a:t>sents our solut</a:t>
            </a:r>
            <a:r>
              <a:rPr lang="en-US" sz="5781" spc="-242" b="true">
                <a:solidFill>
                  <a:srgbClr val="FFFFFF"/>
                </a:solidFill>
                <a:latin typeface="Arial Bold"/>
                <a:ea typeface="Arial Bold"/>
                <a:cs typeface="Arial Bold"/>
                <a:sym typeface="Arial Bold"/>
              </a:rPr>
              <a:t>ion to the evolving challenges of online learning. It’s bui</a:t>
            </a:r>
            <a:r>
              <a:rPr lang="en-US" sz="5781" spc="-242" b="true">
                <a:solidFill>
                  <a:srgbClr val="FFFFFF"/>
                </a:solidFill>
                <a:latin typeface="Arial Bold"/>
                <a:ea typeface="Arial Bold"/>
                <a:cs typeface="Arial Bold"/>
                <a:sym typeface="Arial Bold"/>
              </a:rPr>
              <a:t>l</a:t>
            </a:r>
            <a:r>
              <a:rPr lang="en-US" sz="5781" spc="-242" b="true">
                <a:solidFill>
                  <a:srgbClr val="FFFFFF"/>
                </a:solidFill>
                <a:latin typeface="Arial Bold"/>
                <a:ea typeface="Arial Bold"/>
                <a:cs typeface="Arial Bold"/>
                <a:sym typeface="Arial Bold"/>
              </a:rPr>
              <a:t>t with accessibility, collaboration, and productivity in mind. This project allowed us to understand how thoughtful design, user feedback, and iterative development work together in building effective digital tools. We’re proud of our progress and excited about the potential Stubby has in supporting students during remote and hybrid learning.</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141519"/>
        </a:solidFill>
      </p:bgPr>
    </p:bg>
    <p:spTree>
      <p:nvGrpSpPr>
        <p:cNvPr id="1" name=""/>
        <p:cNvGrpSpPr/>
        <p:nvPr/>
      </p:nvGrpSpPr>
      <p:grpSpPr>
        <a:xfrm>
          <a:off x="0" y="0"/>
          <a:ext cx="0" cy="0"/>
          <a:chOff x="0" y="0"/>
          <a:chExt cx="0" cy="0"/>
        </a:xfrm>
      </p:grpSpPr>
      <p:sp>
        <p:nvSpPr>
          <p:cNvPr name="Freeform 2" id="2"/>
          <p:cNvSpPr/>
          <p:nvPr/>
        </p:nvSpPr>
        <p:spPr>
          <a:xfrm flipH="false" flipV="false" rot="0">
            <a:off x="-5112338" y="-7228893"/>
            <a:ext cx="11404113" cy="11487660"/>
          </a:xfrm>
          <a:custGeom>
            <a:avLst/>
            <a:gdLst/>
            <a:ahLst/>
            <a:cxnLst/>
            <a:rect r="r" b="b" t="t" l="l"/>
            <a:pathLst>
              <a:path h="11487660" w="11404113">
                <a:moveTo>
                  <a:pt x="0" y="0"/>
                </a:moveTo>
                <a:lnTo>
                  <a:pt x="11404113" y="0"/>
                </a:lnTo>
                <a:lnTo>
                  <a:pt x="11404113" y="11487660"/>
                </a:lnTo>
                <a:lnTo>
                  <a:pt x="0" y="114876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378838" y="1914525"/>
            <a:ext cx="13530324" cy="1205492"/>
          </a:xfrm>
          <a:prstGeom prst="rect">
            <a:avLst/>
          </a:prstGeom>
        </p:spPr>
        <p:txBody>
          <a:bodyPr anchor="t" rtlCol="false" tIns="0" lIns="0" bIns="0" rIns="0">
            <a:spAutoFit/>
          </a:bodyPr>
          <a:lstStyle/>
          <a:p>
            <a:pPr algn="ctr">
              <a:lnSpc>
                <a:spcPts val="8073"/>
              </a:lnSpc>
            </a:pPr>
            <a:r>
              <a:rPr lang="en-US" b="true" sz="7762" spc="-326">
                <a:solidFill>
                  <a:srgbClr val="FFFFFF"/>
                </a:solidFill>
                <a:latin typeface="Arial Bold"/>
                <a:ea typeface="Arial Bold"/>
                <a:cs typeface="Arial Bold"/>
                <a:sym typeface="Arial Bold"/>
              </a:rPr>
              <a:t>TEAM MALEKA MEMBERS</a:t>
            </a:r>
          </a:p>
        </p:txBody>
      </p:sp>
      <p:grpSp>
        <p:nvGrpSpPr>
          <p:cNvPr name="Group 4" id="4"/>
          <p:cNvGrpSpPr/>
          <p:nvPr/>
        </p:nvGrpSpPr>
        <p:grpSpPr>
          <a:xfrm rot="-851681">
            <a:off x="808966" y="7541919"/>
            <a:ext cx="21825170" cy="18180272"/>
            <a:chOff x="0" y="0"/>
            <a:chExt cx="5748193" cy="4788220"/>
          </a:xfrm>
        </p:grpSpPr>
        <p:sp>
          <p:nvSpPr>
            <p:cNvPr name="Freeform 5" id="5"/>
            <p:cNvSpPr/>
            <p:nvPr/>
          </p:nvSpPr>
          <p:spPr>
            <a:xfrm flipH="false" flipV="false" rot="0">
              <a:off x="0" y="0"/>
              <a:ext cx="5748193" cy="4788220"/>
            </a:xfrm>
            <a:custGeom>
              <a:avLst/>
              <a:gdLst/>
              <a:ahLst/>
              <a:cxnLst/>
              <a:rect r="r" b="b" t="t" l="l"/>
              <a:pathLst>
                <a:path h="4788220" w="5748193">
                  <a:moveTo>
                    <a:pt x="0" y="0"/>
                  </a:moveTo>
                  <a:lnTo>
                    <a:pt x="5748193" y="0"/>
                  </a:lnTo>
                  <a:lnTo>
                    <a:pt x="5748193" y="4788220"/>
                  </a:lnTo>
                  <a:lnTo>
                    <a:pt x="0" y="4788220"/>
                  </a:lnTo>
                  <a:close/>
                </a:path>
              </a:pathLst>
            </a:custGeom>
            <a:gradFill rotWithShape="true">
              <a:gsLst>
                <a:gs pos="0">
                  <a:srgbClr val="27DDDF">
                    <a:alpha val="0"/>
                  </a:srgbClr>
                </a:gs>
                <a:gs pos="100000">
                  <a:srgbClr val="27DDDF">
                    <a:alpha val="100000"/>
                  </a:srgbClr>
                </a:gs>
              </a:gsLst>
              <a:lin ang="5400000"/>
            </a:gradFill>
          </p:spPr>
        </p:sp>
        <p:sp>
          <p:nvSpPr>
            <p:cNvPr name="TextBox 6" id="6"/>
            <p:cNvSpPr txBox="true"/>
            <p:nvPr/>
          </p:nvSpPr>
          <p:spPr>
            <a:xfrm>
              <a:off x="0" y="19050"/>
              <a:ext cx="5748193" cy="4769170"/>
            </a:xfrm>
            <a:prstGeom prst="rect">
              <a:avLst/>
            </a:prstGeom>
          </p:spPr>
          <p:txBody>
            <a:bodyPr anchor="ctr" rtlCol="false" tIns="50800" lIns="50800" bIns="50800" rIns="50800"/>
            <a:lstStyle/>
            <a:p>
              <a:pPr algn="ctr">
                <a:lnSpc>
                  <a:spcPts val="1387"/>
                </a:lnSpc>
              </a:pPr>
            </a:p>
          </p:txBody>
        </p:sp>
      </p:grpSp>
      <p:sp>
        <p:nvSpPr>
          <p:cNvPr name="TextBox 7" id="7"/>
          <p:cNvSpPr txBox="true"/>
          <p:nvPr/>
        </p:nvSpPr>
        <p:spPr>
          <a:xfrm rot="0">
            <a:off x="0" y="4220667"/>
            <a:ext cx="18288000" cy="4034915"/>
          </a:xfrm>
          <a:prstGeom prst="rect">
            <a:avLst/>
          </a:prstGeom>
        </p:spPr>
        <p:txBody>
          <a:bodyPr anchor="t" rtlCol="false" tIns="0" lIns="0" bIns="0" rIns="0">
            <a:spAutoFit/>
          </a:bodyPr>
          <a:lstStyle/>
          <a:p>
            <a:pPr algn="ctr" marL="2086112" indent="-1043056" lvl="1">
              <a:lnSpc>
                <a:spcPts val="10048"/>
              </a:lnSpc>
              <a:buFont typeface="Arial"/>
              <a:buChar char="•"/>
            </a:pPr>
            <a:r>
              <a:rPr lang="en-US" b="true" sz="9662" spc="-405">
                <a:solidFill>
                  <a:srgbClr val="FFFFFF"/>
                </a:solidFill>
                <a:latin typeface="Arial Bold"/>
                <a:ea typeface="Arial Bold"/>
                <a:cs typeface="Arial Bold"/>
                <a:sym typeface="Arial Bold"/>
              </a:rPr>
              <a:t>ANGELINE KAQUILALA</a:t>
            </a:r>
          </a:p>
          <a:p>
            <a:pPr algn="ctr" marL="2086112" indent="-1043056" lvl="1">
              <a:lnSpc>
                <a:spcPts val="10048"/>
              </a:lnSpc>
              <a:buFont typeface="Arial"/>
              <a:buChar char="•"/>
            </a:pPr>
            <a:r>
              <a:rPr lang="en-US" b="true" sz="9662" spc="-405">
                <a:solidFill>
                  <a:srgbClr val="FFFFFF"/>
                </a:solidFill>
                <a:latin typeface="Arial Bold"/>
                <a:ea typeface="Arial Bold"/>
                <a:cs typeface="Arial Bold"/>
                <a:sym typeface="Arial Bold"/>
              </a:rPr>
              <a:t>CEDRIC JOSH LEAL</a:t>
            </a:r>
          </a:p>
          <a:p>
            <a:pPr algn="ctr" marL="2086112" indent="-1043056" lvl="1">
              <a:lnSpc>
                <a:spcPts val="10048"/>
              </a:lnSpc>
              <a:buFont typeface="Arial"/>
              <a:buChar char="•"/>
            </a:pPr>
            <a:r>
              <a:rPr lang="en-US" b="true" sz="9662" spc="-405">
                <a:solidFill>
                  <a:srgbClr val="FFFFFF"/>
                </a:solidFill>
                <a:latin typeface="Arial Bold"/>
                <a:ea typeface="Arial Bold"/>
                <a:cs typeface="Arial Bold"/>
                <a:sym typeface="Arial Bold"/>
              </a:rPr>
              <a:t>SHELLEY MAGDALAN</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141519"/>
        </a:solidFill>
      </p:bgPr>
    </p:bg>
    <p:spTree>
      <p:nvGrpSpPr>
        <p:cNvPr id="1" name=""/>
        <p:cNvGrpSpPr/>
        <p:nvPr/>
      </p:nvGrpSpPr>
      <p:grpSpPr>
        <a:xfrm>
          <a:off x="0" y="0"/>
          <a:ext cx="0" cy="0"/>
          <a:chOff x="0" y="0"/>
          <a:chExt cx="0" cy="0"/>
        </a:xfrm>
      </p:grpSpPr>
      <p:grpSp>
        <p:nvGrpSpPr>
          <p:cNvPr name="Group 2" id="2"/>
          <p:cNvGrpSpPr/>
          <p:nvPr/>
        </p:nvGrpSpPr>
        <p:grpSpPr>
          <a:xfrm rot="374770">
            <a:off x="-2066230" y="6506664"/>
            <a:ext cx="20251759" cy="18180272"/>
            <a:chOff x="0" y="0"/>
            <a:chExt cx="5333797" cy="4788220"/>
          </a:xfrm>
        </p:grpSpPr>
        <p:sp>
          <p:nvSpPr>
            <p:cNvPr name="Freeform 3" id="3"/>
            <p:cNvSpPr/>
            <p:nvPr/>
          </p:nvSpPr>
          <p:spPr>
            <a:xfrm flipH="false" flipV="false" rot="0">
              <a:off x="0" y="0"/>
              <a:ext cx="5333797" cy="4788220"/>
            </a:xfrm>
            <a:custGeom>
              <a:avLst/>
              <a:gdLst/>
              <a:ahLst/>
              <a:cxnLst/>
              <a:rect r="r" b="b" t="t" l="l"/>
              <a:pathLst>
                <a:path h="4788220" w="5333797">
                  <a:moveTo>
                    <a:pt x="0" y="0"/>
                  </a:moveTo>
                  <a:lnTo>
                    <a:pt x="5333797" y="0"/>
                  </a:lnTo>
                  <a:lnTo>
                    <a:pt x="5333797" y="4788220"/>
                  </a:lnTo>
                  <a:lnTo>
                    <a:pt x="0" y="4788220"/>
                  </a:lnTo>
                  <a:close/>
                </a:path>
              </a:pathLst>
            </a:custGeom>
            <a:gradFill rotWithShape="true">
              <a:gsLst>
                <a:gs pos="0">
                  <a:srgbClr val="27DDDF">
                    <a:alpha val="0"/>
                  </a:srgbClr>
                </a:gs>
                <a:gs pos="100000">
                  <a:srgbClr val="27DDDF">
                    <a:alpha val="100000"/>
                  </a:srgbClr>
                </a:gs>
              </a:gsLst>
              <a:lin ang="5400000"/>
            </a:gradFill>
          </p:spPr>
        </p:sp>
        <p:sp>
          <p:nvSpPr>
            <p:cNvPr name="TextBox 4" id="4"/>
            <p:cNvSpPr txBox="true"/>
            <p:nvPr/>
          </p:nvSpPr>
          <p:spPr>
            <a:xfrm>
              <a:off x="0" y="19050"/>
              <a:ext cx="5333797" cy="4769170"/>
            </a:xfrm>
            <a:prstGeom prst="rect">
              <a:avLst/>
            </a:prstGeom>
          </p:spPr>
          <p:txBody>
            <a:bodyPr anchor="ctr" rtlCol="false" tIns="50800" lIns="50800" bIns="50800" rIns="50800"/>
            <a:lstStyle/>
            <a:p>
              <a:pPr algn="ctr">
                <a:lnSpc>
                  <a:spcPts val="1387"/>
                </a:lnSpc>
              </a:pPr>
            </a:p>
          </p:txBody>
        </p:sp>
      </p:grpSp>
      <p:sp>
        <p:nvSpPr>
          <p:cNvPr name="TextBox 5" id="5"/>
          <p:cNvSpPr txBox="true"/>
          <p:nvPr/>
        </p:nvSpPr>
        <p:spPr>
          <a:xfrm rot="0">
            <a:off x="0" y="3062336"/>
            <a:ext cx="18288000" cy="4105178"/>
          </a:xfrm>
          <a:prstGeom prst="rect">
            <a:avLst/>
          </a:prstGeom>
        </p:spPr>
        <p:txBody>
          <a:bodyPr anchor="t" rtlCol="false" tIns="0" lIns="0" bIns="0" rIns="0">
            <a:spAutoFit/>
          </a:bodyPr>
          <a:lstStyle/>
          <a:p>
            <a:pPr algn="ctr">
              <a:lnSpc>
                <a:spcPts val="14851"/>
              </a:lnSpc>
            </a:pPr>
            <a:r>
              <a:rPr lang="en-US" b="true" sz="14279" spc="-599">
                <a:solidFill>
                  <a:srgbClr val="FFFFFF"/>
                </a:solidFill>
                <a:latin typeface="Arial Bold"/>
                <a:ea typeface="Arial Bold"/>
                <a:cs typeface="Arial Bold"/>
                <a:sym typeface="Arial Bold"/>
              </a:rPr>
              <a:t>Thank You</a:t>
            </a:r>
          </a:p>
          <a:p>
            <a:pPr algn="ctr">
              <a:lnSpc>
                <a:spcPts val="14851"/>
              </a:lnSpc>
            </a:pPr>
            <a:r>
              <a:rPr lang="en-US" b="true" sz="14279" spc="-599">
                <a:solidFill>
                  <a:srgbClr val="FFFFFF"/>
                </a:solidFill>
                <a:latin typeface="Arial Bold"/>
                <a:ea typeface="Arial Bold"/>
                <a:cs typeface="Arial Bold"/>
                <a:sym typeface="Arial Bold"/>
              </a:rPr>
              <a:t>End of Presentation</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141519"/>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030575" cy="8143875"/>
            <a:chOff x="0" y="0"/>
            <a:chExt cx="4222044" cy="2144889"/>
          </a:xfrm>
        </p:grpSpPr>
        <p:sp>
          <p:nvSpPr>
            <p:cNvPr name="Freeform 3" id="3"/>
            <p:cNvSpPr/>
            <p:nvPr/>
          </p:nvSpPr>
          <p:spPr>
            <a:xfrm flipH="false" flipV="false" rot="0">
              <a:off x="0" y="0"/>
              <a:ext cx="4222045" cy="2144889"/>
            </a:xfrm>
            <a:custGeom>
              <a:avLst/>
              <a:gdLst/>
              <a:ahLst/>
              <a:cxnLst/>
              <a:rect r="r" b="b" t="t" l="l"/>
              <a:pathLst>
                <a:path h="2144889" w="4222045">
                  <a:moveTo>
                    <a:pt x="0" y="0"/>
                  </a:moveTo>
                  <a:lnTo>
                    <a:pt x="4222045" y="0"/>
                  </a:lnTo>
                  <a:lnTo>
                    <a:pt x="4222045" y="2144889"/>
                  </a:lnTo>
                  <a:lnTo>
                    <a:pt x="0" y="2144889"/>
                  </a:lnTo>
                  <a:close/>
                </a:path>
              </a:pathLst>
            </a:custGeom>
            <a:gradFill rotWithShape="true">
              <a:gsLst>
                <a:gs pos="0">
                  <a:srgbClr val="27DDDF">
                    <a:alpha val="0"/>
                  </a:srgbClr>
                </a:gs>
                <a:gs pos="100000">
                  <a:srgbClr val="27DDDF">
                    <a:alpha val="100000"/>
                  </a:srgbClr>
                </a:gs>
              </a:gsLst>
              <a:lin ang="5400000"/>
            </a:gradFill>
          </p:spPr>
        </p:sp>
        <p:sp>
          <p:nvSpPr>
            <p:cNvPr name="TextBox 4" id="4"/>
            <p:cNvSpPr txBox="true"/>
            <p:nvPr/>
          </p:nvSpPr>
          <p:spPr>
            <a:xfrm>
              <a:off x="0" y="28575"/>
              <a:ext cx="4222044" cy="2116314"/>
            </a:xfrm>
            <a:prstGeom prst="rect">
              <a:avLst/>
            </a:prstGeom>
          </p:spPr>
          <p:txBody>
            <a:bodyPr anchor="ctr" rtlCol="false" tIns="50800" lIns="50800" bIns="50800" rIns="50800"/>
            <a:lstStyle/>
            <a:p>
              <a:pPr algn="ctr">
                <a:lnSpc>
                  <a:spcPts val="2267"/>
                </a:lnSpc>
              </a:pPr>
            </a:p>
          </p:txBody>
        </p:sp>
      </p:grpSp>
      <p:sp>
        <p:nvSpPr>
          <p:cNvPr name="TextBox 5" id="5"/>
          <p:cNvSpPr txBox="true"/>
          <p:nvPr/>
        </p:nvSpPr>
        <p:spPr>
          <a:xfrm rot="0">
            <a:off x="1292482" y="1748443"/>
            <a:ext cx="12144689" cy="1370388"/>
          </a:xfrm>
          <a:prstGeom prst="rect">
            <a:avLst/>
          </a:prstGeom>
        </p:spPr>
        <p:txBody>
          <a:bodyPr anchor="t" rtlCol="false" tIns="0" lIns="0" bIns="0" rIns="0">
            <a:spAutoFit/>
          </a:bodyPr>
          <a:lstStyle/>
          <a:p>
            <a:pPr algn="l">
              <a:lnSpc>
                <a:spcPts val="8588"/>
              </a:lnSpc>
            </a:pPr>
            <a:r>
              <a:rPr lang="en-US" sz="9759" spc="-156" b="true">
                <a:solidFill>
                  <a:srgbClr val="FFFFFF"/>
                </a:solidFill>
                <a:latin typeface="Arial Bold"/>
                <a:ea typeface="Arial Bold"/>
                <a:cs typeface="Arial Bold"/>
                <a:sym typeface="Arial Bold"/>
              </a:rPr>
              <a:t>STUBBY PROJECT</a:t>
            </a:r>
          </a:p>
        </p:txBody>
      </p:sp>
      <p:sp>
        <p:nvSpPr>
          <p:cNvPr name="TextBox 6" id="6"/>
          <p:cNvSpPr txBox="true"/>
          <p:nvPr/>
        </p:nvSpPr>
        <p:spPr>
          <a:xfrm rot="0">
            <a:off x="1292482" y="3926989"/>
            <a:ext cx="6054478" cy="462745"/>
          </a:xfrm>
          <a:prstGeom prst="rect">
            <a:avLst/>
          </a:prstGeom>
        </p:spPr>
        <p:txBody>
          <a:bodyPr anchor="t" rtlCol="false" tIns="0" lIns="0" bIns="0" rIns="0">
            <a:spAutoFit/>
          </a:bodyPr>
          <a:lstStyle/>
          <a:p>
            <a:pPr algn="l">
              <a:lnSpc>
                <a:spcPts val="3213"/>
              </a:lnSpc>
            </a:pPr>
            <a:r>
              <a:rPr lang="en-US" sz="3652" spc="-58" b="true">
                <a:solidFill>
                  <a:srgbClr val="FFFFFF"/>
                </a:solidFill>
                <a:latin typeface="Ubuntu Bold"/>
                <a:ea typeface="Ubuntu Bold"/>
                <a:cs typeface="Ubuntu Bold"/>
                <a:sym typeface="Ubuntu Bold"/>
              </a:rPr>
              <a:t>PRESENTATION CONTENT</a:t>
            </a:r>
          </a:p>
        </p:txBody>
      </p:sp>
      <p:sp>
        <p:nvSpPr>
          <p:cNvPr name="TextBox 7" id="7"/>
          <p:cNvSpPr txBox="true"/>
          <p:nvPr/>
        </p:nvSpPr>
        <p:spPr>
          <a:xfrm rot="0">
            <a:off x="1292482" y="4475459"/>
            <a:ext cx="12126822" cy="2863045"/>
          </a:xfrm>
          <a:prstGeom prst="rect">
            <a:avLst/>
          </a:prstGeom>
        </p:spPr>
        <p:txBody>
          <a:bodyPr anchor="t" rtlCol="false" tIns="0" lIns="0" bIns="0" rIns="0">
            <a:spAutoFit/>
          </a:bodyPr>
          <a:lstStyle/>
          <a:p>
            <a:pPr algn="l" marL="788482" indent="-394241" lvl="1">
              <a:lnSpc>
                <a:spcPts val="3213"/>
              </a:lnSpc>
              <a:buFont typeface="Arial"/>
              <a:buChar char="•"/>
            </a:pPr>
            <a:r>
              <a:rPr lang="en-US" sz="3652" spc="-58">
                <a:solidFill>
                  <a:srgbClr val="FFFFFF"/>
                </a:solidFill>
                <a:latin typeface="Ubuntu"/>
                <a:ea typeface="Ubuntu"/>
                <a:cs typeface="Ubuntu"/>
                <a:sym typeface="Ubuntu"/>
              </a:rPr>
              <a:t>Motivation - what problem are you addressing?</a:t>
            </a:r>
          </a:p>
          <a:p>
            <a:pPr algn="l" marL="788482" indent="-394241" lvl="1">
              <a:lnSpc>
                <a:spcPts val="3213"/>
              </a:lnSpc>
              <a:buFont typeface="Arial"/>
              <a:buChar char="•"/>
            </a:pPr>
            <a:r>
              <a:rPr lang="en-US" sz="3652" spc="-58">
                <a:solidFill>
                  <a:srgbClr val="FFFFFF"/>
                </a:solidFill>
                <a:latin typeface="Ubuntu"/>
                <a:ea typeface="Ubuntu"/>
                <a:cs typeface="Ubuntu"/>
                <a:sym typeface="Ubuntu"/>
              </a:rPr>
              <a:t>Top requirements - what did you learn from users?</a:t>
            </a:r>
          </a:p>
          <a:p>
            <a:pPr algn="l" marL="788482" indent="-394241" lvl="1">
              <a:lnSpc>
                <a:spcPts val="3213"/>
              </a:lnSpc>
              <a:buFont typeface="Arial"/>
              <a:buChar char="•"/>
            </a:pPr>
            <a:r>
              <a:rPr lang="en-US" sz="3652" spc="-58">
                <a:solidFill>
                  <a:srgbClr val="FFFFFF"/>
                </a:solidFill>
                <a:latin typeface="Ubuntu"/>
                <a:ea typeface="Ubuntu"/>
                <a:cs typeface="Ubuntu"/>
                <a:sym typeface="Ubuntu"/>
              </a:rPr>
              <a:t>Design - what does your solution look like?</a:t>
            </a:r>
          </a:p>
          <a:p>
            <a:pPr algn="l" marL="788482" indent="-394241" lvl="1">
              <a:lnSpc>
                <a:spcPts val="3213"/>
              </a:lnSpc>
              <a:buFont typeface="Arial"/>
              <a:buChar char="•"/>
            </a:pPr>
            <a:r>
              <a:rPr lang="en-US" sz="3652" spc="-58">
                <a:solidFill>
                  <a:srgbClr val="FFFFFF"/>
                </a:solidFill>
                <a:latin typeface="Ubuntu"/>
                <a:ea typeface="Ubuntu"/>
                <a:cs typeface="Ubuntu"/>
                <a:sym typeface="Ubuntu"/>
              </a:rPr>
              <a:t>Evaluation - what did you do and what were the results?</a:t>
            </a:r>
          </a:p>
          <a:p>
            <a:pPr algn="l" marL="788482" indent="-394241" lvl="1">
              <a:lnSpc>
                <a:spcPts val="3213"/>
              </a:lnSpc>
              <a:buFont typeface="Arial"/>
              <a:buChar char="•"/>
            </a:pPr>
            <a:r>
              <a:rPr lang="en-US" sz="3652" spc="-58">
                <a:solidFill>
                  <a:srgbClr val="FFFFFF"/>
                </a:solidFill>
                <a:latin typeface="Ubuntu"/>
                <a:ea typeface="Ubuntu"/>
                <a:cs typeface="Ubuntu"/>
                <a:sym typeface="Ubuntu"/>
              </a:rPr>
              <a:t>Conclusions - if you had more time, what would you do next?</a:t>
            </a:r>
          </a:p>
          <a:p>
            <a:pPr algn="l">
              <a:lnSpc>
                <a:spcPts val="3213"/>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41519"/>
        </a:solidFill>
      </p:bgPr>
    </p:bg>
    <p:spTree>
      <p:nvGrpSpPr>
        <p:cNvPr id="1" name=""/>
        <p:cNvGrpSpPr/>
        <p:nvPr/>
      </p:nvGrpSpPr>
      <p:grpSpPr>
        <a:xfrm>
          <a:off x="0" y="0"/>
          <a:ext cx="0" cy="0"/>
          <a:chOff x="0" y="0"/>
          <a:chExt cx="0" cy="0"/>
        </a:xfrm>
      </p:grpSpPr>
      <p:grpSp>
        <p:nvGrpSpPr>
          <p:cNvPr name="Group 2" id="2"/>
          <p:cNvGrpSpPr/>
          <p:nvPr/>
        </p:nvGrpSpPr>
        <p:grpSpPr>
          <a:xfrm rot="0">
            <a:off x="2054482" y="4742939"/>
            <a:ext cx="15204818" cy="4515361"/>
            <a:chOff x="0" y="0"/>
            <a:chExt cx="4004561" cy="1189231"/>
          </a:xfrm>
        </p:grpSpPr>
        <p:sp>
          <p:nvSpPr>
            <p:cNvPr name="Freeform 3" id="3"/>
            <p:cNvSpPr/>
            <p:nvPr/>
          </p:nvSpPr>
          <p:spPr>
            <a:xfrm flipH="false" flipV="false" rot="0">
              <a:off x="0" y="0"/>
              <a:ext cx="4004561" cy="1189231"/>
            </a:xfrm>
            <a:custGeom>
              <a:avLst/>
              <a:gdLst/>
              <a:ahLst/>
              <a:cxnLst/>
              <a:rect r="r" b="b" t="t" l="l"/>
              <a:pathLst>
                <a:path h="1189231" w="4004561">
                  <a:moveTo>
                    <a:pt x="19349" y="0"/>
                  </a:moveTo>
                  <a:lnTo>
                    <a:pt x="3985212" y="0"/>
                  </a:lnTo>
                  <a:cubicBezTo>
                    <a:pt x="3995898" y="0"/>
                    <a:pt x="4004561" y="8663"/>
                    <a:pt x="4004561" y="19349"/>
                  </a:cubicBezTo>
                  <a:lnTo>
                    <a:pt x="4004561" y="1169882"/>
                  </a:lnTo>
                  <a:cubicBezTo>
                    <a:pt x="4004561" y="1180568"/>
                    <a:pt x="3995898" y="1189231"/>
                    <a:pt x="3985212" y="1189231"/>
                  </a:cubicBezTo>
                  <a:lnTo>
                    <a:pt x="19349" y="1189231"/>
                  </a:lnTo>
                  <a:cubicBezTo>
                    <a:pt x="8663" y="1189231"/>
                    <a:pt x="0" y="1180568"/>
                    <a:pt x="0" y="1169882"/>
                  </a:cubicBezTo>
                  <a:lnTo>
                    <a:pt x="0" y="19349"/>
                  </a:lnTo>
                  <a:cubicBezTo>
                    <a:pt x="0" y="8663"/>
                    <a:pt x="8663" y="0"/>
                    <a:pt x="19349" y="0"/>
                  </a:cubicBezTo>
                  <a:close/>
                </a:path>
              </a:pathLst>
            </a:custGeom>
            <a:solidFill>
              <a:srgbClr val="202127"/>
            </a:solidFill>
          </p:spPr>
        </p:sp>
        <p:sp>
          <p:nvSpPr>
            <p:cNvPr name="TextBox 4" id="4"/>
            <p:cNvSpPr txBox="true"/>
            <p:nvPr/>
          </p:nvSpPr>
          <p:spPr>
            <a:xfrm>
              <a:off x="0" y="19050"/>
              <a:ext cx="4004561" cy="1170181"/>
            </a:xfrm>
            <a:prstGeom prst="rect">
              <a:avLst/>
            </a:prstGeom>
          </p:spPr>
          <p:txBody>
            <a:bodyPr anchor="ctr" rtlCol="false" tIns="50800" lIns="50800" bIns="50800" rIns="50800"/>
            <a:lstStyle/>
            <a:p>
              <a:pPr algn="ctr">
                <a:lnSpc>
                  <a:spcPts val="1387"/>
                </a:lnSpc>
              </a:pPr>
            </a:p>
          </p:txBody>
        </p:sp>
      </p:grpSp>
      <p:grpSp>
        <p:nvGrpSpPr>
          <p:cNvPr name="Group 5" id="5"/>
          <p:cNvGrpSpPr/>
          <p:nvPr/>
        </p:nvGrpSpPr>
        <p:grpSpPr>
          <a:xfrm rot="0">
            <a:off x="1209093" y="1416350"/>
            <a:ext cx="675884" cy="67588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7DDDF"/>
            </a:solidFill>
          </p:spPr>
        </p:sp>
        <p:sp>
          <p:nvSpPr>
            <p:cNvPr name="TextBox 7" id="7"/>
            <p:cNvSpPr txBox="true"/>
            <p:nvPr/>
          </p:nvSpPr>
          <p:spPr>
            <a:xfrm>
              <a:off x="76200" y="95250"/>
              <a:ext cx="660400" cy="641350"/>
            </a:xfrm>
            <a:prstGeom prst="rect">
              <a:avLst/>
            </a:prstGeom>
          </p:spPr>
          <p:txBody>
            <a:bodyPr anchor="ctr" rtlCol="false" tIns="50800" lIns="50800" bIns="50800" rIns="50800"/>
            <a:lstStyle/>
            <a:p>
              <a:pPr algn="ctr">
                <a:lnSpc>
                  <a:spcPts val="1387"/>
                </a:lnSpc>
              </a:pPr>
            </a:p>
          </p:txBody>
        </p:sp>
      </p:grpSp>
      <p:sp>
        <p:nvSpPr>
          <p:cNvPr name="Freeform 8" id="8"/>
          <p:cNvSpPr/>
          <p:nvPr/>
        </p:nvSpPr>
        <p:spPr>
          <a:xfrm flipH="false" flipV="false" rot="0">
            <a:off x="1302398" y="1526613"/>
            <a:ext cx="489274" cy="455359"/>
          </a:xfrm>
          <a:custGeom>
            <a:avLst/>
            <a:gdLst/>
            <a:ahLst/>
            <a:cxnLst/>
            <a:rect r="r" b="b" t="t" l="l"/>
            <a:pathLst>
              <a:path h="455359" w="489274">
                <a:moveTo>
                  <a:pt x="0" y="0"/>
                </a:moveTo>
                <a:lnTo>
                  <a:pt x="489274" y="0"/>
                </a:lnTo>
                <a:lnTo>
                  <a:pt x="489274" y="455359"/>
                </a:lnTo>
                <a:lnTo>
                  <a:pt x="0" y="4553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2054482" y="1296468"/>
            <a:ext cx="7089518" cy="2064788"/>
          </a:xfrm>
          <a:prstGeom prst="rect">
            <a:avLst/>
          </a:prstGeom>
        </p:spPr>
        <p:txBody>
          <a:bodyPr anchor="t" rtlCol="false" tIns="0" lIns="0" bIns="0" rIns="0">
            <a:spAutoFit/>
          </a:bodyPr>
          <a:lstStyle/>
          <a:p>
            <a:pPr algn="l">
              <a:lnSpc>
                <a:spcPts val="7453"/>
              </a:lnSpc>
            </a:pPr>
            <a:r>
              <a:rPr lang="en-US" sz="7166" spc="-300" b="true">
                <a:solidFill>
                  <a:srgbClr val="FFFFFF"/>
                </a:solidFill>
                <a:latin typeface="Arial Bold"/>
                <a:ea typeface="Arial Bold"/>
                <a:cs typeface="Arial Bold"/>
                <a:sym typeface="Arial Bold"/>
              </a:rPr>
              <a:t>Why: The Motivation</a:t>
            </a:r>
          </a:p>
        </p:txBody>
      </p:sp>
      <p:sp>
        <p:nvSpPr>
          <p:cNvPr name="TextBox 10" id="10"/>
          <p:cNvSpPr txBox="true"/>
          <p:nvPr/>
        </p:nvSpPr>
        <p:spPr>
          <a:xfrm rot="0">
            <a:off x="2054482" y="3725157"/>
            <a:ext cx="8516082" cy="634832"/>
          </a:xfrm>
          <a:prstGeom prst="rect">
            <a:avLst/>
          </a:prstGeom>
        </p:spPr>
        <p:txBody>
          <a:bodyPr anchor="t" rtlCol="false" tIns="0" lIns="0" bIns="0" rIns="0">
            <a:spAutoFit/>
          </a:bodyPr>
          <a:lstStyle/>
          <a:p>
            <a:pPr algn="l">
              <a:lnSpc>
                <a:spcPts val="4216"/>
              </a:lnSpc>
            </a:pPr>
            <a:r>
              <a:rPr lang="en-US" sz="4054" spc="-170" b="true">
                <a:solidFill>
                  <a:srgbClr val="FFFFFF"/>
                </a:solidFill>
                <a:latin typeface="Arial Bold"/>
                <a:ea typeface="Arial Bold"/>
                <a:cs typeface="Arial Bold"/>
                <a:sym typeface="Arial Bold"/>
              </a:rPr>
              <a:t>What problem did we want to solve?</a:t>
            </a:r>
          </a:p>
        </p:txBody>
      </p:sp>
      <p:sp>
        <p:nvSpPr>
          <p:cNvPr name="TextBox 11" id="11"/>
          <p:cNvSpPr txBox="true"/>
          <p:nvPr/>
        </p:nvSpPr>
        <p:spPr>
          <a:xfrm rot="0">
            <a:off x="2301013" y="5114925"/>
            <a:ext cx="14711756" cy="6744421"/>
          </a:xfrm>
          <a:prstGeom prst="rect">
            <a:avLst/>
          </a:prstGeom>
        </p:spPr>
        <p:txBody>
          <a:bodyPr anchor="t" rtlCol="false" tIns="0" lIns="0" bIns="0" rIns="0">
            <a:spAutoFit/>
          </a:bodyPr>
          <a:lstStyle/>
          <a:p>
            <a:pPr algn="l">
              <a:lnSpc>
                <a:spcPts val="4424"/>
              </a:lnSpc>
            </a:pPr>
            <a:r>
              <a:rPr lang="en-US" sz="4254" spc="-178" b="true">
                <a:solidFill>
                  <a:srgbClr val="FFFFFF"/>
                </a:solidFill>
                <a:latin typeface="Arial Bold"/>
                <a:ea typeface="Arial Bold"/>
                <a:cs typeface="Arial Bold"/>
                <a:sym typeface="Arial Bold"/>
              </a:rPr>
              <a:t>We created Stubby to help students stay focused, organized, and connected during study sessions. Many struggle with managing tasks and motivation, especially in group work. Stubby caters mainly to group study sessions with students from the same school. It promotes collaboration, task tracking, and well-being through shared goals and gentle reminders.</a:t>
            </a:r>
          </a:p>
          <a:p>
            <a:pPr algn="l">
              <a:lnSpc>
                <a:spcPts val="4424"/>
              </a:lnSpc>
            </a:pPr>
          </a:p>
          <a:p>
            <a:pPr algn="l">
              <a:lnSpc>
                <a:spcPts val="4424"/>
              </a:lnSpc>
            </a:pPr>
          </a:p>
          <a:p>
            <a:pPr algn="l">
              <a:lnSpc>
                <a:spcPts val="4424"/>
              </a:lnSpc>
            </a:pPr>
          </a:p>
          <a:p>
            <a:pPr algn="l">
              <a:lnSpc>
                <a:spcPts val="4424"/>
              </a:lnSpc>
            </a:pPr>
          </a:p>
          <a:p>
            <a:pPr algn="l">
              <a:lnSpc>
                <a:spcPts val="4424"/>
              </a:lnSpc>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141519"/>
        </a:solidFill>
      </p:bgPr>
    </p:bg>
    <p:spTree>
      <p:nvGrpSpPr>
        <p:cNvPr id="1" name=""/>
        <p:cNvGrpSpPr/>
        <p:nvPr/>
      </p:nvGrpSpPr>
      <p:grpSpPr>
        <a:xfrm>
          <a:off x="0" y="0"/>
          <a:ext cx="0" cy="0"/>
          <a:chOff x="0" y="0"/>
          <a:chExt cx="0" cy="0"/>
        </a:xfrm>
      </p:grpSpPr>
      <p:grpSp>
        <p:nvGrpSpPr>
          <p:cNvPr name="Group 2" id="2"/>
          <p:cNvGrpSpPr/>
          <p:nvPr/>
        </p:nvGrpSpPr>
        <p:grpSpPr>
          <a:xfrm rot="0">
            <a:off x="2054482" y="1028700"/>
            <a:ext cx="13968007" cy="8229600"/>
            <a:chOff x="0" y="0"/>
            <a:chExt cx="3678817" cy="2167467"/>
          </a:xfrm>
        </p:grpSpPr>
        <p:sp>
          <p:nvSpPr>
            <p:cNvPr name="Freeform 3" id="3"/>
            <p:cNvSpPr/>
            <p:nvPr/>
          </p:nvSpPr>
          <p:spPr>
            <a:xfrm flipH="false" flipV="false" rot="0">
              <a:off x="0" y="0"/>
              <a:ext cx="3678817" cy="2167467"/>
            </a:xfrm>
            <a:custGeom>
              <a:avLst/>
              <a:gdLst/>
              <a:ahLst/>
              <a:cxnLst/>
              <a:rect r="r" b="b" t="t" l="l"/>
              <a:pathLst>
                <a:path h="2167467" w="3678817">
                  <a:moveTo>
                    <a:pt x="21062" y="0"/>
                  </a:moveTo>
                  <a:lnTo>
                    <a:pt x="3657755" y="0"/>
                  </a:lnTo>
                  <a:cubicBezTo>
                    <a:pt x="3669387" y="0"/>
                    <a:pt x="3678817" y="9430"/>
                    <a:pt x="3678817" y="21062"/>
                  </a:cubicBezTo>
                  <a:lnTo>
                    <a:pt x="3678817" y="2146405"/>
                  </a:lnTo>
                  <a:cubicBezTo>
                    <a:pt x="3678817" y="2158037"/>
                    <a:pt x="3669387" y="2167467"/>
                    <a:pt x="3657755" y="2167467"/>
                  </a:cubicBezTo>
                  <a:lnTo>
                    <a:pt x="21062" y="2167467"/>
                  </a:lnTo>
                  <a:cubicBezTo>
                    <a:pt x="15476" y="2167467"/>
                    <a:pt x="10119" y="2165248"/>
                    <a:pt x="6169" y="2161298"/>
                  </a:cubicBezTo>
                  <a:cubicBezTo>
                    <a:pt x="2219" y="2157348"/>
                    <a:pt x="0" y="2151991"/>
                    <a:pt x="0" y="2146405"/>
                  </a:cubicBezTo>
                  <a:lnTo>
                    <a:pt x="0" y="21062"/>
                  </a:lnTo>
                  <a:cubicBezTo>
                    <a:pt x="0" y="9430"/>
                    <a:pt x="9430" y="0"/>
                    <a:pt x="21062" y="0"/>
                  </a:cubicBezTo>
                  <a:close/>
                </a:path>
              </a:pathLst>
            </a:custGeom>
            <a:gradFill rotWithShape="true">
              <a:gsLst>
                <a:gs pos="0">
                  <a:srgbClr val="0C4A5B">
                    <a:alpha val="100000"/>
                  </a:srgbClr>
                </a:gs>
                <a:gs pos="100000">
                  <a:srgbClr val="27DDDF">
                    <a:alpha val="100000"/>
                  </a:srgbClr>
                </a:gs>
              </a:gsLst>
              <a:lin ang="2700000"/>
            </a:gradFill>
          </p:spPr>
        </p:sp>
        <p:sp>
          <p:nvSpPr>
            <p:cNvPr name="TextBox 4" id="4"/>
            <p:cNvSpPr txBox="true"/>
            <p:nvPr/>
          </p:nvSpPr>
          <p:spPr>
            <a:xfrm>
              <a:off x="0" y="19050"/>
              <a:ext cx="3678817" cy="2148417"/>
            </a:xfrm>
            <a:prstGeom prst="rect">
              <a:avLst/>
            </a:prstGeom>
          </p:spPr>
          <p:txBody>
            <a:bodyPr anchor="ctr" rtlCol="false" tIns="50800" lIns="50800" bIns="50800" rIns="50800"/>
            <a:lstStyle/>
            <a:p>
              <a:pPr algn="ctr">
                <a:lnSpc>
                  <a:spcPts val="1387"/>
                </a:lnSpc>
              </a:pPr>
            </a:p>
          </p:txBody>
        </p:sp>
      </p:grpSp>
      <p:sp>
        <p:nvSpPr>
          <p:cNvPr name="TextBox 5" id="5"/>
          <p:cNvSpPr txBox="true"/>
          <p:nvPr/>
        </p:nvSpPr>
        <p:spPr>
          <a:xfrm rot="0">
            <a:off x="4523591" y="2150493"/>
            <a:ext cx="9240817" cy="1119495"/>
          </a:xfrm>
          <a:prstGeom prst="rect">
            <a:avLst/>
          </a:prstGeom>
        </p:spPr>
        <p:txBody>
          <a:bodyPr anchor="t" rtlCol="false" tIns="0" lIns="0" bIns="0" rIns="0">
            <a:spAutoFit/>
          </a:bodyPr>
          <a:lstStyle/>
          <a:p>
            <a:pPr algn="l">
              <a:lnSpc>
                <a:spcPts val="7453"/>
              </a:lnSpc>
            </a:pPr>
            <a:r>
              <a:rPr lang="en-US" sz="7166" spc="-300" b="true">
                <a:solidFill>
                  <a:srgbClr val="FFFFFF"/>
                </a:solidFill>
                <a:latin typeface="Arial Bold"/>
                <a:ea typeface="Arial Bold"/>
                <a:cs typeface="Arial Bold"/>
                <a:sym typeface="Arial Bold"/>
              </a:rPr>
              <a:t>Friendly Reminder!</a:t>
            </a:r>
          </a:p>
        </p:txBody>
      </p:sp>
      <p:sp>
        <p:nvSpPr>
          <p:cNvPr name="TextBox 6" id="6"/>
          <p:cNvSpPr txBox="true"/>
          <p:nvPr/>
        </p:nvSpPr>
        <p:spPr>
          <a:xfrm rot="0">
            <a:off x="2678698" y="4087678"/>
            <a:ext cx="12577528" cy="1670106"/>
          </a:xfrm>
          <a:prstGeom prst="rect">
            <a:avLst/>
          </a:prstGeom>
        </p:spPr>
        <p:txBody>
          <a:bodyPr anchor="t" rtlCol="false" tIns="0" lIns="0" bIns="0" rIns="0">
            <a:spAutoFit/>
          </a:bodyPr>
          <a:lstStyle/>
          <a:p>
            <a:pPr algn="l">
              <a:lnSpc>
                <a:spcPts val="4171"/>
              </a:lnSpc>
            </a:pPr>
            <a:r>
              <a:rPr lang="en-US" sz="4010" spc="-168" b="true">
                <a:solidFill>
                  <a:srgbClr val="FFFFFF"/>
                </a:solidFill>
                <a:latin typeface="Arial Bold"/>
                <a:ea typeface="Arial Bold"/>
                <a:cs typeface="Arial Bold"/>
                <a:sym typeface="Arial Bold"/>
              </a:rPr>
              <a:t>"Success doesn’t come from what you do occasionally, it comes from what you do consistently."</a:t>
            </a:r>
          </a:p>
          <a:p>
            <a:pPr algn="l">
              <a:lnSpc>
                <a:spcPts val="4171"/>
              </a:lnSpc>
            </a:pPr>
            <a:r>
              <a:rPr lang="en-US" sz="4010" spc="-168" b="true">
                <a:solidFill>
                  <a:srgbClr val="FFFFFF"/>
                </a:solidFill>
                <a:latin typeface="Arial Bold"/>
                <a:ea typeface="Arial Bold"/>
                <a:cs typeface="Arial Bold"/>
                <a:sym typeface="Arial Bold"/>
              </a:rPr>
              <a:t> — Marie Forleo</a:t>
            </a:r>
          </a:p>
        </p:txBody>
      </p:sp>
      <p:sp>
        <p:nvSpPr>
          <p:cNvPr name="TextBox 7" id="7"/>
          <p:cNvSpPr txBox="true"/>
          <p:nvPr/>
        </p:nvSpPr>
        <p:spPr>
          <a:xfrm rot="0">
            <a:off x="2678698" y="7043636"/>
            <a:ext cx="13968007" cy="1581236"/>
          </a:xfrm>
          <a:prstGeom prst="rect">
            <a:avLst/>
          </a:prstGeom>
        </p:spPr>
        <p:txBody>
          <a:bodyPr anchor="t" rtlCol="false" tIns="0" lIns="0" bIns="0" rIns="0">
            <a:spAutoFit/>
          </a:bodyPr>
          <a:lstStyle/>
          <a:p>
            <a:pPr algn="l">
              <a:lnSpc>
                <a:spcPts val="3904"/>
              </a:lnSpc>
            </a:pPr>
            <a:r>
              <a:rPr lang="en-US" sz="3754" spc="-157">
                <a:solidFill>
                  <a:srgbClr val="FFFFFF"/>
                </a:solidFill>
                <a:latin typeface="Arial"/>
                <a:ea typeface="Arial"/>
                <a:cs typeface="Arial"/>
                <a:sym typeface="Arial"/>
              </a:rPr>
              <a:t>This quote fits perfectly with Stubby's goal! To help students build consistent study habits with the support of a focused, collaborative environment.</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141519"/>
        </a:solidFill>
      </p:bgPr>
    </p:bg>
    <p:spTree>
      <p:nvGrpSpPr>
        <p:cNvPr id="1" name=""/>
        <p:cNvGrpSpPr/>
        <p:nvPr/>
      </p:nvGrpSpPr>
      <p:grpSpPr>
        <a:xfrm>
          <a:off x="0" y="0"/>
          <a:ext cx="0" cy="0"/>
          <a:chOff x="0" y="0"/>
          <a:chExt cx="0" cy="0"/>
        </a:xfrm>
      </p:grpSpPr>
      <p:grpSp>
        <p:nvGrpSpPr>
          <p:cNvPr name="Group 2" id="2"/>
          <p:cNvGrpSpPr/>
          <p:nvPr/>
        </p:nvGrpSpPr>
        <p:grpSpPr>
          <a:xfrm rot="0">
            <a:off x="1541591" y="4126522"/>
            <a:ext cx="15204818" cy="5897043"/>
            <a:chOff x="0" y="0"/>
            <a:chExt cx="4004561" cy="1553131"/>
          </a:xfrm>
        </p:grpSpPr>
        <p:sp>
          <p:nvSpPr>
            <p:cNvPr name="Freeform 3" id="3"/>
            <p:cNvSpPr/>
            <p:nvPr/>
          </p:nvSpPr>
          <p:spPr>
            <a:xfrm flipH="false" flipV="false" rot="0">
              <a:off x="0" y="0"/>
              <a:ext cx="4004561" cy="1553131"/>
            </a:xfrm>
            <a:custGeom>
              <a:avLst/>
              <a:gdLst/>
              <a:ahLst/>
              <a:cxnLst/>
              <a:rect r="r" b="b" t="t" l="l"/>
              <a:pathLst>
                <a:path h="1553131" w="4004561">
                  <a:moveTo>
                    <a:pt x="19349" y="0"/>
                  </a:moveTo>
                  <a:lnTo>
                    <a:pt x="3985212" y="0"/>
                  </a:lnTo>
                  <a:cubicBezTo>
                    <a:pt x="3995898" y="0"/>
                    <a:pt x="4004561" y="8663"/>
                    <a:pt x="4004561" y="19349"/>
                  </a:cubicBezTo>
                  <a:lnTo>
                    <a:pt x="4004561" y="1533782"/>
                  </a:lnTo>
                  <a:cubicBezTo>
                    <a:pt x="4004561" y="1544468"/>
                    <a:pt x="3995898" y="1553131"/>
                    <a:pt x="3985212" y="1553131"/>
                  </a:cubicBezTo>
                  <a:lnTo>
                    <a:pt x="19349" y="1553131"/>
                  </a:lnTo>
                  <a:cubicBezTo>
                    <a:pt x="8663" y="1553131"/>
                    <a:pt x="0" y="1544468"/>
                    <a:pt x="0" y="1533782"/>
                  </a:cubicBezTo>
                  <a:lnTo>
                    <a:pt x="0" y="19349"/>
                  </a:lnTo>
                  <a:cubicBezTo>
                    <a:pt x="0" y="8663"/>
                    <a:pt x="8663" y="0"/>
                    <a:pt x="19349" y="0"/>
                  </a:cubicBezTo>
                  <a:close/>
                </a:path>
              </a:pathLst>
            </a:custGeom>
            <a:solidFill>
              <a:srgbClr val="202127"/>
            </a:solidFill>
          </p:spPr>
        </p:sp>
        <p:sp>
          <p:nvSpPr>
            <p:cNvPr name="TextBox 4" id="4"/>
            <p:cNvSpPr txBox="true"/>
            <p:nvPr/>
          </p:nvSpPr>
          <p:spPr>
            <a:xfrm>
              <a:off x="0" y="19050"/>
              <a:ext cx="4004561" cy="1534081"/>
            </a:xfrm>
            <a:prstGeom prst="rect">
              <a:avLst/>
            </a:prstGeom>
          </p:spPr>
          <p:txBody>
            <a:bodyPr anchor="ctr" rtlCol="false" tIns="50800" lIns="50800" bIns="50800" rIns="50800"/>
            <a:lstStyle/>
            <a:p>
              <a:pPr algn="ctr">
                <a:lnSpc>
                  <a:spcPts val="1387"/>
                </a:lnSpc>
              </a:pPr>
            </a:p>
          </p:txBody>
        </p:sp>
      </p:grpSp>
      <p:sp>
        <p:nvSpPr>
          <p:cNvPr name="TextBox 5" id="5"/>
          <p:cNvSpPr txBox="true"/>
          <p:nvPr/>
        </p:nvSpPr>
        <p:spPr>
          <a:xfrm rot="0">
            <a:off x="637555" y="241286"/>
            <a:ext cx="10140452" cy="1119495"/>
          </a:xfrm>
          <a:prstGeom prst="rect">
            <a:avLst/>
          </a:prstGeom>
        </p:spPr>
        <p:txBody>
          <a:bodyPr anchor="t" rtlCol="false" tIns="0" lIns="0" bIns="0" rIns="0">
            <a:spAutoFit/>
          </a:bodyPr>
          <a:lstStyle/>
          <a:p>
            <a:pPr algn="l">
              <a:lnSpc>
                <a:spcPts val="7453"/>
              </a:lnSpc>
            </a:pPr>
            <a:r>
              <a:rPr lang="en-US" sz="7166" spc="-300" b="true">
                <a:solidFill>
                  <a:srgbClr val="FFFFFF"/>
                </a:solidFill>
                <a:latin typeface="Arial Bold"/>
                <a:ea typeface="Arial Bold"/>
                <a:cs typeface="Arial Bold"/>
                <a:sym typeface="Arial Bold"/>
              </a:rPr>
              <a:t>Top requirements</a:t>
            </a:r>
          </a:p>
        </p:txBody>
      </p:sp>
      <p:sp>
        <p:nvSpPr>
          <p:cNvPr name="TextBox 6" id="6"/>
          <p:cNvSpPr txBox="true"/>
          <p:nvPr/>
        </p:nvSpPr>
        <p:spPr>
          <a:xfrm rot="0">
            <a:off x="1541591" y="4459897"/>
            <a:ext cx="15148389" cy="5827103"/>
          </a:xfrm>
          <a:prstGeom prst="rect">
            <a:avLst/>
          </a:prstGeom>
        </p:spPr>
        <p:txBody>
          <a:bodyPr anchor="t" rtlCol="false" tIns="0" lIns="0" bIns="0" rIns="0">
            <a:spAutoFit/>
          </a:bodyPr>
          <a:lstStyle/>
          <a:p>
            <a:pPr algn="l" marL="856823" indent="-428411" lvl="1">
              <a:lnSpc>
                <a:spcPts val="4127"/>
              </a:lnSpc>
              <a:buFont typeface="Arial"/>
              <a:buChar char="•"/>
            </a:pPr>
            <a:r>
              <a:rPr lang="en-US" b="true" sz="3968" spc="-166">
                <a:solidFill>
                  <a:srgbClr val="FFFFFF"/>
                </a:solidFill>
                <a:latin typeface="Arial Bold"/>
                <a:ea typeface="Arial Bold"/>
                <a:cs typeface="Arial Bold"/>
                <a:sym typeface="Arial Bold"/>
              </a:rPr>
              <a:t>Simple and intuitive navigation to reduce cognitive load during use.</a:t>
            </a:r>
          </a:p>
          <a:p>
            <a:pPr algn="l" marL="856823" indent="-428411" lvl="1">
              <a:lnSpc>
                <a:spcPts val="4127"/>
              </a:lnSpc>
              <a:buFont typeface="Arial"/>
              <a:buChar char="•"/>
            </a:pPr>
            <a:r>
              <a:rPr lang="en-US" b="true" sz="3968" spc="-166">
                <a:solidFill>
                  <a:srgbClr val="FFFFFF"/>
                </a:solidFill>
                <a:latin typeface="Arial Bold"/>
                <a:ea typeface="Arial Bold"/>
                <a:cs typeface="Arial Bold"/>
                <a:sym typeface="Arial Bold"/>
              </a:rPr>
              <a:t>Task tracking and productivity tools to help monitor academic progress.</a:t>
            </a:r>
          </a:p>
          <a:p>
            <a:pPr algn="l" marL="856823" indent="-428411" lvl="1">
              <a:lnSpc>
                <a:spcPts val="4127"/>
              </a:lnSpc>
              <a:buFont typeface="Arial"/>
              <a:buChar char="•"/>
            </a:pPr>
            <a:r>
              <a:rPr lang="en-US" b="true" sz="3968" spc="-166">
                <a:solidFill>
                  <a:srgbClr val="FFFFFF"/>
                </a:solidFill>
                <a:latin typeface="Arial Bold"/>
                <a:ea typeface="Arial Bold"/>
                <a:cs typeface="Arial Bold"/>
                <a:sym typeface="Arial Bold"/>
              </a:rPr>
              <a:t>Collaboration features such as virtual study groups for peer interaction.</a:t>
            </a:r>
          </a:p>
          <a:p>
            <a:pPr algn="l" marL="856823" indent="-428411" lvl="1">
              <a:lnSpc>
                <a:spcPts val="4127"/>
              </a:lnSpc>
              <a:buFont typeface="Arial"/>
              <a:buChar char="•"/>
            </a:pPr>
            <a:r>
              <a:rPr lang="en-US" b="true" sz="3968" spc="-166">
                <a:solidFill>
                  <a:srgbClr val="FFFFFF"/>
                </a:solidFill>
                <a:latin typeface="Arial Bold"/>
                <a:ea typeface="Arial Bold"/>
                <a:cs typeface="Arial Bold"/>
                <a:sym typeface="Arial Bold"/>
              </a:rPr>
              <a:t>Low hardware requirements, ensuring accessibility for students with low-end devices.</a:t>
            </a:r>
          </a:p>
          <a:p>
            <a:pPr algn="l" marL="856823" indent="-428411" lvl="1">
              <a:lnSpc>
                <a:spcPts val="4127"/>
              </a:lnSpc>
              <a:buFont typeface="Arial"/>
              <a:buChar char="•"/>
            </a:pPr>
            <a:r>
              <a:rPr lang="en-US" b="true" sz="3968" spc="-166">
                <a:solidFill>
                  <a:srgbClr val="FFFFFF"/>
                </a:solidFill>
                <a:latin typeface="Arial Bold"/>
                <a:ea typeface="Arial Bold"/>
                <a:cs typeface="Arial Bold"/>
                <a:sym typeface="Arial Bold"/>
              </a:rPr>
              <a:t>Reliable notification and reminder system for deadlines and study sessions.</a:t>
            </a:r>
          </a:p>
          <a:p>
            <a:pPr algn="l">
              <a:lnSpc>
                <a:spcPts val="4127"/>
              </a:lnSpc>
            </a:pPr>
          </a:p>
        </p:txBody>
      </p:sp>
      <p:sp>
        <p:nvSpPr>
          <p:cNvPr name="TextBox 7" id="7"/>
          <p:cNvSpPr txBox="true"/>
          <p:nvPr/>
        </p:nvSpPr>
        <p:spPr>
          <a:xfrm rot="0">
            <a:off x="1541591" y="1341730"/>
            <a:ext cx="17551539" cy="634832"/>
          </a:xfrm>
          <a:prstGeom prst="rect">
            <a:avLst/>
          </a:prstGeom>
        </p:spPr>
        <p:txBody>
          <a:bodyPr anchor="t" rtlCol="false" tIns="0" lIns="0" bIns="0" rIns="0">
            <a:spAutoFit/>
          </a:bodyPr>
          <a:lstStyle/>
          <a:p>
            <a:pPr algn="l">
              <a:lnSpc>
                <a:spcPts val="4216"/>
              </a:lnSpc>
            </a:pPr>
            <a:r>
              <a:rPr lang="en-US" sz="4054" spc="-170" b="true">
                <a:solidFill>
                  <a:srgbClr val="FFFFFF"/>
                </a:solidFill>
                <a:latin typeface="Arial Bold"/>
                <a:ea typeface="Arial Bold"/>
                <a:cs typeface="Arial Bold"/>
                <a:sym typeface="Arial Bold"/>
              </a:rPr>
              <a:t>what did you learn from users?</a:t>
            </a:r>
          </a:p>
        </p:txBody>
      </p:sp>
      <p:sp>
        <p:nvSpPr>
          <p:cNvPr name="TextBox 8" id="8"/>
          <p:cNvSpPr txBox="true"/>
          <p:nvPr/>
        </p:nvSpPr>
        <p:spPr>
          <a:xfrm rot="0">
            <a:off x="637555" y="2638876"/>
            <a:ext cx="17551539" cy="1168232"/>
          </a:xfrm>
          <a:prstGeom prst="rect">
            <a:avLst/>
          </a:prstGeom>
        </p:spPr>
        <p:txBody>
          <a:bodyPr anchor="t" rtlCol="false" tIns="0" lIns="0" bIns="0" rIns="0">
            <a:spAutoFit/>
          </a:bodyPr>
          <a:lstStyle/>
          <a:p>
            <a:pPr algn="l">
              <a:lnSpc>
                <a:spcPts val="4216"/>
              </a:lnSpc>
            </a:pPr>
            <a:r>
              <a:rPr lang="en-US" sz="4054" spc="-170" b="true">
                <a:solidFill>
                  <a:srgbClr val="FFFFFF"/>
                </a:solidFill>
                <a:latin typeface="Arial Bold"/>
                <a:ea typeface="Arial Bold"/>
                <a:cs typeface="Arial Bold"/>
                <a:sym typeface="Arial Bold"/>
              </a:rPr>
              <a:t>During our initial user research and feedback collection, we identified key needs among online learners: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41519"/>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241098"/>
            <a:ext cx="3713926" cy="7491256"/>
          </a:xfrm>
          <a:custGeom>
            <a:avLst/>
            <a:gdLst/>
            <a:ahLst/>
            <a:cxnLst/>
            <a:rect r="r" b="b" t="t" l="l"/>
            <a:pathLst>
              <a:path h="7491256" w="3713926">
                <a:moveTo>
                  <a:pt x="0" y="0"/>
                </a:moveTo>
                <a:lnTo>
                  <a:pt x="3713926" y="0"/>
                </a:lnTo>
                <a:lnTo>
                  <a:pt x="3713926" y="7491257"/>
                </a:lnTo>
                <a:lnTo>
                  <a:pt x="0" y="7491257"/>
                </a:lnTo>
                <a:lnTo>
                  <a:pt x="0" y="0"/>
                </a:lnTo>
                <a:close/>
              </a:path>
            </a:pathLst>
          </a:custGeom>
          <a:blipFill>
            <a:blip r:embed="rId2"/>
            <a:stretch>
              <a:fillRect l="0" t="-6031" r="0" b="0"/>
            </a:stretch>
          </a:blipFill>
        </p:spPr>
      </p:sp>
      <p:sp>
        <p:nvSpPr>
          <p:cNvPr name="Freeform 3" id="3"/>
          <p:cNvSpPr/>
          <p:nvPr/>
        </p:nvSpPr>
        <p:spPr>
          <a:xfrm flipH="false" flipV="false" rot="0">
            <a:off x="7267652" y="2241098"/>
            <a:ext cx="3623328" cy="7491256"/>
          </a:xfrm>
          <a:custGeom>
            <a:avLst/>
            <a:gdLst/>
            <a:ahLst/>
            <a:cxnLst/>
            <a:rect r="r" b="b" t="t" l="l"/>
            <a:pathLst>
              <a:path h="7491256" w="3623328">
                <a:moveTo>
                  <a:pt x="0" y="0"/>
                </a:moveTo>
                <a:lnTo>
                  <a:pt x="3623328" y="0"/>
                </a:lnTo>
                <a:lnTo>
                  <a:pt x="3623328" y="7491257"/>
                </a:lnTo>
                <a:lnTo>
                  <a:pt x="0" y="7491257"/>
                </a:lnTo>
                <a:lnTo>
                  <a:pt x="0" y="0"/>
                </a:lnTo>
                <a:close/>
              </a:path>
            </a:pathLst>
          </a:custGeom>
          <a:blipFill>
            <a:blip r:embed="rId3"/>
            <a:stretch>
              <a:fillRect l="0" t="-4652" r="-1242" b="0"/>
            </a:stretch>
          </a:blipFill>
        </p:spPr>
      </p:sp>
      <p:sp>
        <p:nvSpPr>
          <p:cNvPr name="Freeform 4" id="4"/>
          <p:cNvSpPr/>
          <p:nvPr/>
        </p:nvSpPr>
        <p:spPr>
          <a:xfrm flipH="false" flipV="false" rot="0">
            <a:off x="13415105" y="2241098"/>
            <a:ext cx="3843294" cy="7491256"/>
          </a:xfrm>
          <a:custGeom>
            <a:avLst/>
            <a:gdLst/>
            <a:ahLst/>
            <a:cxnLst/>
            <a:rect r="r" b="b" t="t" l="l"/>
            <a:pathLst>
              <a:path h="7491256" w="3843294">
                <a:moveTo>
                  <a:pt x="0" y="0"/>
                </a:moveTo>
                <a:lnTo>
                  <a:pt x="3843294" y="0"/>
                </a:lnTo>
                <a:lnTo>
                  <a:pt x="3843294" y="7491257"/>
                </a:lnTo>
                <a:lnTo>
                  <a:pt x="0" y="7491257"/>
                </a:lnTo>
                <a:lnTo>
                  <a:pt x="0" y="0"/>
                </a:lnTo>
                <a:close/>
              </a:path>
            </a:pathLst>
          </a:custGeom>
          <a:blipFill>
            <a:blip r:embed="rId4"/>
            <a:stretch>
              <a:fillRect l="0" t="-4559" r="0" b="0"/>
            </a:stretch>
          </a:blipFill>
        </p:spPr>
      </p:sp>
      <p:sp>
        <p:nvSpPr>
          <p:cNvPr name="TextBox 5" id="5"/>
          <p:cNvSpPr txBox="true"/>
          <p:nvPr/>
        </p:nvSpPr>
        <p:spPr>
          <a:xfrm rot="0">
            <a:off x="392515" y="454665"/>
            <a:ext cx="10609826" cy="1119495"/>
          </a:xfrm>
          <a:prstGeom prst="rect">
            <a:avLst/>
          </a:prstGeom>
        </p:spPr>
        <p:txBody>
          <a:bodyPr anchor="t" rtlCol="false" tIns="0" lIns="0" bIns="0" rIns="0">
            <a:spAutoFit/>
          </a:bodyPr>
          <a:lstStyle/>
          <a:p>
            <a:pPr algn="l">
              <a:lnSpc>
                <a:spcPts val="7453"/>
              </a:lnSpc>
            </a:pPr>
            <a:r>
              <a:rPr lang="en-US" sz="7166" spc="-300" b="true">
                <a:solidFill>
                  <a:srgbClr val="FFFFFF"/>
                </a:solidFill>
                <a:latin typeface="Arial Bold"/>
                <a:ea typeface="Arial Bold"/>
                <a:cs typeface="Arial Bold"/>
                <a:sym typeface="Arial Bold"/>
              </a:rPr>
              <a:t>PROTOTYPE DESIGN</a:t>
            </a:r>
          </a:p>
        </p:txBody>
      </p:sp>
      <p:sp>
        <p:nvSpPr>
          <p:cNvPr name="TextBox 6" id="6"/>
          <p:cNvSpPr txBox="true"/>
          <p:nvPr/>
        </p:nvSpPr>
        <p:spPr>
          <a:xfrm rot="0">
            <a:off x="1238179" y="1682171"/>
            <a:ext cx="3505348" cy="558927"/>
          </a:xfrm>
          <a:prstGeom prst="rect">
            <a:avLst/>
          </a:prstGeom>
        </p:spPr>
        <p:txBody>
          <a:bodyPr anchor="t" rtlCol="false" tIns="0" lIns="0" bIns="0" rIns="0">
            <a:spAutoFit/>
          </a:bodyPr>
          <a:lstStyle/>
          <a:p>
            <a:pPr algn="l">
              <a:lnSpc>
                <a:spcPts val="3744"/>
              </a:lnSpc>
            </a:pPr>
            <a:r>
              <a:rPr lang="en-US" sz="3600" spc="-151" b="true">
                <a:solidFill>
                  <a:srgbClr val="FFFFFF"/>
                </a:solidFill>
                <a:latin typeface="Arial Bold"/>
                <a:ea typeface="Arial Bold"/>
                <a:cs typeface="Arial Bold"/>
                <a:sym typeface="Arial Bold"/>
              </a:rPr>
              <a:t>Log-in Screen</a:t>
            </a:r>
          </a:p>
        </p:txBody>
      </p:sp>
      <p:sp>
        <p:nvSpPr>
          <p:cNvPr name="TextBox 7" id="7"/>
          <p:cNvSpPr txBox="true"/>
          <p:nvPr/>
        </p:nvSpPr>
        <p:spPr>
          <a:xfrm rot="0">
            <a:off x="7773706" y="1682171"/>
            <a:ext cx="3623328" cy="558927"/>
          </a:xfrm>
          <a:prstGeom prst="rect">
            <a:avLst/>
          </a:prstGeom>
        </p:spPr>
        <p:txBody>
          <a:bodyPr anchor="t" rtlCol="false" tIns="0" lIns="0" bIns="0" rIns="0">
            <a:spAutoFit/>
          </a:bodyPr>
          <a:lstStyle/>
          <a:p>
            <a:pPr algn="l">
              <a:lnSpc>
                <a:spcPts val="3744"/>
              </a:lnSpc>
            </a:pPr>
            <a:r>
              <a:rPr lang="en-US" sz="3600" spc="-151" b="true">
                <a:solidFill>
                  <a:srgbClr val="FFFFFF"/>
                </a:solidFill>
                <a:latin typeface="Arial Bold"/>
                <a:ea typeface="Arial Bold"/>
                <a:cs typeface="Arial Bold"/>
                <a:sym typeface="Arial Bold"/>
              </a:rPr>
              <a:t>Dashboard</a:t>
            </a:r>
          </a:p>
        </p:txBody>
      </p:sp>
      <p:sp>
        <p:nvSpPr>
          <p:cNvPr name="TextBox 8" id="8"/>
          <p:cNvSpPr txBox="true"/>
          <p:nvPr/>
        </p:nvSpPr>
        <p:spPr>
          <a:xfrm rot="0">
            <a:off x="13416006" y="1555110"/>
            <a:ext cx="4182476" cy="558927"/>
          </a:xfrm>
          <a:prstGeom prst="rect">
            <a:avLst/>
          </a:prstGeom>
        </p:spPr>
        <p:txBody>
          <a:bodyPr anchor="t" rtlCol="false" tIns="0" lIns="0" bIns="0" rIns="0">
            <a:spAutoFit/>
          </a:bodyPr>
          <a:lstStyle/>
          <a:p>
            <a:pPr algn="l">
              <a:lnSpc>
                <a:spcPts val="3744"/>
              </a:lnSpc>
            </a:pPr>
            <a:r>
              <a:rPr lang="en-US" sz="3600" spc="-151" b="true">
                <a:solidFill>
                  <a:srgbClr val="FFFFFF"/>
                </a:solidFill>
                <a:latin typeface="Arial Bold"/>
                <a:ea typeface="Arial Bold"/>
                <a:cs typeface="Arial Bold"/>
                <a:sym typeface="Arial Bold"/>
              </a:rPr>
              <a:t>Find Study Partner</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41519"/>
        </a:solidFill>
      </p:bgPr>
    </p:bg>
    <p:spTree>
      <p:nvGrpSpPr>
        <p:cNvPr id="1" name=""/>
        <p:cNvGrpSpPr/>
        <p:nvPr/>
      </p:nvGrpSpPr>
      <p:grpSpPr>
        <a:xfrm>
          <a:off x="0" y="0"/>
          <a:ext cx="0" cy="0"/>
          <a:chOff x="0" y="0"/>
          <a:chExt cx="0" cy="0"/>
        </a:xfrm>
      </p:grpSpPr>
      <p:sp>
        <p:nvSpPr>
          <p:cNvPr name="Freeform 2" id="2"/>
          <p:cNvSpPr/>
          <p:nvPr/>
        </p:nvSpPr>
        <p:spPr>
          <a:xfrm flipH="false" flipV="false" rot="0">
            <a:off x="7403117" y="2239480"/>
            <a:ext cx="3817751" cy="7523470"/>
          </a:xfrm>
          <a:custGeom>
            <a:avLst/>
            <a:gdLst/>
            <a:ahLst/>
            <a:cxnLst/>
            <a:rect r="r" b="b" t="t" l="l"/>
            <a:pathLst>
              <a:path h="7523470" w="3817751">
                <a:moveTo>
                  <a:pt x="0" y="0"/>
                </a:moveTo>
                <a:lnTo>
                  <a:pt x="3817751" y="0"/>
                </a:lnTo>
                <a:lnTo>
                  <a:pt x="3817751" y="7523470"/>
                </a:lnTo>
                <a:lnTo>
                  <a:pt x="0" y="7523470"/>
                </a:lnTo>
                <a:lnTo>
                  <a:pt x="0" y="0"/>
                </a:lnTo>
                <a:close/>
              </a:path>
            </a:pathLst>
          </a:custGeom>
          <a:blipFill>
            <a:blip r:embed="rId2"/>
            <a:stretch>
              <a:fillRect l="0" t="-9723" r="0" b="-2213"/>
            </a:stretch>
          </a:blipFill>
        </p:spPr>
      </p:sp>
      <p:sp>
        <p:nvSpPr>
          <p:cNvPr name="Freeform 3" id="3"/>
          <p:cNvSpPr/>
          <p:nvPr/>
        </p:nvSpPr>
        <p:spPr>
          <a:xfrm flipH="false" flipV="false" rot="0">
            <a:off x="13764043" y="2239480"/>
            <a:ext cx="3768627" cy="7523470"/>
          </a:xfrm>
          <a:custGeom>
            <a:avLst/>
            <a:gdLst/>
            <a:ahLst/>
            <a:cxnLst/>
            <a:rect r="r" b="b" t="t" l="l"/>
            <a:pathLst>
              <a:path h="7523470" w="3768627">
                <a:moveTo>
                  <a:pt x="0" y="0"/>
                </a:moveTo>
                <a:lnTo>
                  <a:pt x="3768627" y="0"/>
                </a:lnTo>
                <a:lnTo>
                  <a:pt x="3768627" y="7523470"/>
                </a:lnTo>
                <a:lnTo>
                  <a:pt x="0" y="7523470"/>
                </a:lnTo>
                <a:lnTo>
                  <a:pt x="0" y="0"/>
                </a:lnTo>
                <a:close/>
              </a:path>
            </a:pathLst>
          </a:custGeom>
          <a:blipFill>
            <a:blip r:embed="rId3"/>
            <a:stretch>
              <a:fillRect l="0" t="-3236" r="0" b="-3816"/>
            </a:stretch>
          </a:blipFill>
        </p:spPr>
      </p:sp>
      <p:sp>
        <p:nvSpPr>
          <p:cNvPr name="Freeform 4" id="4"/>
          <p:cNvSpPr/>
          <p:nvPr/>
        </p:nvSpPr>
        <p:spPr>
          <a:xfrm flipH="false" flipV="false" rot="0">
            <a:off x="1028700" y="2239480"/>
            <a:ext cx="3828378" cy="7523470"/>
          </a:xfrm>
          <a:custGeom>
            <a:avLst/>
            <a:gdLst/>
            <a:ahLst/>
            <a:cxnLst/>
            <a:rect r="r" b="b" t="t" l="l"/>
            <a:pathLst>
              <a:path h="7523470" w="3828378">
                <a:moveTo>
                  <a:pt x="0" y="0"/>
                </a:moveTo>
                <a:lnTo>
                  <a:pt x="3828378" y="0"/>
                </a:lnTo>
                <a:lnTo>
                  <a:pt x="3828378" y="7523470"/>
                </a:lnTo>
                <a:lnTo>
                  <a:pt x="0" y="7523470"/>
                </a:lnTo>
                <a:lnTo>
                  <a:pt x="0" y="0"/>
                </a:lnTo>
                <a:close/>
              </a:path>
            </a:pathLst>
          </a:custGeom>
          <a:blipFill>
            <a:blip r:embed="rId4"/>
            <a:stretch>
              <a:fillRect l="0" t="-7142" r="0" b="0"/>
            </a:stretch>
          </a:blipFill>
        </p:spPr>
      </p:sp>
      <p:sp>
        <p:nvSpPr>
          <p:cNvPr name="TextBox 5" id="5"/>
          <p:cNvSpPr txBox="true"/>
          <p:nvPr/>
        </p:nvSpPr>
        <p:spPr>
          <a:xfrm rot="0">
            <a:off x="392515" y="454665"/>
            <a:ext cx="10609826" cy="1119495"/>
          </a:xfrm>
          <a:prstGeom prst="rect">
            <a:avLst/>
          </a:prstGeom>
        </p:spPr>
        <p:txBody>
          <a:bodyPr anchor="t" rtlCol="false" tIns="0" lIns="0" bIns="0" rIns="0">
            <a:spAutoFit/>
          </a:bodyPr>
          <a:lstStyle/>
          <a:p>
            <a:pPr algn="l">
              <a:lnSpc>
                <a:spcPts val="7453"/>
              </a:lnSpc>
            </a:pPr>
            <a:r>
              <a:rPr lang="en-US" sz="7166" spc="-300" b="true">
                <a:solidFill>
                  <a:srgbClr val="FFFFFF"/>
                </a:solidFill>
                <a:latin typeface="Arial Bold"/>
                <a:ea typeface="Arial Bold"/>
                <a:cs typeface="Arial Bold"/>
                <a:sym typeface="Arial Bold"/>
              </a:rPr>
              <a:t>PROTOTYPE DESIGN</a:t>
            </a:r>
          </a:p>
        </p:txBody>
      </p:sp>
      <p:sp>
        <p:nvSpPr>
          <p:cNvPr name="TextBox 6" id="6"/>
          <p:cNvSpPr txBox="true"/>
          <p:nvPr/>
        </p:nvSpPr>
        <p:spPr>
          <a:xfrm rot="0">
            <a:off x="1028700" y="1680553"/>
            <a:ext cx="4031606" cy="558927"/>
          </a:xfrm>
          <a:prstGeom prst="rect">
            <a:avLst/>
          </a:prstGeom>
        </p:spPr>
        <p:txBody>
          <a:bodyPr anchor="t" rtlCol="false" tIns="0" lIns="0" bIns="0" rIns="0">
            <a:spAutoFit/>
          </a:bodyPr>
          <a:lstStyle/>
          <a:p>
            <a:pPr algn="l">
              <a:lnSpc>
                <a:spcPts val="3744"/>
              </a:lnSpc>
            </a:pPr>
            <a:r>
              <a:rPr lang="en-US" sz="3600" spc="-151" b="true">
                <a:solidFill>
                  <a:srgbClr val="FFFFFF"/>
                </a:solidFill>
                <a:latin typeface="Arial Bold"/>
                <a:ea typeface="Arial Bold"/>
                <a:cs typeface="Arial Bold"/>
                <a:sym typeface="Arial Bold"/>
              </a:rPr>
              <a:t>Schedule Session</a:t>
            </a:r>
          </a:p>
        </p:txBody>
      </p:sp>
      <p:sp>
        <p:nvSpPr>
          <p:cNvPr name="TextBox 7" id="7"/>
          <p:cNvSpPr txBox="true"/>
          <p:nvPr/>
        </p:nvSpPr>
        <p:spPr>
          <a:xfrm rot="0">
            <a:off x="7403117" y="1680553"/>
            <a:ext cx="3623328" cy="558927"/>
          </a:xfrm>
          <a:prstGeom prst="rect">
            <a:avLst/>
          </a:prstGeom>
        </p:spPr>
        <p:txBody>
          <a:bodyPr anchor="t" rtlCol="false" tIns="0" lIns="0" bIns="0" rIns="0">
            <a:spAutoFit/>
          </a:bodyPr>
          <a:lstStyle/>
          <a:p>
            <a:pPr algn="l">
              <a:lnSpc>
                <a:spcPts val="3744"/>
              </a:lnSpc>
            </a:pPr>
            <a:r>
              <a:rPr lang="en-US" sz="3600" spc="-151" b="true">
                <a:solidFill>
                  <a:srgbClr val="FFFFFF"/>
                </a:solidFill>
                <a:latin typeface="Arial Bold"/>
                <a:ea typeface="Arial Bold"/>
                <a:cs typeface="Arial Bold"/>
                <a:sym typeface="Arial Bold"/>
              </a:rPr>
              <a:t>Profile &amp; Settings</a:t>
            </a:r>
          </a:p>
        </p:txBody>
      </p:sp>
      <p:sp>
        <p:nvSpPr>
          <p:cNvPr name="TextBox 8" id="8"/>
          <p:cNvSpPr txBox="true"/>
          <p:nvPr/>
        </p:nvSpPr>
        <p:spPr>
          <a:xfrm rot="0">
            <a:off x="13764043" y="1555110"/>
            <a:ext cx="4182476" cy="558927"/>
          </a:xfrm>
          <a:prstGeom prst="rect">
            <a:avLst/>
          </a:prstGeom>
        </p:spPr>
        <p:txBody>
          <a:bodyPr anchor="t" rtlCol="false" tIns="0" lIns="0" bIns="0" rIns="0">
            <a:spAutoFit/>
          </a:bodyPr>
          <a:lstStyle/>
          <a:p>
            <a:pPr algn="l">
              <a:lnSpc>
                <a:spcPts val="3744"/>
              </a:lnSpc>
            </a:pPr>
            <a:r>
              <a:rPr lang="en-US" sz="3600" spc="-151" b="true">
                <a:solidFill>
                  <a:srgbClr val="FFFFFF"/>
                </a:solidFill>
                <a:latin typeface="Arial Bold"/>
                <a:ea typeface="Arial Bold"/>
                <a:cs typeface="Arial Bold"/>
                <a:sym typeface="Arial Bold"/>
              </a:rPr>
              <a:t>Session Feedback</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141519"/>
        </a:solidFill>
      </p:bgPr>
    </p:bg>
    <p:spTree>
      <p:nvGrpSpPr>
        <p:cNvPr id="1" name=""/>
        <p:cNvGrpSpPr/>
        <p:nvPr/>
      </p:nvGrpSpPr>
      <p:grpSpPr>
        <a:xfrm>
          <a:off x="0" y="0"/>
          <a:ext cx="0" cy="0"/>
          <a:chOff x="0" y="0"/>
          <a:chExt cx="0" cy="0"/>
        </a:xfrm>
      </p:grpSpPr>
      <p:sp>
        <p:nvSpPr>
          <p:cNvPr name="TextBox 2" id="2"/>
          <p:cNvSpPr txBox="true"/>
          <p:nvPr/>
        </p:nvSpPr>
        <p:spPr>
          <a:xfrm rot="0">
            <a:off x="314286" y="-440624"/>
            <a:ext cx="10347069" cy="2936243"/>
          </a:xfrm>
          <a:prstGeom prst="rect">
            <a:avLst/>
          </a:prstGeom>
        </p:spPr>
        <p:txBody>
          <a:bodyPr anchor="t" rtlCol="false" tIns="0" lIns="0" bIns="0" rIns="0">
            <a:spAutoFit/>
          </a:bodyPr>
          <a:lstStyle/>
          <a:p>
            <a:pPr algn="l">
              <a:lnSpc>
                <a:spcPts val="7268"/>
              </a:lnSpc>
            </a:pPr>
          </a:p>
          <a:p>
            <a:pPr algn="l">
              <a:lnSpc>
                <a:spcPts val="7268"/>
              </a:lnSpc>
            </a:pPr>
            <a:r>
              <a:rPr lang="en-US" sz="6989" spc="-293" b="true">
                <a:solidFill>
                  <a:srgbClr val="FFFFFF"/>
                </a:solidFill>
                <a:latin typeface="Arial Bold"/>
                <a:ea typeface="Arial Bold"/>
                <a:cs typeface="Arial Bold"/>
                <a:sym typeface="Arial Bold"/>
              </a:rPr>
              <a:t>📌</a:t>
            </a:r>
            <a:r>
              <a:rPr lang="en-US" sz="6989" spc="-293" b="true">
                <a:solidFill>
                  <a:srgbClr val="FFFFFF"/>
                </a:solidFill>
                <a:latin typeface="Arial Bold"/>
                <a:ea typeface="Arial Bold"/>
                <a:cs typeface="Arial Bold"/>
                <a:sym typeface="Arial Bold"/>
              </a:rPr>
              <a:t>How: Identifying the Problem</a:t>
            </a:r>
          </a:p>
        </p:txBody>
      </p:sp>
      <p:grpSp>
        <p:nvGrpSpPr>
          <p:cNvPr name="Group 3" id="3"/>
          <p:cNvGrpSpPr/>
          <p:nvPr/>
        </p:nvGrpSpPr>
        <p:grpSpPr>
          <a:xfrm rot="0">
            <a:off x="1307238" y="3361257"/>
            <a:ext cx="15204818" cy="5897043"/>
            <a:chOff x="0" y="0"/>
            <a:chExt cx="4004561" cy="1553131"/>
          </a:xfrm>
        </p:grpSpPr>
        <p:sp>
          <p:nvSpPr>
            <p:cNvPr name="Freeform 4" id="4"/>
            <p:cNvSpPr/>
            <p:nvPr/>
          </p:nvSpPr>
          <p:spPr>
            <a:xfrm flipH="false" flipV="false" rot="0">
              <a:off x="0" y="0"/>
              <a:ext cx="4004561" cy="1553131"/>
            </a:xfrm>
            <a:custGeom>
              <a:avLst/>
              <a:gdLst/>
              <a:ahLst/>
              <a:cxnLst/>
              <a:rect r="r" b="b" t="t" l="l"/>
              <a:pathLst>
                <a:path h="1553131" w="4004561">
                  <a:moveTo>
                    <a:pt x="19349" y="0"/>
                  </a:moveTo>
                  <a:lnTo>
                    <a:pt x="3985212" y="0"/>
                  </a:lnTo>
                  <a:cubicBezTo>
                    <a:pt x="3995898" y="0"/>
                    <a:pt x="4004561" y="8663"/>
                    <a:pt x="4004561" y="19349"/>
                  </a:cubicBezTo>
                  <a:lnTo>
                    <a:pt x="4004561" y="1533782"/>
                  </a:lnTo>
                  <a:cubicBezTo>
                    <a:pt x="4004561" y="1544468"/>
                    <a:pt x="3995898" y="1553131"/>
                    <a:pt x="3985212" y="1553131"/>
                  </a:cubicBezTo>
                  <a:lnTo>
                    <a:pt x="19349" y="1553131"/>
                  </a:lnTo>
                  <a:cubicBezTo>
                    <a:pt x="8663" y="1553131"/>
                    <a:pt x="0" y="1544468"/>
                    <a:pt x="0" y="1533782"/>
                  </a:cubicBezTo>
                  <a:lnTo>
                    <a:pt x="0" y="19349"/>
                  </a:lnTo>
                  <a:cubicBezTo>
                    <a:pt x="0" y="8663"/>
                    <a:pt x="8663" y="0"/>
                    <a:pt x="19349" y="0"/>
                  </a:cubicBezTo>
                  <a:close/>
                </a:path>
              </a:pathLst>
            </a:custGeom>
            <a:solidFill>
              <a:srgbClr val="202127"/>
            </a:solidFill>
          </p:spPr>
        </p:sp>
        <p:sp>
          <p:nvSpPr>
            <p:cNvPr name="TextBox 5" id="5"/>
            <p:cNvSpPr txBox="true"/>
            <p:nvPr/>
          </p:nvSpPr>
          <p:spPr>
            <a:xfrm>
              <a:off x="0" y="19050"/>
              <a:ext cx="4004561" cy="1534081"/>
            </a:xfrm>
            <a:prstGeom prst="rect">
              <a:avLst/>
            </a:prstGeom>
          </p:spPr>
          <p:txBody>
            <a:bodyPr anchor="ctr" rtlCol="false" tIns="50800" lIns="50800" bIns="50800" rIns="50800"/>
            <a:lstStyle/>
            <a:p>
              <a:pPr algn="ctr">
                <a:lnSpc>
                  <a:spcPts val="1387"/>
                </a:lnSpc>
              </a:pPr>
            </a:p>
          </p:txBody>
        </p:sp>
      </p:grpSp>
      <p:sp>
        <p:nvSpPr>
          <p:cNvPr name="TextBox 6" id="6"/>
          <p:cNvSpPr txBox="true"/>
          <p:nvPr/>
        </p:nvSpPr>
        <p:spPr>
          <a:xfrm rot="0">
            <a:off x="1585776" y="3714334"/>
            <a:ext cx="14647742" cy="2839281"/>
          </a:xfrm>
          <a:prstGeom prst="rect">
            <a:avLst/>
          </a:prstGeom>
        </p:spPr>
        <p:txBody>
          <a:bodyPr anchor="t" rtlCol="false" tIns="0" lIns="0" bIns="0" rIns="0">
            <a:spAutoFit/>
          </a:bodyPr>
          <a:lstStyle/>
          <a:p>
            <a:pPr algn="l">
              <a:lnSpc>
                <a:spcPts val="4314"/>
              </a:lnSpc>
            </a:pPr>
            <a:r>
              <a:rPr lang="en-US" sz="4148" spc="-174" b="true">
                <a:solidFill>
                  <a:srgbClr val="FFFFFF"/>
                </a:solidFill>
                <a:latin typeface="Arial Bold"/>
                <a:ea typeface="Arial Bold"/>
                <a:cs typeface="Arial Bold"/>
                <a:sym typeface="Arial Bold"/>
              </a:rPr>
              <a:t>To determine whether Stubby addresses actual student needs, the team conducted a quantitative evaluation using a survey method via Google Forms. The participants were asked to evaluate specific functions of the app such as profile editing, study session booking, and navigation.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41519"/>
        </a:solidFill>
      </p:bgPr>
    </p:bg>
    <p:spTree>
      <p:nvGrpSpPr>
        <p:cNvPr id="1" name=""/>
        <p:cNvGrpSpPr/>
        <p:nvPr/>
      </p:nvGrpSpPr>
      <p:grpSpPr>
        <a:xfrm>
          <a:off x="0" y="0"/>
          <a:ext cx="0" cy="0"/>
          <a:chOff x="0" y="0"/>
          <a:chExt cx="0" cy="0"/>
        </a:xfrm>
      </p:grpSpPr>
      <p:sp>
        <p:nvSpPr>
          <p:cNvPr name="Freeform 2" id="2"/>
          <p:cNvSpPr/>
          <p:nvPr/>
        </p:nvSpPr>
        <p:spPr>
          <a:xfrm flipH="false" flipV="false" rot="0">
            <a:off x="0" y="4446210"/>
            <a:ext cx="18288000" cy="5840790"/>
          </a:xfrm>
          <a:custGeom>
            <a:avLst/>
            <a:gdLst/>
            <a:ahLst/>
            <a:cxnLst/>
            <a:rect r="r" b="b" t="t" l="l"/>
            <a:pathLst>
              <a:path h="5840790" w="18288000">
                <a:moveTo>
                  <a:pt x="0" y="0"/>
                </a:moveTo>
                <a:lnTo>
                  <a:pt x="18288000" y="0"/>
                </a:lnTo>
                <a:lnTo>
                  <a:pt x="18288000" y="5840790"/>
                </a:lnTo>
                <a:lnTo>
                  <a:pt x="0" y="5840790"/>
                </a:lnTo>
                <a:lnTo>
                  <a:pt x="0" y="0"/>
                </a:lnTo>
                <a:close/>
              </a:path>
            </a:pathLst>
          </a:custGeom>
          <a:blipFill>
            <a:blip r:embed="rId2"/>
            <a:stretch>
              <a:fillRect l="0" t="-2284" r="0" b="-2284"/>
            </a:stretch>
          </a:blipFill>
        </p:spPr>
      </p:sp>
      <p:sp>
        <p:nvSpPr>
          <p:cNvPr name="TextBox 3" id="3"/>
          <p:cNvSpPr txBox="true"/>
          <p:nvPr/>
        </p:nvSpPr>
        <p:spPr>
          <a:xfrm rot="0">
            <a:off x="392515" y="454665"/>
            <a:ext cx="10609826" cy="1119495"/>
          </a:xfrm>
          <a:prstGeom prst="rect">
            <a:avLst/>
          </a:prstGeom>
        </p:spPr>
        <p:txBody>
          <a:bodyPr anchor="t" rtlCol="false" tIns="0" lIns="0" bIns="0" rIns="0">
            <a:spAutoFit/>
          </a:bodyPr>
          <a:lstStyle/>
          <a:p>
            <a:pPr algn="l">
              <a:lnSpc>
                <a:spcPts val="7453"/>
              </a:lnSpc>
            </a:pPr>
            <a:r>
              <a:rPr lang="en-US" sz="7166" spc="-300" b="true">
                <a:solidFill>
                  <a:srgbClr val="FFFFFF"/>
                </a:solidFill>
                <a:latin typeface="Arial Bold"/>
                <a:ea typeface="Arial Bold"/>
                <a:cs typeface="Arial Bold"/>
                <a:sym typeface="Arial Bold"/>
              </a:rPr>
              <a:t>METHOD</a:t>
            </a:r>
          </a:p>
        </p:txBody>
      </p:sp>
      <p:sp>
        <p:nvSpPr>
          <p:cNvPr name="TextBox 4" id="4"/>
          <p:cNvSpPr txBox="true"/>
          <p:nvPr/>
        </p:nvSpPr>
        <p:spPr>
          <a:xfrm rot="0">
            <a:off x="392515" y="1564635"/>
            <a:ext cx="17355034" cy="1274856"/>
          </a:xfrm>
          <a:prstGeom prst="rect">
            <a:avLst/>
          </a:prstGeom>
        </p:spPr>
        <p:txBody>
          <a:bodyPr anchor="t" rtlCol="false" tIns="0" lIns="0" bIns="0" rIns="0">
            <a:spAutoFit/>
          </a:bodyPr>
          <a:lstStyle/>
          <a:p>
            <a:pPr algn="l">
              <a:lnSpc>
                <a:spcPts val="3163"/>
              </a:lnSpc>
            </a:pPr>
            <a:r>
              <a:rPr lang="en-US" sz="3041" spc="-127" b="true">
                <a:solidFill>
                  <a:srgbClr val="FFFFFF"/>
                </a:solidFill>
                <a:latin typeface="Arial Bold"/>
                <a:ea typeface="Arial Bold"/>
                <a:cs typeface="Arial Bold"/>
                <a:sym typeface="Arial Bold"/>
              </a:rPr>
              <a:t>Participants were given access to the Stubby prototype and asked to perform key tasks (e.g., editing their profile, viewing match suggestions, scheduling sessions). After completing these tasks, they responded to a Likert-scale-based survey alongside open feedback questions.</a:t>
            </a:r>
          </a:p>
        </p:txBody>
      </p:sp>
      <p:sp>
        <p:nvSpPr>
          <p:cNvPr name="TextBox 5" id="5"/>
          <p:cNvSpPr txBox="true"/>
          <p:nvPr/>
        </p:nvSpPr>
        <p:spPr>
          <a:xfrm rot="0">
            <a:off x="392515" y="3407661"/>
            <a:ext cx="8436921" cy="472504"/>
          </a:xfrm>
          <a:prstGeom prst="rect">
            <a:avLst/>
          </a:prstGeom>
        </p:spPr>
        <p:txBody>
          <a:bodyPr anchor="t" rtlCol="false" tIns="0" lIns="0" bIns="0" rIns="0">
            <a:spAutoFit/>
          </a:bodyPr>
          <a:lstStyle/>
          <a:p>
            <a:pPr algn="l">
              <a:lnSpc>
                <a:spcPts val="3163"/>
              </a:lnSpc>
            </a:pPr>
            <a:r>
              <a:rPr lang="en-US" sz="3041" spc="-127" b="true">
                <a:solidFill>
                  <a:srgbClr val="FFFFFF"/>
                </a:solidFill>
                <a:latin typeface="Arial Bold"/>
                <a:ea typeface="Arial Bold"/>
                <a:cs typeface="Arial Bold"/>
                <a:sym typeface="Arial Bold"/>
              </a:rPr>
              <a:t>The 5-point Likert scale used was: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DAGrESTm1Zg</dc:identifier>
  <dcterms:modified xsi:type="dcterms:W3CDTF">2011-08-01T06:04:30Z</dcterms:modified>
  <cp:revision>1</cp:revision>
  <dc:title>MALEKA PRESENTATION</dc:title>
</cp:coreProperties>
</file>