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7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6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3B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E0061F-BFDE-7175-2EDA-F472504290F4}" v="789" dt="2020-12-24T05:43:13.3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56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3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09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0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7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8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2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21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478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15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7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71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3B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41DC996-1A4B-4D4F-A733-3A00E5ABC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2" y="0"/>
            <a:ext cx="2325467" cy="232546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CC22B5-8500-2C45-91DE-A596A6DF1C3B}"/>
              </a:ext>
            </a:extLst>
          </p:cNvPr>
          <p:cNvSpPr txBox="1"/>
          <p:nvPr/>
        </p:nvSpPr>
        <p:spPr>
          <a:xfrm>
            <a:off x="870857" y="2380343"/>
            <a:ext cx="9357755" cy="2585323"/>
          </a:xfrm>
          <a:prstGeom prst="rect">
            <a:avLst/>
          </a:prstGeom>
          <a:solidFill>
            <a:srgbClr val="3B3B3B"/>
          </a:solidFill>
        </p:spPr>
        <p:txBody>
          <a:bodyPr wrap="none" rtlCol="0">
            <a:sp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Exploratory Data Analysis</a:t>
            </a:r>
          </a:p>
          <a:p>
            <a:r>
              <a:rPr lang="en-GB" sz="4000" dirty="0">
                <a:solidFill>
                  <a:srgbClr val="FF6600"/>
                </a:solidFill>
              </a:rPr>
              <a:t>G2M Case Study – XYZ Cab Industry Analysis</a:t>
            </a:r>
            <a:endParaRPr lang="en-US" sz="4000" dirty="0">
              <a:solidFill>
                <a:srgbClr val="FF6600"/>
              </a:solidFill>
            </a:endParaRPr>
          </a:p>
          <a:p>
            <a:endParaRPr lang="en-US" sz="2800" b="1" dirty="0"/>
          </a:p>
          <a:p>
            <a:r>
              <a:rPr lang="en-US" sz="2800" b="1" dirty="0">
                <a:solidFill>
                  <a:srgbClr val="FF6600"/>
                </a:solidFill>
              </a:rPr>
              <a:t>Magdalena Ivanova </a:t>
            </a:r>
            <a:r>
              <a:rPr lang="en-GB" sz="2800" b="1" dirty="0">
                <a:solidFill>
                  <a:srgbClr val="FF6600"/>
                </a:solidFill>
              </a:rPr>
              <a:t>| 18-September-2025</a:t>
            </a:r>
            <a:endParaRPr lang="en-US" sz="28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5C039-CA37-ADFB-88C6-507602335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252028-DE3C-C92F-782E-68B11288841F}"/>
              </a:ext>
            </a:extLst>
          </p:cNvPr>
          <p:cNvSpPr txBox="1">
            <a:spLocks/>
          </p:cNvSpPr>
          <p:nvPr/>
        </p:nvSpPr>
        <p:spPr>
          <a:xfrm rot="5400000">
            <a:off x="5442152" y="-5442154"/>
            <a:ext cx="1307693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ADE2DC-BA2A-4C0E-53C5-DBA18EA74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98" y="164693"/>
            <a:ext cx="8229600" cy="1143000"/>
          </a:xfrm>
        </p:spPr>
        <p:txBody>
          <a:bodyPr/>
          <a:lstStyle/>
          <a:p>
            <a:r>
              <a:rPr lang="en-GB" dirty="0">
                <a:solidFill>
                  <a:srgbClr val="FF6600"/>
                </a:solidFill>
                <a:latin typeface="+mn-lt"/>
              </a:rPr>
              <a:t>Profit Margin vs Customer Count</a:t>
            </a:r>
            <a:endParaRPr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130B09C-DF7C-E942-9B41-73313BFFC6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6688" y="1472386"/>
            <a:ext cx="1028909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Yellow Cab shows higher margins (30–40%) with more trips, proving strong economies of scale.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Pink Cab stays at lower margins (10–25%), even with higher volumes.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Growth in customers translates into sustained profitability for Yellow Cab.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6B1DE-4372-4E58-4C82-6997699AB7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8"/>
          <a:stretch>
            <a:fillRect/>
          </a:stretch>
        </p:blipFill>
        <p:spPr>
          <a:xfrm>
            <a:off x="2330246" y="2652742"/>
            <a:ext cx="7010399" cy="402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215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923D0-6E21-B1E7-FE8E-1966FD4B1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894083-6182-B253-D1DF-E1F63FDCB70A}"/>
              </a:ext>
            </a:extLst>
          </p:cNvPr>
          <p:cNvSpPr txBox="1">
            <a:spLocks/>
          </p:cNvSpPr>
          <p:nvPr/>
        </p:nvSpPr>
        <p:spPr>
          <a:xfrm rot="5400000">
            <a:off x="5442152" y="-5442154"/>
            <a:ext cx="1307693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6FB84-EFAF-37D7-CA95-1872E81A2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40" y="82346"/>
            <a:ext cx="11587316" cy="1143000"/>
          </a:xfrm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rgbClr val="FF6600"/>
                </a:solidFill>
                <a:latin typeface="+mn-lt"/>
              </a:rPr>
              <a:t>Seasonality trends- Monthly Trips by Company</a:t>
            </a:r>
            <a:endParaRPr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C97927D-9844-90E5-08D6-37C753CA9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478" y="1501314"/>
            <a:ext cx="1168317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Yellow Cab consistently achieves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3× the trips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Pink Cab, confirming a much larger market share.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Both companies show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clear seasonal patterns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demand peaks mid-year and early year, with sharp dips around February.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Yellow Cab’s growth trajectory is steeper, showing rising demand over the 2016–2018 period.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3FE3E-55E7-D133-DE83-FB7CBC3C63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02"/>
          <a:stretch>
            <a:fillRect/>
          </a:stretch>
        </p:blipFill>
        <p:spPr>
          <a:xfrm>
            <a:off x="2488425" y="2914022"/>
            <a:ext cx="6012480" cy="378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03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153D8-3648-3DD6-A49B-B0C6D1322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20C71C-3397-D131-2BCD-9B6EE92D28CF}"/>
              </a:ext>
            </a:extLst>
          </p:cNvPr>
          <p:cNvSpPr txBox="1">
            <a:spLocks/>
          </p:cNvSpPr>
          <p:nvPr/>
        </p:nvSpPr>
        <p:spPr>
          <a:xfrm rot="5400000">
            <a:off x="5442152" y="-5442154"/>
            <a:ext cx="1307693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53246-30D5-02C4-7D30-0E3928F9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24" y="82346"/>
            <a:ext cx="11995354" cy="1143000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solidFill>
                  <a:srgbClr val="FF6600"/>
                </a:solidFill>
                <a:latin typeface="+mn-lt"/>
              </a:rPr>
              <a:t>Seasonality trends - Monthly Revenue by Company</a:t>
            </a:r>
            <a:endParaRPr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1A7B31F-7B55-B150-D757-956782FE2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24" y="1576852"/>
            <a:ext cx="11611897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Yellow Cab generates significantly higher revenue, consistently outpacing Pink Cab each month.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Seasonal peaks in revenue align with trip spikes, reflecting strong, recurring demand cycles.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Revenue growth over time is much stronger for Yellow Cab, while Pink Cab remains stagnant at lower levels.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88C735-31CA-6085-7165-D72C797BD6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99" t="1388"/>
          <a:stretch>
            <a:fillRect/>
          </a:stretch>
        </p:blipFill>
        <p:spPr>
          <a:xfrm>
            <a:off x="2458064" y="2694038"/>
            <a:ext cx="6459793" cy="4081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32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E23CE-ECCF-21DE-33BC-F224D6082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55A3EC-8E79-B322-0FCE-BF4B9BF34A9F}"/>
              </a:ext>
            </a:extLst>
          </p:cNvPr>
          <p:cNvSpPr txBox="1">
            <a:spLocks/>
          </p:cNvSpPr>
          <p:nvPr/>
        </p:nvSpPr>
        <p:spPr>
          <a:xfrm rot="5400000">
            <a:off x="5442152" y="-5442154"/>
            <a:ext cx="1307693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6864ED-F81B-D15E-3718-B1F6EBAB4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7333" y="82346"/>
            <a:ext cx="6897329" cy="1143000"/>
          </a:xfrm>
        </p:spPr>
        <p:txBody>
          <a:bodyPr/>
          <a:lstStyle/>
          <a:p>
            <a:r>
              <a:rPr dirty="0">
                <a:solidFill>
                  <a:srgbClr val="FF6600"/>
                </a:solidFill>
                <a:latin typeface="+mn-lt"/>
              </a:rPr>
              <a:t>Customer Segmentation: Age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F6D0A06-047D-C5B3-ED6C-BA812F289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8" y="1615936"/>
            <a:ext cx="1063624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The 25–34 age group generates the highest revenue, followed by 35–44 and ≤24.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Revenue contribution drops steadily after age 45, with very limited demand among seniors (65+).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Younger and middle-aged adults are therefore the core customer base for cab services.</a:t>
            </a:r>
          </a:p>
        </p:txBody>
      </p:sp>
      <p:pic>
        <p:nvPicPr>
          <p:cNvPr id="5" name="Picture 4" descr="A graph of blue bars&#10;&#10;AI-generated content may be incorrect.">
            <a:extLst>
              <a:ext uri="{FF2B5EF4-FFF2-40B4-BE49-F238E27FC236}">
                <a16:creationId xmlns:a16="http://schemas.microsoft.com/office/drawing/2014/main" id="{003B1208-2767-EB77-294E-8AC20A74E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771" y="2631599"/>
            <a:ext cx="6606998" cy="414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726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3ED87-3F1B-3598-85A3-142B64E42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A6E362-FF67-F690-FF85-49D7766DC91C}"/>
              </a:ext>
            </a:extLst>
          </p:cNvPr>
          <p:cNvSpPr txBox="1">
            <a:spLocks/>
          </p:cNvSpPr>
          <p:nvPr/>
        </p:nvSpPr>
        <p:spPr>
          <a:xfrm rot="5400000">
            <a:off x="5442152" y="-5442154"/>
            <a:ext cx="1307693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CE173-49F0-DA0B-9C5C-074F3E136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98" y="82346"/>
            <a:ext cx="8229600" cy="1143000"/>
          </a:xfrm>
        </p:spPr>
        <p:txBody>
          <a:bodyPr/>
          <a:lstStyle/>
          <a:p>
            <a:r>
              <a:rPr lang="en-GB" dirty="0">
                <a:solidFill>
                  <a:srgbClr val="FF6600"/>
                </a:solidFill>
                <a:latin typeface="+mn-lt"/>
              </a:rPr>
              <a:t>Customer Segmentation: Income</a:t>
            </a:r>
            <a:endParaRPr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278C10-0818-BBB4-5349-906ACCDC6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47" y="1560372"/>
            <a:ext cx="1185770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Customers earning USD 15k+ per month contribute the majority of total revenue.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Lower and middle income groups (&lt;15k) are relatively balanced but far behind in total revenue share.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Indicates that affluent customers drive cab profitability, though broad participation exists across all income levels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" name="Picture 4" descr="A graph of income groups&#10;&#10;AI-generated content may be incorrect.">
            <a:extLst>
              <a:ext uri="{FF2B5EF4-FFF2-40B4-BE49-F238E27FC236}">
                <a16:creationId xmlns:a16="http://schemas.microsoft.com/office/drawing/2014/main" id="{9E5A3DC4-6165-13C4-D461-3FC803974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996" y="2752401"/>
            <a:ext cx="6478049" cy="4023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74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DDB56-7855-B798-2548-3C4A53BBB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775B959-61FB-AB6A-D144-D59821E9DDC0}"/>
              </a:ext>
            </a:extLst>
          </p:cNvPr>
          <p:cNvSpPr txBox="1">
            <a:spLocks/>
          </p:cNvSpPr>
          <p:nvPr/>
        </p:nvSpPr>
        <p:spPr>
          <a:xfrm rot="5400000">
            <a:off x="5442152" y="-5442154"/>
            <a:ext cx="1307693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E7162-9DC6-351D-0FB6-6D85D73CE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675" y="82346"/>
            <a:ext cx="8578645" cy="114300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rgbClr val="FF6600"/>
                </a:solidFill>
                <a:latin typeface="+mn-lt"/>
              </a:rPr>
              <a:t>Payment Mode Preferences (Overall)</a:t>
            </a:r>
            <a:endParaRPr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3F3D2D-2E35-BE24-8411-44087EAEA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09" y="1497949"/>
            <a:ext cx="863589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Card payments dominate at 60% of total rides.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Card trips generate slightly higher average revenue per trip compared to cash.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Indicates a strong shift toward digital payments across the market.</a:t>
            </a:r>
          </a:p>
        </p:txBody>
      </p:sp>
      <p:pic>
        <p:nvPicPr>
          <p:cNvPr id="5" name="Picture 4" descr="A yellow and pink pie chart&#10;&#10;AI-generated content may be incorrect.">
            <a:extLst>
              <a:ext uri="{FF2B5EF4-FFF2-40B4-BE49-F238E27FC236}">
                <a16:creationId xmlns:a16="http://schemas.microsoft.com/office/drawing/2014/main" id="{5A9F2788-026B-1409-5FFE-04C00B850B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28"/>
          <a:stretch>
            <a:fillRect/>
          </a:stretch>
        </p:blipFill>
        <p:spPr>
          <a:xfrm>
            <a:off x="853302" y="2772697"/>
            <a:ext cx="3541717" cy="3625645"/>
          </a:xfrm>
          <a:prstGeom prst="rect">
            <a:avLst/>
          </a:prstGeom>
        </p:spPr>
      </p:pic>
      <p:pic>
        <p:nvPicPr>
          <p:cNvPr id="6" name="Picture 5" descr="A graph of a graph">
            <a:extLst>
              <a:ext uri="{FF2B5EF4-FFF2-40B4-BE49-F238E27FC236}">
                <a16:creationId xmlns:a16="http://schemas.microsoft.com/office/drawing/2014/main" id="{51EEED65-2748-62BC-2FA1-CE2615E4F4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5" r="1063"/>
          <a:stretch>
            <a:fillRect/>
          </a:stretch>
        </p:blipFill>
        <p:spPr>
          <a:xfrm>
            <a:off x="6095997" y="2872671"/>
            <a:ext cx="5555226" cy="371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4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74331-28D3-3CBF-DDE2-049C96E4D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235102-D656-1726-6A5F-13088B270BE0}"/>
              </a:ext>
            </a:extLst>
          </p:cNvPr>
          <p:cNvSpPr txBox="1">
            <a:spLocks/>
          </p:cNvSpPr>
          <p:nvPr/>
        </p:nvSpPr>
        <p:spPr>
          <a:xfrm rot="5400000">
            <a:off x="5442152" y="-5442154"/>
            <a:ext cx="1307693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F76E01-F062-C179-767E-47D29E4B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98" y="82346"/>
            <a:ext cx="8229600" cy="1143000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FF6600"/>
                </a:solidFill>
                <a:latin typeface="+mn-lt"/>
              </a:rPr>
              <a:t>Payment Mode by Company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C75FA-7479-D1F7-87E3-76DC0DE5E340}"/>
              </a:ext>
            </a:extLst>
          </p:cNvPr>
          <p:cNvSpPr txBox="1"/>
          <p:nvPr/>
        </p:nvSpPr>
        <p:spPr>
          <a:xfrm>
            <a:off x="172063" y="1390039"/>
            <a:ext cx="116364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Both companies show higher usage of card payments.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Yellow Cab has a stronger card preference (≈60%+ card vs 40% cash).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Pink Cab also skews toward cards, but with a smaller share.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Digital adoption is a consistent trend, with Yellow Cab leading.</a:t>
            </a:r>
          </a:p>
        </p:txBody>
      </p:sp>
      <p:pic>
        <p:nvPicPr>
          <p:cNvPr id="5" name="Picture 4" descr="A graph with blue bars&#10;&#10;AI-generated content may be incorrect.">
            <a:extLst>
              <a:ext uri="{FF2B5EF4-FFF2-40B4-BE49-F238E27FC236}">
                <a16:creationId xmlns:a16="http://schemas.microsoft.com/office/drawing/2014/main" id="{333B43FA-E03C-69A3-5772-5490AC2641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1"/>
          <a:stretch>
            <a:fillRect/>
          </a:stretch>
        </p:blipFill>
        <p:spPr>
          <a:xfrm>
            <a:off x="255639" y="2716252"/>
            <a:ext cx="5388077" cy="4059402"/>
          </a:xfrm>
          <a:prstGeom prst="rect">
            <a:avLst/>
          </a:prstGeom>
        </p:spPr>
      </p:pic>
      <p:pic>
        <p:nvPicPr>
          <p:cNvPr id="6" name="Picture 5" descr="A graph of a payment mode&#10;&#10;AI-generated content may be incorrect.">
            <a:extLst>
              <a:ext uri="{FF2B5EF4-FFF2-40B4-BE49-F238E27FC236}">
                <a16:creationId xmlns:a16="http://schemas.microsoft.com/office/drawing/2014/main" id="{E17368B7-B30E-D09A-47DB-7AECF48D1D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4" t="492"/>
          <a:stretch>
            <a:fillRect/>
          </a:stretch>
        </p:blipFill>
        <p:spPr>
          <a:xfrm>
            <a:off x="6253316" y="2713478"/>
            <a:ext cx="5333999" cy="399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7950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48BB8-BE98-4D3D-84A3-932A65E40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2D94B2C-6C60-9FBB-0D28-3DE598193500}"/>
              </a:ext>
            </a:extLst>
          </p:cNvPr>
          <p:cNvSpPr txBox="1">
            <a:spLocks/>
          </p:cNvSpPr>
          <p:nvPr/>
        </p:nvSpPr>
        <p:spPr>
          <a:xfrm rot="5400000">
            <a:off x="5442152" y="-5442154"/>
            <a:ext cx="1307693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1C757-6220-7900-749D-6B7D3305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24" y="82346"/>
            <a:ext cx="10682748" cy="1143000"/>
          </a:xfrm>
        </p:spPr>
        <p:txBody>
          <a:bodyPr>
            <a:noAutofit/>
          </a:bodyPr>
          <a:lstStyle/>
          <a:p>
            <a:r>
              <a:rPr lang="en-GB" dirty="0">
                <a:solidFill>
                  <a:srgbClr val="FF6600"/>
                </a:solidFill>
                <a:latin typeface="+mn-lt"/>
              </a:rPr>
              <a:t>Top Cities by Revenue (Pink vs Yellow Cab)</a:t>
            </a:r>
            <a:endParaRPr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1DCE038-64FC-9B0C-5C7B-7C5F3CF36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7" y="1390039"/>
            <a:ext cx="1174954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Pink Cab revenue is concentrated in Los Angeles, New York, San Diego, Chicago, and Boston, but total levels remain modest.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Yellow Cab dominates in New York, followed by Chicago, Washington DC, LA, and Boston.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Yellow Cab captures significantly larger absolute revenue in top cities, confirming stronger market dominance.</a:t>
            </a:r>
          </a:p>
        </p:txBody>
      </p:sp>
      <p:pic>
        <p:nvPicPr>
          <p:cNvPr id="5" name="Picture 4" descr="A graph of a number of cities&#10;&#10;AI-generated content may be incorrect.">
            <a:extLst>
              <a:ext uri="{FF2B5EF4-FFF2-40B4-BE49-F238E27FC236}">
                <a16:creationId xmlns:a16="http://schemas.microsoft.com/office/drawing/2014/main" id="{EE1A3D47-0226-4A7F-4F8F-EC5168FD80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5" t="1967"/>
          <a:stretch>
            <a:fillRect/>
          </a:stretch>
        </p:blipFill>
        <p:spPr>
          <a:xfrm>
            <a:off x="6272981" y="3175819"/>
            <a:ext cx="5660337" cy="3682181"/>
          </a:xfrm>
          <a:prstGeom prst="rect">
            <a:avLst/>
          </a:prstGeom>
        </p:spPr>
      </p:pic>
      <p:pic>
        <p:nvPicPr>
          <p:cNvPr id="6" name="Picture 5" descr="A graph of blue bars&#10;&#10;AI-generated content may be incorrect.">
            <a:extLst>
              <a:ext uri="{FF2B5EF4-FFF2-40B4-BE49-F238E27FC236}">
                <a16:creationId xmlns:a16="http://schemas.microsoft.com/office/drawing/2014/main" id="{A2D4755F-13C5-D137-8D65-CEB6D5B7C0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90" t="1924"/>
          <a:stretch>
            <a:fillRect/>
          </a:stretch>
        </p:blipFill>
        <p:spPr>
          <a:xfrm>
            <a:off x="78656" y="3175819"/>
            <a:ext cx="5577937" cy="3682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05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EB4BE-3E6E-6BDC-F7AD-FA5B33C51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D83303-D7F4-CCB4-9A62-3B9121E9B59F}"/>
              </a:ext>
            </a:extLst>
          </p:cNvPr>
          <p:cNvSpPr txBox="1">
            <a:spLocks/>
          </p:cNvSpPr>
          <p:nvPr/>
        </p:nvSpPr>
        <p:spPr>
          <a:xfrm rot="5400000">
            <a:off x="5442152" y="-5442154"/>
            <a:ext cx="1307693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28F9AD-D551-7CBF-B363-99BC6E47B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04" y="82346"/>
            <a:ext cx="11547987" cy="1143000"/>
          </a:xfrm>
        </p:spPr>
        <p:txBody>
          <a:bodyPr>
            <a:noAutofit/>
          </a:bodyPr>
          <a:lstStyle/>
          <a:p>
            <a:pPr algn="ctr"/>
            <a:r>
              <a:rPr lang="en-GB" dirty="0">
                <a:solidFill>
                  <a:srgbClr val="FF6600"/>
                </a:solidFill>
                <a:latin typeface="+mn-lt"/>
              </a:rPr>
              <a:t>Penetration vs Revenue (City-Level Comparison)</a:t>
            </a:r>
            <a:endParaRPr dirty="0">
              <a:solidFill>
                <a:srgbClr val="FF6600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AA96476-3988-2C6F-7C3E-B83EEB15D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0" y="1390039"/>
            <a:ext cx="1186999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Revenue is strongly linked to penetration (users ÷ population).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High-revenue cities like New York, LA, DC, and Boston also show higher penetration.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Yellow Cab achieves better penetration in high-value cities, reinforcing its leadership in both scale and profitability.</a:t>
            </a:r>
          </a:p>
        </p:txBody>
      </p:sp>
      <p:pic>
        <p:nvPicPr>
          <p:cNvPr id="5" name="Picture 4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7331918E-6DE4-15A8-6095-20B6CEE38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02658"/>
            <a:ext cx="6096000" cy="3537471"/>
          </a:xfrm>
          <a:prstGeom prst="rect">
            <a:avLst/>
          </a:prstGeom>
        </p:spPr>
      </p:pic>
      <p:pic>
        <p:nvPicPr>
          <p:cNvPr id="6" name="Picture 5" descr="A graph of blue and orange bars&#10;&#10;AI-generated content may be incorrect.">
            <a:extLst>
              <a:ext uri="{FF2B5EF4-FFF2-40B4-BE49-F238E27FC236}">
                <a16:creationId xmlns:a16="http://schemas.microsoft.com/office/drawing/2014/main" id="{797D786E-F592-2F0A-9F07-2A11D3ED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0"/>
          <a:stretch>
            <a:fillRect/>
          </a:stretch>
        </p:blipFill>
        <p:spPr>
          <a:xfrm>
            <a:off x="6194322" y="2902658"/>
            <a:ext cx="5997677" cy="353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35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8934F-7E15-8DE8-7082-90C0FFE91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8E09071-EF12-7A98-0B2B-EBEF59B588C0}"/>
              </a:ext>
            </a:extLst>
          </p:cNvPr>
          <p:cNvSpPr txBox="1">
            <a:spLocks/>
          </p:cNvSpPr>
          <p:nvPr/>
        </p:nvSpPr>
        <p:spPr>
          <a:xfrm rot="5400000">
            <a:off x="5442152" y="-5442154"/>
            <a:ext cx="1307693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BE8D95-A9AF-55A0-7E3A-7E066F62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98" y="82346"/>
            <a:ext cx="8229600" cy="1143000"/>
          </a:xfrm>
        </p:spPr>
        <p:txBody>
          <a:bodyPr/>
          <a:lstStyle/>
          <a:p>
            <a:pPr algn="ctr"/>
            <a:r>
              <a:rPr dirty="0">
                <a:solidFill>
                  <a:srgbClr val="FF6600"/>
                </a:solidFill>
                <a:latin typeface="+mn-lt"/>
              </a:rPr>
              <a:t>Forecasting (2019)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5293A7D-524E-2091-3692-5B51487AB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486" y="1390039"/>
            <a:ext cx="1198302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Both companies face a decline in 2019.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Yellow Cab: Trips stabilize at 6k–12k/month, decline ≈ –1.8%.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Pink Cab: Stays much lower at 2k–4k/month, decline ≈ –3.1%.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2000" dirty="0"/>
              <a:t>The forecast reinforces Yellow Cab’s larger scale and greater resilience, even under slowing market conditions.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E6D577-3C5A-5FA6-6847-E8758EC8E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799" y="2795824"/>
            <a:ext cx="7886813" cy="389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b="1" dirty="0">
                <a:solidFill>
                  <a:srgbClr val="FF6600"/>
                </a:solidFill>
              </a:rPr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B3D5A6-E766-7C41-BD00-B22DA4727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5400000">
            <a:off x="5533569" y="199573"/>
            <a:ext cx="6858004" cy="6458857"/>
          </a:xfrm>
        </p:spPr>
        <p:txBody>
          <a:bodyPr vert="vert270">
            <a:normAutofit/>
          </a:bodyPr>
          <a:lstStyle/>
          <a:p>
            <a:endParaRPr lang="en-US" dirty="0">
              <a:solidFill>
                <a:srgbClr val="FF6600"/>
              </a:solidFill>
            </a:endParaRPr>
          </a:p>
          <a:p>
            <a:pPr algn="just"/>
            <a:r>
              <a:rPr lang="en-US" dirty="0">
                <a:solidFill>
                  <a:srgbClr val="FF6600"/>
                </a:solidFill>
              </a:rPr>
              <a:t>   </a:t>
            </a:r>
          </a:p>
          <a:p>
            <a:pPr algn="just"/>
            <a:r>
              <a:rPr lang="en-US" sz="2800" dirty="0">
                <a:solidFill>
                  <a:srgbClr val="FF6600"/>
                </a:solidFill>
              </a:rPr>
              <a:t>         </a:t>
            </a:r>
          </a:p>
          <a:p>
            <a:endParaRPr lang="en-US" sz="3200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  <a:p>
            <a:endParaRPr lang="en-US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6F1982A-B1B5-E6C4-8BF4-41D36BF51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4376" y="1382286"/>
            <a:ext cx="373172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Executive 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Client &amp; Problem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 &amp; Preparation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Hypothesis-Driven Analysis (EDA)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Insights &amp; Recommendation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7255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86AE2-C973-34E5-B35A-16A83139F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B361275-95BF-9B56-E8B8-D5BC3364A815}"/>
              </a:ext>
            </a:extLst>
          </p:cNvPr>
          <p:cNvSpPr txBox="1">
            <a:spLocks/>
          </p:cNvSpPr>
          <p:nvPr/>
        </p:nvSpPr>
        <p:spPr>
          <a:xfrm rot="5400000">
            <a:off x="5442152" y="-5442154"/>
            <a:ext cx="1307693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B8623-8AE9-F918-3529-209ADE4EC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198" y="82346"/>
            <a:ext cx="8229600" cy="1143000"/>
          </a:xfrm>
        </p:spPr>
        <p:txBody>
          <a:bodyPr/>
          <a:lstStyle/>
          <a:p>
            <a:pPr algn="ctr"/>
            <a:r>
              <a:rPr dirty="0">
                <a:solidFill>
                  <a:srgbClr val="FF6600"/>
                </a:solidFill>
                <a:latin typeface="+mn-lt"/>
              </a:rPr>
              <a:t>Key Insights &amp; Recommendation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FC4C820-993B-BEC4-6E4A-97DF54787C12}"/>
              </a:ext>
            </a:extLst>
          </p:cNvPr>
          <p:cNvSpPr/>
          <p:nvPr/>
        </p:nvSpPr>
        <p:spPr>
          <a:xfrm>
            <a:off x="1027470" y="1543667"/>
            <a:ext cx="2172931" cy="92423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Strengths (Why Yellow Cab)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95F7D2F-E77D-2B7D-A0E2-EBEF5D7EF52D}"/>
              </a:ext>
            </a:extLst>
          </p:cNvPr>
          <p:cNvSpPr/>
          <p:nvPr/>
        </p:nvSpPr>
        <p:spPr>
          <a:xfrm>
            <a:off x="5009532" y="1563330"/>
            <a:ext cx="2172931" cy="9242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Risks (What to Monitor)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28B768-20C6-770C-81C0-9738CF12923C}"/>
              </a:ext>
            </a:extLst>
          </p:cNvPr>
          <p:cNvSpPr/>
          <p:nvPr/>
        </p:nvSpPr>
        <p:spPr>
          <a:xfrm>
            <a:off x="8878529" y="1543667"/>
            <a:ext cx="2172931" cy="92423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Opportunities (Growth Levers)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E739D91-EE36-0818-FFFB-C1A7EFE015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489" y="2684637"/>
            <a:ext cx="323972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Margin variability across cities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Seasonal dips (February troughs)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Payment mix differences (cash-heavy cities)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4F95A6D-4EEF-4FA4-0FB3-22991065B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124" y="2621095"/>
            <a:ext cx="378541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~3× more trips &amp; ~5× revenue vs. Pink (2016–2018)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Higher profit margins, scales better with demand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Stronger city presence (NYC, Chicago, DC, LA, Boston)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Broader customer base (age, income, payment mix)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7923B4-A4BE-A86E-68D3-6CB6065F5559}"/>
              </a:ext>
            </a:extLst>
          </p:cNvPr>
          <p:cNvSpPr txBox="1"/>
          <p:nvPr/>
        </p:nvSpPr>
        <p:spPr>
          <a:xfrm>
            <a:off x="820991" y="5844697"/>
            <a:ext cx="109187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000" b="1" dirty="0"/>
              <a:t>Recommendation:</a:t>
            </a:r>
            <a:r>
              <a:rPr lang="en-GB" sz="2000" dirty="0"/>
              <a:t> Invest in Yellow Cab – stronger scale, higher profitability, broader reach, and greater resilience compared to Pink Cab.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B8EE945-1A56-188F-80D6-8783C33158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4515" y="2621094"/>
            <a:ext cx="395256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Optimize pricing in high-demand cities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Deepen loyalty in 25–44 age group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Expand digital adoption (card payments)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Target senior customers where Yellow already has reach</a:t>
            </a:r>
          </a:p>
        </p:txBody>
      </p:sp>
    </p:spTree>
    <p:extLst>
      <p:ext uri="{BB962C8B-B14F-4D97-AF65-F5344CB8AC3E}">
        <p14:creationId xmlns:p14="http://schemas.microsoft.com/office/powerpoint/2010/main" val="872958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8F26E-9345-4747-9094-972E38700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5400000">
            <a:off x="-562431" y="562430"/>
            <a:ext cx="6858002" cy="5733142"/>
          </a:xfrm>
          <a:solidFill>
            <a:srgbClr val="3B3B3B"/>
          </a:solidFill>
        </p:spPr>
        <p:txBody>
          <a:bodyPr vert="vert270" anchor="t" anchorCtr="0"/>
          <a:lstStyle/>
          <a:p>
            <a:endParaRPr lang="en-US" b="1" dirty="0">
              <a:solidFill>
                <a:srgbClr val="FF66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465064-0714-5743-882B-8875105A70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3771"/>
            <a:ext cx="1654627" cy="994232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2D4BA697-580E-5544-8F2F-194AD99B8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2570" y="2481943"/>
            <a:ext cx="5558973" cy="1655762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rgbClr val="FF6600"/>
                </a:solidFill>
              </a:rPr>
              <a:t>Thank You</a:t>
            </a:r>
          </a:p>
          <a:p>
            <a:endParaRPr lang="en-US" sz="6600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2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75402A-16F9-00B6-5BEB-943691B3412D}"/>
              </a:ext>
            </a:extLst>
          </p:cNvPr>
          <p:cNvSpPr txBox="1">
            <a:spLocks/>
          </p:cNvSpPr>
          <p:nvPr/>
        </p:nvSpPr>
        <p:spPr>
          <a:xfrm rot="5400000">
            <a:off x="5417571" y="-5417573"/>
            <a:ext cx="1356854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rgbClr val="FF66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A35327-DCB2-DB8A-1A4D-F89FEF592CD1}"/>
              </a:ext>
            </a:extLst>
          </p:cNvPr>
          <p:cNvSpPr txBox="1"/>
          <p:nvPr/>
        </p:nvSpPr>
        <p:spPr>
          <a:xfrm>
            <a:off x="491613" y="2104384"/>
            <a:ext cx="114152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XYZ, a private firm, is evaluating an investment in the U.S. cab market. Two companies were analyzed: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Yellow Cab and Pink Cab.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presentation uses cab industry data from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2016–2018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test key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hypotheses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market share, profitability, customer segments, payment modes, city penetration, and forecasting.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Objective: Recommend the stronger investment opportunity for XYZ based on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data-driven insights.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E3F1F-9351-9841-C514-86628FA32860}"/>
              </a:ext>
            </a:extLst>
          </p:cNvPr>
          <p:cNvSpPr txBox="1"/>
          <p:nvPr/>
        </p:nvSpPr>
        <p:spPr>
          <a:xfrm>
            <a:off x="3047998" y="293706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solidFill>
                  <a:srgbClr val="FF6600"/>
                </a:solidFill>
              </a:rPr>
              <a:t>Background – Case study</a:t>
            </a:r>
            <a:endParaRPr lang="en-US" sz="4400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034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716D2-BA08-7204-DF69-407673AD2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694C7BF-7C53-5FA1-500F-1641A6DF00D9}"/>
              </a:ext>
            </a:extLst>
          </p:cNvPr>
          <p:cNvSpPr txBox="1">
            <a:spLocks/>
          </p:cNvSpPr>
          <p:nvPr/>
        </p:nvSpPr>
        <p:spPr>
          <a:xfrm rot="5400000">
            <a:off x="5442152" y="-5442154"/>
            <a:ext cx="1307693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0C6FA5-3EAF-1669-7240-590999DB0B83}"/>
              </a:ext>
            </a:extLst>
          </p:cNvPr>
          <p:cNvSpPr txBox="1"/>
          <p:nvPr/>
        </p:nvSpPr>
        <p:spPr>
          <a:xfrm>
            <a:off x="2300746" y="269125"/>
            <a:ext cx="75905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FF6600"/>
                </a:solidFill>
              </a:rPr>
              <a:t>The Client &amp; 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AD138-922C-8C46-0ACC-59D84A11C221}"/>
              </a:ext>
            </a:extLst>
          </p:cNvPr>
          <p:cNvSpPr txBox="1"/>
          <p:nvPr/>
        </p:nvSpPr>
        <p:spPr>
          <a:xfrm>
            <a:off x="422787" y="1648880"/>
            <a:ext cx="51717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XYZ, a private firm, seeks entry into the U.S. cab market, which has grown rapidly but remains fragmented.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decision: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Which company, Yellow Cab or Pink Cab, is the stronger long-term investment?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factors assessed: </a:t>
            </a:r>
            <a:r>
              <a:rPr lang="en-US" altLang="en-US" sz="2400" dirty="0"/>
              <a:t>p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rofitability, customer retention, demographics, geographic penetration, and growth outlook.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4A1BC1-F9BC-C00E-4333-4E1ECDF11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555" y="2241251"/>
            <a:ext cx="6392894" cy="333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601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A6C5A-1A90-25E4-5941-D064B4483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17F6EA0-6F2F-D4DD-F0F1-8B65DD4009F9}"/>
              </a:ext>
            </a:extLst>
          </p:cNvPr>
          <p:cNvSpPr txBox="1">
            <a:spLocks/>
          </p:cNvSpPr>
          <p:nvPr/>
        </p:nvSpPr>
        <p:spPr>
          <a:xfrm rot="5400000">
            <a:off x="5442152" y="-5442154"/>
            <a:ext cx="1307693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50423-8464-6F52-51DA-74DCC9E94861}"/>
              </a:ext>
            </a:extLst>
          </p:cNvPr>
          <p:cNvSpPr txBox="1"/>
          <p:nvPr/>
        </p:nvSpPr>
        <p:spPr>
          <a:xfrm>
            <a:off x="3967314" y="269125"/>
            <a:ext cx="42573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FF6600"/>
                </a:solidFill>
              </a:rPr>
              <a:t>Dataset Overview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296A96-4417-B5A9-653D-5564BCFD3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582134"/>
              </p:ext>
            </p:extLst>
          </p:nvPr>
        </p:nvGraphicFramePr>
        <p:xfrm>
          <a:off x="1803526" y="2382550"/>
          <a:ext cx="8584944" cy="4448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6236">
                  <a:extLst>
                    <a:ext uri="{9D8B030D-6E8A-4147-A177-3AD203B41FA5}">
                      <a16:colId xmlns:a16="http://schemas.microsoft.com/office/drawing/2014/main" val="2480300764"/>
                    </a:ext>
                  </a:extLst>
                </a:gridCol>
                <a:gridCol w="2146236">
                  <a:extLst>
                    <a:ext uri="{9D8B030D-6E8A-4147-A177-3AD203B41FA5}">
                      <a16:colId xmlns:a16="http://schemas.microsoft.com/office/drawing/2014/main" val="449381916"/>
                    </a:ext>
                  </a:extLst>
                </a:gridCol>
                <a:gridCol w="2146236">
                  <a:extLst>
                    <a:ext uri="{9D8B030D-6E8A-4147-A177-3AD203B41FA5}">
                      <a16:colId xmlns:a16="http://schemas.microsoft.com/office/drawing/2014/main" val="2721307183"/>
                    </a:ext>
                  </a:extLst>
                </a:gridCol>
                <a:gridCol w="2146236">
                  <a:extLst>
                    <a:ext uri="{9D8B030D-6E8A-4147-A177-3AD203B41FA5}">
                      <a16:colId xmlns:a16="http://schemas.microsoft.com/office/drawing/2014/main" val="134312677"/>
                    </a:ext>
                  </a:extLst>
                </a:gridCol>
              </a:tblGrid>
              <a:tr h="653755">
                <a:tc>
                  <a:txBody>
                    <a:bodyPr/>
                    <a:lstStyle/>
                    <a:p>
                      <a:r>
                        <a:rPr lang="en-GB" dirty="0"/>
                        <a:t>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Records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Key Fields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2668442"/>
                  </a:ext>
                </a:extLst>
              </a:tr>
              <a:tr h="948783">
                <a:tc>
                  <a:txBody>
                    <a:bodyPr/>
                    <a:lstStyle/>
                    <a:p>
                      <a:r>
                        <a:rPr lang="en-GB" dirty="0" err="1"/>
                        <a:t>Cab_Data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Transaction details: fare charged, cost of trip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~359,000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‘Transaction ID’, ‘Price Charged’, ‘Cost of Trip’, ‘City’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680865"/>
                  </a:ext>
                </a:extLst>
              </a:tr>
              <a:tr h="948783">
                <a:tc>
                  <a:txBody>
                    <a:bodyPr/>
                    <a:lstStyle/>
                    <a:p>
                      <a:r>
                        <a:rPr lang="en-GB" dirty="0" err="1"/>
                        <a:t>Customer_ID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 demographics (age, gender, income)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~49,000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‘Customer ID’, Age, ‘Income’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925244"/>
                  </a:ext>
                </a:extLst>
              </a:tr>
              <a:tr h="948783">
                <a:tc>
                  <a:txBody>
                    <a:bodyPr/>
                    <a:lstStyle/>
                    <a:p>
                      <a:r>
                        <a:rPr lang="en-GB" dirty="0" err="1"/>
                        <a:t>Transaction_ID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Maps transactions to customers &amp; payment modes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~440,000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‘Transaction ID’, ‘Customer ID’, ‘Payment Mode’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064223"/>
                  </a:ext>
                </a:extLst>
              </a:tr>
              <a:tr h="948783">
                <a:tc>
                  <a:txBody>
                    <a:bodyPr/>
                    <a:lstStyle/>
                    <a:p>
                      <a:r>
                        <a:rPr lang="en-GB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U.S. cities with population &amp; cab users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‘City’, ‘Users’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0554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49011C8-C991-39CF-AF18-3E9BD8784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791" y="1288019"/>
            <a:ext cx="839031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Period: Jan 2016 – Dec 2018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 datasets merged into Master (~355K records)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Enables analysis across: transactions, demographics, geography, profitability</a:t>
            </a:r>
          </a:p>
        </p:txBody>
      </p:sp>
    </p:spTree>
    <p:extLst>
      <p:ext uri="{BB962C8B-B14F-4D97-AF65-F5344CB8AC3E}">
        <p14:creationId xmlns:p14="http://schemas.microsoft.com/office/powerpoint/2010/main" val="223539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758E4-07DF-D4E5-0F9F-CBB58F053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858A36-2549-AB80-376C-5215BB918563}"/>
              </a:ext>
            </a:extLst>
          </p:cNvPr>
          <p:cNvSpPr txBox="1">
            <a:spLocks/>
          </p:cNvSpPr>
          <p:nvPr/>
        </p:nvSpPr>
        <p:spPr>
          <a:xfrm rot="5400000">
            <a:off x="5442152" y="-5442154"/>
            <a:ext cx="1307693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FDDC1-B40F-04FF-DA75-B38268C23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0288" y="95870"/>
            <a:ext cx="6071419" cy="1143000"/>
          </a:xfrm>
        </p:spPr>
        <p:txBody>
          <a:bodyPr/>
          <a:lstStyle/>
          <a:p>
            <a:r>
              <a:rPr dirty="0">
                <a:solidFill>
                  <a:srgbClr val="FF6600"/>
                </a:solidFill>
                <a:latin typeface="+mn-lt"/>
              </a:rPr>
              <a:t>Data Intake &amp; Preparation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2A0DE91-85D4-418C-3113-D9B7D8781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108" y="2042237"/>
            <a:ext cx="10792570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/>
              <a:t>The datasets were cleaned and prepared before analysis:</a:t>
            </a: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Removed duplicate entries across transactions.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Checked for missing values and handled them appropriately.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Derived new fields: Revenue = Price Charged, Profit = Revenue – Cost, Margin% = Profit ÷ Revenue.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Merged files using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Transaction_ID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Customer_ID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City as keys.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b="1" dirty="0"/>
              <a:t>Final outcome</a:t>
            </a:r>
            <a:r>
              <a:rPr lang="en-GB" sz="2000" dirty="0"/>
              <a:t>: A structured master dataset suitable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C2CEA0-2855-AE16-B5D6-3EEED23C83F1}"/>
              </a:ext>
            </a:extLst>
          </p:cNvPr>
          <p:cNvSpPr/>
          <p:nvPr/>
        </p:nvSpPr>
        <p:spPr>
          <a:xfrm>
            <a:off x="2267562" y="5300549"/>
            <a:ext cx="2061086" cy="9930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Raw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A47CCD-C10D-C0FE-BA38-F7AB36F662A8}"/>
              </a:ext>
            </a:extLst>
          </p:cNvPr>
          <p:cNvSpPr/>
          <p:nvPr/>
        </p:nvSpPr>
        <p:spPr>
          <a:xfrm>
            <a:off x="4871883" y="5300549"/>
            <a:ext cx="2061086" cy="9930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Cleaning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213AB3-7707-8AA8-20E1-19C8E23A4024}"/>
              </a:ext>
            </a:extLst>
          </p:cNvPr>
          <p:cNvSpPr/>
          <p:nvPr/>
        </p:nvSpPr>
        <p:spPr>
          <a:xfrm>
            <a:off x="7476204" y="5300549"/>
            <a:ext cx="2061086" cy="9930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Master Dataset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D10C2BA-BFC0-9131-56E3-DE337F292B71}"/>
              </a:ext>
            </a:extLst>
          </p:cNvPr>
          <p:cNvCxnSpPr>
            <a:cxnSpLocks/>
          </p:cNvCxnSpPr>
          <p:nvPr/>
        </p:nvCxnSpPr>
        <p:spPr>
          <a:xfrm>
            <a:off x="4454012" y="5895399"/>
            <a:ext cx="3300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948B49-4BBF-BD78-C212-C60173B104C1}"/>
              </a:ext>
            </a:extLst>
          </p:cNvPr>
          <p:cNvCxnSpPr>
            <a:cxnSpLocks/>
          </p:cNvCxnSpPr>
          <p:nvPr/>
        </p:nvCxnSpPr>
        <p:spPr>
          <a:xfrm>
            <a:off x="7108722" y="5895399"/>
            <a:ext cx="2857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56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17498-3319-EE30-5FA0-9EECF729C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7E8ADA-4394-5A08-19ED-8B81BF81FF2B}"/>
              </a:ext>
            </a:extLst>
          </p:cNvPr>
          <p:cNvSpPr txBox="1">
            <a:spLocks/>
          </p:cNvSpPr>
          <p:nvPr/>
        </p:nvSpPr>
        <p:spPr>
          <a:xfrm rot="5400000">
            <a:off x="5442152" y="-5442154"/>
            <a:ext cx="1307693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B09A8A-467E-B3AA-60EB-2079D3463647}"/>
              </a:ext>
            </a:extLst>
          </p:cNvPr>
          <p:cNvSpPr txBox="1"/>
          <p:nvPr/>
        </p:nvSpPr>
        <p:spPr>
          <a:xfrm>
            <a:off x="3775585" y="269125"/>
            <a:ext cx="46408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solidFill>
                  <a:srgbClr val="FF6600"/>
                </a:solidFill>
              </a:rPr>
              <a:t>Data Relationships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6C2110A-1DE6-152B-B4C4-B1CF16B52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933" y="1434279"/>
            <a:ext cx="11774130" cy="240152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dirty="0"/>
              <a:t>The data sources are linked as follows:</a:t>
            </a:r>
          </a:p>
          <a:p>
            <a:r>
              <a:rPr dirty="0" err="1"/>
              <a:t>Cab_Data</a:t>
            </a:r>
            <a:r>
              <a:rPr dirty="0"/>
              <a:t> provides transaction-level details.</a:t>
            </a:r>
          </a:p>
          <a:p>
            <a:r>
              <a:rPr dirty="0" err="1"/>
              <a:t>Transaction_ID</a:t>
            </a:r>
            <a:r>
              <a:rPr dirty="0"/>
              <a:t> maps each trip to a customer.</a:t>
            </a:r>
          </a:p>
          <a:p>
            <a:r>
              <a:rPr dirty="0" err="1"/>
              <a:t>Customer_ID</a:t>
            </a:r>
            <a:r>
              <a:rPr dirty="0"/>
              <a:t> provides demographics for each customer.</a:t>
            </a:r>
          </a:p>
          <a:p>
            <a:r>
              <a:rPr dirty="0"/>
              <a:t>City.csv provides city-level context (population, cab users).</a:t>
            </a:r>
          </a:p>
          <a:p>
            <a:pPr marL="0" indent="0">
              <a:buNone/>
            </a:pPr>
            <a:r>
              <a:rPr dirty="0"/>
              <a:t>This relational structure enables analysis across customer behavior, city coverage, and profitability.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0CE8274-AC7C-8943-45E8-41C0193C9660}"/>
              </a:ext>
            </a:extLst>
          </p:cNvPr>
          <p:cNvSpPr/>
          <p:nvPr/>
        </p:nvSpPr>
        <p:spPr>
          <a:xfrm>
            <a:off x="2856270" y="3582630"/>
            <a:ext cx="1877962" cy="10422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Customer_ID</a:t>
            </a:r>
            <a:endParaRPr lang="en-GB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F5B7EB8-5546-9733-CEA3-5B919FCC94E5}"/>
              </a:ext>
            </a:extLst>
          </p:cNvPr>
          <p:cNvSpPr/>
          <p:nvPr/>
        </p:nvSpPr>
        <p:spPr>
          <a:xfrm>
            <a:off x="6164824" y="5683046"/>
            <a:ext cx="1809136" cy="10422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Cab_Data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2C498A-399A-98B9-EEB5-2A12CF2D759D}"/>
              </a:ext>
            </a:extLst>
          </p:cNvPr>
          <p:cNvSpPr/>
          <p:nvPr/>
        </p:nvSpPr>
        <p:spPr>
          <a:xfrm>
            <a:off x="2925096" y="5683045"/>
            <a:ext cx="1809136" cy="10422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Transaction_ID</a:t>
            </a:r>
            <a:endParaRPr lang="en-GB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FC9DB8-5D66-DC40-AB03-821238D9C0BE}"/>
              </a:ext>
            </a:extLst>
          </p:cNvPr>
          <p:cNvSpPr/>
          <p:nvPr/>
        </p:nvSpPr>
        <p:spPr>
          <a:xfrm>
            <a:off x="6095998" y="3582630"/>
            <a:ext cx="1877962" cy="104221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City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27C124-5CCE-B034-95F4-6E0DD8709C1E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H="1" flipV="1">
            <a:off x="3795251" y="4624848"/>
            <a:ext cx="34413" cy="10581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392281-15CC-62A8-C809-E500154A98F2}"/>
              </a:ext>
            </a:extLst>
          </p:cNvPr>
          <p:cNvSpPr txBox="1"/>
          <p:nvPr/>
        </p:nvSpPr>
        <p:spPr>
          <a:xfrm>
            <a:off x="3812457" y="5397910"/>
            <a:ext cx="997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Many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869BEF-39D9-A30F-4394-5D4EF45AF692}"/>
              </a:ext>
            </a:extLst>
          </p:cNvPr>
          <p:cNvSpPr txBox="1"/>
          <p:nvPr/>
        </p:nvSpPr>
        <p:spPr>
          <a:xfrm>
            <a:off x="3795251" y="4608870"/>
            <a:ext cx="997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CA27A5-02B1-AD75-F427-1BCBA5D5E472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>
            <a:off x="4734232" y="6204155"/>
            <a:ext cx="14305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0B4EEB-8563-D327-36D7-522EF30D93DA}"/>
              </a:ext>
            </a:extLst>
          </p:cNvPr>
          <p:cNvSpPr txBox="1"/>
          <p:nvPr/>
        </p:nvSpPr>
        <p:spPr>
          <a:xfrm>
            <a:off x="4734232" y="5906731"/>
            <a:ext cx="997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Many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C88175-6292-F5A2-DC8D-D882B3DAF9DC}"/>
              </a:ext>
            </a:extLst>
          </p:cNvPr>
          <p:cNvSpPr txBox="1"/>
          <p:nvPr/>
        </p:nvSpPr>
        <p:spPr>
          <a:xfrm>
            <a:off x="5882148" y="5912168"/>
            <a:ext cx="997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731704-CEB9-E07C-8277-6AB087F87829}"/>
              </a:ext>
            </a:extLst>
          </p:cNvPr>
          <p:cNvCxnSpPr>
            <a:stCxn id="7" idx="0"/>
            <a:endCxn id="9" idx="2"/>
          </p:cNvCxnSpPr>
          <p:nvPr/>
        </p:nvCxnSpPr>
        <p:spPr>
          <a:xfrm flipH="1" flipV="1">
            <a:off x="7034979" y="4624848"/>
            <a:ext cx="34413" cy="1058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14CEB0E-C702-AAB0-B74A-9CC5C827057E}"/>
              </a:ext>
            </a:extLst>
          </p:cNvPr>
          <p:cNvSpPr txBox="1"/>
          <p:nvPr/>
        </p:nvSpPr>
        <p:spPr>
          <a:xfrm>
            <a:off x="7044809" y="5397910"/>
            <a:ext cx="997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Many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10DEC1-1A99-E48F-982C-CD7FE03FCEA7}"/>
              </a:ext>
            </a:extLst>
          </p:cNvPr>
          <p:cNvSpPr txBox="1"/>
          <p:nvPr/>
        </p:nvSpPr>
        <p:spPr>
          <a:xfrm>
            <a:off x="7052185" y="4610617"/>
            <a:ext cx="9979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299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5BDDE-5892-2B3D-4D46-82F79D528F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2782F0-B1AD-C174-63F8-F8E8AACF549C}"/>
              </a:ext>
            </a:extLst>
          </p:cNvPr>
          <p:cNvSpPr txBox="1">
            <a:spLocks/>
          </p:cNvSpPr>
          <p:nvPr/>
        </p:nvSpPr>
        <p:spPr>
          <a:xfrm rot="5400000">
            <a:off x="5442152" y="-5442154"/>
            <a:ext cx="1307693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62B1FD-7DB3-B2BC-1CBC-FBD95E4BC62D}"/>
              </a:ext>
            </a:extLst>
          </p:cNvPr>
          <p:cNvSpPr txBox="1"/>
          <p:nvPr/>
        </p:nvSpPr>
        <p:spPr>
          <a:xfrm>
            <a:off x="3795249" y="269125"/>
            <a:ext cx="46014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FF6600"/>
                </a:solidFill>
              </a:rPr>
              <a:t>Hypotheses to Test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384A06-A27B-337D-C7BF-D32404AFE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7" y="1793127"/>
            <a:ext cx="11734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I</a:t>
            </a:r>
            <a:r>
              <a:rPr sz="2400" dirty="0"/>
              <a:t> investigated several hypotheses to understand the market:</a:t>
            </a:r>
            <a:endParaRPr lang="en-GB" sz="2400" dirty="0"/>
          </a:p>
          <a:p>
            <a:pPr marL="0" indent="0">
              <a:buNone/>
            </a:pPr>
            <a:endParaRPr lang="en-GB" sz="2400" dirty="0"/>
          </a:p>
          <a:p>
            <a:r>
              <a:rPr lang="en-GB" sz="2400" b="1" dirty="0"/>
              <a:t>H1:</a:t>
            </a:r>
            <a:r>
              <a:rPr lang="en-GB" sz="2400" dirty="0"/>
              <a:t> Yellow Cab holds larger market share across time and cities.</a:t>
            </a:r>
          </a:p>
          <a:p>
            <a:r>
              <a:rPr lang="en-GB" sz="2400" b="1" dirty="0"/>
              <a:t>H2: </a:t>
            </a:r>
            <a:r>
              <a:rPr lang="en-GB" sz="2400" dirty="0"/>
              <a:t>Margin rises with customer count (monthly correlation).</a:t>
            </a:r>
          </a:p>
          <a:p>
            <a:r>
              <a:rPr lang="en-GB" sz="2400" b="1" dirty="0"/>
              <a:t>H3:</a:t>
            </a:r>
            <a:r>
              <a:rPr lang="en-GB" sz="2400" dirty="0"/>
              <a:t> There is monthly seasonality (peaks mid-year, troughs in Feb).</a:t>
            </a:r>
          </a:p>
          <a:p>
            <a:r>
              <a:rPr lang="en-GB" sz="2400" b="1" dirty="0"/>
              <a:t>H4: </a:t>
            </a:r>
            <a:r>
              <a:rPr lang="en-GB" sz="2400" dirty="0"/>
              <a:t>Higher-income and 25–44 age segments contribute more revenue.</a:t>
            </a:r>
          </a:p>
          <a:p>
            <a:r>
              <a:rPr lang="en-GB" sz="2400" b="1" dirty="0"/>
              <a:t>H5: </a:t>
            </a:r>
            <a:r>
              <a:rPr lang="en-GB" sz="2400" dirty="0"/>
              <a:t>Card payments dominate and are associated with slightly higher average revenue per trip.</a:t>
            </a:r>
          </a:p>
          <a:p>
            <a:r>
              <a:rPr lang="en-GB" sz="2400" b="1" dirty="0"/>
              <a:t>H6:</a:t>
            </a:r>
            <a:r>
              <a:rPr lang="en-GB" sz="2400" dirty="0"/>
              <a:t> Penetration (Users/Population) relates to revenue concentration (NY, CHI, DC, LA, BOS).</a:t>
            </a:r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328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6E8CE-F56A-E965-9C8A-F88027404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753BF7-1DA7-5C18-01C3-96F3E4F62853}"/>
              </a:ext>
            </a:extLst>
          </p:cNvPr>
          <p:cNvSpPr txBox="1">
            <a:spLocks/>
          </p:cNvSpPr>
          <p:nvPr/>
        </p:nvSpPr>
        <p:spPr>
          <a:xfrm rot="5400000">
            <a:off x="5442152" y="-5442154"/>
            <a:ext cx="1307693" cy="12192001"/>
          </a:xfrm>
          <a:prstGeom prst="rect">
            <a:avLst/>
          </a:prstGeom>
          <a:solidFill>
            <a:srgbClr val="3B3B3B"/>
          </a:solidFill>
        </p:spPr>
        <p:txBody>
          <a:bodyPr vert="vert270" lIns="91440" tIns="45720" rIns="91440" bIns="45720" rtlCol="0" anchor="t" anchorCtr="0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b="1" dirty="0">
              <a:solidFill>
                <a:srgbClr val="FF66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AE132F-2A32-397F-FE60-E1175553315C}"/>
              </a:ext>
            </a:extLst>
          </p:cNvPr>
          <p:cNvSpPr txBox="1"/>
          <p:nvPr/>
        </p:nvSpPr>
        <p:spPr>
          <a:xfrm>
            <a:off x="3377378" y="269125"/>
            <a:ext cx="54372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FF6600"/>
                </a:solidFill>
              </a:rPr>
              <a:t>Company Performance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249C58E-2673-0B28-0981-D4F1FFFA24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0220" y="1464130"/>
            <a:ext cx="1024254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Yellow Cab consistently generates higher revenue and profit across the 2016–2018 period.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indicates stronger operational efficiency and broader market share compared to Pink Cab.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AFA91B-1637-1286-8209-A77087CF1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681" y="2328453"/>
            <a:ext cx="5804996" cy="41351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7DD86E-41EA-3C64-2197-596DB67B20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64"/>
          <a:stretch>
            <a:fillRect/>
          </a:stretch>
        </p:blipFill>
        <p:spPr>
          <a:xfrm>
            <a:off x="6194325" y="2397280"/>
            <a:ext cx="5587552" cy="40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46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ta Glacier Internship" id="{2B17C0A9-4F1A-394C-9305-82F12CA26E4F}" vid="{F9955FDF-826E-7C4D-B52C-017E9540C8B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 Glacier Internship</Template>
  <TotalTime>128</TotalTime>
  <Words>1345</Words>
  <Application>Microsoft Office PowerPoint</Application>
  <PresentationFormat>Widescreen</PresentationFormat>
  <Paragraphs>174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   Agenda</vt:lpstr>
      <vt:lpstr>PowerPoint Presentation</vt:lpstr>
      <vt:lpstr>PowerPoint Presentation</vt:lpstr>
      <vt:lpstr>PowerPoint Presentation</vt:lpstr>
      <vt:lpstr>Data Intake &amp; Preparation</vt:lpstr>
      <vt:lpstr>PowerPoint Presentation</vt:lpstr>
      <vt:lpstr>PowerPoint Presentation</vt:lpstr>
      <vt:lpstr>PowerPoint Presentation</vt:lpstr>
      <vt:lpstr>Profit Margin vs Customer Count</vt:lpstr>
      <vt:lpstr>Seasonality trends- Monthly Trips by Company</vt:lpstr>
      <vt:lpstr>Seasonality trends - Monthly Revenue by Company</vt:lpstr>
      <vt:lpstr>Customer Segmentation: Age</vt:lpstr>
      <vt:lpstr>Customer Segmentation: Income</vt:lpstr>
      <vt:lpstr>Payment Mode Preferences (Overall)</vt:lpstr>
      <vt:lpstr>Payment Mode by Company</vt:lpstr>
      <vt:lpstr>Top Cities by Revenue (Pink vs Yellow Cab)</vt:lpstr>
      <vt:lpstr>Penetration vs Revenue (City-Level Comparison)</vt:lpstr>
      <vt:lpstr>Forecasting (2019)</vt:lpstr>
      <vt:lpstr>Key Insights &amp; Recommendation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Magdalena Ivanova</dc:creator>
  <cp:lastModifiedBy>Magdalena Ivanova</cp:lastModifiedBy>
  <cp:revision>5</cp:revision>
  <dcterms:created xsi:type="dcterms:W3CDTF">2025-09-18T13:39:22Z</dcterms:created>
  <dcterms:modified xsi:type="dcterms:W3CDTF">2025-09-18T15:48:18Z</dcterms:modified>
</cp:coreProperties>
</file>