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jx9L6c9/9Lf/JsKRRRJXbQAyHl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326efb94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1326efb944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326efb944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1326efb944b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1"/>
          <p:cNvSpPr/>
          <p:nvPr>
            <p:ph idx="2" type="pic"/>
          </p:nvPr>
        </p:nvSpPr>
        <p:spPr>
          <a:xfrm>
            <a:off x="5183188" y="987425"/>
            <a:ext cx="6172200" cy="4873625"/>
          </a:xfrm>
          <a:prstGeom prst="rect">
            <a:avLst/>
          </a:prstGeom>
          <a:noFill/>
          <a:ln>
            <a:noFill/>
          </a:ln>
        </p:spPr>
      </p:sp>
      <p:sp>
        <p:nvSpPr>
          <p:cNvPr id="64" name="Google Shape;64;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hyperlink" Target="https://github.com/washingtonpost/data-police-shootings" TargetMode="External"/><Relationship Id="rId5" Type="http://schemas.openxmlformats.org/officeDocument/2006/relationships/hyperlink" Target="https://data.ers.usda.gov/" TargetMode="External"/><Relationship Id="rId6" Type="http://schemas.openxmlformats.org/officeDocument/2006/relationships/hyperlink" Target="https://www.openicpsr.org/openicpsr/project/102000/version/V3/view" TargetMode="External"/><Relationship Id="rId7"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6634" y="0"/>
            <a:ext cx="12205258"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0000"/>
          </a:blip>
          <a:stretch>
            <a:fillRect/>
          </a:stretch>
        </a:blipFill>
      </p:bgPr>
    </p:bg>
    <p:spTree>
      <p:nvGrpSpPr>
        <p:cNvPr id="156" name="Shape 156"/>
        <p:cNvGrpSpPr/>
        <p:nvPr/>
      </p:nvGrpSpPr>
      <p:grpSpPr>
        <a:xfrm>
          <a:off x="0" y="0"/>
          <a:ext cx="0" cy="0"/>
          <a:chOff x="0" y="0"/>
          <a:chExt cx="0" cy="0"/>
        </a:xfrm>
      </p:grpSpPr>
      <p:pic>
        <p:nvPicPr>
          <p:cNvPr id="157" name="Google Shape;157;p8"/>
          <p:cNvPicPr preferRelativeResize="0"/>
          <p:nvPr/>
        </p:nvPicPr>
        <p:blipFill rotWithShape="1">
          <a:blip r:embed="rId4">
            <a:alphaModFix/>
          </a:blip>
          <a:srcRect b="0" l="0" r="0" t="0"/>
          <a:stretch/>
        </p:blipFill>
        <p:spPr>
          <a:xfrm>
            <a:off x="205655" y="225791"/>
            <a:ext cx="952500" cy="742950"/>
          </a:xfrm>
          <a:prstGeom prst="rect">
            <a:avLst/>
          </a:prstGeom>
          <a:noFill/>
          <a:ln>
            <a:noFill/>
          </a:ln>
        </p:spPr>
      </p:pic>
      <p:sp>
        <p:nvSpPr>
          <p:cNvPr id="158" name="Google Shape;158;p8"/>
          <p:cNvSpPr txBox="1"/>
          <p:nvPr/>
        </p:nvSpPr>
        <p:spPr>
          <a:xfrm>
            <a:off x="1248640" y="311516"/>
            <a:ext cx="1072817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2800">
                <a:solidFill>
                  <a:srgbClr val="FF0000"/>
                </a:solidFill>
                <a:latin typeface="Arial"/>
                <a:ea typeface="Arial"/>
                <a:cs typeface="Arial"/>
                <a:sym typeface="Arial"/>
              </a:rPr>
              <a:t>Análisis descriptivo: Multivariado</a:t>
            </a:r>
            <a:endParaRPr/>
          </a:p>
        </p:txBody>
      </p:sp>
      <p:sp>
        <p:nvSpPr>
          <p:cNvPr id="159" name="Google Shape;159;p8"/>
          <p:cNvSpPr txBox="1"/>
          <p:nvPr/>
        </p:nvSpPr>
        <p:spPr>
          <a:xfrm>
            <a:off x="314326" y="952500"/>
            <a:ext cx="11511914" cy="51482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600"/>
              <a:buFont typeface="Calibri"/>
              <a:buNone/>
            </a:pPr>
            <a:r>
              <a:t/>
            </a:r>
            <a:endParaRPr sz="1600">
              <a:solidFill>
                <a:schemeClr val="dk1"/>
              </a:solidFill>
              <a:latin typeface="Arial"/>
              <a:ea typeface="Arial"/>
              <a:cs typeface="Arial"/>
              <a:sym typeface="Arial"/>
            </a:endParaRPr>
          </a:p>
        </p:txBody>
      </p:sp>
      <p:pic>
        <p:nvPicPr>
          <p:cNvPr id="160" name="Google Shape;160;p8"/>
          <p:cNvPicPr preferRelativeResize="0"/>
          <p:nvPr/>
        </p:nvPicPr>
        <p:blipFill rotWithShape="1">
          <a:blip r:embed="rId5">
            <a:alphaModFix/>
          </a:blip>
          <a:srcRect b="0" l="0" r="0" t="0"/>
          <a:stretch/>
        </p:blipFill>
        <p:spPr>
          <a:xfrm>
            <a:off x="1072480" y="2035266"/>
            <a:ext cx="9872292" cy="4600019"/>
          </a:xfrm>
          <a:prstGeom prst="rect">
            <a:avLst/>
          </a:prstGeom>
          <a:noFill/>
          <a:ln>
            <a:noFill/>
          </a:ln>
        </p:spPr>
      </p:pic>
      <p:sp>
        <p:nvSpPr>
          <p:cNvPr id="161" name="Google Shape;161;p8"/>
          <p:cNvSpPr txBox="1"/>
          <p:nvPr/>
        </p:nvSpPr>
        <p:spPr>
          <a:xfrm>
            <a:off x="71120" y="1086505"/>
            <a:ext cx="11998960"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MX" sz="1600">
                <a:solidFill>
                  <a:srgbClr val="1F3864"/>
                </a:solidFill>
                <a:latin typeface="Arial"/>
                <a:ea typeface="Arial"/>
                <a:cs typeface="Arial"/>
                <a:sym typeface="Arial"/>
              </a:rPr>
              <a:t>En cuanto a la correlación de la variable “sings_of_mental_illness”, puede observarse que no tiene una fuerte relación, ya sea directa o inversa con ninguna de las demás variables, a diferencia de las variables socioeconómicas, que si demuestran mayor correlación entre ellas. </a:t>
            </a:r>
            <a:endParaRPr b="1" sz="1600">
              <a:solidFill>
                <a:srgbClr val="1F3864"/>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0000"/>
          </a:blip>
          <a:stretch>
            <a:fillRect/>
          </a:stretch>
        </a:blipFill>
      </p:bgPr>
    </p:bg>
    <p:spTree>
      <p:nvGrpSpPr>
        <p:cNvPr id="165" name="Shape 165"/>
        <p:cNvGrpSpPr/>
        <p:nvPr/>
      </p:nvGrpSpPr>
      <p:grpSpPr>
        <a:xfrm>
          <a:off x="0" y="0"/>
          <a:ext cx="0" cy="0"/>
          <a:chOff x="0" y="0"/>
          <a:chExt cx="0" cy="0"/>
        </a:xfrm>
      </p:grpSpPr>
      <p:pic>
        <p:nvPicPr>
          <p:cNvPr id="166" name="Google Shape;166;p9"/>
          <p:cNvPicPr preferRelativeResize="0"/>
          <p:nvPr/>
        </p:nvPicPr>
        <p:blipFill rotWithShape="1">
          <a:blip r:embed="rId4">
            <a:alphaModFix/>
          </a:blip>
          <a:srcRect b="0" l="0" r="0" t="0"/>
          <a:stretch/>
        </p:blipFill>
        <p:spPr>
          <a:xfrm>
            <a:off x="205655" y="225791"/>
            <a:ext cx="952500" cy="742950"/>
          </a:xfrm>
          <a:prstGeom prst="rect">
            <a:avLst/>
          </a:prstGeom>
          <a:noFill/>
          <a:ln>
            <a:noFill/>
          </a:ln>
        </p:spPr>
      </p:pic>
      <p:sp>
        <p:nvSpPr>
          <p:cNvPr id="167" name="Google Shape;167;p9"/>
          <p:cNvSpPr txBox="1"/>
          <p:nvPr/>
        </p:nvSpPr>
        <p:spPr>
          <a:xfrm>
            <a:off x="1239115" y="111491"/>
            <a:ext cx="10728179"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2800">
                <a:solidFill>
                  <a:srgbClr val="FF0000"/>
                </a:solidFill>
                <a:latin typeface="Arial"/>
                <a:ea typeface="Arial"/>
                <a:cs typeface="Arial"/>
                <a:sym typeface="Arial"/>
              </a:rPr>
              <a:t>Modelo de predicción de victima con enfermedad mental (Algoritmo: Decision Tree)</a:t>
            </a:r>
            <a:endParaRPr/>
          </a:p>
        </p:txBody>
      </p:sp>
      <p:sp>
        <p:nvSpPr>
          <p:cNvPr id="168" name="Google Shape;168;p9"/>
          <p:cNvSpPr txBox="1"/>
          <p:nvPr/>
        </p:nvSpPr>
        <p:spPr>
          <a:xfrm>
            <a:off x="314326" y="952500"/>
            <a:ext cx="11511914" cy="51482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600"/>
              <a:buFont typeface="Calibri"/>
              <a:buNone/>
            </a:pPr>
            <a:r>
              <a:t/>
            </a:r>
            <a:endParaRPr sz="1600">
              <a:solidFill>
                <a:schemeClr val="dk1"/>
              </a:solidFill>
              <a:latin typeface="Arial"/>
              <a:ea typeface="Arial"/>
              <a:cs typeface="Arial"/>
              <a:sym typeface="Arial"/>
            </a:endParaRPr>
          </a:p>
        </p:txBody>
      </p:sp>
      <p:sp>
        <p:nvSpPr>
          <p:cNvPr id="169" name="Google Shape;169;p9"/>
          <p:cNvSpPr txBox="1"/>
          <p:nvPr/>
        </p:nvSpPr>
        <p:spPr>
          <a:xfrm>
            <a:off x="205655" y="1149483"/>
            <a:ext cx="11620585" cy="206210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1" lang="es-MX" sz="1600" u="sng">
                <a:solidFill>
                  <a:srgbClr val="1F3864"/>
                </a:solidFill>
                <a:latin typeface="Arial"/>
                <a:ea typeface="Arial"/>
                <a:cs typeface="Arial"/>
                <a:sym typeface="Arial"/>
              </a:rPr>
              <a:t>Pasos</a:t>
            </a:r>
            <a:r>
              <a:rPr b="1" lang="es-MX" sz="1600">
                <a:solidFill>
                  <a:srgbClr val="1F3864"/>
                </a:solidFill>
                <a:latin typeface="Arial"/>
                <a:ea typeface="Arial"/>
                <a:cs typeface="Arial"/>
                <a:sym typeface="Arial"/>
              </a:rPr>
              <a:t>:</a:t>
            </a:r>
            <a:endParaRPr/>
          </a:p>
          <a:p>
            <a:pPr indent="0" lvl="0" marL="0" marR="0" rtl="0" algn="just">
              <a:spcBef>
                <a:spcPts val="0"/>
              </a:spcBef>
              <a:spcAft>
                <a:spcPts val="0"/>
              </a:spcAft>
              <a:buNone/>
            </a:pPr>
            <a:r>
              <a:t/>
            </a:r>
            <a:endParaRPr b="1" sz="1600">
              <a:solidFill>
                <a:srgbClr val="1F3864"/>
              </a:solidFill>
              <a:latin typeface="Arial"/>
              <a:ea typeface="Arial"/>
              <a:cs typeface="Arial"/>
              <a:sym typeface="Arial"/>
            </a:endParaRPr>
          </a:p>
          <a:p>
            <a:pPr indent="0" lvl="0" marL="0" marR="0" rtl="0" algn="just">
              <a:spcBef>
                <a:spcPts val="0"/>
              </a:spcBef>
              <a:spcAft>
                <a:spcPts val="0"/>
              </a:spcAft>
              <a:buNone/>
            </a:pPr>
            <a:r>
              <a:rPr b="1" i="1" lang="es-MX" sz="1600">
                <a:solidFill>
                  <a:srgbClr val="212121"/>
                </a:solidFill>
                <a:latin typeface="Courier New"/>
                <a:ea typeface="Courier New"/>
                <a:cs typeface="Courier New"/>
                <a:sym typeface="Courier New"/>
              </a:rPr>
              <a:t>1) </a:t>
            </a:r>
            <a:r>
              <a:rPr b="1" i="1" lang="es-MX" sz="1600">
                <a:solidFill>
                  <a:srgbClr val="1F3864"/>
                </a:solidFill>
                <a:latin typeface="Courier New"/>
                <a:ea typeface="Courier New"/>
                <a:cs typeface="Courier New"/>
                <a:sym typeface="Courier New"/>
              </a:rPr>
              <a:t>Normalización: </a:t>
            </a:r>
            <a:r>
              <a:rPr b="1" lang="es-MX" sz="1600">
                <a:solidFill>
                  <a:srgbClr val="1F3864"/>
                </a:solidFill>
                <a:latin typeface="Courier New"/>
                <a:ea typeface="Courier New"/>
                <a:cs typeface="Courier New"/>
                <a:sym typeface="Courier New"/>
              </a:rPr>
              <a:t>sklearn.preprocessing – StandardScaler ('Year', 'Flee_Not fleeing', 'Encounter_Type_Mental Health', 'GDP_Millions', 'Age', 'Race_W', 'Gender_M', 'Armed_Knife', 'Unemployment_Rate’)</a:t>
            </a:r>
            <a:endParaRPr b="1" sz="1600">
              <a:solidFill>
                <a:srgbClr val="1F3864"/>
              </a:solidFill>
              <a:latin typeface="Courier New"/>
              <a:ea typeface="Courier New"/>
              <a:cs typeface="Courier New"/>
              <a:sym typeface="Courier New"/>
            </a:endParaRPr>
          </a:p>
          <a:p>
            <a:pPr indent="0" lvl="0" marL="0" marR="0" rtl="0" algn="just">
              <a:spcBef>
                <a:spcPts val="0"/>
              </a:spcBef>
              <a:spcAft>
                <a:spcPts val="0"/>
              </a:spcAft>
              <a:buNone/>
            </a:pPr>
            <a:r>
              <a:rPr b="1" lang="es-MX" sz="1600">
                <a:solidFill>
                  <a:srgbClr val="1F3864"/>
                </a:solidFill>
                <a:latin typeface="Courier New"/>
                <a:ea typeface="Courier New"/>
                <a:cs typeface="Courier New"/>
                <a:sym typeface="Courier New"/>
              </a:rPr>
              <a:t>2) Conjunto de test y train: </a:t>
            </a:r>
            <a:r>
              <a:rPr b="1" lang="es-MX" sz="1600">
                <a:solidFill>
                  <a:srgbClr val="000000"/>
                </a:solidFill>
                <a:latin typeface="Courier New"/>
                <a:ea typeface="Courier New"/>
                <a:cs typeface="Courier New"/>
                <a:sym typeface="Courier New"/>
              </a:rPr>
              <a:t>test_size= </a:t>
            </a:r>
            <a:r>
              <a:rPr b="1" lang="es-MX" sz="1600">
                <a:solidFill>
                  <a:srgbClr val="09885A"/>
                </a:solidFill>
                <a:latin typeface="Courier New"/>
                <a:ea typeface="Courier New"/>
                <a:cs typeface="Courier New"/>
                <a:sym typeface="Courier New"/>
              </a:rPr>
              <a:t>0.3</a:t>
            </a:r>
            <a:r>
              <a:rPr b="1" lang="es-MX" sz="1600">
                <a:solidFill>
                  <a:srgbClr val="000000"/>
                </a:solidFill>
                <a:latin typeface="Courier New"/>
                <a:ea typeface="Courier New"/>
                <a:cs typeface="Courier New"/>
                <a:sym typeface="Courier New"/>
              </a:rPr>
              <a:t>, random_state=</a:t>
            </a:r>
            <a:r>
              <a:rPr b="1" lang="es-MX" sz="1600">
                <a:solidFill>
                  <a:srgbClr val="09885A"/>
                </a:solidFill>
                <a:latin typeface="Courier New"/>
                <a:ea typeface="Courier New"/>
                <a:cs typeface="Courier New"/>
                <a:sym typeface="Courier New"/>
              </a:rPr>
              <a:t>42</a:t>
            </a:r>
            <a:endParaRPr b="1" sz="1600">
              <a:solidFill>
                <a:srgbClr val="1F3864"/>
              </a:solidFill>
              <a:latin typeface="Courier New"/>
              <a:ea typeface="Courier New"/>
              <a:cs typeface="Courier New"/>
              <a:sym typeface="Courier New"/>
            </a:endParaRPr>
          </a:p>
          <a:p>
            <a:pPr indent="0" lvl="0" marL="0" marR="0" rtl="0" algn="just">
              <a:spcBef>
                <a:spcPts val="0"/>
              </a:spcBef>
              <a:spcAft>
                <a:spcPts val="0"/>
              </a:spcAft>
              <a:buNone/>
            </a:pPr>
            <a:r>
              <a:rPr b="1" lang="es-MX" sz="1600">
                <a:solidFill>
                  <a:srgbClr val="1F3864"/>
                </a:solidFill>
                <a:latin typeface="Courier New"/>
                <a:ea typeface="Courier New"/>
                <a:cs typeface="Courier New"/>
                <a:sym typeface="Courier New"/>
              </a:rPr>
              <a:t>3) Modelo: </a:t>
            </a:r>
            <a:r>
              <a:rPr b="1" i="1" lang="es-MX" sz="1600">
                <a:solidFill>
                  <a:srgbClr val="1F3864"/>
                </a:solidFill>
                <a:latin typeface="Courier New"/>
                <a:ea typeface="Courier New"/>
                <a:cs typeface="Courier New"/>
                <a:sym typeface="Courier New"/>
              </a:rPr>
              <a:t>DecisionTreeClassifier(max_depth=5, random_state=42, criterion='gini’)</a:t>
            </a:r>
            <a:endParaRPr b="1" sz="1600">
              <a:solidFill>
                <a:srgbClr val="1F3864"/>
              </a:solidFill>
              <a:latin typeface="Courier New"/>
              <a:ea typeface="Courier New"/>
              <a:cs typeface="Courier New"/>
              <a:sym typeface="Courier New"/>
            </a:endParaRPr>
          </a:p>
          <a:p>
            <a:pPr indent="0" lvl="0" marL="0" marR="0" rtl="0" algn="just">
              <a:spcBef>
                <a:spcPts val="0"/>
              </a:spcBef>
              <a:spcAft>
                <a:spcPts val="0"/>
              </a:spcAft>
              <a:buNone/>
            </a:pPr>
            <a:r>
              <a:rPr b="1" lang="es-MX" sz="1600">
                <a:solidFill>
                  <a:srgbClr val="1F3864"/>
                </a:solidFill>
                <a:latin typeface="Courier New"/>
                <a:ea typeface="Courier New"/>
                <a:cs typeface="Courier New"/>
                <a:sym typeface="Courier New"/>
              </a:rPr>
              <a:t>4) </a:t>
            </a:r>
            <a:r>
              <a:rPr b="1" i="1" lang="es-MX" sz="1600">
                <a:solidFill>
                  <a:srgbClr val="1F3864"/>
                </a:solidFill>
                <a:latin typeface="Courier New"/>
                <a:ea typeface="Courier New"/>
                <a:cs typeface="Courier New"/>
                <a:sym typeface="Courier New"/>
              </a:rPr>
              <a:t>Entrenamiento de modelo: tree.fit(X_train, y_train)</a:t>
            </a:r>
            <a:endParaRPr/>
          </a:p>
        </p:txBody>
      </p:sp>
      <p:sp>
        <p:nvSpPr>
          <p:cNvPr id="170" name="Google Shape;170;p9"/>
          <p:cNvSpPr txBox="1"/>
          <p:nvPr/>
        </p:nvSpPr>
        <p:spPr>
          <a:xfrm>
            <a:off x="205655" y="3392328"/>
            <a:ext cx="11620585" cy="33855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1" lang="es-MX" sz="1600" u="sng">
                <a:solidFill>
                  <a:srgbClr val="1F3864"/>
                </a:solidFill>
                <a:latin typeface="Arial"/>
                <a:ea typeface="Arial"/>
                <a:cs typeface="Arial"/>
                <a:sym typeface="Arial"/>
              </a:rPr>
              <a:t>Matriz de confusión: </a:t>
            </a:r>
            <a:endParaRPr b="1" i="1" sz="1600">
              <a:solidFill>
                <a:srgbClr val="1F3864"/>
              </a:solidFill>
              <a:latin typeface="Courier New"/>
              <a:ea typeface="Courier New"/>
              <a:cs typeface="Courier New"/>
              <a:sym typeface="Courier New"/>
            </a:endParaRPr>
          </a:p>
        </p:txBody>
      </p:sp>
      <p:pic>
        <p:nvPicPr>
          <p:cNvPr id="171" name="Google Shape;171;p9"/>
          <p:cNvPicPr preferRelativeResize="0"/>
          <p:nvPr/>
        </p:nvPicPr>
        <p:blipFill rotWithShape="1">
          <a:blip r:embed="rId5">
            <a:alphaModFix/>
          </a:blip>
          <a:srcRect b="0" l="0" r="0" t="0"/>
          <a:stretch/>
        </p:blipFill>
        <p:spPr>
          <a:xfrm>
            <a:off x="3676650" y="3730882"/>
            <a:ext cx="4362450" cy="2895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0000"/>
          </a:blip>
          <a:stretch>
            <a:fillRect/>
          </a:stretch>
        </a:blipFill>
      </p:bgPr>
    </p:bg>
    <p:spTree>
      <p:nvGrpSpPr>
        <p:cNvPr id="175" name="Shape 175"/>
        <p:cNvGrpSpPr/>
        <p:nvPr/>
      </p:nvGrpSpPr>
      <p:grpSpPr>
        <a:xfrm>
          <a:off x="0" y="0"/>
          <a:ext cx="0" cy="0"/>
          <a:chOff x="0" y="0"/>
          <a:chExt cx="0" cy="0"/>
        </a:xfrm>
      </p:grpSpPr>
      <p:pic>
        <p:nvPicPr>
          <p:cNvPr id="176" name="Google Shape;176;p10"/>
          <p:cNvPicPr preferRelativeResize="0"/>
          <p:nvPr/>
        </p:nvPicPr>
        <p:blipFill rotWithShape="1">
          <a:blip r:embed="rId4">
            <a:alphaModFix/>
          </a:blip>
          <a:srcRect b="0" l="0" r="0" t="0"/>
          <a:stretch/>
        </p:blipFill>
        <p:spPr>
          <a:xfrm>
            <a:off x="205655" y="225791"/>
            <a:ext cx="952500" cy="742950"/>
          </a:xfrm>
          <a:prstGeom prst="rect">
            <a:avLst/>
          </a:prstGeom>
          <a:noFill/>
          <a:ln>
            <a:noFill/>
          </a:ln>
        </p:spPr>
      </p:pic>
      <p:sp>
        <p:nvSpPr>
          <p:cNvPr id="177" name="Google Shape;177;p10"/>
          <p:cNvSpPr txBox="1"/>
          <p:nvPr/>
        </p:nvSpPr>
        <p:spPr>
          <a:xfrm>
            <a:off x="1239115" y="111491"/>
            <a:ext cx="10728179"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2800">
                <a:solidFill>
                  <a:srgbClr val="FF0000"/>
                </a:solidFill>
                <a:latin typeface="Arial"/>
                <a:ea typeface="Arial"/>
                <a:cs typeface="Arial"/>
                <a:sym typeface="Arial"/>
              </a:rPr>
              <a:t>Modelo de predicción de victima con enfermedad mental (Algoritmo: Decision Tree)</a:t>
            </a:r>
            <a:endParaRPr/>
          </a:p>
        </p:txBody>
      </p:sp>
      <p:sp>
        <p:nvSpPr>
          <p:cNvPr id="178" name="Google Shape;178;p10"/>
          <p:cNvSpPr txBox="1"/>
          <p:nvPr/>
        </p:nvSpPr>
        <p:spPr>
          <a:xfrm>
            <a:off x="314326" y="952500"/>
            <a:ext cx="11511914" cy="51482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600"/>
              <a:buFont typeface="Calibri"/>
              <a:buNone/>
            </a:pPr>
            <a:r>
              <a:t/>
            </a:r>
            <a:endParaRPr sz="1600">
              <a:solidFill>
                <a:schemeClr val="dk1"/>
              </a:solidFill>
              <a:latin typeface="Arial"/>
              <a:ea typeface="Arial"/>
              <a:cs typeface="Arial"/>
              <a:sym typeface="Arial"/>
            </a:endParaRPr>
          </a:p>
        </p:txBody>
      </p:sp>
      <p:sp>
        <p:nvSpPr>
          <p:cNvPr id="179" name="Google Shape;179;p10"/>
          <p:cNvSpPr txBox="1"/>
          <p:nvPr/>
        </p:nvSpPr>
        <p:spPr>
          <a:xfrm>
            <a:off x="285707" y="1282273"/>
            <a:ext cx="11620585" cy="206210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1" lang="es-MX" sz="1600" u="sng">
                <a:solidFill>
                  <a:srgbClr val="1F3864"/>
                </a:solidFill>
                <a:latin typeface="Arial"/>
                <a:ea typeface="Arial"/>
                <a:cs typeface="Arial"/>
                <a:sym typeface="Arial"/>
              </a:rPr>
              <a:t>Resultados:</a:t>
            </a:r>
            <a:endParaRPr/>
          </a:p>
          <a:p>
            <a:pPr indent="0" lvl="0" marL="0" marR="0" rtl="0" algn="just">
              <a:spcBef>
                <a:spcPts val="0"/>
              </a:spcBef>
              <a:spcAft>
                <a:spcPts val="0"/>
              </a:spcAft>
              <a:buNone/>
            </a:pPr>
            <a:r>
              <a:rPr b="1" i="1" lang="es-MX" sz="1600" u="sng">
                <a:solidFill>
                  <a:srgbClr val="1F3864"/>
                </a:solidFill>
                <a:latin typeface="Arial"/>
                <a:ea typeface="Arial"/>
                <a:cs typeface="Arial"/>
                <a:sym typeface="Arial"/>
              </a:rPr>
              <a:t>Classification Report:</a:t>
            </a:r>
            <a:endParaRPr/>
          </a:p>
          <a:p>
            <a:pPr indent="-241300" lvl="0" marL="342900" marR="0" rtl="0" algn="just">
              <a:spcBef>
                <a:spcPts val="0"/>
              </a:spcBef>
              <a:spcAft>
                <a:spcPts val="0"/>
              </a:spcAft>
              <a:buClr>
                <a:schemeClr val="dk1"/>
              </a:buClr>
              <a:buSzPts val="1600"/>
              <a:buFont typeface="Calibri"/>
              <a:buNone/>
            </a:pPr>
            <a:r>
              <a:t/>
            </a:r>
            <a:endParaRPr b="1" i="1" sz="1600" u="sng">
              <a:solidFill>
                <a:srgbClr val="1F3864"/>
              </a:solidFill>
              <a:latin typeface="Arial"/>
              <a:ea typeface="Arial"/>
              <a:cs typeface="Arial"/>
              <a:sym typeface="Arial"/>
            </a:endParaRPr>
          </a:p>
          <a:p>
            <a:pPr indent="-241300" lvl="0" marL="342900" marR="0" rtl="0" algn="just">
              <a:spcBef>
                <a:spcPts val="0"/>
              </a:spcBef>
              <a:spcAft>
                <a:spcPts val="0"/>
              </a:spcAft>
              <a:buClr>
                <a:schemeClr val="dk1"/>
              </a:buClr>
              <a:buSzPts val="1600"/>
              <a:buFont typeface="Calibri"/>
              <a:buNone/>
            </a:pPr>
            <a:r>
              <a:t/>
            </a:r>
            <a:endParaRPr b="1" i="1" sz="1600" u="sng">
              <a:solidFill>
                <a:srgbClr val="1F3864"/>
              </a:solidFill>
              <a:latin typeface="Arial"/>
              <a:ea typeface="Arial"/>
              <a:cs typeface="Arial"/>
              <a:sym typeface="Arial"/>
            </a:endParaRPr>
          </a:p>
          <a:p>
            <a:pPr indent="-241300" lvl="0" marL="342900" marR="0" rtl="0" algn="just">
              <a:spcBef>
                <a:spcPts val="0"/>
              </a:spcBef>
              <a:spcAft>
                <a:spcPts val="0"/>
              </a:spcAft>
              <a:buClr>
                <a:schemeClr val="dk1"/>
              </a:buClr>
              <a:buSzPts val="1600"/>
              <a:buFont typeface="Calibri"/>
              <a:buNone/>
            </a:pPr>
            <a:r>
              <a:t/>
            </a:r>
            <a:endParaRPr b="1" sz="1600">
              <a:solidFill>
                <a:srgbClr val="1F3864"/>
              </a:solidFill>
              <a:latin typeface="Arial"/>
              <a:ea typeface="Arial"/>
              <a:cs typeface="Arial"/>
              <a:sym typeface="Arial"/>
            </a:endParaRPr>
          </a:p>
          <a:p>
            <a:pPr indent="0" lvl="0" marL="0" marR="0" rtl="0" algn="just">
              <a:spcBef>
                <a:spcPts val="0"/>
              </a:spcBef>
              <a:spcAft>
                <a:spcPts val="0"/>
              </a:spcAft>
              <a:buNone/>
            </a:pPr>
            <a:r>
              <a:t/>
            </a:r>
            <a:endParaRPr b="0" sz="1600">
              <a:solidFill>
                <a:srgbClr val="000000"/>
              </a:solidFill>
              <a:latin typeface="Courier New"/>
              <a:ea typeface="Courier New"/>
              <a:cs typeface="Courier New"/>
              <a:sym typeface="Courier New"/>
            </a:endParaRPr>
          </a:p>
          <a:p>
            <a:pPr indent="0" lvl="0" marL="0" marR="0" rtl="0" algn="just">
              <a:spcBef>
                <a:spcPts val="0"/>
              </a:spcBef>
              <a:spcAft>
                <a:spcPts val="0"/>
              </a:spcAft>
              <a:buNone/>
            </a:pPr>
            <a:r>
              <a:t/>
            </a:r>
            <a:endParaRPr b="1" i="1" sz="1600">
              <a:solidFill>
                <a:srgbClr val="1F3864"/>
              </a:solidFill>
              <a:latin typeface="Arial"/>
              <a:ea typeface="Arial"/>
              <a:cs typeface="Arial"/>
              <a:sym typeface="Arial"/>
            </a:endParaRPr>
          </a:p>
          <a:p>
            <a:pPr indent="0" lvl="0" marL="0" marR="0" rtl="0" algn="just">
              <a:spcBef>
                <a:spcPts val="0"/>
              </a:spcBef>
              <a:spcAft>
                <a:spcPts val="0"/>
              </a:spcAft>
              <a:buNone/>
            </a:pPr>
            <a:r>
              <a:t/>
            </a:r>
            <a:endParaRPr b="1" sz="1600">
              <a:solidFill>
                <a:srgbClr val="1F3864"/>
              </a:solidFill>
              <a:latin typeface="Arial"/>
              <a:ea typeface="Arial"/>
              <a:cs typeface="Arial"/>
              <a:sym typeface="Arial"/>
            </a:endParaRPr>
          </a:p>
        </p:txBody>
      </p:sp>
      <p:pic>
        <p:nvPicPr>
          <p:cNvPr id="180" name="Google Shape;180;p10"/>
          <p:cNvPicPr preferRelativeResize="0"/>
          <p:nvPr/>
        </p:nvPicPr>
        <p:blipFill rotWithShape="1">
          <a:blip r:embed="rId5">
            <a:alphaModFix/>
          </a:blip>
          <a:srcRect b="0" l="0" r="0" t="0"/>
          <a:stretch/>
        </p:blipFill>
        <p:spPr>
          <a:xfrm>
            <a:off x="3662361" y="1895783"/>
            <a:ext cx="4867275" cy="1762125"/>
          </a:xfrm>
          <a:prstGeom prst="rect">
            <a:avLst/>
          </a:prstGeom>
          <a:noFill/>
          <a:ln>
            <a:noFill/>
          </a:ln>
        </p:spPr>
      </p:pic>
      <p:sp>
        <p:nvSpPr>
          <p:cNvPr id="181" name="Google Shape;181;p10"/>
          <p:cNvSpPr txBox="1"/>
          <p:nvPr/>
        </p:nvSpPr>
        <p:spPr>
          <a:xfrm>
            <a:off x="314326" y="3957886"/>
            <a:ext cx="11620500" cy="28014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MX" sz="1600">
                <a:solidFill>
                  <a:srgbClr val="1F3864"/>
                </a:solidFill>
                <a:latin typeface="Arial"/>
                <a:ea typeface="Arial"/>
                <a:cs typeface="Arial"/>
                <a:sym typeface="Arial"/>
              </a:rPr>
              <a:t>Como puede observarse, el modelo presenta una significativamente mayor precisión para detectar casos “False” en cuanto a la variable de enfermedad mental de las v</a:t>
            </a:r>
            <a:r>
              <a:rPr b="1" lang="es-MX" sz="1600">
                <a:solidFill>
                  <a:srgbClr val="1F3864"/>
                </a:solidFill>
              </a:rPr>
              <a:t>í</a:t>
            </a:r>
            <a:r>
              <a:rPr b="1" lang="es-MX" sz="1600">
                <a:solidFill>
                  <a:srgbClr val="1F3864"/>
                </a:solidFill>
                <a:latin typeface="Arial"/>
                <a:ea typeface="Arial"/>
                <a:cs typeface="Arial"/>
                <a:sym typeface="Arial"/>
              </a:rPr>
              <a:t>ctimas. Partiendo de métricas de infalibilidad (F1) de 0.86 para sin enfermedad mental y 0.31 con enfermedad mental. Las métricas de precisión y recall, en el mismo sentido, otorgan mayor predictibilidad cuando la variable en cuestión es false. De hecho, se dan mejores resultados para “false” partiendo de un caso real (0.94) que deduciendo a partir de las variables independientes (0.79). Para casos “true”, se da a la inversa.</a:t>
            </a:r>
            <a:endParaRPr/>
          </a:p>
          <a:p>
            <a:pPr indent="0" lvl="0" marL="0" marR="0" rtl="0" algn="just">
              <a:spcBef>
                <a:spcPts val="0"/>
              </a:spcBef>
              <a:spcAft>
                <a:spcPts val="0"/>
              </a:spcAft>
              <a:buNone/>
            </a:pPr>
            <a:r>
              <a:t/>
            </a:r>
            <a:endParaRPr b="1" sz="1600">
              <a:solidFill>
                <a:srgbClr val="1F3864"/>
              </a:solidFill>
              <a:latin typeface="Arial"/>
              <a:ea typeface="Arial"/>
              <a:cs typeface="Arial"/>
              <a:sym typeface="Arial"/>
            </a:endParaRPr>
          </a:p>
          <a:p>
            <a:pPr indent="0" lvl="0" marL="0" marR="0" rtl="0" algn="just">
              <a:spcBef>
                <a:spcPts val="0"/>
              </a:spcBef>
              <a:spcAft>
                <a:spcPts val="0"/>
              </a:spcAft>
              <a:buNone/>
            </a:pPr>
            <a:r>
              <a:rPr b="1" lang="es-MX" sz="1600">
                <a:solidFill>
                  <a:srgbClr val="1F3864"/>
                </a:solidFill>
                <a:latin typeface="Arial"/>
                <a:ea typeface="Arial"/>
                <a:cs typeface="Arial"/>
                <a:sym typeface="Arial"/>
              </a:rPr>
              <a:t>Esto pudiera determinar que el modelo puede ser efectivo para determinar, una vez que haya fallecido un civil, si no se conoce el dato concreto, las probabilidades de que no haya sufrido una enfermedad mental en el momento de ser abatido por la policía, pero no para poder predecir precondiciones de enfermedades mentales a los efectos de diseñar políticas públicas.</a:t>
            </a:r>
            <a:endParaRPr b="1" sz="1600">
              <a:solidFill>
                <a:srgbClr val="1F3864"/>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0000"/>
          </a:blip>
          <a:stretch>
            <a:fillRect/>
          </a:stretch>
        </a:blipFill>
      </p:bgPr>
    </p:bg>
    <p:spTree>
      <p:nvGrpSpPr>
        <p:cNvPr id="185" name="Shape 185"/>
        <p:cNvGrpSpPr/>
        <p:nvPr/>
      </p:nvGrpSpPr>
      <p:grpSpPr>
        <a:xfrm>
          <a:off x="0" y="0"/>
          <a:ext cx="0" cy="0"/>
          <a:chOff x="0" y="0"/>
          <a:chExt cx="0" cy="0"/>
        </a:xfrm>
      </p:grpSpPr>
      <p:pic>
        <p:nvPicPr>
          <p:cNvPr id="186" name="Google Shape;186;p11"/>
          <p:cNvPicPr preferRelativeResize="0"/>
          <p:nvPr/>
        </p:nvPicPr>
        <p:blipFill rotWithShape="1">
          <a:blip r:embed="rId4">
            <a:alphaModFix/>
          </a:blip>
          <a:srcRect b="0" l="0" r="0" t="0"/>
          <a:stretch/>
        </p:blipFill>
        <p:spPr>
          <a:xfrm>
            <a:off x="205655" y="225791"/>
            <a:ext cx="952500" cy="742950"/>
          </a:xfrm>
          <a:prstGeom prst="rect">
            <a:avLst/>
          </a:prstGeom>
          <a:noFill/>
          <a:ln>
            <a:noFill/>
          </a:ln>
        </p:spPr>
      </p:pic>
      <p:sp>
        <p:nvSpPr>
          <p:cNvPr id="187" name="Google Shape;187;p11"/>
          <p:cNvSpPr txBox="1"/>
          <p:nvPr/>
        </p:nvSpPr>
        <p:spPr>
          <a:xfrm>
            <a:off x="1239115" y="111491"/>
            <a:ext cx="10728179"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2800">
                <a:solidFill>
                  <a:srgbClr val="FF0000"/>
                </a:solidFill>
                <a:latin typeface="Arial"/>
                <a:ea typeface="Arial"/>
                <a:cs typeface="Arial"/>
                <a:sym typeface="Arial"/>
              </a:rPr>
              <a:t>Modelo de predicción de victima con enfermedad mental (Algoritmo: Decision Tree)</a:t>
            </a:r>
            <a:endParaRPr/>
          </a:p>
        </p:txBody>
      </p:sp>
      <p:sp>
        <p:nvSpPr>
          <p:cNvPr id="188" name="Google Shape;188;p11"/>
          <p:cNvSpPr txBox="1"/>
          <p:nvPr/>
        </p:nvSpPr>
        <p:spPr>
          <a:xfrm>
            <a:off x="314326" y="952500"/>
            <a:ext cx="11511914" cy="51482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600"/>
              <a:buFont typeface="Calibri"/>
              <a:buNone/>
            </a:pPr>
            <a:r>
              <a:t/>
            </a:r>
            <a:endParaRPr sz="1600">
              <a:solidFill>
                <a:schemeClr val="dk1"/>
              </a:solidFill>
              <a:latin typeface="Arial"/>
              <a:ea typeface="Arial"/>
              <a:cs typeface="Arial"/>
              <a:sym typeface="Arial"/>
            </a:endParaRPr>
          </a:p>
        </p:txBody>
      </p:sp>
      <p:sp>
        <p:nvSpPr>
          <p:cNvPr id="189" name="Google Shape;189;p11"/>
          <p:cNvSpPr txBox="1"/>
          <p:nvPr/>
        </p:nvSpPr>
        <p:spPr>
          <a:xfrm>
            <a:off x="285707" y="1282273"/>
            <a:ext cx="11620585" cy="206210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1" lang="es-MX" sz="1600" u="sng">
                <a:solidFill>
                  <a:srgbClr val="1F3864"/>
                </a:solidFill>
                <a:latin typeface="Arial"/>
                <a:ea typeface="Arial"/>
                <a:cs typeface="Arial"/>
                <a:sym typeface="Arial"/>
              </a:rPr>
              <a:t>Resultados:</a:t>
            </a:r>
            <a:endParaRPr/>
          </a:p>
          <a:p>
            <a:pPr indent="0" lvl="0" marL="0" marR="0" rtl="0" algn="just">
              <a:spcBef>
                <a:spcPts val="0"/>
              </a:spcBef>
              <a:spcAft>
                <a:spcPts val="0"/>
              </a:spcAft>
              <a:buNone/>
            </a:pPr>
            <a:r>
              <a:rPr b="1" i="1" lang="es-MX" sz="1600" u="sng">
                <a:solidFill>
                  <a:srgbClr val="1F3864"/>
                </a:solidFill>
                <a:latin typeface="Arial"/>
                <a:ea typeface="Arial"/>
                <a:cs typeface="Arial"/>
                <a:sym typeface="Arial"/>
              </a:rPr>
              <a:t>Curva ROC:</a:t>
            </a:r>
            <a:endParaRPr/>
          </a:p>
          <a:p>
            <a:pPr indent="-241300" lvl="0" marL="342900" marR="0" rtl="0" algn="just">
              <a:spcBef>
                <a:spcPts val="0"/>
              </a:spcBef>
              <a:spcAft>
                <a:spcPts val="0"/>
              </a:spcAft>
              <a:buClr>
                <a:schemeClr val="dk1"/>
              </a:buClr>
              <a:buSzPts val="1600"/>
              <a:buFont typeface="Calibri"/>
              <a:buNone/>
            </a:pPr>
            <a:r>
              <a:t/>
            </a:r>
            <a:endParaRPr b="1" i="1" sz="1600" u="sng">
              <a:solidFill>
                <a:srgbClr val="1F3864"/>
              </a:solidFill>
              <a:latin typeface="Arial"/>
              <a:ea typeface="Arial"/>
              <a:cs typeface="Arial"/>
              <a:sym typeface="Arial"/>
            </a:endParaRPr>
          </a:p>
          <a:p>
            <a:pPr indent="-241300" lvl="0" marL="342900" marR="0" rtl="0" algn="just">
              <a:spcBef>
                <a:spcPts val="0"/>
              </a:spcBef>
              <a:spcAft>
                <a:spcPts val="0"/>
              </a:spcAft>
              <a:buClr>
                <a:schemeClr val="dk1"/>
              </a:buClr>
              <a:buSzPts val="1600"/>
              <a:buFont typeface="Calibri"/>
              <a:buNone/>
            </a:pPr>
            <a:r>
              <a:t/>
            </a:r>
            <a:endParaRPr b="1" i="1" sz="1600" u="sng">
              <a:solidFill>
                <a:srgbClr val="1F3864"/>
              </a:solidFill>
              <a:latin typeface="Arial"/>
              <a:ea typeface="Arial"/>
              <a:cs typeface="Arial"/>
              <a:sym typeface="Arial"/>
            </a:endParaRPr>
          </a:p>
          <a:p>
            <a:pPr indent="-241300" lvl="0" marL="342900" marR="0" rtl="0" algn="just">
              <a:spcBef>
                <a:spcPts val="0"/>
              </a:spcBef>
              <a:spcAft>
                <a:spcPts val="0"/>
              </a:spcAft>
              <a:buClr>
                <a:schemeClr val="dk1"/>
              </a:buClr>
              <a:buSzPts val="1600"/>
              <a:buFont typeface="Calibri"/>
              <a:buNone/>
            </a:pPr>
            <a:r>
              <a:t/>
            </a:r>
            <a:endParaRPr b="1" sz="1600">
              <a:solidFill>
                <a:srgbClr val="1F3864"/>
              </a:solidFill>
              <a:latin typeface="Arial"/>
              <a:ea typeface="Arial"/>
              <a:cs typeface="Arial"/>
              <a:sym typeface="Arial"/>
            </a:endParaRPr>
          </a:p>
          <a:p>
            <a:pPr indent="0" lvl="0" marL="0" marR="0" rtl="0" algn="just">
              <a:spcBef>
                <a:spcPts val="0"/>
              </a:spcBef>
              <a:spcAft>
                <a:spcPts val="0"/>
              </a:spcAft>
              <a:buNone/>
            </a:pPr>
            <a:r>
              <a:t/>
            </a:r>
            <a:endParaRPr b="0" sz="1600">
              <a:solidFill>
                <a:srgbClr val="000000"/>
              </a:solidFill>
              <a:latin typeface="Courier New"/>
              <a:ea typeface="Courier New"/>
              <a:cs typeface="Courier New"/>
              <a:sym typeface="Courier New"/>
            </a:endParaRPr>
          </a:p>
          <a:p>
            <a:pPr indent="0" lvl="0" marL="0" marR="0" rtl="0" algn="just">
              <a:spcBef>
                <a:spcPts val="0"/>
              </a:spcBef>
              <a:spcAft>
                <a:spcPts val="0"/>
              </a:spcAft>
              <a:buNone/>
            </a:pPr>
            <a:r>
              <a:t/>
            </a:r>
            <a:endParaRPr b="1" i="1" sz="1600">
              <a:solidFill>
                <a:srgbClr val="1F3864"/>
              </a:solidFill>
              <a:latin typeface="Arial"/>
              <a:ea typeface="Arial"/>
              <a:cs typeface="Arial"/>
              <a:sym typeface="Arial"/>
            </a:endParaRPr>
          </a:p>
          <a:p>
            <a:pPr indent="0" lvl="0" marL="0" marR="0" rtl="0" algn="just">
              <a:spcBef>
                <a:spcPts val="0"/>
              </a:spcBef>
              <a:spcAft>
                <a:spcPts val="0"/>
              </a:spcAft>
              <a:buNone/>
            </a:pPr>
            <a:r>
              <a:t/>
            </a:r>
            <a:endParaRPr b="1" sz="1600">
              <a:solidFill>
                <a:srgbClr val="1F3864"/>
              </a:solidFill>
              <a:latin typeface="Arial"/>
              <a:ea typeface="Arial"/>
              <a:cs typeface="Arial"/>
              <a:sym typeface="Arial"/>
            </a:endParaRPr>
          </a:p>
        </p:txBody>
      </p:sp>
      <p:sp>
        <p:nvSpPr>
          <p:cNvPr id="190" name="Google Shape;190;p11"/>
          <p:cNvSpPr txBox="1"/>
          <p:nvPr/>
        </p:nvSpPr>
        <p:spPr>
          <a:xfrm>
            <a:off x="314326" y="5529511"/>
            <a:ext cx="11620500" cy="5850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MX" sz="1600">
                <a:solidFill>
                  <a:srgbClr val="1F3864"/>
                </a:solidFill>
                <a:latin typeface="Arial"/>
                <a:ea typeface="Arial"/>
                <a:cs typeface="Arial"/>
                <a:sym typeface="Arial"/>
              </a:rPr>
              <a:t>Calculando la Curva ROC y su AUC score, podemos determinar que el modelo tiene un 7</a:t>
            </a:r>
            <a:r>
              <a:rPr b="1" lang="es-MX" sz="1600">
                <a:solidFill>
                  <a:srgbClr val="1F3864"/>
                </a:solidFill>
              </a:rPr>
              <a:t>7</a:t>
            </a:r>
            <a:r>
              <a:rPr b="1" lang="es-MX" sz="1600">
                <a:solidFill>
                  <a:srgbClr val="1F3864"/>
                </a:solidFill>
                <a:latin typeface="Arial"/>
                <a:ea typeface="Arial"/>
                <a:cs typeface="Arial"/>
                <a:sym typeface="Arial"/>
              </a:rPr>
              <a:t>% de probabilidad de </a:t>
            </a:r>
            <a:r>
              <a:rPr b="1" lang="es-MX" sz="1600">
                <a:solidFill>
                  <a:srgbClr val="1F3864"/>
                </a:solidFill>
              </a:rPr>
              <a:t>predecir </a:t>
            </a:r>
            <a:r>
              <a:rPr b="1" lang="es-MX" sz="1600">
                <a:solidFill>
                  <a:srgbClr val="1F3864"/>
                </a:solidFill>
                <a:latin typeface="Arial"/>
                <a:ea typeface="Arial"/>
                <a:cs typeface="Arial"/>
                <a:sym typeface="Arial"/>
              </a:rPr>
              <a:t>entre presencia o ausencia de enfermedad mental de las víctimas civiles.</a:t>
            </a:r>
            <a:endParaRPr b="1" sz="1600">
              <a:solidFill>
                <a:srgbClr val="1F3864"/>
              </a:solidFill>
              <a:latin typeface="Arial"/>
              <a:ea typeface="Arial"/>
              <a:cs typeface="Arial"/>
              <a:sym typeface="Arial"/>
            </a:endParaRPr>
          </a:p>
        </p:txBody>
      </p:sp>
      <p:pic>
        <p:nvPicPr>
          <p:cNvPr id="191" name="Google Shape;191;p11"/>
          <p:cNvPicPr preferRelativeResize="0"/>
          <p:nvPr/>
        </p:nvPicPr>
        <p:blipFill>
          <a:blip r:embed="rId5">
            <a:alphaModFix/>
          </a:blip>
          <a:stretch>
            <a:fillRect/>
          </a:stretch>
        </p:blipFill>
        <p:spPr>
          <a:xfrm>
            <a:off x="3733800" y="1585913"/>
            <a:ext cx="4724400" cy="3686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g1326efb944b_0_0"/>
          <p:cNvPicPr preferRelativeResize="0"/>
          <p:nvPr/>
        </p:nvPicPr>
        <p:blipFill rotWithShape="1">
          <a:blip r:embed="rId3">
            <a:alphaModFix/>
          </a:blip>
          <a:srcRect b="0" l="0" r="0" t="0"/>
          <a:stretch/>
        </p:blipFill>
        <p:spPr>
          <a:xfrm>
            <a:off x="10311847" y="187720"/>
            <a:ext cx="1467350" cy="1144533"/>
          </a:xfrm>
          <a:prstGeom prst="rect">
            <a:avLst/>
          </a:prstGeom>
          <a:noFill/>
          <a:ln>
            <a:noFill/>
          </a:ln>
        </p:spPr>
      </p:pic>
      <p:sp>
        <p:nvSpPr>
          <p:cNvPr id="90" name="Google Shape;90;g1326efb944b_0_0"/>
          <p:cNvSpPr txBox="1"/>
          <p:nvPr/>
        </p:nvSpPr>
        <p:spPr>
          <a:xfrm>
            <a:off x="350675" y="187725"/>
            <a:ext cx="101601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i="1" lang="es-MX" sz="4000">
                <a:solidFill>
                  <a:schemeClr val="dk1"/>
                </a:solidFill>
              </a:rPr>
              <a:t>CONTENIDO</a:t>
            </a:r>
            <a:endParaRPr b="1" i="1" sz="4000">
              <a:solidFill>
                <a:schemeClr val="dk1"/>
              </a:solidFill>
            </a:endParaRPr>
          </a:p>
        </p:txBody>
      </p:sp>
      <p:sp>
        <p:nvSpPr>
          <p:cNvPr id="91" name="Google Shape;91;g1326efb944b_0_0"/>
          <p:cNvSpPr txBox="1"/>
          <p:nvPr/>
        </p:nvSpPr>
        <p:spPr>
          <a:xfrm>
            <a:off x="1539925" y="1557825"/>
            <a:ext cx="8362200" cy="3786600"/>
          </a:xfrm>
          <a:prstGeom prst="rect">
            <a:avLst/>
          </a:prstGeom>
          <a:noFill/>
          <a:ln>
            <a:noFill/>
          </a:ln>
        </p:spPr>
        <p:txBody>
          <a:bodyPr anchorCtr="0" anchor="t" bIns="91425" lIns="91425" spcFirstLastPara="1" rIns="91425" wrap="square" tIns="91425">
            <a:spAutoFit/>
          </a:bodyPr>
          <a:lstStyle/>
          <a:p>
            <a:pPr indent="-393700" lvl="0" marL="457200" rtl="0" algn="l">
              <a:spcBef>
                <a:spcPts val="0"/>
              </a:spcBef>
              <a:spcAft>
                <a:spcPts val="0"/>
              </a:spcAft>
              <a:buSzPts val="2600"/>
              <a:buFont typeface="Calibri"/>
              <a:buChar char="●"/>
            </a:pPr>
            <a:r>
              <a:rPr lang="es-MX" sz="2600">
                <a:latin typeface="Calibri"/>
                <a:ea typeface="Calibri"/>
                <a:cs typeface="Calibri"/>
                <a:sym typeface="Calibri"/>
              </a:rPr>
              <a:t>Descripción del caso de negocio </a:t>
            </a:r>
            <a:endParaRPr sz="2600">
              <a:latin typeface="Calibri"/>
              <a:ea typeface="Calibri"/>
              <a:cs typeface="Calibri"/>
              <a:sym typeface="Calibri"/>
            </a:endParaRPr>
          </a:p>
          <a:p>
            <a:pPr indent="-393700" lvl="0" marL="457200" rtl="0" algn="l">
              <a:spcBef>
                <a:spcPts val="0"/>
              </a:spcBef>
              <a:spcAft>
                <a:spcPts val="0"/>
              </a:spcAft>
              <a:buSzPts val="2600"/>
              <a:buFont typeface="Calibri"/>
              <a:buChar char="●"/>
            </a:pPr>
            <a:r>
              <a:rPr lang="es-MX" sz="2600">
                <a:latin typeface="Calibri"/>
                <a:ea typeface="Calibri"/>
                <a:cs typeface="Calibri"/>
                <a:sym typeface="Calibri"/>
              </a:rPr>
              <a:t>Objetivos del modelo</a:t>
            </a:r>
            <a:endParaRPr sz="2600">
              <a:latin typeface="Calibri"/>
              <a:ea typeface="Calibri"/>
              <a:cs typeface="Calibri"/>
              <a:sym typeface="Calibri"/>
            </a:endParaRPr>
          </a:p>
          <a:p>
            <a:pPr indent="-393700" lvl="0" marL="457200" rtl="0" algn="l">
              <a:spcBef>
                <a:spcPts val="0"/>
              </a:spcBef>
              <a:spcAft>
                <a:spcPts val="0"/>
              </a:spcAft>
              <a:buSzPts val="2600"/>
              <a:buFont typeface="Calibri"/>
              <a:buChar char="●"/>
            </a:pPr>
            <a:r>
              <a:rPr lang="es-MX" sz="2600">
                <a:latin typeface="Calibri"/>
                <a:ea typeface="Calibri"/>
                <a:cs typeface="Calibri"/>
                <a:sym typeface="Calibri"/>
              </a:rPr>
              <a:t>Descripción de los datos</a:t>
            </a:r>
            <a:endParaRPr sz="2600">
              <a:latin typeface="Calibri"/>
              <a:ea typeface="Calibri"/>
              <a:cs typeface="Calibri"/>
              <a:sym typeface="Calibri"/>
            </a:endParaRPr>
          </a:p>
          <a:p>
            <a:pPr indent="-393700" lvl="0" marL="457200" rtl="0" algn="l">
              <a:spcBef>
                <a:spcPts val="0"/>
              </a:spcBef>
              <a:spcAft>
                <a:spcPts val="0"/>
              </a:spcAft>
              <a:buSzPts val="2600"/>
              <a:buFont typeface="Calibri"/>
              <a:buChar char="●"/>
            </a:pPr>
            <a:r>
              <a:rPr lang="es-MX" sz="2600">
                <a:latin typeface="Calibri"/>
                <a:ea typeface="Calibri"/>
                <a:cs typeface="Calibri"/>
                <a:sym typeface="Calibri"/>
              </a:rPr>
              <a:t>Hallazgos del Análisis ExpLoratorio (EDA)</a:t>
            </a:r>
            <a:endParaRPr sz="2600">
              <a:latin typeface="Calibri"/>
              <a:ea typeface="Calibri"/>
              <a:cs typeface="Calibri"/>
              <a:sym typeface="Calibri"/>
            </a:endParaRPr>
          </a:p>
          <a:p>
            <a:pPr indent="-393700" lvl="0" marL="457200" rtl="0" algn="l">
              <a:spcBef>
                <a:spcPts val="0"/>
              </a:spcBef>
              <a:spcAft>
                <a:spcPts val="0"/>
              </a:spcAft>
              <a:buSzPts val="2600"/>
              <a:buFont typeface="Calibri"/>
              <a:buChar char="●"/>
            </a:pPr>
            <a:r>
              <a:rPr lang="es-MX" sz="2600">
                <a:latin typeface="Calibri"/>
                <a:ea typeface="Calibri"/>
                <a:cs typeface="Calibri"/>
                <a:sym typeface="Calibri"/>
              </a:rPr>
              <a:t>Selección de Algoritmo</a:t>
            </a:r>
            <a:endParaRPr sz="2600">
              <a:latin typeface="Calibri"/>
              <a:ea typeface="Calibri"/>
              <a:cs typeface="Calibri"/>
              <a:sym typeface="Calibri"/>
            </a:endParaRPr>
          </a:p>
          <a:p>
            <a:pPr indent="-393700" lvl="0" marL="457200" rtl="0" algn="l">
              <a:spcBef>
                <a:spcPts val="0"/>
              </a:spcBef>
              <a:spcAft>
                <a:spcPts val="0"/>
              </a:spcAft>
              <a:buSzPts val="2600"/>
              <a:buFont typeface="Calibri"/>
              <a:buChar char="●"/>
            </a:pPr>
            <a:r>
              <a:rPr lang="es-MX" sz="2600">
                <a:latin typeface="Calibri"/>
                <a:ea typeface="Calibri"/>
                <a:cs typeface="Calibri"/>
                <a:sym typeface="Calibri"/>
              </a:rPr>
              <a:t>Métricas de desempeño del modelo</a:t>
            </a:r>
            <a:endParaRPr sz="2600">
              <a:latin typeface="Calibri"/>
              <a:ea typeface="Calibri"/>
              <a:cs typeface="Calibri"/>
              <a:sym typeface="Calibri"/>
            </a:endParaRPr>
          </a:p>
          <a:p>
            <a:pPr indent="-393700" lvl="0" marL="457200" rtl="0" algn="l">
              <a:spcBef>
                <a:spcPts val="0"/>
              </a:spcBef>
              <a:spcAft>
                <a:spcPts val="0"/>
              </a:spcAft>
              <a:buSzPts val="2600"/>
              <a:buFont typeface="Calibri"/>
              <a:buChar char="●"/>
            </a:pPr>
            <a:r>
              <a:rPr lang="es-MX" sz="2600">
                <a:latin typeface="Calibri"/>
                <a:ea typeface="Calibri"/>
                <a:cs typeface="Calibri"/>
                <a:sym typeface="Calibri"/>
              </a:rPr>
              <a:t>Iteraciones de Optimización</a:t>
            </a:r>
            <a:endParaRPr sz="2600">
              <a:latin typeface="Calibri"/>
              <a:ea typeface="Calibri"/>
              <a:cs typeface="Calibri"/>
              <a:sym typeface="Calibri"/>
            </a:endParaRPr>
          </a:p>
          <a:p>
            <a:pPr indent="-393700" lvl="0" marL="457200" rtl="0" algn="l">
              <a:spcBef>
                <a:spcPts val="0"/>
              </a:spcBef>
              <a:spcAft>
                <a:spcPts val="0"/>
              </a:spcAft>
              <a:buSzPts val="2600"/>
              <a:buFont typeface="Calibri"/>
              <a:buChar char="●"/>
            </a:pPr>
            <a:r>
              <a:rPr lang="es-MX" sz="2600">
                <a:latin typeface="Calibri"/>
                <a:ea typeface="Calibri"/>
                <a:cs typeface="Calibri"/>
                <a:sym typeface="Calibri"/>
              </a:rPr>
              <a:t>Métricas finales del algoritmo optimizado</a:t>
            </a:r>
            <a:endParaRPr sz="2600">
              <a:latin typeface="Calibri"/>
              <a:ea typeface="Calibri"/>
              <a:cs typeface="Calibri"/>
              <a:sym typeface="Calibri"/>
            </a:endParaRPr>
          </a:p>
          <a:p>
            <a:pPr indent="-393700" lvl="0" marL="457200" rtl="0" algn="l">
              <a:spcBef>
                <a:spcPts val="0"/>
              </a:spcBef>
              <a:spcAft>
                <a:spcPts val="0"/>
              </a:spcAft>
              <a:buSzPts val="2600"/>
              <a:buFont typeface="Calibri"/>
              <a:buChar char="●"/>
            </a:pPr>
            <a:r>
              <a:rPr lang="es-MX" sz="2600">
                <a:latin typeface="Calibri"/>
                <a:ea typeface="Calibri"/>
                <a:cs typeface="Calibri"/>
                <a:sym typeface="Calibri"/>
              </a:rPr>
              <a:t>Contribuciones</a:t>
            </a:r>
            <a:endParaRPr sz="26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ctrTitle"/>
          </p:nvPr>
        </p:nvSpPr>
        <p:spPr>
          <a:xfrm>
            <a:off x="350675" y="1410800"/>
            <a:ext cx="6987600" cy="3333900"/>
          </a:xfrm>
          <a:prstGeom prst="rect">
            <a:avLst/>
          </a:prstGeom>
          <a:noFill/>
          <a:ln>
            <a:noFill/>
          </a:ln>
        </p:spPr>
        <p:txBody>
          <a:bodyPr anchorCtr="0" anchor="b" bIns="45700" lIns="91425" spcFirstLastPara="1" rIns="91425" wrap="square" tIns="45700">
            <a:spAutoFit/>
          </a:bodyPr>
          <a:lstStyle/>
          <a:p>
            <a:pPr indent="0" lvl="0" marL="0" rtl="0" algn="just">
              <a:lnSpc>
                <a:spcPct val="90000"/>
              </a:lnSpc>
              <a:spcBef>
                <a:spcPts val="0"/>
              </a:spcBef>
              <a:spcAft>
                <a:spcPts val="0"/>
              </a:spcAft>
              <a:buClr>
                <a:srgbClr val="212121"/>
              </a:buClr>
              <a:buSzPts val="1600"/>
              <a:buFont typeface="Arial"/>
              <a:buNone/>
            </a:pPr>
            <a:r>
              <a:rPr lang="es-MX" sz="2600">
                <a:solidFill>
                  <a:srgbClr val="002060"/>
                </a:solidFill>
                <a:latin typeface="Arial"/>
                <a:ea typeface="Arial"/>
                <a:cs typeface="Arial"/>
                <a:sym typeface="Arial"/>
              </a:rPr>
              <a:t>El dataset seleccionado refiere a muertes civiles causadas por las fuerzas policiales en Estados Unidos del 2015 al 2020. </a:t>
            </a:r>
            <a:endParaRPr sz="2600">
              <a:solidFill>
                <a:srgbClr val="002060"/>
              </a:solidFill>
              <a:latin typeface="Arial"/>
              <a:ea typeface="Arial"/>
              <a:cs typeface="Arial"/>
              <a:sym typeface="Arial"/>
            </a:endParaRPr>
          </a:p>
          <a:p>
            <a:pPr indent="0" lvl="0" marL="0" rtl="0" algn="just">
              <a:lnSpc>
                <a:spcPct val="90000"/>
              </a:lnSpc>
              <a:spcBef>
                <a:spcPts val="0"/>
              </a:spcBef>
              <a:spcAft>
                <a:spcPts val="0"/>
              </a:spcAft>
              <a:buClr>
                <a:srgbClr val="212121"/>
              </a:buClr>
              <a:buSzPts val="1600"/>
              <a:buFont typeface="Arial"/>
              <a:buNone/>
            </a:pPr>
            <a:r>
              <a:rPr lang="es-MX" sz="2600">
                <a:solidFill>
                  <a:srgbClr val="002060"/>
                </a:solidFill>
                <a:latin typeface="Arial"/>
                <a:ea typeface="Arial"/>
                <a:cs typeface="Arial"/>
                <a:sym typeface="Arial"/>
              </a:rPr>
              <a:t>H</a:t>
            </a:r>
            <a:r>
              <a:rPr lang="es-MX" sz="2600">
                <a:solidFill>
                  <a:srgbClr val="002060"/>
                </a:solidFill>
                <a:latin typeface="Arial"/>
                <a:ea typeface="Arial"/>
                <a:cs typeface="Arial"/>
                <a:sym typeface="Arial"/>
              </a:rPr>
              <a:t>emos decidido analizar los datos d</a:t>
            </a:r>
            <a:r>
              <a:rPr lang="es-MX" sz="2600">
                <a:solidFill>
                  <a:srgbClr val="002060"/>
                </a:solidFill>
                <a:latin typeface="Arial"/>
                <a:ea typeface="Arial"/>
                <a:cs typeface="Arial"/>
                <a:sym typeface="Arial"/>
              </a:rPr>
              <a:t>ebido a la creciente problemática mundial de muertes civiles para determinar si hay condiciones o variables relacionadas, y poder contribuir con información clave para generar mecanismos para erradicar esta situación.</a:t>
            </a:r>
            <a:endParaRPr sz="2600">
              <a:solidFill>
                <a:srgbClr val="002060"/>
              </a:solidFill>
              <a:latin typeface="Arial"/>
              <a:ea typeface="Arial"/>
              <a:cs typeface="Arial"/>
              <a:sym typeface="Arial"/>
            </a:endParaRPr>
          </a:p>
        </p:txBody>
      </p:sp>
      <p:pic>
        <p:nvPicPr>
          <p:cNvPr id="97" name="Google Shape;97;p2"/>
          <p:cNvPicPr preferRelativeResize="0"/>
          <p:nvPr/>
        </p:nvPicPr>
        <p:blipFill rotWithShape="1">
          <a:blip r:embed="rId3">
            <a:alphaModFix/>
          </a:blip>
          <a:srcRect b="0" l="0" r="0" t="0"/>
          <a:stretch/>
        </p:blipFill>
        <p:spPr>
          <a:xfrm>
            <a:off x="7692300" y="-4975"/>
            <a:ext cx="4493182" cy="6858001"/>
          </a:xfrm>
          <a:prstGeom prst="rect">
            <a:avLst/>
          </a:prstGeom>
          <a:noFill/>
          <a:ln>
            <a:noFill/>
          </a:ln>
        </p:spPr>
      </p:pic>
      <p:pic>
        <p:nvPicPr>
          <p:cNvPr id="98" name="Google Shape;98;p2"/>
          <p:cNvPicPr preferRelativeResize="0"/>
          <p:nvPr/>
        </p:nvPicPr>
        <p:blipFill rotWithShape="1">
          <a:blip r:embed="rId4">
            <a:alphaModFix/>
          </a:blip>
          <a:srcRect b="0" l="0" r="0" t="0"/>
          <a:stretch/>
        </p:blipFill>
        <p:spPr>
          <a:xfrm>
            <a:off x="3415580" y="5946409"/>
            <a:ext cx="952500" cy="742950"/>
          </a:xfrm>
          <a:prstGeom prst="rect">
            <a:avLst/>
          </a:prstGeom>
          <a:noFill/>
          <a:ln>
            <a:noFill/>
          </a:ln>
        </p:spPr>
      </p:pic>
      <p:sp>
        <p:nvSpPr>
          <p:cNvPr id="99" name="Google Shape;99;p2"/>
          <p:cNvSpPr txBox="1"/>
          <p:nvPr/>
        </p:nvSpPr>
        <p:spPr>
          <a:xfrm>
            <a:off x="398025" y="277275"/>
            <a:ext cx="69876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es-MX" sz="2800">
                <a:solidFill>
                  <a:srgbClr val="FF0000"/>
                </a:solidFill>
              </a:rPr>
              <a:t>DESCRIPCIÓN DEL CASO DE NEGOCIO</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0000"/>
          </a:blip>
          <a:stretch>
            <a:fillRect/>
          </a:stretch>
        </a:blipFill>
      </p:bgPr>
    </p:bg>
    <p:spTree>
      <p:nvGrpSpPr>
        <p:cNvPr id="103" name="Shape 103"/>
        <p:cNvGrpSpPr/>
        <p:nvPr/>
      </p:nvGrpSpPr>
      <p:grpSpPr>
        <a:xfrm>
          <a:off x="0" y="0"/>
          <a:ext cx="0" cy="0"/>
          <a:chOff x="0" y="0"/>
          <a:chExt cx="0" cy="0"/>
        </a:xfrm>
      </p:grpSpPr>
      <p:pic>
        <p:nvPicPr>
          <p:cNvPr id="104" name="Google Shape;104;p3"/>
          <p:cNvPicPr preferRelativeResize="0"/>
          <p:nvPr/>
        </p:nvPicPr>
        <p:blipFill rotWithShape="1">
          <a:blip r:embed="rId4">
            <a:alphaModFix/>
          </a:blip>
          <a:srcRect b="0" l="0" r="0" t="0"/>
          <a:stretch/>
        </p:blipFill>
        <p:spPr>
          <a:xfrm>
            <a:off x="205655" y="152157"/>
            <a:ext cx="952500" cy="742950"/>
          </a:xfrm>
          <a:prstGeom prst="rect">
            <a:avLst/>
          </a:prstGeom>
          <a:noFill/>
          <a:ln>
            <a:noFill/>
          </a:ln>
        </p:spPr>
      </p:pic>
      <p:sp>
        <p:nvSpPr>
          <p:cNvPr id="105" name="Google Shape;105;p3"/>
          <p:cNvSpPr txBox="1"/>
          <p:nvPr/>
        </p:nvSpPr>
        <p:spPr>
          <a:xfrm>
            <a:off x="1258166" y="262016"/>
            <a:ext cx="79431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2800">
                <a:solidFill>
                  <a:srgbClr val="FF0000"/>
                </a:solidFill>
              </a:rPr>
              <a:t>OBJETIVOS DEL MODELO</a:t>
            </a:r>
            <a:endParaRPr/>
          </a:p>
        </p:txBody>
      </p:sp>
      <p:sp>
        <p:nvSpPr>
          <p:cNvPr id="106" name="Google Shape;106;p3"/>
          <p:cNvSpPr txBox="1"/>
          <p:nvPr/>
        </p:nvSpPr>
        <p:spPr>
          <a:xfrm>
            <a:off x="314326" y="952500"/>
            <a:ext cx="11511914" cy="51482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600"/>
              <a:buFont typeface="Calibri"/>
              <a:buNone/>
            </a:pPr>
            <a:r>
              <a:t/>
            </a:r>
            <a:endParaRPr b="0" sz="1600" u="none">
              <a:solidFill>
                <a:schemeClr val="dk1"/>
              </a:solidFill>
              <a:latin typeface="Arial"/>
              <a:ea typeface="Arial"/>
              <a:cs typeface="Arial"/>
              <a:sym typeface="Arial"/>
            </a:endParaRPr>
          </a:p>
        </p:txBody>
      </p:sp>
      <p:sp>
        <p:nvSpPr>
          <p:cNvPr id="107" name="Google Shape;107;p3"/>
          <p:cNvSpPr txBox="1"/>
          <p:nvPr/>
        </p:nvSpPr>
        <p:spPr>
          <a:xfrm>
            <a:off x="205650" y="1364975"/>
            <a:ext cx="11620500" cy="4735800"/>
          </a:xfrm>
          <a:prstGeom prst="rect">
            <a:avLst/>
          </a:prstGeom>
          <a:noFill/>
          <a:ln>
            <a:noFill/>
          </a:ln>
        </p:spPr>
        <p:txBody>
          <a:bodyPr anchorCtr="0" anchor="t" bIns="45700" lIns="91425" spcFirstLastPara="1" rIns="91425" wrap="square" tIns="45700">
            <a:spAutoFit/>
          </a:bodyPr>
          <a:lstStyle/>
          <a:p>
            <a:pPr indent="-298450" lvl="0" marL="285750" marR="0" rtl="0" algn="l">
              <a:lnSpc>
                <a:spcPct val="100000"/>
              </a:lnSpc>
              <a:spcBef>
                <a:spcPts val="0"/>
              </a:spcBef>
              <a:spcAft>
                <a:spcPts val="0"/>
              </a:spcAft>
              <a:buClr>
                <a:srgbClr val="002060"/>
              </a:buClr>
              <a:buSzPts val="2600"/>
              <a:buFont typeface="Arial"/>
              <a:buChar char="•"/>
            </a:pPr>
            <a:r>
              <a:rPr lang="es-MX" sz="2600">
                <a:solidFill>
                  <a:srgbClr val="002060"/>
                </a:solidFill>
                <a:latin typeface="Arial"/>
                <a:ea typeface="Arial"/>
                <a:cs typeface="Arial"/>
                <a:sym typeface="Arial"/>
              </a:rPr>
              <a:t>¿Cu</a:t>
            </a:r>
            <a:r>
              <a:rPr lang="es-MX" sz="2600">
                <a:solidFill>
                  <a:srgbClr val="002060"/>
                </a:solidFill>
              </a:rPr>
              <a:t>á</a:t>
            </a:r>
            <a:r>
              <a:rPr lang="es-MX" sz="2600">
                <a:solidFill>
                  <a:srgbClr val="002060"/>
                </a:solidFill>
                <a:latin typeface="Arial"/>
                <a:ea typeface="Arial"/>
                <a:cs typeface="Arial"/>
                <a:sym typeface="Arial"/>
              </a:rPr>
              <a:t>l es la probabilidad de que una víctima civil tenga una enfermedad mental al momento del incidente con la policía?</a:t>
            </a:r>
            <a:endParaRPr sz="2600">
              <a:solidFill>
                <a:srgbClr val="002060"/>
              </a:solidFill>
              <a:latin typeface="Arial"/>
              <a:ea typeface="Arial"/>
              <a:cs typeface="Arial"/>
              <a:sym typeface="Arial"/>
            </a:endParaRPr>
          </a:p>
          <a:p>
            <a:pPr indent="-298450" lvl="0" marL="285750" marR="0" rtl="0" algn="l">
              <a:lnSpc>
                <a:spcPct val="100000"/>
              </a:lnSpc>
              <a:spcBef>
                <a:spcPts val="1000"/>
              </a:spcBef>
              <a:spcAft>
                <a:spcPts val="0"/>
              </a:spcAft>
              <a:buClr>
                <a:srgbClr val="002060"/>
              </a:buClr>
              <a:buSzPts val="2600"/>
              <a:buFont typeface="Arial"/>
              <a:buChar char="•"/>
            </a:pPr>
            <a:r>
              <a:rPr lang="es-MX" sz="2600">
                <a:solidFill>
                  <a:srgbClr val="002060"/>
                </a:solidFill>
                <a:latin typeface="Arial"/>
                <a:ea typeface="Arial"/>
                <a:cs typeface="Arial"/>
                <a:sym typeface="Arial"/>
              </a:rPr>
              <a:t>¿Cu</a:t>
            </a:r>
            <a:r>
              <a:rPr lang="es-MX" sz="2600">
                <a:solidFill>
                  <a:srgbClr val="002060"/>
                </a:solidFill>
              </a:rPr>
              <a:t>á</a:t>
            </a:r>
            <a:r>
              <a:rPr lang="es-MX" sz="2600">
                <a:solidFill>
                  <a:srgbClr val="002060"/>
                </a:solidFill>
                <a:latin typeface="Arial"/>
                <a:ea typeface="Arial"/>
                <a:cs typeface="Arial"/>
                <a:sym typeface="Arial"/>
              </a:rPr>
              <a:t>l es la distribución por raza de las víctimas?</a:t>
            </a:r>
            <a:endParaRPr sz="2600">
              <a:solidFill>
                <a:srgbClr val="002060"/>
              </a:solidFill>
              <a:latin typeface="Arial"/>
              <a:ea typeface="Arial"/>
              <a:cs typeface="Arial"/>
              <a:sym typeface="Arial"/>
            </a:endParaRPr>
          </a:p>
          <a:p>
            <a:pPr indent="-298450" lvl="0" marL="285750" marR="0" rtl="0" algn="l">
              <a:lnSpc>
                <a:spcPct val="100000"/>
              </a:lnSpc>
              <a:spcBef>
                <a:spcPts val="1000"/>
              </a:spcBef>
              <a:spcAft>
                <a:spcPts val="0"/>
              </a:spcAft>
              <a:buClr>
                <a:srgbClr val="002060"/>
              </a:buClr>
              <a:buSzPts val="2600"/>
              <a:buFont typeface="Arial"/>
              <a:buChar char="•"/>
            </a:pPr>
            <a:r>
              <a:rPr lang="es-MX" sz="2600">
                <a:solidFill>
                  <a:srgbClr val="002060"/>
                </a:solidFill>
                <a:latin typeface="Arial"/>
                <a:ea typeface="Arial"/>
                <a:cs typeface="Arial"/>
                <a:sym typeface="Arial"/>
              </a:rPr>
              <a:t>¿Cu</a:t>
            </a:r>
            <a:r>
              <a:rPr lang="es-MX" sz="2600">
                <a:solidFill>
                  <a:srgbClr val="002060"/>
                </a:solidFill>
              </a:rPr>
              <a:t>á</a:t>
            </a:r>
            <a:r>
              <a:rPr lang="es-MX" sz="2600">
                <a:solidFill>
                  <a:srgbClr val="002060"/>
                </a:solidFill>
                <a:latin typeface="Arial"/>
                <a:ea typeface="Arial"/>
                <a:cs typeface="Arial"/>
                <a:sym typeface="Arial"/>
              </a:rPr>
              <a:t>l es la incidencia de los factores socioeconómicos y políticos de los estados en la cantidad de víctimas por millón de habitantes?</a:t>
            </a:r>
            <a:endParaRPr sz="2600">
              <a:solidFill>
                <a:srgbClr val="002060"/>
              </a:solidFill>
              <a:latin typeface="Arial"/>
              <a:ea typeface="Arial"/>
              <a:cs typeface="Arial"/>
              <a:sym typeface="Arial"/>
            </a:endParaRPr>
          </a:p>
          <a:p>
            <a:pPr indent="-298450" lvl="0" marL="285750" marR="0" rtl="0" algn="l">
              <a:lnSpc>
                <a:spcPct val="100000"/>
              </a:lnSpc>
              <a:spcBef>
                <a:spcPts val="1000"/>
              </a:spcBef>
              <a:spcAft>
                <a:spcPts val="0"/>
              </a:spcAft>
              <a:buClr>
                <a:srgbClr val="002060"/>
              </a:buClr>
              <a:buSzPts val="2600"/>
              <a:buFont typeface="Arial"/>
              <a:buChar char="•"/>
            </a:pPr>
            <a:r>
              <a:rPr lang="es-MX" sz="2600">
                <a:solidFill>
                  <a:srgbClr val="002060"/>
                </a:solidFill>
                <a:latin typeface="Arial"/>
                <a:ea typeface="Arial"/>
                <a:cs typeface="Arial"/>
                <a:sym typeface="Arial"/>
              </a:rPr>
              <a:t>¿Cuáles son los estados con mayor cantidad de muertes por millón de habitantes?</a:t>
            </a:r>
            <a:endParaRPr sz="2600">
              <a:solidFill>
                <a:srgbClr val="002060"/>
              </a:solidFill>
              <a:latin typeface="Arial"/>
              <a:ea typeface="Arial"/>
              <a:cs typeface="Arial"/>
              <a:sym typeface="Arial"/>
            </a:endParaRPr>
          </a:p>
          <a:p>
            <a:pPr indent="-298450" lvl="0" marL="285750" marR="0" rtl="0" algn="l">
              <a:lnSpc>
                <a:spcPct val="100000"/>
              </a:lnSpc>
              <a:spcBef>
                <a:spcPts val="1000"/>
              </a:spcBef>
              <a:spcAft>
                <a:spcPts val="0"/>
              </a:spcAft>
              <a:buClr>
                <a:srgbClr val="002060"/>
              </a:buClr>
              <a:buSzPts val="2600"/>
              <a:buFont typeface="Arial"/>
              <a:buChar char="•"/>
            </a:pPr>
            <a:r>
              <a:rPr lang="es-MX" sz="2600">
                <a:solidFill>
                  <a:srgbClr val="002060"/>
                </a:solidFill>
                <a:latin typeface="Arial"/>
                <a:ea typeface="Arial"/>
                <a:cs typeface="Arial"/>
                <a:sym typeface="Arial"/>
              </a:rPr>
              <a:t>¿</a:t>
            </a:r>
            <a:r>
              <a:rPr lang="es-MX" sz="2600">
                <a:solidFill>
                  <a:srgbClr val="002060"/>
                </a:solidFill>
              </a:rPr>
              <a:t>Cuáles</a:t>
            </a:r>
            <a:r>
              <a:rPr lang="es-MX" sz="2600">
                <a:solidFill>
                  <a:srgbClr val="002060"/>
                </a:solidFill>
                <a:latin typeface="Arial"/>
                <a:ea typeface="Arial"/>
                <a:cs typeface="Arial"/>
                <a:sym typeface="Arial"/>
              </a:rPr>
              <a:t> son las circunstancias m</a:t>
            </a:r>
            <a:r>
              <a:rPr lang="es-MX" sz="2600">
                <a:solidFill>
                  <a:srgbClr val="002060"/>
                </a:solidFill>
              </a:rPr>
              <a:t>á</a:t>
            </a:r>
            <a:r>
              <a:rPr lang="es-MX" sz="2600">
                <a:solidFill>
                  <a:srgbClr val="002060"/>
                </a:solidFill>
                <a:latin typeface="Arial"/>
                <a:ea typeface="Arial"/>
                <a:cs typeface="Arial"/>
                <a:sym typeface="Arial"/>
              </a:rPr>
              <a:t>s comunes del encuentro entre el civil y la policía? </a:t>
            </a:r>
            <a:endParaRPr sz="2600">
              <a:solidFill>
                <a:srgbClr val="002060"/>
              </a:solidFill>
            </a:endParaRPr>
          </a:p>
          <a:p>
            <a:pPr indent="-298450" lvl="0" marL="285750" marR="0" rtl="0" algn="l">
              <a:lnSpc>
                <a:spcPct val="100000"/>
              </a:lnSpc>
              <a:spcBef>
                <a:spcPts val="1000"/>
              </a:spcBef>
              <a:spcAft>
                <a:spcPts val="1000"/>
              </a:spcAft>
              <a:buClr>
                <a:srgbClr val="002060"/>
              </a:buClr>
              <a:buSzPts val="2600"/>
              <a:buFont typeface="Arial"/>
              <a:buChar char="•"/>
            </a:pPr>
            <a:r>
              <a:rPr lang="es-MX" sz="2600">
                <a:solidFill>
                  <a:srgbClr val="002060"/>
                </a:solidFill>
                <a:latin typeface="Arial"/>
                <a:ea typeface="Arial"/>
                <a:cs typeface="Arial"/>
                <a:sym typeface="Arial"/>
              </a:rPr>
              <a:t>¿</a:t>
            </a:r>
            <a:r>
              <a:rPr lang="es-MX" sz="2600">
                <a:solidFill>
                  <a:srgbClr val="002060"/>
                </a:solidFill>
              </a:rPr>
              <a:t>L</a:t>
            </a:r>
            <a:r>
              <a:rPr lang="es-MX" sz="2600">
                <a:solidFill>
                  <a:srgbClr val="002060"/>
                </a:solidFill>
                <a:latin typeface="Arial"/>
                <a:ea typeface="Arial"/>
                <a:cs typeface="Arial"/>
                <a:sym typeface="Arial"/>
              </a:rPr>
              <a:t>os civiles generalmente están armados?</a:t>
            </a:r>
            <a:endParaRPr sz="2600">
              <a:solidFill>
                <a:srgbClr val="00206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0000"/>
          </a:blip>
          <a:stretch>
            <a:fillRect/>
          </a:stretch>
        </a:blipFill>
      </p:bgPr>
    </p:bg>
    <p:spTree>
      <p:nvGrpSpPr>
        <p:cNvPr id="111" name="Shape 111"/>
        <p:cNvGrpSpPr/>
        <p:nvPr/>
      </p:nvGrpSpPr>
      <p:grpSpPr>
        <a:xfrm>
          <a:off x="0" y="0"/>
          <a:ext cx="0" cy="0"/>
          <a:chOff x="0" y="0"/>
          <a:chExt cx="0" cy="0"/>
        </a:xfrm>
      </p:grpSpPr>
      <p:sp>
        <p:nvSpPr>
          <p:cNvPr id="112" name="Google Shape;112;p4"/>
          <p:cNvSpPr txBox="1"/>
          <p:nvPr/>
        </p:nvSpPr>
        <p:spPr>
          <a:xfrm>
            <a:off x="1248640" y="230891"/>
            <a:ext cx="107283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2800">
                <a:solidFill>
                  <a:srgbClr val="FF0000"/>
                </a:solidFill>
              </a:rPr>
              <a:t>DESCRIPCIÓN DE LOS DATOS</a:t>
            </a:r>
            <a:endParaRPr/>
          </a:p>
        </p:txBody>
      </p:sp>
      <p:sp>
        <p:nvSpPr>
          <p:cNvPr id="113" name="Google Shape;113;p4"/>
          <p:cNvSpPr txBox="1"/>
          <p:nvPr/>
        </p:nvSpPr>
        <p:spPr>
          <a:xfrm>
            <a:off x="314326" y="952500"/>
            <a:ext cx="11511914" cy="51482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600"/>
              <a:buFont typeface="Calibri"/>
              <a:buNone/>
            </a:pPr>
            <a:r>
              <a:t/>
            </a:r>
            <a:endParaRPr sz="1600">
              <a:solidFill>
                <a:schemeClr val="dk1"/>
              </a:solidFill>
              <a:latin typeface="Arial"/>
              <a:ea typeface="Arial"/>
              <a:cs typeface="Arial"/>
              <a:sym typeface="Arial"/>
            </a:endParaRPr>
          </a:p>
        </p:txBody>
      </p:sp>
      <p:sp>
        <p:nvSpPr>
          <p:cNvPr id="114" name="Google Shape;114;p4"/>
          <p:cNvSpPr txBox="1"/>
          <p:nvPr/>
        </p:nvSpPr>
        <p:spPr>
          <a:xfrm>
            <a:off x="205655" y="1152749"/>
            <a:ext cx="11511900" cy="501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2800" u="sng">
                <a:solidFill>
                  <a:schemeClr val="dk1"/>
                </a:solidFill>
                <a:latin typeface="Arial"/>
                <a:ea typeface="Arial"/>
                <a:cs typeface="Arial"/>
                <a:sym typeface="Arial"/>
              </a:rPr>
              <a:t>Fuentes de dataset</a:t>
            </a:r>
            <a:r>
              <a:rPr lang="es-MX" sz="2800">
                <a:solidFill>
                  <a:schemeClr val="dk1"/>
                </a:solidFill>
                <a:latin typeface="Arial"/>
                <a:ea typeface="Arial"/>
                <a:cs typeface="Arial"/>
                <a:sym typeface="Arial"/>
              </a:rPr>
              <a:t>:</a:t>
            </a:r>
            <a:endParaRPr sz="2400">
              <a:solidFill>
                <a:srgbClr val="002060"/>
              </a:solidFill>
              <a:latin typeface="Arial"/>
              <a:ea typeface="Arial"/>
              <a:cs typeface="Arial"/>
              <a:sym typeface="Arial"/>
            </a:endParaRPr>
          </a:p>
          <a:p>
            <a:pPr indent="-342900" lvl="0" marL="342900" marR="0" rtl="0" algn="l">
              <a:spcBef>
                <a:spcPts val="0"/>
              </a:spcBef>
              <a:spcAft>
                <a:spcPts val="0"/>
              </a:spcAft>
              <a:buClr>
                <a:srgbClr val="002060"/>
              </a:buClr>
              <a:buSzPts val="2400"/>
              <a:buFont typeface="Arial"/>
              <a:buChar char="•"/>
            </a:pPr>
            <a:r>
              <a:rPr lang="es-MX" sz="2400">
                <a:solidFill>
                  <a:srgbClr val="002060"/>
                </a:solidFill>
                <a:latin typeface="Arial"/>
                <a:ea typeface="Arial"/>
                <a:cs typeface="Arial"/>
                <a:sym typeface="Arial"/>
              </a:rPr>
              <a:t>Datos de hechos y civiles: </a:t>
            </a:r>
            <a:endParaRPr/>
          </a:p>
          <a:p>
            <a:pPr indent="360000" lvl="0" marL="0" marR="0" rtl="0" algn="l">
              <a:spcBef>
                <a:spcPts val="0"/>
              </a:spcBef>
              <a:spcAft>
                <a:spcPts val="0"/>
              </a:spcAft>
              <a:buNone/>
            </a:pPr>
            <a:r>
              <a:rPr lang="es-MX" sz="2400" u="sng">
                <a:solidFill>
                  <a:srgbClr val="002060"/>
                </a:solidFill>
                <a:latin typeface="Arial"/>
                <a:ea typeface="Arial"/>
                <a:cs typeface="Arial"/>
                <a:sym typeface="Arial"/>
                <a:hlinkClick r:id="rId4">
                  <a:extLst>
                    <a:ext uri="{A12FA001-AC4F-418D-AE19-62706E023703}">
                      <ahyp:hlinkClr val="tx"/>
                    </a:ext>
                  </a:extLst>
                </a:hlinkClick>
              </a:rPr>
              <a:t>https://github.com/washingtonpost/data-police-shootings</a:t>
            </a:r>
            <a:endParaRPr sz="2400">
              <a:solidFill>
                <a:srgbClr val="002060"/>
              </a:solidFill>
              <a:latin typeface="Arial"/>
              <a:ea typeface="Arial"/>
              <a:cs typeface="Arial"/>
              <a:sym typeface="Arial"/>
            </a:endParaRPr>
          </a:p>
          <a:p>
            <a:pPr indent="-190500" lvl="0" marL="342900" marR="0" rtl="0" algn="l">
              <a:spcBef>
                <a:spcPts val="0"/>
              </a:spcBef>
              <a:spcAft>
                <a:spcPts val="0"/>
              </a:spcAft>
              <a:buClr>
                <a:schemeClr val="dk1"/>
              </a:buClr>
              <a:buSzPts val="2400"/>
              <a:buFont typeface="Calibri"/>
              <a:buNone/>
            </a:pPr>
            <a:r>
              <a:t/>
            </a:r>
            <a:endParaRPr sz="2400">
              <a:solidFill>
                <a:srgbClr val="002060"/>
              </a:solidFill>
              <a:latin typeface="Arial"/>
              <a:ea typeface="Arial"/>
              <a:cs typeface="Arial"/>
              <a:sym typeface="Arial"/>
            </a:endParaRPr>
          </a:p>
          <a:p>
            <a:pPr indent="-342900" lvl="0" marL="342900" marR="0" rtl="0" algn="l">
              <a:spcBef>
                <a:spcPts val="0"/>
              </a:spcBef>
              <a:spcAft>
                <a:spcPts val="0"/>
              </a:spcAft>
              <a:buClr>
                <a:srgbClr val="002060"/>
              </a:buClr>
              <a:buSzPts val="2400"/>
              <a:buFont typeface="Arial"/>
              <a:buChar char="•"/>
            </a:pPr>
            <a:r>
              <a:rPr lang="es-MX" sz="2400">
                <a:solidFill>
                  <a:srgbClr val="002060"/>
                </a:solidFill>
                <a:latin typeface="Arial"/>
                <a:ea typeface="Arial"/>
                <a:cs typeface="Arial"/>
                <a:sym typeface="Arial"/>
              </a:rPr>
              <a:t>Datos socioeconómicos de los estados: </a:t>
            </a:r>
            <a:endParaRPr/>
          </a:p>
          <a:p>
            <a:pPr indent="360000" lvl="0" marL="0" marR="0" rtl="0" algn="l">
              <a:spcBef>
                <a:spcPts val="0"/>
              </a:spcBef>
              <a:spcAft>
                <a:spcPts val="0"/>
              </a:spcAft>
              <a:buNone/>
            </a:pPr>
            <a:r>
              <a:rPr lang="es-MX" sz="2400" u="sng">
                <a:solidFill>
                  <a:srgbClr val="002060"/>
                </a:solidFill>
                <a:latin typeface="Arial"/>
                <a:ea typeface="Arial"/>
                <a:cs typeface="Arial"/>
                <a:sym typeface="Arial"/>
                <a:hlinkClick r:id="rId5">
                  <a:extLst>
                    <a:ext uri="{A12FA001-AC4F-418D-AE19-62706E023703}">
                      <ahyp:hlinkClr val="tx"/>
                    </a:ext>
                  </a:extLst>
                </a:hlinkClick>
              </a:rPr>
              <a:t>https://data.ers.usda.gov/</a:t>
            </a:r>
            <a:endParaRPr sz="2400">
              <a:solidFill>
                <a:srgbClr val="002060"/>
              </a:solidFill>
              <a:latin typeface="Arial"/>
              <a:ea typeface="Arial"/>
              <a:cs typeface="Arial"/>
              <a:sym typeface="Arial"/>
            </a:endParaRPr>
          </a:p>
          <a:p>
            <a:pPr indent="-190500" lvl="0" marL="342900" marR="0" rtl="0" algn="l">
              <a:spcBef>
                <a:spcPts val="0"/>
              </a:spcBef>
              <a:spcAft>
                <a:spcPts val="0"/>
              </a:spcAft>
              <a:buClr>
                <a:schemeClr val="dk1"/>
              </a:buClr>
              <a:buSzPts val="2400"/>
              <a:buFont typeface="Calibri"/>
              <a:buNone/>
            </a:pPr>
            <a:r>
              <a:t/>
            </a:r>
            <a:endParaRPr sz="2400">
              <a:solidFill>
                <a:srgbClr val="002060"/>
              </a:solidFill>
              <a:latin typeface="Arial"/>
              <a:ea typeface="Arial"/>
              <a:cs typeface="Arial"/>
              <a:sym typeface="Arial"/>
            </a:endParaRPr>
          </a:p>
          <a:p>
            <a:pPr indent="-342900" lvl="0" marL="342900" marR="0" rtl="0" algn="l">
              <a:spcBef>
                <a:spcPts val="0"/>
              </a:spcBef>
              <a:spcAft>
                <a:spcPts val="0"/>
              </a:spcAft>
              <a:buClr>
                <a:srgbClr val="002060"/>
              </a:buClr>
              <a:buSzPts val="2400"/>
              <a:buFont typeface="Arial"/>
              <a:buChar char="•"/>
            </a:pPr>
            <a:r>
              <a:rPr lang="es-MX" sz="2400">
                <a:solidFill>
                  <a:srgbClr val="002060"/>
                </a:solidFill>
                <a:latin typeface="Arial"/>
                <a:ea typeface="Arial"/>
                <a:cs typeface="Arial"/>
                <a:sym typeface="Arial"/>
              </a:rPr>
              <a:t>Datos de partido político y gobernador por Estado: </a:t>
            </a:r>
            <a:r>
              <a:rPr lang="es-MX" sz="2400" u="sng">
                <a:solidFill>
                  <a:srgbClr val="002060"/>
                </a:solidFill>
                <a:latin typeface="Arial"/>
                <a:ea typeface="Arial"/>
                <a:cs typeface="Arial"/>
                <a:sym typeface="Arial"/>
                <a:hlinkClick r:id="rId6">
                  <a:extLst>
                    <a:ext uri="{A12FA001-AC4F-418D-AE19-62706E023703}">
                      <ahyp:hlinkClr val="tx"/>
                    </a:ext>
                  </a:extLst>
                </a:hlinkClick>
              </a:rPr>
              <a:t>https://www.openicpsr.org/openicpsr/project/102000/version/V3/view</a:t>
            </a:r>
            <a:endParaRPr sz="2400">
              <a:solidFill>
                <a:srgbClr val="002060"/>
              </a:solidFill>
              <a:latin typeface="Arial"/>
              <a:ea typeface="Arial"/>
              <a:cs typeface="Arial"/>
              <a:sym typeface="Arial"/>
            </a:endParaRPr>
          </a:p>
          <a:p>
            <a:pPr indent="0" lvl="0" marL="0" marR="0" rtl="0" algn="l">
              <a:spcBef>
                <a:spcPts val="0"/>
              </a:spcBef>
              <a:spcAft>
                <a:spcPts val="0"/>
              </a:spcAft>
              <a:buNone/>
            </a:pPr>
            <a:r>
              <a:t/>
            </a:r>
            <a:endParaRPr sz="2400">
              <a:solidFill>
                <a:srgbClr val="002060"/>
              </a:solidFill>
              <a:latin typeface="Arial"/>
              <a:ea typeface="Arial"/>
              <a:cs typeface="Arial"/>
              <a:sym typeface="Arial"/>
            </a:endParaRPr>
          </a:p>
          <a:p>
            <a:pPr indent="0" lvl="0" marL="0" marR="0" rtl="0" algn="l">
              <a:spcBef>
                <a:spcPts val="0"/>
              </a:spcBef>
              <a:spcAft>
                <a:spcPts val="0"/>
              </a:spcAft>
              <a:buNone/>
            </a:pPr>
            <a:r>
              <a:rPr b="1" lang="es-MX" sz="2800" u="sng">
                <a:solidFill>
                  <a:schemeClr val="dk1"/>
                </a:solidFill>
                <a:latin typeface="Arial"/>
                <a:ea typeface="Arial"/>
                <a:cs typeface="Arial"/>
                <a:sym typeface="Arial"/>
              </a:rPr>
              <a:t>Criterios de selección:</a:t>
            </a:r>
            <a:endParaRPr/>
          </a:p>
          <a:p>
            <a:pPr indent="-342900" lvl="0" marL="342900" marR="0" rtl="0" algn="l">
              <a:spcBef>
                <a:spcPts val="0"/>
              </a:spcBef>
              <a:spcAft>
                <a:spcPts val="0"/>
              </a:spcAft>
              <a:buClr>
                <a:srgbClr val="002060"/>
              </a:buClr>
              <a:buSzPts val="2400"/>
              <a:buFont typeface="Arial"/>
              <a:buChar char="•"/>
            </a:pPr>
            <a:r>
              <a:rPr lang="es-MX" sz="2400">
                <a:solidFill>
                  <a:srgbClr val="002060"/>
                </a:solidFill>
                <a:latin typeface="Arial"/>
                <a:ea typeface="Arial"/>
                <a:cs typeface="Arial"/>
                <a:sym typeface="Arial"/>
              </a:rPr>
              <a:t>Trascendencia de la problemática</a:t>
            </a:r>
            <a:endParaRPr/>
          </a:p>
          <a:p>
            <a:pPr indent="-342900" lvl="0" marL="342900" marR="0" rtl="0" algn="l">
              <a:spcBef>
                <a:spcPts val="0"/>
              </a:spcBef>
              <a:spcAft>
                <a:spcPts val="0"/>
              </a:spcAft>
              <a:buClr>
                <a:srgbClr val="002060"/>
              </a:buClr>
              <a:buSzPts val="2400"/>
              <a:buFont typeface="Arial"/>
              <a:buChar char="•"/>
            </a:pPr>
            <a:r>
              <a:rPr lang="es-MX" sz="2400">
                <a:solidFill>
                  <a:srgbClr val="002060"/>
                </a:solidFill>
                <a:latin typeface="Arial"/>
                <a:ea typeface="Arial"/>
                <a:cs typeface="Arial"/>
                <a:sym typeface="Arial"/>
              </a:rPr>
              <a:t>Oportunidad y completitud de los datos</a:t>
            </a:r>
            <a:endParaRPr sz="2400">
              <a:solidFill>
                <a:srgbClr val="002060"/>
              </a:solidFill>
              <a:latin typeface="Arial"/>
              <a:ea typeface="Arial"/>
              <a:cs typeface="Arial"/>
              <a:sym typeface="Arial"/>
            </a:endParaRPr>
          </a:p>
        </p:txBody>
      </p:sp>
      <p:pic>
        <p:nvPicPr>
          <p:cNvPr id="115" name="Google Shape;115;p4"/>
          <p:cNvPicPr preferRelativeResize="0"/>
          <p:nvPr/>
        </p:nvPicPr>
        <p:blipFill rotWithShape="1">
          <a:blip r:embed="rId7">
            <a:alphaModFix/>
          </a:blip>
          <a:srcRect b="0" l="0" r="0" t="0"/>
          <a:stretch/>
        </p:blipFill>
        <p:spPr>
          <a:xfrm>
            <a:off x="205655" y="152157"/>
            <a:ext cx="952500" cy="742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0000"/>
          </a:blip>
          <a:stretch>
            <a:fillRect/>
          </a:stretch>
        </a:blipFill>
      </p:bgPr>
    </p:bg>
    <p:spTree>
      <p:nvGrpSpPr>
        <p:cNvPr id="119" name="Shape 119"/>
        <p:cNvGrpSpPr/>
        <p:nvPr/>
      </p:nvGrpSpPr>
      <p:grpSpPr>
        <a:xfrm>
          <a:off x="0" y="0"/>
          <a:ext cx="0" cy="0"/>
          <a:chOff x="0" y="0"/>
          <a:chExt cx="0" cy="0"/>
        </a:xfrm>
      </p:grpSpPr>
      <p:sp>
        <p:nvSpPr>
          <p:cNvPr id="120" name="Google Shape;120;g1326efb944b_0_9"/>
          <p:cNvSpPr txBox="1"/>
          <p:nvPr/>
        </p:nvSpPr>
        <p:spPr>
          <a:xfrm>
            <a:off x="1248640" y="230891"/>
            <a:ext cx="107283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2800">
                <a:solidFill>
                  <a:srgbClr val="FF0000"/>
                </a:solidFill>
              </a:rPr>
              <a:t>DESCRIPCIÓN DE LOS DATOS</a:t>
            </a:r>
            <a:endParaRPr/>
          </a:p>
        </p:txBody>
      </p:sp>
      <p:pic>
        <p:nvPicPr>
          <p:cNvPr id="121" name="Google Shape;121;g1326efb944b_0_9"/>
          <p:cNvPicPr preferRelativeResize="0"/>
          <p:nvPr/>
        </p:nvPicPr>
        <p:blipFill rotWithShape="1">
          <a:blip r:embed="rId4">
            <a:alphaModFix/>
          </a:blip>
          <a:srcRect b="0" l="0" r="0" t="0"/>
          <a:stretch/>
        </p:blipFill>
        <p:spPr>
          <a:xfrm>
            <a:off x="205655" y="152157"/>
            <a:ext cx="952500" cy="742950"/>
          </a:xfrm>
          <a:prstGeom prst="rect">
            <a:avLst/>
          </a:prstGeom>
          <a:noFill/>
          <a:ln>
            <a:noFill/>
          </a:ln>
        </p:spPr>
      </p:pic>
      <p:sp>
        <p:nvSpPr>
          <p:cNvPr id="122" name="Google Shape;122;g1326efb944b_0_9"/>
          <p:cNvSpPr txBox="1"/>
          <p:nvPr/>
        </p:nvSpPr>
        <p:spPr>
          <a:xfrm>
            <a:off x="205649" y="1153250"/>
            <a:ext cx="4187700" cy="5649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2500">
                <a:solidFill>
                  <a:schemeClr val="dk1"/>
                </a:solidFill>
              </a:rPr>
              <a:t>Variables:</a:t>
            </a:r>
            <a:endParaRPr b="1" sz="2500">
              <a:solidFill>
                <a:schemeClr val="dk1"/>
              </a:solidFill>
            </a:endParaRPr>
          </a:p>
          <a:p>
            <a:pPr indent="-381000" lvl="0" marL="457200" marR="0" rtl="0" algn="l">
              <a:spcBef>
                <a:spcPts val="0"/>
              </a:spcBef>
              <a:spcAft>
                <a:spcPts val="0"/>
              </a:spcAft>
              <a:buClr>
                <a:schemeClr val="dk1"/>
              </a:buClr>
              <a:buSzPts val="2400"/>
              <a:buChar char="●"/>
            </a:pPr>
            <a:r>
              <a:rPr lang="es-MX" sz="2400">
                <a:solidFill>
                  <a:schemeClr val="dk1"/>
                </a:solidFill>
              </a:rPr>
              <a:t>Civil_Name</a:t>
            </a:r>
            <a:endParaRPr sz="2400">
              <a:solidFill>
                <a:schemeClr val="dk1"/>
              </a:solidFill>
            </a:endParaRPr>
          </a:p>
          <a:p>
            <a:pPr indent="-381000" lvl="0" marL="457200" marR="0" rtl="0" algn="l">
              <a:spcBef>
                <a:spcPts val="0"/>
              </a:spcBef>
              <a:spcAft>
                <a:spcPts val="0"/>
              </a:spcAft>
              <a:buClr>
                <a:schemeClr val="dk1"/>
              </a:buClr>
              <a:buSzPts val="2400"/>
              <a:buChar char="●"/>
            </a:pPr>
            <a:r>
              <a:rPr lang="es-MX" sz="2400">
                <a:solidFill>
                  <a:schemeClr val="dk1"/>
                </a:solidFill>
              </a:rPr>
              <a:t>Death_Date</a:t>
            </a:r>
            <a:endParaRPr sz="2400">
              <a:solidFill>
                <a:schemeClr val="dk1"/>
              </a:solidFill>
            </a:endParaRPr>
          </a:p>
          <a:p>
            <a:pPr indent="-381000" lvl="0" marL="457200" marR="0" rtl="0" algn="l">
              <a:spcBef>
                <a:spcPts val="0"/>
              </a:spcBef>
              <a:spcAft>
                <a:spcPts val="0"/>
              </a:spcAft>
              <a:buClr>
                <a:schemeClr val="dk1"/>
              </a:buClr>
              <a:buSzPts val="2400"/>
              <a:buChar char="●"/>
            </a:pPr>
            <a:r>
              <a:rPr lang="es-MX" sz="2400">
                <a:solidFill>
                  <a:schemeClr val="dk1"/>
                </a:solidFill>
              </a:rPr>
              <a:t>Manner_of_death</a:t>
            </a:r>
            <a:endParaRPr sz="2400">
              <a:solidFill>
                <a:schemeClr val="dk1"/>
              </a:solidFill>
            </a:endParaRPr>
          </a:p>
          <a:p>
            <a:pPr indent="-381000" lvl="0" marL="457200" marR="0" rtl="0" algn="l">
              <a:spcBef>
                <a:spcPts val="0"/>
              </a:spcBef>
              <a:spcAft>
                <a:spcPts val="0"/>
              </a:spcAft>
              <a:buClr>
                <a:schemeClr val="dk1"/>
              </a:buClr>
              <a:buSzPts val="2400"/>
              <a:buChar char="●"/>
            </a:pPr>
            <a:r>
              <a:rPr lang="es-MX" sz="2400">
                <a:solidFill>
                  <a:schemeClr val="dk1"/>
                </a:solidFill>
              </a:rPr>
              <a:t>Armed</a:t>
            </a:r>
            <a:endParaRPr sz="2400">
              <a:solidFill>
                <a:schemeClr val="dk1"/>
              </a:solidFill>
            </a:endParaRPr>
          </a:p>
          <a:p>
            <a:pPr indent="-381000" lvl="0" marL="457200" marR="0" rtl="0" algn="l">
              <a:spcBef>
                <a:spcPts val="0"/>
              </a:spcBef>
              <a:spcAft>
                <a:spcPts val="0"/>
              </a:spcAft>
              <a:buClr>
                <a:schemeClr val="dk1"/>
              </a:buClr>
              <a:buSzPts val="2400"/>
              <a:buChar char="●"/>
            </a:pPr>
            <a:r>
              <a:rPr lang="es-MX" sz="2400">
                <a:solidFill>
                  <a:schemeClr val="dk1"/>
                </a:solidFill>
              </a:rPr>
              <a:t>Age</a:t>
            </a:r>
            <a:endParaRPr sz="2400">
              <a:solidFill>
                <a:schemeClr val="dk1"/>
              </a:solidFill>
            </a:endParaRPr>
          </a:p>
          <a:p>
            <a:pPr indent="-381000" lvl="0" marL="457200" marR="0" rtl="0" algn="l">
              <a:spcBef>
                <a:spcPts val="0"/>
              </a:spcBef>
              <a:spcAft>
                <a:spcPts val="0"/>
              </a:spcAft>
              <a:buClr>
                <a:schemeClr val="dk1"/>
              </a:buClr>
              <a:buSzPts val="2400"/>
              <a:buChar char="●"/>
            </a:pPr>
            <a:r>
              <a:rPr lang="es-MX" sz="2400">
                <a:solidFill>
                  <a:schemeClr val="dk1"/>
                </a:solidFill>
              </a:rPr>
              <a:t>Gender</a:t>
            </a:r>
            <a:endParaRPr sz="2400">
              <a:solidFill>
                <a:schemeClr val="dk1"/>
              </a:solidFill>
            </a:endParaRPr>
          </a:p>
          <a:p>
            <a:pPr indent="-381000" lvl="0" marL="457200" marR="0" rtl="0" algn="l">
              <a:spcBef>
                <a:spcPts val="0"/>
              </a:spcBef>
              <a:spcAft>
                <a:spcPts val="0"/>
              </a:spcAft>
              <a:buClr>
                <a:schemeClr val="dk1"/>
              </a:buClr>
              <a:buSzPts val="2400"/>
              <a:buChar char="●"/>
            </a:pPr>
            <a:r>
              <a:rPr lang="es-MX" sz="2400">
                <a:solidFill>
                  <a:schemeClr val="dk1"/>
                </a:solidFill>
              </a:rPr>
              <a:t>Race</a:t>
            </a:r>
            <a:endParaRPr sz="2400">
              <a:solidFill>
                <a:schemeClr val="dk1"/>
              </a:solidFill>
            </a:endParaRPr>
          </a:p>
          <a:p>
            <a:pPr indent="-381000" lvl="0" marL="457200" marR="0" rtl="0" algn="l">
              <a:spcBef>
                <a:spcPts val="0"/>
              </a:spcBef>
              <a:spcAft>
                <a:spcPts val="0"/>
              </a:spcAft>
              <a:buClr>
                <a:schemeClr val="dk1"/>
              </a:buClr>
              <a:buSzPts val="2400"/>
              <a:buChar char="●"/>
            </a:pPr>
            <a:r>
              <a:rPr lang="es-MX" sz="2400">
                <a:solidFill>
                  <a:schemeClr val="dk1"/>
                </a:solidFill>
              </a:rPr>
              <a:t>City</a:t>
            </a:r>
            <a:endParaRPr sz="2400">
              <a:solidFill>
                <a:schemeClr val="dk1"/>
              </a:solidFill>
            </a:endParaRPr>
          </a:p>
          <a:p>
            <a:pPr indent="-381000" lvl="0" marL="457200" marR="0" rtl="0" algn="l">
              <a:spcBef>
                <a:spcPts val="0"/>
              </a:spcBef>
              <a:spcAft>
                <a:spcPts val="0"/>
              </a:spcAft>
              <a:buClr>
                <a:schemeClr val="dk1"/>
              </a:buClr>
              <a:buSzPts val="2400"/>
              <a:buChar char="●"/>
            </a:pPr>
            <a:r>
              <a:rPr lang="es-MX" sz="2400">
                <a:solidFill>
                  <a:schemeClr val="dk1"/>
                </a:solidFill>
              </a:rPr>
              <a:t>State_ID</a:t>
            </a:r>
            <a:endParaRPr sz="2400">
              <a:solidFill>
                <a:schemeClr val="dk1"/>
              </a:solidFill>
            </a:endParaRPr>
          </a:p>
          <a:p>
            <a:pPr indent="-381000" lvl="0" marL="457200" marR="0" rtl="0" algn="l">
              <a:spcBef>
                <a:spcPts val="0"/>
              </a:spcBef>
              <a:spcAft>
                <a:spcPts val="0"/>
              </a:spcAft>
              <a:buClr>
                <a:schemeClr val="dk1"/>
              </a:buClr>
              <a:buSzPts val="2400"/>
              <a:buChar char="●"/>
            </a:pPr>
            <a:r>
              <a:rPr lang="es-MX" sz="2400">
                <a:solidFill>
                  <a:schemeClr val="dk1"/>
                </a:solidFill>
              </a:rPr>
              <a:t>Signs_of_mental_illness</a:t>
            </a:r>
            <a:endParaRPr sz="2400">
              <a:solidFill>
                <a:schemeClr val="dk1"/>
              </a:solidFill>
            </a:endParaRPr>
          </a:p>
          <a:p>
            <a:pPr indent="-381000" lvl="0" marL="457200" marR="0" rtl="0" algn="l">
              <a:spcBef>
                <a:spcPts val="0"/>
              </a:spcBef>
              <a:spcAft>
                <a:spcPts val="0"/>
              </a:spcAft>
              <a:buClr>
                <a:schemeClr val="dk1"/>
              </a:buClr>
              <a:buSzPts val="2400"/>
              <a:buChar char="●"/>
            </a:pPr>
            <a:r>
              <a:rPr lang="es-MX" sz="2400">
                <a:solidFill>
                  <a:schemeClr val="dk1"/>
                </a:solidFill>
              </a:rPr>
              <a:t>Flee</a:t>
            </a:r>
            <a:endParaRPr sz="2400">
              <a:solidFill>
                <a:schemeClr val="dk1"/>
              </a:solidFill>
            </a:endParaRPr>
          </a:p>
          <a:p>
            <a:pPr indent="-381000" lvl="0" marL="457200" marR="0" rtl="0" algn="l">
              <a:spcBef>
                <a:spcPts val="0"/>
              </a:spcBef>
              <a:spcAft>
                <a:spcPts val="0"/>
              </a:spcAft>
              <a:buClr>
                <a:schemeClr val="dk1"/>
              </a:buClr>
              <a:buSzPts val="2400"/>
              <a:buChar char="●"/>
            </a:pPr>
            <a:r>
              <a:rPr lang="es-MX" sz="2400">
                <a:solidFill>
                  <a:schemeClr val="dk1"/>
                </a:solidFill>
              </a:rPr>
              <a:t>body_camera</a:t>
            </a:r>
            <a:endParaRPr sz="2400">
              <a:solidFill>
                <a:schemeClr val="dk1"/>
              </a:solidFill>
            </a:endParaRPr>
          </a:p>
          <a:p>
            <a:pPr indent="-381000" lvl="0" marL="457200" marR="0" rtl="0" algn="l">
              <a:spcBef>
                <a:spcPts val="0"/>
              </a:spcBef>
              <a:spcAft>
                <a:spcPts val="0"/>
              </a:spcAft>
              <a:buClr>
                <a:schemeClr val="dk1"/>
              </a:buClr>
              <a:buSzPts val="2400"/>
              <a:buChar char="●"/>
            </a:pPr>
            <a:r>
              <a:rPr lang="es-MX" sz="2400">
                <a:solidFill>
                  <a:schemeClr val="dk1"/>
                </a:solidFill>
              </a:rPr>
              <a:t>longitude</a:t>
            </a:r>
            <a:endParaRPr sz="2400">
              <a:solidFill>
                <a:schemeClr val="dk1"/>
              </a:solidFill>
            </a:endParaRPr>
          </a:p>
          <a:p>
            <a:pPr indent="-381000" lvl="0" marL="457200" marR="0" rtl="0" algn="l">
              <a:spcBef>
                <a:spcPts val="0"/>
              </a:spcBef>
              <a:spcAft>
                <a:spcPts val="0"/>
              </a:spcAft>
              <a:buClr>
                <a:schemeClr val="dk1"/>
              </a:buClr>
              <a:buSzPts val="2400"/>
              <a:buChar char="●"/>
            </a:pPr>
            <a:r>
              <a:rPr lang="es-MX" sz="2400">
                <a:solidFill>
                  <a:schemeClr val="dk1"/>
                </a:solidFill>
              </a:rPr>
              <a:t>latitude</a:t>
            </a:r>
            <a:endParaRPr sz="2400">
              <a:solidFill>
                <a:schemeClr val="dk1"/>
              </a:solidFill>
            </a:endParaRPr>
          </a:p>
        </p:txBody>
      </p:sp>
      <p:sp>
        <p:nvSpPr>
          <p:cNvPr id="123" name="Google Shape;123;g1326efb944b_0_9"/>
          <p:cNvSpPr txBox="1"/>
          <p:nvPr/>
        </p:nvSpPr>
        <p:spPr>
          <a:xfrm>
            <a:off x="4393399" y="1345700"/>
            <a:ext cx="4595400" cy="5264100"/>
          </a:xfrm>
          <a:prstGeom prst="rect">
            <a:avLst/>
          </a:prstGeom>
          <a:noFill/>
          <a:ln>
            <a:noFill/>
          </a:ln>
        </p:spPr>
        <p:txBody>
          <a:bodyPr anchorCtr="0" anchor="t" bIns="45700" lIns="91425" spcFirstLastPara="1" rIns="91425" wrap="square" tIns="45700">
            <a:spAutoFit/>
          </a:bodyPr>
          <a:lstStyle/>
          <a:p>
            <a:pPr indent="0" lvl="0" marL="457200" marR="0" rtl="0" algn="l">
              <a:spcBef>
                <a:spcPts val="0"/>
              </a:spcBef>
              <a:spcAft>
                <a:spcPts val="0"/>
              </a:spcAft>
              <a:buNone/>
            </a:pPr>
            <a:r>
              <a:t/>
            </a:r>
            <a:endParaRPr sz="2400">
              <a:solidFill>
                <a:schemeClr val="dk1"/>
              </a:solidFill>
            </a:endParaRPr>
          </a:p>
          <a:p>
            <a:pPr indent="-381000" lvl="0" marL="457200" marR="0" rtl="0" algn="l">
              <a:spcBef>
                <a:spcPts val="0"/>
              </a:spcBef>
              <a:spcAft>
                <a:spcPts val="0"/>
              </a:spcAft>
              <a:buClr>
                <a:schemeClr val="dk1"/>
              </a:buClr>
              <a:buSzPts val="2400"/>
              <a:buChar char="●"/>
            </a:pPr>
            <a:r>
              <a:rPr lang="es-MX" sz="2400">
                <a:solidFill>
                  <a:schemeClr val="dk1"/>
                </a:solidFill>
              </a:rPr>
              <a:t>is_geocoding_exact</a:t>
            </a:r>
            <a:endParaRPr sz="2400">
              <a:solidFill>
                <a:schemeClr val="dk1"/>
              </a:solidFill>
            </a:endParaRPr>
          </a:p>
          <a:p>
            <a:pPr indent="-381000" lvl="0" marL="457200" marR="0" rtl="0" algn="l">
              <a:spcBef>
                <a:spcPts val="0"/>
              </a:spcBef>
              <a:spcAft>
                <a:spcPts val="0"/>
              </a:spcAft>
              <a:buClr>
                <a:schemeClr val="dk1"/>
              </a:buClr>
              <a:buSzPts val="2400"/>
              <a:buChar char="●"/>
            </a:pPr>
            <a:r>
              <a:rPr lang="es-MX" sz="2400">
                <a:solidFill>
                  <a:schemeClr val="dk1"/>
                </a:solidFill>
              </a:rPr>
              <a:t>Official_Disposition</a:t>
            </a:r>
            <a:endParaRPr sz="2400">
              <a:solidFill>
                <a:schemeClr val="dk1"/>
              </a:solidFill>
            </a:endParaRPr>
          </a:p>
          <a:p>
            <a:pPr indent="-381000" lvl="0" marL="457200" marR="0" rtl="0" algn="l">
              <a:spcBef>
                <a:spcPts val="0"/>
              </a:spcBef>
              <a:spcAft>
                <a:spcPts val="0"/>
              </a:spcAft>
              <a:buClr>
                <a:schemeClr val="dk1"/>
              </a:buClr>
              <a:buSzPts val="2400"/>
              <a:buChar char="●"/>
            </a:pPr>
            <a:r>
              <a:rPr lang="es-MX" sz="2400">
                <a:solidFill>
                  <a:schemeClr val="dk1"/>
                </a:solidFill>
              </a:rPr>
              <a:t>Encounter_Type</a:t>
            </a:r>
            <a:endParaRPr sz="2400">
              <a:solidFill>
                <a:schemeClr val="dk1"/>
              </a:solidFill>
            </a:endParaRPr>
          </a:p>
          <a:p>
            <a:pPr indent="-381000" lvl="0" marL="457200" marR="0" rtl="0" algn="l">
              <a:spcBef>
                <a:spcPts val="0"/>
              </a:spcBef>
              <a:spcAft>
                <a:spcPts val="0"/>
              </a:spcAft>
              <a:buClr>
                <a:schemeClr val="dk1"/>
              </a:buClr>
              <a:buSzPts val="2400"/>
              <a:buChar char="●"/>
            </a:pPr>
            <a:r>
              <a:rPr lang="es-MX" sz="2400">
                <a:solidFill>
                  <a:schemeClr val="dk1"/>
                </a:solidFill>
              </a:rPr>
              <a:t>Year</a:t>
            </a:r>
            <a:endParaRPr sz="2400">
              <a:solidFill>
                <a:schemeClr val="dk1"/>
              </a:solidFill>
            </a:endParaRPr>
          </a:p>
          <a:p>
            <a:pPr indent="-381000" lvl="0" marL="457200" marR="0" rtl="0" algn="l">
              <a:spcBef>
                <a:spcPts val="0"/>
              </a:spcBef>
              <a:spcAft>
                <a:spcPts val="0"/>
              </a:spcAft>
              <a:buClr>
                <a:schemeClr val="dk1"/>
              </a:buClr>
              <a:buSzPts val="2400"/>
              <a:buChar char="●"/>
            </a:pPr>
            <a:r>
              <a:rPr lang="es-MX" sz="2400">
                <a:solidFill>
                  <a:schemeClr val="dk1"/>
                </a:solidFill>
              </a:rPr>
              <a:t>state_initial</a:t>
            </a:r>
            <a:endParaRPr sz="2400">
              <a:solidFill>
                <a:schemeClr val="dk1"/>
              </a:solidFill>
            </a:endParaRPr>
          </a:p>
          <a:p>
            <a:pPr indent="-381000" lvl="0" marL="457200" marR="0" rtl="0" algn="l">
              <a:spcBef>
                <a:spcPts val="0"/>
              </a:spcBef>
              <a:spcAft>
                <a:spcPts val="0"/>
              </a:spcAft>
              <a:buClr>
                <a:schemeClr val="dk1"/>
              </a:buClr>
              <a:buSzPts val="2400"/>
              <a:buChar char="●"/>
            </a:pPr>
            <a:r>
              <a:rPr lang="es-MX" sz="2400">
                <a:solidFill>
                  <a:schemeClr val="dk1"/>
                </a:solidFill>
              </a:rPr>
              <a:t>GDP_Millions</a:t>
            </a:r>
            <a:endParaRPr sz="2400">
              <a:solidFill>
                <a:schemeClr val="dk1"/>
              </a:solidFill>
            </a:endParaRPr>
          </a:p>
          <a:p>
            <a:pPr indent="-381000" lvl="0" marL="457200" marR="0" rtl="0" algn="l">
              <a:spcBef>
                <a:spcPts val="0"/>
              </a:spcBef>
              <a:spcAft>
                <a:spcPts val="0"/>
              </a:spcAft>
              <a:buClr>
                <a:schemeClr val="dk1"/>
              </a:buClr>
              <a:buSzPts val="2400"/>
              <a:buChar char="●"/>
            </a:pPr>
            <a:r>
              <a:rPr lang="es-MX" sz="2400">
                <a:solidFill>
                  <a:schemeClr val="dk1"/>
                </a:solidFill>
              </a:rPr>
              <a:t>GDP_PerCapita</a:t>
            </a:r>
            <a:endParaRPr sz="2400">
              <a:solidFill>
                <a:schemeClr val="dk1"/>
              </a:solidFill>
            </a:endParaRPr>
          </a:p>
          <a:p>
            <a:pPr indent="-381000" lvl="0" marL="457200" marR="0" rtl="0" algn="l">
              <a:spcBef>
                <a:spcPts val="0"/>
              </a:spcBef>
              <a:spcAft>
                <a:spcPts val="0"/>
              </a:spcAft>
              <a:buClr>
                <a:schemeClr val="dk1"/>
              </a:buClr>
              <a:buSzPts val="2400"/>
              <a:buChar char="●"/>
            </a:pPr>
            <a:r>
              <a:rPr lang="es-MX" sz="2400">
                <a:solidFill>
                  <a:schemeClr val="dk1"/>
                </a:solidFill>
              </a:rPr>
              <a:t>Unemployment_Rate</a:t>
            </a:r>
            <a:endParaRPr sz="2400">
              <a:solidFill>
                <a:schemeClr val="dk1"/>
              </a:solidFill>
            </a:endParaRPr>
          </a:p>
          <a:p>
            <a:pPr indent="-381000" lvl="0" marL="457200" marR="0" rtl="0" algn="l">
              <a:spcBef>
                <a:spcPts val="0"/>
              </a:spcBef>
              <a:spcAft>
                <a:spcPts val="0"/>
              </a:spcAft>
              <a:buClr>
                <a:schemeClr val="dk1"/>
              </a:buClr>
              <a:buSzPts val="2400"/>
              <a:buChar char="●"/>
            </a:pPr>
            <a:r>
              <a:rPr lang="es-MX" sz="2400">
                <a:solidFill>
                  <a:schemeClr val="dk1"/>
                </a:solidFill>
              </a:rPr>
              <a:t>Poverty_Percent</a:t>
            </a:r>
            <a:endParaRPr sz="2400">
              <a:solidFill>
                <a:schemeClr val="dk1"/>
              </a:solidFill>
            </a:endParaRPr>
          </a:p>
          <a:p>
            <a:pPr indent="-381000" lvl="0" marL="457200" marR="0" rtl="0" algn="l">
              <a:spcBef>
                <a:spcPts val="0"/>
              </a:spcBef>
              <a:spcAft>
                <a:spcPts val="0"/>
              </a:spcAft>
              <a:buClr>
                <a:schemeClr val="dk1"/>
              </a:buClr>
              <a:buSzPts val="2400"/>
              <a:buChar char="●"/>
            </a:pPr>
            <a:r>
              <a:rPr lang="es-MX" sz="2400">
                <a:solidFill>
                  <a:schemeClr val="dk1"/>
                </a:solidFill>
              </a:rPr>
              <a:t>Median_household_ Income</a:t>
            </a:r>
            <a:endParaRPr sz="2400">
              <a:solidFill>
                <a:schemeClr val="dk1"/>
              </a:solidFill>
            </a:endParaRPr>
          </a:p>
          <a:p>
            <a:pPr indent="-381000" lvl="0" marL="457200" marR="0" rtl="0" algn="l">
              <a:spcBef>
                <a:spcPts val="0"/>
              </a:spcBef>
              <a:spcAft>
                <a:spcPts val="0"/>
              </a:spcAft>
              <a:buClr>
                <a:schemeClr val="dk1"/>
              </a:buClr>
              <a:buSzPts val="2400"/>
              <a:buChar char="●"/>
            </a:pPr>
            <a:r>
              <a:rPr lang="es-MX" sz="2400">
                <a:solidFill>
                  <a:schemeClr val="dk1"/>
                </a:solidFill>
              </a:rPr>
              <a:t>Governor_Name</a:t>
            </a:r>
            <a:endParaRPr sz="2400">
              <a:solidFill>
                <a:schemeClr val="dk1"/>
              </a:solidFill>
            </a:endParaRPr>
          </a:p>
          <a:p>
            <a:pPr indent="-381000" lvl="0" marL="457200" marR="0" rtl="0" algn="l">
              <a:spcBef>
                <a:spcPts val="0"/>
              </a:spcBef>
              <a:spcAft>
                <a:spcPts val="0"/>
              </a:spcAft>
              <a:buClr>
                <a:schemeClr val="dk1"/>
              </a:buClr>
              <a:buSzPts val="2400"/>
              <a:buChar char="●"/>
            </a:pPr>
            <a:r>
              <a:rPr lang="es-MX" sz="2400">
                <a:solidFill>
                  <a:schemeClr val="dk1"/>
                </a:solidFill>
              </a:rPr>
              <a:t>Party</a:t>
            </a:r>
            <a:endParaRPr sz="2400">
              <a:solidFill>
                <a:schemeClr val="dk1"/>
              </a:solidFill>
            </a:endParaRPr>
          </a:p>
          <a:p>
            <a:pPr indent="-381000" lvl="0" marL="457200" marR="0" rtl="0" algn="l">
              <a:spcBef>
                <a:spcPts val="0"/>
              </a:spcBef>
              <a:spcAft>
                <a:spcPts val="0"/>
              </a:spcAft>
              <a:buClr>
                <a:schemeClr val="dk1"/>
              </a:buClr>
              <a:buSzPts val="2400"/>
              <a:buChar char="●"/>
            </a:pPr>
            <a:r>
              <a:rPr lang="es-MX" sz="2400">
                <a:solidFill>
                  <a:schemeClr val="dk1"/>
                </a:solidFill>
              </a:rPr>
              <a:t>State_Name</a:t>
            </a:r>
            <a:endParaRPr sz="2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0000"/>
          </a:blip>
          <a:stretch>
            <a:fillRect/>
          </a:stretch>
        </a:blipFill>
      </p:bgPr>
    </p:bg>
    <p:spTree>
      <p:nvGrpSpPr>
        <p:cNvPr id="127" name="Shape 127"/>
        <p:cNvGrpSpPr/>
        <p:nvPr/>
      </p:nvGrpSpPr>
      <p:grpSpPr>
        <a:xfrm>
          <a:off x="0" y="0"/>
          <a:ext cx="0" cy="0"/>
          <a:chOff x="0" y="0"/>
          <a:chExt cx="0" cy="0"/>
        </a:xfrm>
      </p:grpSpPr>
      <p:pic>
        <p:nvPicPr>
          <p:cNvPr id="128" name="Google Shape;128;p5"/>
          <p:cNvPicPr preferRelativeResize="0"/>
          <p:nvPr/>
        </p:nvPicPr>
        <p:blipFill rotWithShape="1">
          <a:blip r:embed="rId4">
            <a:alphaModFix/>
          </a:blip>
          <a:srcRect b="0" l="0" r="0" t="0"/>
          <a:stretch/>
        </p:blipFill>
        <p:spPr>
          <a:xfrm>
            <a:off x="205655" y="225791"/>
            <a:ext cx="952500" cy="742950"/>
          </a:xfrm>
          <a:prstGeom prst="rect">
            <a:avLst/>
          </a:prstGeom>
          <a:noFill/>
          <a:ln>
            <a:noFill/>
          </a:ln>
        </p:spPr>
      </p:pic>
      <p:sp>
        <p:nvSpPr>
          <p:cNvPr id="129" name="Google Shape;129;p5"/>
          <p:cNvSpPr txBox="1"/>
          <p:nvPr/>
        </p:nvSpPr>
        <p:spPr>
          <a:xfrm>
            <a:off x="1248640" y="311516"/>
            <a:ext cx="1072817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2800">
                <a:solidFill>
                  <a:srgbClr val="FF0000"/>
                </a:solidFill>
                <a:latin typeface="Arial"/>
                <a:ea typeface="Arial"/>
                <a:cs typeface="Arial"/>
                <a:sym typeface="Arial"/>
              </a:rPr>
              <a:t>Variable Target: Evidencia de enfermedad mental</a:t>
            </a:r>
            <a:endParaRPr/>
          </a:p>
        </p:txBody>
      </p:sp>
      <p:sp>
        <p:nvSpPr>
          <p:cNvPr id="130" name="Google Shape;130;p5"/>
          <p:cNvSpPr txBox="1"/>
          <p:nvPr/>
        </p:nvSpPr>
        <p:spPr>
          <a:xfrm>
            <a:off x="314326" y="952500"/>
            <a:ext cx="11511914" cy="51482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600"/>
              <a:buFont typeface="Calibri"/>
              <a:buNone/>
            </a:pPr>
            <a:r>
              <a:t/>
            </a:r>
            <a:endParaRPr sz="1600">
              <a:solidFill>
                <a:schemeClr val="dk1"/>
              </a:solidFill>
              <a:latin typeface="Arial"/>
              <a:ea typeface="Arial"/>
              <a:cs typeface="Arial"/>
              <a:sym typeface="Arial"/>
            </a:endParaRPr>
          </a:p>
        </p:txBody>
      </p:sp>
      <p:sp>
        <p:nvSpPr>
          <p:cNvPr id="131" name="Google Shape;131;p5"/>
          <p:cNvSpPr txBox="1"/>
          <p:nvPr/>
        </p:nvSpPr>
        <p:spPr>
          <a:xfrm>
            <a:off x="205655" y="1152749"/>
            <a:ext cx="11511914"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MX" sz="1800">
                <a:solidFill>
                  <a:srgbClr val="002060"/>
                </a:solidFill>
                <a:latin typeface="Arial"/>
                <a:ea typeface="Arial"/>
                <a:cs typeface="Arial"/>
                <a:sym typeface="Arial"/>
              </a:rPr>
              <a:t>Resulta crucial conocer y predecir si la víctima civil presenta una condición de enfermedad mental, dado que permitiría accionar por parte del estado, ya sea nacional o estatal, sobre este sector de la población, con políticas públicas tendientes a evitar este tipo de desenlaces fatales con personas enfermas.</a:t>
            </a:r>
            <a:endParaRPr sz="1800">
              <a:solidFill>
                <a:srgbClr val="002060"/>
              </a:solidFill>
              <a:latin typeface="Arial"/>
              <a:ea typeface="Arial"/>
              <a:cs typeface="Arial"/>
              <a:sym typeface="Arial"/>
            </a:endParaRPr>
          </a:p>
        </p:txBody>
      </p:sp>
      <p:sp>
        <p:nvSpPr>
          <p:cNvPr id="132" name="Google Shape;132;p5"/>
          <p:cNvSpPr txBox="1"/>
          <p:nvPr/>
        </p:nvSpPr>
        <p:spPr>
          <a:xfrm>
            <a:off x="205655" y="2399988"/>
            <a:ext cx="10728179" cy="4924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2600">
                <a:solidFill>
                  <a:srgbClr val="FF0000"/>
                </a:solidFill>
                <a:latin typeface="Arial"/>
                <a:ea typeface="Arial"/>
                <a:cs typeface="Arial"/>
                <a:sym typeface="Arial"/>
              </a:rPr>
              <a:t>Análisis descriptivo: Univariado</a:t>
            </a:r>
            <a:endParaRPr b="1" sz="2600">
              <a:solidFill>
                <a:srgbClr val="FF0000"/>
              </a:solidFill>
              <a:latin typeface="Arial"/>
              <a:ea typeface="Arial"/>
              <a:cs typeface="Arial"/>
              <a:sym typeface="Arial"/>
            </a:endParaRPr>
          </a:p>
        </p:txBody>
      </p:sp>
      <p:sp>
        <p:nvSpPr>
          <p:cNvPr id="133" name="Google Shape;133;p5"/>
          <p:cNvSpPr txBox="1"/>
          <p:nvPr/>
        </p:nvSpPr>
        <p:spPr>
          <a:xfrm>
            <a:off x="205655" y="3144229"/>
            <a:ext cx="4481974" cy="323165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600">
              <a:solidFill>
                <a:srgbClr val="212121"/>
              </a:solidFill>
              <a:latin typeface="Arial"/>
              <a:ea typeface="Arial"/>
              <a:cs typeface="Arial"/>
              <a:sym typeface="Arial"/>
            </a:endParaRPr>
          </a:p>
          <a:p>
            <a:pPr indent="0" lvl="0" marL="0" marR="0" rtl="0" algn="just">
              <a:spcBef>
                <a:spcPts val="0"/>
              </a:spcBef>
              <a:spcAft>
                <a:spcPts val="0"/>
              </a:spcAft>
              <a:buNone/>
            </a:pPr>
            <a:r>
              <a:rPr b="1" i="0" lang="es-MX" sz="1400">
                <a:solidFill>
                  <a:srgbClr val="1F3864"/>
                </a:solidFill>
                <a:latin typeface="Arial"/>
                <a:ea typeface="Arial"/>
                <a:cs typeface="Arial"/>
                <a:sym typeface="Arial"/>
              </a:rPr>
              <a:t>Según estudios de la NAMI (National Alliance on Mental Illness) en EE.UU. 1 de cada 5 adultos sufre de una enfermedad mental, y 1 de cada 20 sufre una enfermedad mental grave.</a:t>
            </a:r>
            <a:endParaRPr/>
          </a:p>
          <a:p>
            <a:pPr indent="0" lvl="0" marL="0" marR="0" rtl="0" algn="just">
              <a:spcBef>
                <a:spcPts val="0"/>
              </a:spcBef>
              <a:spcAft>
                <a:spcPts val="0"/>
              </a:spcAft>
              <a:buNone/>
            </a:pPr>
            <a:r>
              <a:t/>
            </a:r>
            <a:endParaRPr b="1" sz="1400">
              <a:solidFill>
                <a:srgbClr val="1F3864"/>
              </a:solidFill>
              <a:latin typeface="Arial"/>
              <a:ea typeface="Arial"/>
              <a:cs typeface="Arial"/>
              <a:sym typeface="Arial"/>
            </a:endParaRPr>
          </a:p>
          <a:p>
            <a:pPr indent="0" lvl="0" marL="0" marR="0" rtl="0" algn="just">
              <a:spcBef>
                <a:spcPts val="0"/>
              </a:spcBef>
              <a:spcAft>
                <a:spcPts val="0"/>
              </a:spcAft>
              <a:buNone/>
            </a:pPr>
            <a:r>
              <a:rPr b="1" i="0" lang="es-MX" sz="1400">
                <a:solidFill>
                  <a:srgbClr val="1F3864"/>
                </a:solidFill>
                <a:latin typeface="Arial"/>
                <a:ea typeface="Arial"/>
                <a:cs typeface="Arial"/>
                <a:sym typeface="Arial"/>
              </a:rPr>
              <a:t>Hay un claro exceso de brutalidad policial en este caso comparando los números, ya que los casos más graves de enfermedad son un 5,6% de la población, comparado al 23.8% que se observa que murió a manos de la policía.</a:t>
            </a:r>
            <a:endParaRPr/>
          </a:p>
          <a:p>
            <a:pPr indent="0" lvl="0" marL="0" marR="0" rtl="0" algn="just">
              <a:spcBef>
                <a:spcPts val="0"/>
              </a:spcBef>
              <a:spcAft>
                <a:spcPts val="0"/>
              </a:spcAft>
              <a:buNone/>
            </a:pPr>
            <a:r>
              <a:t/>
            </a:r>
            <a:endParaRPr sz="2000">
              <a:solidFill>
                <a:srgbClr val="002060"/>
              </a:solidFill>
              <a:latin typeface="Arial"/>
              <a:ea typeface="Arial"/>
              <a:cs typeface="Arial"/>
              <a:sym typeface="Arial"/>
            </a:endParaRPr>
          </a:p>
        </p:txBody>
      </p:sp>
      <p:pic>
        <p:nvPicPr>
          <p:cNvPr id="134" name="Google Shape;134;p5"/>
          <p:cNvPicPr preferRelativeResize="0"/>
          <p:nvPr/>
        </p:nvPicPr>
        <p:blipFill rotWithShape="1">
          <a:blip r:embed="rId5">
            <a:alphaModFix/>
          </a:blip>
          <a:srcRect b="0" l="0" r="0" t="0"/>
          <a:stretch/>
        </p:blipFill>
        <p:spPr>
          <a:xfrm>
            <a:off x="4843925" y="3167942"/>
            <a:ext cx="7138612" cy="33181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0000"/>
          </a:blip>
          <a:stretch>
            <a:fillRect/>
          </a:stretch>
        </a:blipFill>
      </p:bgPr>
    </p:bg>
    <p:spTree>
      <p:nvGrpSpPr>
        <p:cNvPr id="138" name="Shape 138"/>
        <p:cNvGrpSpPr/>
        <p:nvPr/>
      </p:nvGrpSpPr>
      <p:grpSpPr>
        <a:xfrm>
          <a:off x="0" y="0"/>
          <a:ext cx="0" cy="0"/>
          <a:chOff x="0" y="0"/>
          <a:chExt cx="0" cy="0"/>
        </a:xfrm>
      </p:grpSpPr>
      <p:pic>
        <p:nvPicPr>
          <p:cNvPr id="139" name="Google Shape;139;p6"/>
          <p:cNvPicPr preferRelativeResize="0"/>
          <p:nvPr/>
        </p:nvPicPr>
        <p:blipFill rotWithShape="1">
          <a:blip r:embed="rId4">
            <a:alphaModFix/>
          </a:blip>
          <a:srcRect b="0" l="0" r="0" t="0"/>
          <a:stretch/>
        </p:blipFill>
        <p:spPr>
          <a:xfrm>
            <a:off x="205655" y="225791"/>
            <a:ext cx="952500" cy="742950"/>
          </a:xfrm>
          <a:prstGeom prst="rect">
            <a:avLst/>
          </a:prstGeom>
          <a:noFill/>
          <a:ln>
            <a:noFill/>
          </a:ln>
        </p:spPr>
      </p:pic>
      <p:sp>
        <p:nvSpPr>
          <p:cNvPr id="140" name="Google Shape;140;p6"/>
          <p:cNvSpPr txBox="1"/>
          <p:nvPr/>
        </p:nvSpPr>
        <p:spPr>
          <a:xfrm>
            <a:off x="1248640" y="311516"/>
            <a:ext cx="1072817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2800">
                <a:solidFill>
                  <a:srgbClr val="FF0000"/>
                </a:solidFill>
                <a:latin typeface="Arial"/>
                <a:ea typeface="Arial"/>
                <a:cs typeface="Arial"/>
                <a:sym typeface="Arial"/>
              </a:rPr>
              <a:t>Análisis descriptivo: Bivariado</a:t>
            </a:r>
            <a:endParaRPr/>
          </a:p>
        </p:txBody>
      </p:sp>
      <p:sp>
        <p:nvSpPr>
          <p:cNvPr id="141" name="Google Shape;141;p6"/>
          <p:cNvSpPr txBox="1"/>
          <p:nvPr/>
        </p:nvSpPr>
        <p:spPr>
          <a:xfrm>
            <a:off x="314326" y="952500"/>
            <a:ext cx="11511914" cy="51482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600"/>
              <a:buFont typeface="Calibri"/>
              <a:buNone/>
            </a:pPr>
            <a:r>
              <a:t/>
            </a:r>
            <a:endParaRPr sz="1600">
              <a:solidFill>
                <a:schemeClr val="dk1"/>
              </a:solidFill>
              <a:latin typeface="Arial"/>
              <a:ea typeface="Arial"/>
              <a:cs typeface="Arial"/>
              <a:sym typeface="Arial"/>
            </a:endParaRPr>
          </a:p>
        </p:txBody>
      </p:sp>
      <p:sp>
        <p:nvSpPr>
          <p:cNvPr id="142" name="Google Shape;142;p6"/>
          <p:cNvSpPr txBox="1"/>
          <p:nvPr/>
        </p:nvSpPr>
        <p:spPr>
          <a:xfrm>
            <a:off x="9050925" y="1949700"/>
            <a:ext cx="2925900" cy="32940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MX" sz="1600">
                <a:solidFill>
                  <a:srgbClr val="1F3864"/>
                </a:solidFill>
                <a:latin typeface="Arial"/>
                <a:ea typeface="Arial"/>
                <a:cs typeface="Arial"/>
                <a:sym typeface="Arial"/>
              </a:rPr>
              <a:t>Comparando la cantidad de civiles muertos por raza y signo de enfermedad mental, podemos observar que la proporción de civiles con signos de enfermedad mental al momento de ser abatidos por la policía es mucho </a:t>
            </a:r>
            <a:r>
              <a:rPr b="1" lang="es-MX" sz="1600">
                <a:solidFill>
                  <a:srgbClr val="1F3864"/>
                </a:solidFill>
              </a:rPr>
              <a:t>más</a:t>
            </a:r>
            <a:r>
              <a:rPr b="1" lang="es-MX" sz="1600">
                <a:solidFill>
                  <a:srgbClr val="1F3864"/>
                </a:solidFill>
                <a:latin typeface="Arial"/>
                <a:ea typeface="Arial"/>
                <a:cs typeface="Arial"/>
                <a:sym typeface="Arial"/>
              </a:rPr>
              <a:t> significativa para la raza blanca y asiática, con casi la mitad de civiles con dichas características.</a:t>
            </a:r>
            <a:endParaRPr b="1" sz="1600">
              <a:solidFill>
                <a:srgbClr val="1F3864"/>
              </a:solidFill>
              <a:latin typeface="Arial"/>
              <a:ea typeface="Arial"/>
              <a:cs typeface="Arial"/>
              <a:sym typeface="Arial"/>
            </a:endParaRPr>
          </a:p>
        </p:txBody>
      </p:sp>
      <p:pic>
        <p:nvPicPr>
          <p:cNvPr id="143" name="Google Shape;143;p6"/>
          <p:cNvPicPr preferRelativeResize="0"/>
          <p:nvPr/>
        </p:nvPicPr>
        <p:blipFill rotWithShape="1">
          <a:blip r:embed="rId5">
            <a:alphaModFix/>
          </a:blip>
          <a:srcRect b="0" l="0" r="0" t="0"/>
          <a:stretch/>
        </p:blipFill>
        <p:spPr>
          <a:xfrm>
            <a:off x="205655" y="1296407"/>
            <a:ext cx="8585920" cy="460058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0000"/>
          </a:blip>
          <a:stretch>
            <a:fillRect/>
          </a:stretch>
        </a:blipFill>
      </p:bgPr>
    </p:bg>
    <p:spTree>
      <p:nvGrpSpPr>
        <p:cNvPr id="147" name="Shape 147"/>
        <p:cNvGrpSpPr/>
        <p:nvPr/>
      </p:nvGrpSpPr>
      <p:grpSpPr>
        <a:xfrm>
          <a:off x="0" y="0"/>
          <a:ext cx="0" cy="0"/>
          <a:chOff x="0" y="0"/>
          <a:chExt cx="0" cy="0"/>
        </a:xfrm>
      </p:grpSpPr>
      <p:pic>
        <p:nvPicPr>
          <p:cNvPr id="148" name="Google Shape;148;p7"/>
          <p:cNvPicPr preferRelativeResize="0"/>
          <p:nvPr/>
        </p:nvPicPr>
        <p:blipFill rotWithShape="1">
          <a:blip r:embed="rId4">
            <a:alphaModFix/>
          </a:blip>
          <a:srcRect b="0" l="0" r="0" t="0"/>
          <a:stretch/>
        </p:blipFill>
        <p:spPr>
          <a:xfrm>
            <a:off x="205655" y="225791"/>
            <a:ext cx="952500" cy="742950"/>
          </a:xfrm>
          <a:prstGeom prst="rect">
            <a:avLst/>
          </a:prstGeom>
          <a:noFill/>
          <a:ln>
            <a:noFill/>
          </a:ln>
        </p:spPr>
      </p:pic>
      <p:sp>
        <p:nvSpPr>
          <p:cNvPr id="149" name="Google Shape;149;p7"/>
          <p:cNvSpPr txBox="1"/>
          <p:nvPr/>
        </p:nvSpPr>
        <p:spPr>
          <a:xfrm>
            <a:off x="1248640" y="311516"/>
            <a:ext cx="1072817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2800">
                <a:solidFill>
                  <a:srgbClr val="FF0000"/>
                </a:solidFill>
                <a:latin typeface="Arial"/>
                <a:ea typeface="Arial"/>
                <a:cs typeface="Arial"/>
                <a:sym typeface="Arial"/>
              </a:rPr>
              <a:t>Análisis descriptivo: Multivariado</a:t>
            </a:r>
            <a:endParaRPr/>
          </a:p>
        </p:txBody>
      </p:sp>
      <p:sp>
        <p:nvSpPr>
          <p:cNvPr id="150" name="Google Shape;150;p7"/>
          <p:cNvSpPr txBox="1"/>
          <p:nvPr/>
        </p:nvSpPr>
        <p:spPr>
          <a:xfrm>
            <a:off x="314326" y="952500"/>
            <a:ext cx="11511914" cy="51482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600"/>
              <a:buFont typeface="Calibri"/>
              <a:buNone/>
            </a:pPr>
            <a:r>
              <a:t/>
            </a:r>
            <a:endParaRPr sz="1600">
              <a:solidFill>
                <a:schemeClr val="dk1"/>
              </a:solidFill>
              <a:latin typeface="Arial"/>
              <a:ea typeface="Arial"/>
              <a:cs typeface="Arial"/>
              <a:sym typeface="Arial"/>
            </a:endParaRPr>
          </a:p>
        </p:txBody>
      </p:sp>
      <p:pic>
        <p:nvPicPr>
          <p:cNvPr id="151" name="Google Shape;151;p7"/>
          <p:cNvPicPr preferRelativeResize="0"/>
          <p:nvPr/>
        </p:nvPicPr>
        <p:blipFill rotWithShape="1">
          <a:blip r:embed="rId5">
            <a:alphaModFix/>
          </a:blip>
          <a:srcRect b="0" l="0" r="0" t="0"/>
          <a:stretch/>
        </p:blipFill>
        <p:spPr>
          <a:xfrm>
            <a:off x="995362" y="1222741"/>
            <a:ext cx="10201275" cy="4096690"/>
          </a:xfrm>
          <a:prstGeom prst="rect">
            <a:avLst/>
          </a:prstGeom>
          <a:noFill/>
          <a:ln>
            <a:noFill/>
          </a:ln>
        </p:spPr>
      </p:pic>
      <p:sp>
        <p:nvSpPr>
          <p:cNvPr id="152" name="Google Shape;152;p7"/>
          <p:cNvSpPr txBox="1"/>
          <p:nvPr/>
        </p:nvSpPr>
        <p:spPr>
          <a:xfrm>
            <a:off x="102827" y="5500598"/>
            <a:ext cx="11934911"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MX" sz="1600">
                <a:solidFill>
                  <a:srgbClr val="1F3864"/>
                </a:solidFill>
                <a:latin typeface="Arial"/>
                <a:ea typeface="Arial"/>
                <a:cs typeface="Arial"/>
                <a:sym typeface="Arial"/>
              </a:rPr>
              <a:t>En la comparativa de muertes por millón por estado, pareciera estar más ligada a cuestiones demográficas de aglomeraciones urbanas, más que por condiciones socioeconómicas, dado que por </a:t>
            </a:r>
            <a:r>
              <a:rPr b="1" lang="es-MX" sz="1600">
                <a:solidFill>
                  <a:srgbClr val="1F3864"/>
                </a:solidFill>
              </a:rPr>
              <a:t>más</a:t>
            </a:r>
            <a:r>
              <a:rPr b="1" lang="es-MX" sz="1600">
                <a:solidFill>
                  <a:srgbClr val="1F3864"/>
                </a:solidFill>
                <a:latin typeface="Arial"/>
                <a:ea typeface="Arial"/>
                <a:cs typeface="Arial"/>
                <a:sym typeface="Arial"/>
              </a:rPr>
              <a:t> que en las ciudades rurales del interior se da menor nivel económico, son las ciudades costeras de mayor poder adquisitivo las que tienen mayor incidencia de fallecimientos.</a:t>
            </a:r>
            <a:endParaRPr b="1" sz="1600">
              <a:solidFill>
                <a:srgbClr val="1F3864"/>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2022-04-25T14:59:07Z</dcterms:created>
  <dc:creator>Gonzalo Beloqui</dc:creator>
</cp:coreProperties>
</file>