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6"/>
  </p:notesMasterIdLst>
  <p:sldIdLst>
    <p:sldId id="256" r:id="rId2"/>
    <p:sldId id="304" r:id="rId3"/>
    <p:sldId id="264" r:id="rId4"/>
    <p:sldId id="265" r:id="rId5"/>
    <p:sldId id="266" r:id="rId6"/>
    <p:sldId id="269" r:id="rId7"/>
    <p:sldId id="317" r:id="rId8"/>
    <p:sldId id="271" r:id="rId9"/>
    <p:sldId id="272" r:id="rId10"/>
    <p:sldId id="273" r:id="rId11"/>
    <p:sldId id="270" r:id="rId12"/>
    <p:sldId id="280" r:id="rId13"/>
    <p:sldId id="294" r:id="rId14"/>
    <p:sldId id="318" r:id="rId15"/>
    <p:sldId id="315" r:id="rId16"/>
    <p:sldId id="322" r:id="rId17"/>
    <p:sldId id="279" r:id="rId18"/>
    <p:sldId id="323" r:id="rId19"/>
    <p:sldId id="274" r:id="rId20"/>
    <p:sldId id="305" r:id="rId21"/>
    <p:sldId id="306" r:id="rId22"/>
    <p:sldId id="309" r:id="rId23"/>
    <p:sldId id="310" r:id="rId24"/>
    <p:sldId id="30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0F480-74C8-4A5B-883C-62D6CA450CE8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704D8-9E37-4ADF-B7F1-78C23AA4A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95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9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14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8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8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0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3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5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atch/?v=415348906098562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7ED1-488C-4F00-A4A6-9DE93350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544" y="1156813"/>
            <a:ext cx="9418320" cy="3590778"/>
          </a:xfrm>
        </p:spPr>
        <p:txBody>
          <a:bodyPr>
            <a:normAutofit/>
          </a:bodyPr>
          <a:lstStyle/>
          <a:p>
            <a:r>
              <a:rPr lang="ro-MD" sz="4400" dirty="0">
                <a:solidFill>
                  <a:schemeClr val="tx1">
                    <a:lumMod val="95000"/>
                  </a:schemeClr>
                </a:solidFill>
              </a:rPr>
              <a:t>Tema 6:</a:t>
            </a:r>
            <a:br>
              <a:rPr lang="ro-MD" sz="4400" dirty="0">
                <a:solidFill>
                  <a:schemeClr val="tx1">
                    <a:lumMod val="95000"/>
                  </a:schemeClr>
                </a:solidFill>
              </a:rPr>
            </a:br>
            <a:br>
              <a:rPr lang="ro-MD" sz="44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ro-RO" sz="4400" b="1" dirty="0"/>
              <a:t>Diagramele cazurilor de utilizare</a:t>
            </a:r>
            <a:br>
              <a:rPr lang="en-US" sz="4400" dirty="0">
                <a:solidFill>
                  <a:schemeClr val="tx1">
                    <a:lumMod val="95000"/>
                  </a:schemeClr>
                </a:solidFill>
              </a:rPr>
            </a:br>
            <a:endParaRPr lang="en-US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6645A-E796-4C22-A016-92F3D3AA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61112"/>
            <a:ext cx="9418320" cy="1231127"/>
          </a:xfrm>
        </p:spPr>
        <p:txBody>
          <a:bodyPr/>
          <a:lstStyle/>
          <a:p>
            <a:pPr algn="r"/>
            <a:r>
              <a:rPr lang="ro-MD" dirty="0"/>
              <a:t>Natalia </a:t>
            </a:r>
            <a:r>
              <a:rPr lang="ro-MD" dirty="0" err="1"/>
              <a:t>Pleșca</a:t>
            </a:r>
            <a:r>
              <a:rPr lang="ro-MD" dirty="0"/>
              <a:t>,</a:t>
            </a:r>
          </a:p>
          <a:p>
            <a:pPr algn="r"/>
            <a:r>
              <a:rPr lang="ro-MD" dirty="0"/>
              <a:t>Lector universitar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5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F0E847E-FE7B-48C3-84AF-A0F144415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4825" y="484632"/>
            <a:ext cx="11191875" cy="105841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o-RO" altLang="ru-RU" sz="3600" b="1" dirty="0">
                <a:solidFill>
                  <a:schemeClr val="tx1">
                    <a:lumMod val="95000"/>
                  </a:schemeClr>
                </a:solidFill>
              </a:rPr>
              <a:t>RELAŢII ÎNTRE CAZURILE DE UTILIZARE.</a:t>
            </a:r>
            <a:r>
              <a:rPr lang="en-GB" altLang="ru-RU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ro-RO" altLang="ru-RU" sz="3600" b="1" dirty="0">
                <a:solidFill>
                  <a:schemeClr val="tx1">
                    <a:lumMod val="95000"/>
                  </a:schemeClr>
                </a:solidFill>
              </a:rPr>
              <a:t>EXTINDEREA</a:t>
            </a:r>
            <a:endParaRPr lang="en-US" altLang="ru-RU"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D4CCCEF-0B5E-46EA-A2A6-A9FC9F545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976" y="1972884"/>
            <a:ext cx="10486048" cy="1609344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altLang="ru-RU" sz="2400" b="1" dirty="0">
                <a:latin typeface="Bookman Old Style" panose="02050604050505020204" pitchFamily="18" charset="0"/>
              </a:rPr>
              <a:t>Extinderea</a:t>
            </a:r>
            <a:r>
              <a:rPr lang="ro-RO" altLang="ru-RU" sz="2400" dirty="0">
                <a:latin typeface="Bookman Old Style" panose="02050604050505020204" pitchFamily="18" charset="0"/>
              </a:rPr>
              <a:t> (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relaţia</a:t>
            </a:r>
            <a:r>
              <a:rPr lang="ro-RO" altLang="ru-RU" sz="2400" dirty="0">
                <a:latin typeface="Bookman Old Style" panose="02050604050505020204" pitchFamily="18" charset="0"/>
              </a:rPr>
              <a:t> de extindere): reprezintă cum un caz de utilizare poate trece în altul. Se reprezintă în diagramă prin intermediul unei linii întrerupte, cu eticheta (stereotipul) &lt;&lt;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extend</a:t>
            </a:r>
            <a:r>
              <a:rPr lang="ro-RO" altLang="ru-RU" sz="2400" dirty="0">
                <a:latin typeface="Bookman Old Style" panose="02050604050505020204" pitchFamily="18" charset="0"/>
              </a:rPr>
              <a:t>&gt;&gt;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400" dirty="0">
                <a:latin typeface="Bookman Old Style" panose="02050604050505020204" pitchFamily="18" charset="0"/>
              </a:rPr>
              <a:t> care este orientată spre cazul de utilizare de bază</a:t>
            </a:r>
            <a:endParaRPr lang="ro-RO" altLang="ru-RU" dirty="0">
              <a:latin typeface="Bookman Old Style" panose="02050604050505020204" pitchFamily="18" charset="0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5F84288-9978-4617-A774-7B1198E4B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729896"/>
            <a:ext cx="8029575" cy="294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E173BA9-7A18-4916-95E5-4E5E4F60B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1872" y="365760"/>
            <a:ext cx="9692640" cy="9284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ro-RO" altLang="ru-RU" sz="4000" b="1" dirty="0">
                <a:solidFill>
                  <a:schemeClr val="tx1">
                    <a:lumMod val="95000"/>
                  </a:schemeClr>
                </a:solidFill>
              </a:rPr>
              <a:t>RELAŢII ÎNTRE ACTORI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B93CB77-8CF9-41F7-9C71-FA5A47E74D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0661" y="1628776"/>
            <a:ext cx="10496964" cy="455136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o-RO" altLang="ru-RU" sz="2800" dirty="0" err="1">
                <a:latin typeface="Bookman Old Style" panose="02050604050505020204" pitchFamily="18" charset="0"/>
              </a:rPr>
              <a:t>Relaţia</a:t>
            </a:r>
            <a:r>
              <a:rPr lang="ro-RO" altLang="ru-RU" sz="2800" dirty="0">
                <a:latin typeface="Bookman Old Style" panose="02050604050505020204" pitchFamily="18" charset="0"/>
              </a:rPr>
              <a:t> de generalizare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800" dirty="0" err="1">
                <a:latin typeface="Bookman Old Style" panose="02050604050505020204" pitchFamily="18" charset="0"/>
              </a:rPr>
              <a:t>Relaţia</a:t>
            </a:r>
            <a:r>
              <a:rPr lang="ro-RO" altLang="ru-RU" sz="2800" dirty="0">
                <a:latin typeface="Bookman Old Style" panose="02050604050505020204" pitchFamily="18" charset="0"/>
              </a:rPr>
              <a:t> de </a:t>
            </a:r>
            <a:r>
              <a:rPr lang="ro-RO" altLang="ru-RU" sz="2800" dirty="0" err="1">
                <a:latin typeface="Bookman Old Style" panose="02050604050505020204" pitchFamily="18" charset="0"/>
              </a:rPr>
              <a:t>dependenţă</a:t>
            </a:r>
            <a:r>
              <a:rPr lang="ro-RO" altLang="ru-RU" sz="2800" dirty="0">
                <a:latin typeface="Bookman Old Style" panose="020506040505050202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800" dirty="0">
                <a:latin typeface="Bookman Old Style" panose="02050604050505020204" pitchFamily="18" charset="0"/>
              </a:rPr>
              <a:t>– un actor depinde de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800" dirty="0">
                <a:latin typeface="Bookman Old Style" panose="02050604050505020204" pitchFamily="18" charset="0"/>
              </a:rPr>
              <a:t>un altul pentru a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800" dirty="0" err="1">
                <a:latin typeface="Bookman Old Style" panose="02050604050505020204" pitchFamily="18" charset="0"/>
              </a:rPr>
              <a:t>interacţiona</a:t>
            </a:r>
            <a:r>
              <a:rPr lang="ro-RO" altLang="ru-RU" sz="2800" dirty="0">
                <a:latin typeface="Bookman Old Style" panose="02050604050505020204" pitchFamily="18" charset="0"/>
              </a:rPr>
              <a:t> cu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800" dirty="0">
                <a:latin typeface="Bookman Old Style" panose="02050604050505020204" pitchFamily="18" charset="0"/>
              </a:rPr>
              <a:t>SI prin intermediul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800" dirty="0">
                <a:latin typeface="Bookman Old Style" panose="02050604050505020204" pitchFamily="18" charset="0"/>
              </a:rPr>
              <a:t>unui caz de utilizare</a:t>
            </a:r>
            <a:endParaRPr lang="ro-RO" altLang="ru-RU" sz="2800" i="1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ru-RU" i="1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ru-RU" i="1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ro-RO" altLang="ru-RU" sz="2200" i="1" dirty="0">
                <a:latin typeface="Bookman Old Style" panose="02050604050505020204" pitchFamily="18" charset="0"/>
              </a:rPr>
              <a:t>Recomandare</a:t>
            </a:r>
            <a:r>
              <a:rPr lang="ro-RO" altLang="ru-RU" sz="2200" dirty="0">
                <a:latin typeface="Bookman Old Style" panose="02050604050505020204" pitchFamily="18" charset="0"/>
              </a:rPr>
              <a:t>: Nu trebuie să se acorde multă </a:t>
            </a:r>
            <a:r>
              <a:rPr lang="ro-RO" altLang="ru-RU" sz="2200" dirty="0" err="1">
                <a:latin typeface="Bookman Old Style" panose="02050604050505020204" pitchFamily="18" charset="0"/>
              </a:rPr>
              <a:t>atenţie</a:t>
            </a:r>
            <a:r>
              <a:rPr lang="ro-RO" altLang="ru-RU" sz="2200" dirty="0">
                <a:latin typeface="Bookman Old Style" panose="02050604050505020204" pitchFamily="18" charset="0"/>
              </a:rPr>
              <a:t> depistării </a:t>
            </a:r>
            <a:r>
              <a:rPr lang="ro-RO" altLang="ru-RU" sz="2200" dirty="0" err="1">
                <a:latin typeface="Bookman Old Style" panose="02050604050505020204" pitchFamily="18" charset="0"/>
              </a:rPr>
              <a:t>relaţiilor</a:t>
            </a:r>
            <a:r>
              <a:rPr lang="ro-RO" altLang="ru-RU" sz="2200" dirty="0">
                <a:latin typeface="Bookman Old Style" panose="02050604050505020204" pitchFamily="18" charset="0"/>
              </a:rPr>
              <a:t> dintre actori. Această poate aglomera diagrama </a:t>
            </a:r>
            <a:r>
              <a:rPr lang="ro-RO" altLang="ru-RU" sz="22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200" dirty="0">
                <a:latin typeface="Bookman Old Style" panose="02050604050505020204" pitchFamily="18" charset="0"/>
              </a:rPr>
              <a:t> poate conduce la </a:t>
            </a:r>
            <a:r>
              <a:rPr lang="ro-RO" altLang="ru-RU" sz="2200" dirty="0" err="1">
                <a:latin typeface="Bookman Old Style" panose="02050604050505020204" pitchFamily="18" charset="0"/>
              </a:rPr>
              <a:t>nedepistarea</a:t>
            </a:r>
            <a:r>
              <a:rPr lang="ro-RO" altLang="ru-RU" sz="2200" dirty="0">
                <a:latin typeface="Bookman Old Style" panose="02050604050505020204" pitchFamily="18" charset="0"/>
              </a:rPr>
              <a:t> tuturor cazurilor de utilizare</a:t>
            </a:r>
            <a:endParaRPr lang="en-US" altLang="ru-RU" sz="2200" dirty="0">
              <a:latin typeface="Bookman Old Style" panose="02050604050505020204" pitchFamily="18" charset="0"/>
            </a:endParaRPr>
          </a:p>
        </p:txBody>
      </p:sp>
      <p:pic>
        <p:nvPicPr>
          <p:cNvPr id="23556" name="Picture 4" descr="C2-6">
            <a:extLst>
              <a:ext uri="{FF2B5EF4-FFF2-40B4-BE49-F238E27FC236}">
                <a16:creationId xmlns:a16="http://schemas.microsoft.com/office/drawing/2014/main" id="{550A0CFA-FD58-4FC4-877E-73258A21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216" y="1438276"/>
            <a:ext cx="4486296" cy="3279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4D14022-9C22-44F1-8D08-F77E51840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1075" y="274638"/>
            <a:ext cx="9772650" cy="1020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ru-RU" sz="4000" b="1" dirty="0">
                <a:solidFill>
                  <a:schemeClr val="tx1">
                    <a:lumMod val="95000"/>
                  </a:schemeClr>
                </a:solidFill>
              </a:rPr>
              <a:t>EXEMPLU DE DIAGRAM</a:t>
            </a:r>
            <a:r>
              <a:rPr lang="ro-RO" altLang="ru-RU" sz="4000" b="1" dirty="0">
                <a:solidFill>
                  <a:schemeClr val="tx1">
                    <a:lumMod val="95000"/>
                  </a:schemeClr>
                </a:solidFill>
              </a:rPr>
              <a:t>Ă A CAZURILOR DE UTILIZARE</a:t>
            </a:r>
            <a:endParaRPr lang="en-US" altLang="ru-RU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FC38FC-2E1E-4019-B52B-2CC8D7A7C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4768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</a:pPr>
            <a:r>
              <a:rPr lang="ro-RO" altLang="ru-RU" sz="2400" dirty="0">
                <a:latin typeface="Bookman Old Style" panose="02050604050505020204" pitchFamily="18" charset="0"/>
              </a:rPr>
              <a:t>Pentru modelarea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activităţilor</a:t>
            </a:r>
            <a:r>
              <a:rPr lang="ro-RO" altLang="ru-RU" sz="2400" dirty="0">
                <a:latin typeface="Bookman Old Style" panose="02050604050505020204" pitchFamily="18" charset="0"/>
              </a:rPr>
              <a:t> unui domeniu (Martin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Fowler</a:t>
            </a:r>
            <a:r>
              <a:rPr lang="ro-RO" altLang="ru-RU" sz="2400" dirty="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buFontTx/>
              <a:buNone/>
            </a:pPr>
            <a:endParaRPr lang="en-US" alt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4580" name="Picture 4" descr="File:Use case restaurant model.svg">
            <a:extLst>
              <a:ext uri="{FF2B5EF4-FFF2-40B4-BE49-F238E27FC236}">
                <a16:creationId xmlns:a16="http://schemas.microsoft.com/office/drawing/2014/main" id="{0D2ADF26-624A-4826-95D5-A8670342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19289"/>
            <a:ext cx="4876800" cy="475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0083C5D4-7271-4F68-9CAC-A3187756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52400"/>
            <a:ext cx="70231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E30AC67-36B4-4D5C-BDDC-4B0B37D03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1872" y="365760"/>
            <a:ext cx="9692640" cy="914400"/>
          </a:xfrm>
        </p:spPr>
        <p:txBody>
          <a:bodyPr/>
          <a:lstStyle/>
          <a:p>
            <a:r>
              <a:rPr lang="ro-MD" altLang="en-US" b="1" dirty="0"/>
              <a:t>SARCINĂ 1</a:t>
            </a:r>
            <a:endParaRPr lang="en-US" altLang="en-US" b="1" dirty="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5303850-2232-478C-AE9B-28A239249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857" y="1543050"/>
            <a:ext cx="10732917" cy="4629150"/>
          </a:xfrm>
        </p:spPr>
        <p:txBody>
          <a:bodyPr/>
          <a:lstStyle/>
          <a:p>
            <a:pPr marL="0" indent="0">
              <a:buNone/>
            </a:pPr>
            <a:r>
              <a:rPr lang="ro-MD" altLang="ro-RO" sz="2600" dirty="0">
                <a:latin typeface="Bookman Old Style" panose="02050604050505020204" pitchFamily="18" charset="0"/>
              </a:rPr>
              <a:t>Diagramele cazurilor de utilizare prezintă grafic cine și în ce cazuri folosește sistemul </a:t>
            </a:r>
          </a:p>
          <a:p>
            <a:pPr marL="0" indent="0"/>
            <a:r>
              <a:rPr lang="ro-MD" altLang="ro-RO" sz="2600" dirty="0">
                <a:latin typeface="Bookman Old Style" panose="02050604050505020204" pitchFamily="18" charset="0"/>
              </a:rPr>
              <a:t>Prezentați grafic funcționalitățile de bază pentru sistemul de evidență a vânzării bucatelor prin serviciul web</a:t>
            </a:r>
          </a:p>
          <a:p>
            <a:pPr lvl="1"/>
            <a:r>
              <a:rPr lang="ro-MD" altLang="ro-RO" sz="2300" dirty="0">
                <a:latin typeface="Bookman Old Style" panose="02050604050505020204" pitchFamily="18" charset="0"/>
              </a:rPr>
              <a:t>Sistemul poate fi utilizat de </a:t>
            </a:r>
          </a:p>
          <a:p>
            <a:pPr lvl="2"/>
            <a:r>
              <a:rPr lang="ro-MD" altLang="ro-RO" sz="2200" dirty="0">
                <a:latin typeface="Bookman Old Style" panose="02050604050505020204" pitchFamily="18" charset="0"/>
              </a:rPr>
              <a:t>”</a:t>
            </a:r>
            <a:r>
              <a:rPr lang="ro-MD" altLang="ro-RO" sz="2200" i="1" dirty="0">
                <a:latin typeface="Bookman Old Style" panose="02050604050505020204" pitchFamily="18" charset="0"/>
              </a:rPr>
              <a:t>client</a:t>
            </a:r>
            <a:r>
              <a:rPr lang="ro-MD" altLang="ro-RO" sz="2200" dirty="0">
                <a:latin typeface="Bookman Old Style" panose="02050604050505020204" pitchFamily="18" charset="0"/>
              </a:rPr>
              <a:t>” pentru a </a:t>
            </a:r>
            <a:r>
              <a:rPr lang="ro-MD" altLang="ro-RO" sz="2200" b="1" dirty="0">
                <a:latin typeface="Bookman Old Style" panose="02050604050505020204" pitchFamily="18" charset="0"/>
              </a:rPr>
              <a:t>realiza </a:t>
            </a:r>
            <a:r>
              <a:rPr lang="en-GB" altLang="ro-RO" sz="2200" b="1" dirty="0">
                <a:latin typeface="Bookman Old Style" panose="02050604050505020204" pitchFamily="18" charset="0"/>
              </a:rPr>
              <a:t>o </a:t>
            </a:r>
            <a:r>
              <a:rPr lang="ro-MD" altLang="ro-RO" sz="2200" b="1" dirty="0">
                <a:latin typeface="Bookman Old Style" panose="02050604050505020204" pitchFamily="18" charset="0"/>
              </a:rPr>
              <a:t>comand</a:t>
            </a:r>
            <a:r>
              <a:rPr lang="ro-RO" altLang="ro-RO" sz="2200" b="1" dirty="0">
                <a:latin typeface="Bookman Old Style" panose="02050604050505020204" pitchFamily="18" charset="0"/>
              </a:rPr>
              <a:t>ă</a:t>
            </a:r>
            <a:r>
              <a:rPr lang="ro-MD" altLang="ro-RO" sz="2200" dirty="0">
                <a:latin typeface="Bookman Old Style" panose="02050604050505020204" pitchFamily="18" charset="0"/>
              </a:rPr>
              <a:t>, </a:t>
            </a:r>
          </a:p>
          <a:p>
            <a:pPr lvl="2"/>
            <a:r>
              <a:rPr lang="ro-MD" altLang="ro-RO" sz="2200" dirty="0">
                <a:latin typeface="Bookman Old Style" panose="02050604050505020204" pitchFamily="18" charset="0"/>
              </a:rPr>
              <a:t>”</a:t>
            </a:r>
            <a:r>
              <a:rPr lang="ro-MD" altLang="ro-RO" sz="2200" i="1" dirty="0">
                <a:latin typeface="Bookman Old Style" panose="02050604050505020204" pitchFamily="18" charset="0"/>
              </a:rPr>
              <a:t>sistemul </a:t>
            </a:r>
            <a:r>
              <a:rPr lang="en-US" altLang="ro-RO" sz="2200" i="1" dirty="0">
                <a:latin typeface="Bookman Old Style" panose="02050604050505020204" pitchFamily="18" charset="0"/>
              </a:rPr>
              <a:t>de pl</a:t>
            </a:r>
            <a:r>
              <a:rPr lang="ro-MD" altLang="ro-RO" sz="2200" i="1" dirty="0">
                <a:latin typeface="Bookman Old Style" panose="02050604050505020204" pitchFamily="18" charset="0"/>
              </a:rPr>
              <a:t>ăți</a:t>
            </a:r>
            <a:r>
              <a:rPr lang="ro-MD" altLang="ro-RO" sz="2200" dirty="0">
                <a:latin typeface="Bookman Old Style" panose="02050604050505020204" pitchFamily="18" charset="0"/>
              </a:rPr>
              <a:t>” va urmări achitarea comenzii atunci când clientul face/ realizează comanda, </a:t>
            </a:r>
          </a:p>
          <a:p>
            <a:pPr lvl="2"/>
            <a:r>
              <a:rPr lang="ro-MD" altLang="ro-RO" sz="2200" dirty="0">
                <a:latin typeface="Bookman Old Style" panose="02050604050505020204" pitchFamily="18" charset="0"/>
              </a:rPr>
              <a:t>iar ”</a:t>
            </a:r>
            <a:r>
              <a:rPr lang="ro-MD" altLang="ro-RO" sz="2200" i="1" dirty="0">
                <a:latin typeface="Bookman Old Style" panose="02050604050505020204" pitchFamily="18" charset="0"/>
              </a:rPr>
              <a:t>angajatul restaurantului</a:t>
            </a:r>
            <a:r>
              <a:rPr lang="ro-MD" altLang="ro-RO" sz="2200" dirty="0">
                <a:latin typeface="Bookman Old Style" panose="02050604050505020204" pitchFamily="18" charset="0"/>
              </a:rPr>
              <a:t>” va folosi sistemul informatic pentru urmărirea comenzilor și </a:t>
            </a:r>
            <a:r>
              <a:rPr lang="en-US" altLang="ro-RO" sz="2200" b="1" dirty="0" err="1">
                <a:latin typeface="Bookman Old Style" panose="02050604050505020204" pitchFamily="18" charset="0"/>
              </a:rPr>
              <a:t>gestionarea</a:t>
            </a:r>
            <a:r>
              <a:rPr lang="ro-MD" altLang="ro-RO" sz="2200" b="1" dirty="0">
                <a:latin typeface="Bookman Old Style" panose="02050604050505020204" pitchFamily="18" charset="0"/>
              </a:rPr>
              <a:t> </a:t>
            </a:r>
            <a:r>
              <a:rPr lang="en-US" altLang="ro-RO" sz="2200" b="1" dirty="0" err="1">
                <a:latin typeface="Bookman Old Style" panose="02050604050505020204" pitchFamily="18" charset="0"/>
              </a:rPr>
              <a:t>meniului</a:t>
            </a:r>
            <a:r>
              <a:rPr lang="en-US" altLang="ro-RO" sz="2200" b="1" dirty="0">
                <a:latin typeface="Bookman Old Style" panose="02050604050505020204" pitchFamily="18" charset="0"/>
              </a:rPr>
              <a:t> </a:t>
            </a:r>
            <a:r>
              <a:rPr lang="ro-MD" altLang="ro-RO" sz="2200" i="1" dirty="0">
                <a:latin typeface="Bookman Old Style" panose="02050604050505020204" pitchFamily="18" charset="0"/>
              </a:rPr>
              <a:t>ș</a:t>
            </a:r>
            <a:r>
              <a:rPr lang="en-US" altLang="ro-RO" sz="2200" i="1" dirty="0" err="1">
                <a:latin typeface="Bookman Old Style" panose="02050604050505020204" pitchFamily="18" charset="0"/>
              </a:rPr>
              <a:t>i</a:t>
            </a:r>
            <a:r>
              <a:rPr lang="en-US" altLang="ro-RO" sz="2200" i="1" dirty="0">
                <a:latin typeface="Bookman Old Style" panose="02050604050505020204" pitchFamily="18" charset="0"/>
              </a:rPr>
              <a:t> </a:t>
            </a:r>
            <a:r>
              <a:rPr lang="ro-RO" altLang="ro-RO" sz="2200" b="1" dirty="0">
                <a:latin typeface="Bookman Old Style" panose="02050604050505020204" pitchFamily="18" charset="0"/>
              </a:rPr>
              <a:t>a </a:t>
            </a:r>
            <a:r>
              <a:rPr lang="ro-MD" altLang="ro-RO" sz="2200" b="1" dirty="0">
                <a:latin typeface="Bookman Old Style" panose="02050604050505020204" pitchFamily="18" charset="0"/>
              </a:rPr>
              <a:t>opțiunil</a:t>
            </a:r>
            <a:r>
              <a:rPr lang="en-US" altLang="ro-RO" sz="2200" b="1" dirty="0">
                <a:latin typeface="Bookman Old Style" panose="02050604050505020204" pitchFamily="18" charset="0"/>
              </a:rPr>
              <a:t>or</a:t>
            </a:r>
            <a:r>
              <a:rPr lang="ro-MD" altLang="ro-RO" sz="2200" b="1" dirty="0">
                <a:latin typeface="Bookman Old Style" panose="02050604050505020204" pitchFamily="18" charset="0"/>
              </a:rPr>
              <a:t> </a:t>
            </a:r>
            <a:r>
              <a:rPr lang="en-US" altLang="ro-RO" sz="2200" b="1" dirty="0" err="1">
                <a:latin typeface="Bookman Old Style" panose="02050604050505020204" pitchFamily="18" charset="0"/>
              </a:rPr>
              <a:t>acestuia</a:t>
            </a:r>
            <a:endParaRPr lang="en-US" altLang="ro-RO" sz="22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B4749A9-65B9-42EC-A031-2AA019B46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498" y="274638"/>
            <a:ext cx="8860302" cy="667897"/>
          </a:xfrm>
        </p:spPr>
        <p:txBody>
          <a:bodyPr>
            <a:normAutofit/>
          </a:bodyPr>
          <a:lstStyle/>
          <a:p>
            <a:pPr eaLnBrk="1" hangingPunct="1"/>
            <a:r>
              <a:rPr lang="ro-RO" altLang="ru-RU" sz="3200" b="1" dirty="0">
                <a:solidFill>
                  <a:schemeClr val="tx1">
                    <a:lumMod val="95000"/>
                  </a:schemeClr>
                </a:solidFill>
              </a:rPr>
              <a:t>DESCRIEREA CAZURILOR DE UTILIZARE</a:t>
            </a:r>
            <a:endParaRPr lang="en-US" altLang="ru-RU" sz="32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2FBE10E-B132-426A-9F5B-8EA499606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9317" y="1295400"/>
            <a:ext cx="10854983" cy="5287962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000" dirty="0">
                <a:latin typeface="Bookman Old Style" panose="02050604050505020204" pitchFamily="18" charset="0"/>
              </a:rPr>
              <a:t>Fiecare caz de utilizare ce apare în una din diagramele ce modelează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funcţionalitatea</a:t>
            </a:r>
            <a:r>
              <a:rPr lang="ro-RO" altLang="ru-RU" sz="2000" dirty="0">
                <a:latin typeface="Bookman Old Style" panose="02050604050505020204" pitchFamily="18" charset="0"/>
              </a:rPr>
              <a:t> SI trebuie să fie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însoţit</a:t>
            </a:r>
            <a:r>
              <a:rPr lang="ro-RO" altLang="ru-RU" sz="2000" dirty="0">
                <a:latin typeface="Bookman Old Style" panose="02050604050505020204" pitchFamily="18" charset="0"/>
              </a:rPr>
              <a:t> de un document de descriere a sa, ce va respecta următorul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şablon</a:t>
            </a:r>
            <a:r>
              <a:rPr lang="ro-RO" altLang="ru-RU" sz="2000" dirty="0">
                <a:latin typeface="Bookman Old Style" panose="02050604050505020204" pitchFamily="18" charset="0"/>
              </a:rPr>
              <a:t>:</a:t>
            </a:r>
            <a:endParaRPr lang="ro-RO" altLang="ru-RU" sz="2000" i="1" dirty="0">
              <a:latin typeface="Bookman Old Style" panose="020506040505050202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o-RO" altLang="ru-RU" sz="2000" i="1" dirty="0">
                <a:latin typeface="Bookman Old Style" panose="02050604050505020204" pitchFamily="18" charset="0"/>
              </a:rPr>
              <a:t>Denumire</a:t>
            </a:r>
          </a:p>
          <a:p>
            <a:pPr lvl="1" eaLnBrk="1" hangingPunct="1">
              <a:lnSpc>
                <a:spcPct val="80000"/>
              </a:lnSpc>
            </a:pPr>
            <a:r>
              <a:rPr lang="ro-RO" altLang="ru-RU" sz="2000" i="1" dirty="0">
                <a:latin typeface="Bookman Old Style" panose="02050604050505020204" pitchFamily="18" charset="0"/>
              </a:rPr>
              <a:t>Descriere</a:t>
            </a:r>
          </a:p>
          <a:p>
            <a:pPr lvl="1" eaLnBrk="1" hangingPunct="1">
              <a:lnSpc>
                <a:spcPct val="80000"/>
              </a:lnSpc>
            </a:pPr>
            <a:r>
              <a:rPr lang="ro-RO" altLang="ru-RU" sz="2000" i="1" dirty="0">
                <a:latin typeface="Bookman Old Style" panose="02050604050505020204" pitchFamily="18" charset="0"/>
              </a:rPr>
              <a:t>Actori </a:t>
            </a:r>
            <a:r>
              <a:rPr lang="ro-RO" altLang="ru-RU" sz="2000" i="1" dirty="0" err="1">
                <a:latin typeface="Bookman Old Style" panose="02050604050505020204" pitchFamily="18" charset="0"/>
              </a:rPr>
              <a:t>implicaţi</a:t>
            </a:r>
            <a:endParaRPr lang="ro-RO" altLang="ru-RU" sz="2000" i="1" dirty="0">
              <a:latin typeface="Bookman Old Style" panose="020506040505050202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o-RO" altLang="ru-RU" sz="2000" i="1" dirty="0" err="1">
                <a:latin typeface="Bookman Old Style" panose="02050604050505020204" pitchFamily="18" charset="0"/>
              </a:rPr>
              <a:t>Precondiţii</a:t>
            </a:r>
            <a:endParaRPr lang="ro-RO" altLang="ru-RU" sz="2000" i="1" dirty="0">
              <a:latin typeface="Bookman Old Style" panose="020506040505050202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o-RO" altLang="ru-RU" sz="2000" i="1" dirty="0" err="1">
                <a:latin typeface="Bookman Old Style" panose="02050604050505020204" pitchFamily="18" charset="0"/>
              </a:rPr>
              <a:t>Postcondiţii</a:t>
            </a:r>
            <a:endParaRPr lang="ro-RO" altLang="ru-RU" sz="2000" i="1" dirty="0">
              <a:latin typeface="Bookman Old Style" panose="020506040505050202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ro-RO" altLang="ru-RU" sz="2000" i="1" dirty="0">
                <a:latin typeface="Bookman Old Style" panose="02050604050505020204" pitchFamily="18" charset="0"/>
              </a:rPr>
              <a:t>Scenariul de bază </a:t>
            </a:r>
            <a:r>
              <a:rPr lang="ro-RO" altLang="ru-RU" sz="2000" i="1" dirty="0" err="1">
                <a:latin typeface="Bookman Old Style" panose="02050604050505020204" pitchFamily="18" charset="0"/>
              </a:rPr>
              <a:t>reuşit</a:t>
            </a:r>
            <a:r>
              <a:rPr lang="ro-RO" altLang="ru-RU" sz="2000" i="1" dirty="0">
                <a:latin typeface="Bookman Old Style" panose="02050604050505020204" pitchFamily="18" charset="0"/>
              </a:rPr>
              <a:t> (cale principală)</a:t>
            </a:r>
          </a:p>
          <a:p>
            <a:pPr lvl="1" eaLnBrk="1" hangingPunct="1">
              <a:lnSpc>
                <a:spcPct val="80000"/>
              </a:lnSpc>
            </a:pPr>
            <a:r>
              <a:rPr lang="ro-RO" altLang="ru-RU" sz="2000" i="1" dirty="0">
                <a:latin typeface="Bookman Old Style" panose="02050604050505020204" pitchFamily="18" charset="0"/>
              </a:rPr>
              <a:t>Scenarii alternative (căi alternative)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000" dirty="0">
                <a:latin typeface="Bookman Old Style" panose="02050604050505020204" pitchFamily="18" charset="0"/>
              </a:rPr>
              <a:t>Cazul de utilizare este prezentat ca o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reţea</a:t>
            </a:r>
            <a:r>
              <a:rPr lang="ro-RO" altLang="ru-RU" sz="2000" dirty="0">
                <a:latin typeface="Bookman Old Style" panose="02050604050505020204" pitchFamily="18" charset="0"/>
              </a:rPr>
              <a:t> de</a:t>
            </a:r>
            <a:r>
              <a:rPr lang="ro-RO" altLang="ru-RU" sz="2000" b="1" dirty="0">
                <a:latin typeface="Bookman Old Style" panose="02050604050505020204" pitchFamily="18" charset="0"/>
              </a:rPr>
              <a:t> scenarii</a:t>
            </a:r>
            <a:r>
              <a:rPr lang="ro-RO" altLang="ru-RU" sz="2000" dirty="0">
                <a:latin typeface="Bookman Old Style" panose="02050604050505020204" pitchFamily="18" charset="0"/>
              </a:rPr>
              <a:t>: unul principal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000" dirty="0">
                <a:latin typeface="Bookman Old Style" panose="02050604050505020204" pitchFamily="18" charset="0"/>
              </a:rPr>
              <a:t> mai multe (*) secundare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000" b="1" dirty="0">
                <a:latin typeface="Bookman Old Style" panose="02050604050505020204" pitchFamily="18" charset="0"/>
              </a:rPr>
              <a:t>Scenariul</a:t>
            </a:r>
            <a:r>
              <a:rPr lang="ro-RO" altLang="ru-RU" sz="2000" dirty="0">
                <a:latin typeface="Bookman Old Style" panose="02050604050505020204" pitchFamily="18" charset="0"/>
              </a:rPr>
              <a:t> – este o cale prin fluxul de evenimente al unui caz de utilizare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000" dirty="0">
                <a:latin typeface="Bookman Old Style" panose="02050604050505020204" pitchFamily="18" charset="0"/>
              </a:rPr>
              <a:t>Scenariile pot fi privite ca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instanţe</a:t>
            </a:r>
            <a:r>
              <a:rPr lang="ro-RO" altLang="ru-RU" sz="2000" dirty="0">
                <a:latin typeface="Bookman Old Style" panose="02050604050505020204" pitchFamily="18" charset="0"/>
              </a:rPr>
              <a:t> ale cazului de utilizare – ele descriu o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secvenţă</a:t>
            </a:r>
            <a:r>
              <a:rPr lang="ro-RO" altLang="ru-RU" sz="2000" dirty="0">
                <a:latin typeface="Bookman Old Style" panose="02050604050505020204" pitchFamily="18" charset="0"/>
              </a:rPr>
              <a:t> de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acţiuni</a:t>
            </a:r>
            <a:r>
              <a:rPr lang="ro-RO" altLang="ru-RU" sz="2000" dirty="0">
                <a:latin typeface="Bookman Old Style" panose="02050604050505020204" pitchFamily="18" charset="0"/>
              </a:rPr>
              <a:t> concrete care pot avea loc la un moment dat în sistem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000" dirty="0" err="1">
                <a:latin typeface="Bookman Old Style" panose="02050604050505020204" pitchFamily="18" charset="0"/>
              </a:rPr>
              <a:t>Iniţial</a:t>
            </a:r>
            <a:r>
              <a:rPr lang="ro-RO" altLang="ru-RU" sz="2000" dirty="0">
                <a:latin typeface="Bookman Old Style" panose="02050604050505020204" pitchFamily="18" charset="0"/>
              </a:rPr>
              <a:t> se definesc scenariile principale pentru cazurile de utilizare.</a:t>
            </a:r>
            <a:endParaRPr lang="en-US" altLang="ru-RU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8EE2B5C-0D5E-4D90-ADAE-A2282858A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22238"/>
            <a:ext cx="8839200" cy="1020762"/>
          </a:xfrm>
        </p:spPr>
        <p:txBody>
          <a:bodyPr>
            <a:normAutofit fontScale="90000"/>
          </a:bodyPr>
          <a:lstStyle/>
          <a:p>
            <a:r>
              <a:rPr lang="ro-RO" altLang="ru-RU" sz="3600" b="1" dirty="0">
                <a:solidFill>
                  <a:schemeClr val="tx1">
                    <a:lumMod val="95000"/>
                  </a:schemeClr>
                </a:solidFill>
              </a:rPr>
              <a:t>EXEMPLU DE DESCRIERE A CAZULUI DE UTILIZARE</a:t>
            </a:r>
            <a:endParaRPr lang="en-US" altLang="en-US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718EA6D-ED4B-47E5-8AC5-03B72B1BA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900" y="1390650"/>
            <a:ext cx="11083749" cy="5345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altLang="en-US" sz="1900" i="1" dirty="0">
                <a:latin typeface="Bookman Old Style" panose="02050604050505020204" pitchFamily="18" charset="0"/>
              </a:rPr>
              <a:t>Cazul de utilizare:</a:t>
            </a:r>
            <a:r>
              <a:rPr lang="ro-RO" altLang="en-US" sz="1900" dirty="0">
                <a:latin typeface="Bookman Old Style" panose="02050604050505020204" pitchFamily="18" charset="0"/>
              </a:rPr>
              <a:t> ”</a:t>
            </a:r>
            <a:r>
              <a:rPr lang="ro-RO" altLang="en-US" sz="1900" b="1" dirty="0">
                <a:latin typeface="Bookman Old Style" panose="02050604050505020204" pitchFamily="18" charset="0"/>
              </a:rPr>
              <a:t>Vizualizare comentarii</a:t>
            </a:r>
            <a:r>
              <a:rPr lang="ro-RO" altLang="en-US" sz="1900" dirty="0">
                <a:latin typeface="Bookman Old Style" panose="02050604050505020204" pitchFamily="18" charset="0"/>
              </a:rPr>
              <a:t>”</a:t>
            </a:r>
          </a:p>
          <a:p>
            <a:pPr marL="0" indent="0">
              <a:buNone/>
            </a:pPr>
            <a:r>
              <a:rPr lang="ro-RO" altLang="en-US" sz="1900" i="1" dirty="0">
                <a:latin typeface="Bookman Old Style" panose="02050604050505020204" pitchFamily="18" charset="0"/>
              </a:rPr>
              <a:t>Descriere succintă: </a:t>
            </a:r>
            <a:r>
              <a:rPr lang="ro-RO" altLang="en-US" sz="1900" dirty="0">
                <a:latin typeface="Bookman Old Style" panose="02050604050505020204" pitchFamily="18" charset="0"/>
              </a:rPr>
              <a:t>Caz de utilizare accesat de client pentru a vizualiza lista comentariilor lăsate de alți clienți. În cazul în care nu sunt găsite comentarii în BD – se va afișa un mesaj de informare.</a:t>
            </a:r>
          </a:p>
          <a:p>
            <a:pPr marL="0" indent="0">
              <a:buNone/>
            </a:pPr>
            <a:r>
              <a:rPr lang="ro-RO" altLang="en-US" sz="1900" i="1" dirty="0">
                <a:latin typeface="Bookman Old Style" panose="02050604050505020204" pitchFamily="18" charset="0"/>
              </a:rPr>
              <a:t>Actori </a:t>
            </a:r>
            <a:r>
              <a:rPr lang="ro-RO" altLang="en-US" sz="1900" i="1" dirty="0" err="1">
                <a:latin typeface="Bookman Old Style" panose="02050604050505020204" pitchFamily="18" charset="0"/>
              </a:rPr>
              <a:t>implicaţi</a:t>
            </a:r>
            <a:r>
              <a:rPr lang="ro-RO" altLang="en-US" sz="1900" i="1" dirty="0">
                <a:latin typeface="Bookman Old Style" panose="02050604050505020204" pitchFamily="18" charset="0"/>
              </a:rPr>
              <a:t>: </a:t>
            </a:r>
            <a:r>
              <a:rPr lang="ro-RO" altLang="en-US" sz="1900" dirty="0">
                <a:latin typeface="Bookman Old Style" panose="02050604050505020204" pitchFamily="18" charset="0"/>
              </a:rPr>
              <a:t>Clientul</a:t>
            </a:r>
          </a:p>
          <a:p>
            <a:pPr marL="0" indent="0">
              <a:buNone/>
            </a:pPr>
            <a:r>
              <a:rPr lang="ro-RO" altLang="en-US" sz="1900" i="1" dirty="0" err="1">
                <a:latin typeface="Bookman Old Style" panose="02050604050505020204" pitchFamily="18" charset="0"/>
              </a:rPr>
              <a:t>Precondiţii</a:t>
            </a:r>
            <a:r>
              <a:rPr lang="ro-RO" altLang="en-US" sz="1900" i="1" dirty="0">
                <a:latin typeface="Bookman Old Style" panose="02050604050505020204" pitchFamily="18" charset="0"/>
              </a:rPr>
              <a:t>: </a:t>
            </a:r>
            <a:r>
              <a:rPr lang="ro-RO" altLang="en-US" sz="1900" dirty="0">
                <a:latin typeface="Bookman Old Style" panose="02050604050505020204" pitchFamily="18" charset="0"/>
              </a:rPr>
              <a:t>În interfața grafică destinată utilizatorului trebuie să existe un element de control care să-i permită utilizatorului să acceseze opțiunea de vizualizare a comentariilor. </a:t>
            </a:r>
          </a:p>
          <a:p>
            <a:pPr marL="0" indent="0">
              <a:buNone/>
            </a:pPr>
            <a:r>
              <a:rPr lang="ro-RO" altLang="en-US" sz="1900" i="1" dirty="0" err="1">
                <a:latin typeface="Bookman Old Style" panose="02050604050505020204" pitchFamily="18" charset="0"/>
              </a:rPr>
              <a:t>Postcondiţii</a:t>
            </a:r>
            <a:r>
              <a:rPr lang="ro-RO" altLang="en-US" sz="1900" i="1" dirty="0">
                <a:latin typeface="Bookman Old Style" panose="02050604050505020204" pitchFamily="18" charset="0"/>
              </a:rPr>
              <a:t>: </a:t>
            </a:r>
            <a:r>
              <a:rPr lang="ro-RO" altLang="en-US" sz="1900" dirty="0">
                <a:latin typeface="Bookman Old Style" panose="02050604050505020204" pitchFamily="18" charset="0"/>
              </a:rPr>
              <a:t>Datele din BD au fost toate afișate sau utilizatorul a fost informat că nu există date.</a:t>
            </a:r>
          </a:p>
          <a:p>
            <a:pPr marL="0" indent="0">
              <a:buNone/>
            </a:pPr>
            <a:r>
              <a:rPr lang="ro-RO" altLang="en-US" sz="1900" i="1" dirty="0">
                <a:latin typeface="Bookman Old Style" panose="02050604050505020204" pitchFamily="18" charset="0"/>
              </a:rPr>
              <a:t>Scenariul de bază </a:t>
            </a:r>
            <a:r>
              <a:rPr lang="ro-RO" altLang="en-US" sz="1900" i="1" dirty="0" err="1">
                <a:latin typeface="Bookman Old Style" panose="02050604050505020204" pitchFamily="18" charset="0"/>
              </a:rPr>
              <a:t>reuşit</a:t>
            </a:r>
            <a:r>
              <a:rPr lang="ro-RO" altLang="en-US" sz="1900" i="1" dirty="0">
                <a:latin typeface="Bookman Old Style" panose="02050604050505020204" pitchFamily="18" charset="0"/>
              </a:rPr>
              <a:t>: </a:t>
            </a:r>
            <a:endParaRPr lang="ro-RO" altLang="en-US" sz="1900" dirty="0">
              <a:latin typeface="Bookman Old Style" panose="02050604050505020204" pitchFamily="18" charset="0"/>
            </a:endParaRPr>
          </a:p>
          <a:p>
            <a:pPr marL="640080" indent="-457200">
              <a:spcBef>
                <a:spcPts val="0"/>
              </a:spcBef>
              <a:buFont typeface="+mj-lt"/>
              <a:buAutoNum type="arabicPeriod"/>
            </a:pPr>
            <a:r>
              <a:rPr lang="ro-RO" altLang="en-US" sz="1900" dirty="0">
                <a:latin typeface="Bookman Old Style" panose="02050604050505020204" pitchFamily="18" charset="0"/>
              </a:rPr>
              <a:t>Utilizatorul accesează opțiunea de afișare a comentariilor.</a:t>
            </a:r>
          </a:p>
          <a:p>
            <a:pPr marL="640080" indent="-457200">
              <a:spcBef>
                <a:spcPts val="0"/>
              </a:spcBef>
              <a:buFont typeface="+mj-lt"/>
              <a:buAutoNum type="arabicPeriod"/>
            </a:pPr>
            <a:r>
              <a:rPr lang="ro-RO" altLang="en-US" sz="1900" dirty="0">
                <a:latin typeface="Bookman Old Style" panose="02050604050505020204" pitchFamily="18" charset="0"/>
              </a:rPr>
              <a:t>Sistemul extrage, prelucrează datele extrase și i le afișează într-o formă comodă clientului.</a:t>
            </a:r>
          </a:p>
          <a:p>
            <a:pPr marL="0" indent="0">
              <a:buNone/>
            </a:pPr>
            <a:r>
              <a:rPr lang="ro-RO" altLang="en-US" sz="1900" i="1" dirty="0">
                <a:latin typeface="Bookman Old Style" panose="02050604050505020204" pitchFamily="18" charset="0"/>
              </a:rPr>
              <a:t>Scenarii alternative:</a:t>
            </a:r>
            <a:endParaRPr lang="ro-RO" altLang="en-US" sz="1900" dirty="0">
              <a:latin typeface="Bookman Old Style" panose="02050604050505020204" pitchFamily="18" charset="0"/>
            </a:endParaRPr>
          </a:p>
          <a:p>
            <a:pPr lvl="1" indent="0">
              <a:buNone/>
            </a:pPr>
            <a:r>
              <a:rPr lang="ro-RO" altLang="en-US" sz="1900" dirty="0">
                <a:latin typeface="Bookman Old Style" panose="02050604050505020204" pitchFamily="18" charset="0"/>
              </a:rPr>
              <a:t>2.1. Sistemul nu a găsit date în BD – va afișa o informație clientului ”Nu sunt comentarii la moment!”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1939-63CE-4438-82B6-186DB947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498" y="152400"/>
            <a:ext cx="9317502" cy="72224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o-RO" sz="3000" b="1" dirty="0">
                <a:solidFill>
                  <a:schemeClr val="tx1">
                    <a:lumMod val="95000"/>
                  </a:schemeClr>
                </a:solidFill>
              </a:rPr>
              <a:t>Cazul de utilizare ”Scrie un comentariu”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6D6C-EEF2-4AB4-ADB3-C11098D39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8" y="1143000"/>
            <a:ext cx="11549137" cy="55626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i="1" dirty="0">
                <a:latin typeface="Bookman Old Style" panose="02050604050505020204" pitchFamily="18" charset="0"/>
              </a:rPr>
              <a:t>Cazul de utilizare:</a:t>
            </a:r>
            <a:r>
              <a:rPr lang="ro-RO" altLang="en-US" sz="1600" dirty="0">
                <a:latin typeface="Bookman Old Style" panose="02050604050505020204" pitchFamily="18" charset="0"/>
              </a:rPr>
              <a:t> ”</a:t>
            </a:r>
            <a:r>
              <a:rPr lang="ro-RO" altLang="en-US" sz="1600" b="1" dirty="0">
                <a:latin typeface="Bookman Old Style" panose="02050604050505020204" pitchFamily="18" charset="0"/>
              </a:rPr>
              <a:t>Scrie un comentariu</a:t>
            </a:r>
            <a:r>
              <a:rPr lang="ro-RO" altLang="en-US" sz="1600" dirty="0">
                <a:latin typeface="Bookman Old Style" panose="02050604050505020204" pitchFamily="18" charset="0"/>
              </a:rPr>
              <a:t>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i="1" dirty="0">
                <a:latin typeface="Bookman Old Style" panose="02050604050505020204" pitchFamily="18" charset="0"/>
              </a:rPr>
              <a:t>Descriere succintă: </a:t>
            </a:r>
            <a:r>
              <a:rPr lang="ro-RO" altLang="en-US" sz="1600" dirty="0">
                <a:latin typeface="Bookman Old Style" panose="02050604050505020204" pitchFamily="18" charset="0"/>
              </a:rPr>
              <a:t>Caz de utilizare accesat de client pentru a lăsa un comentariu referitor la activitatea companiei. Clientul poate abandona procesul de completare a formularului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i="1" dirty="0">
                <a:latin typeface="Bookman Old Style" panose="02050604050505020204" pitchFamily="18" charset="0"/>
              </a:rPr>
              <a:t>Actori </a:t>
            </a:r>
            <a:r>
              <a:rPr lang="ro-RO" altLang="en-US" sz="1600" i="1" dirty="0" err="1">
                <a:latin typeface="Bookman Old Style" panose="02050604050505020204" pitchFamily="18" charset="0"/>
              </a:rPr>
              <a:t>implicaţi</a:t>
            </a:r>
            <a:r>
              <a:rPr lang="ro-RO" altLang="en-US" sz="1600" i="1" dirty="0">
                <a:latin typeface="Bookman Old Style" panose="02050604050505020204" pitchFamily="18" charset="0"/>
              </a:rPr>
              <a:t>: </a:t>
            </a:r>
            <a:r>
              <a:rPr lang="ro-RO" altLang="en-US" sz="1600" dirty="0">
                <a:latin typeface="Bookman Old Style" panose="02050604050505020204" pitchFamily="18" charset="0"/>
              </a:rPr>
              <a:t>Clientul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i="1" dirty="0" err="1">
                <a:latin typeface="Bookman Old Style" panose="02050604050505020204" pitchFamily="18" charset="0"/>
              </a:rPr>
              <a:t>Precondiţii</a:t>
            </a:r>
            <a:r>
              <a:rPr lang="ro-RO" altLang="en-US" sz="1600" i="1" dirty="0">
                <a:latin typeface="Bookman Old Style" panose="02050604050505020204" pitchFamily="18" charset="0"/>
              </a:rPr>
              <a:t>: </a:t>
            </a:r>
            <a:r>
              <a:rPr lang="ro-RO" altLang="en-US" sz="1600" dirty="0">
                <a:latin typeface="Bookman Old Style" panose="02050604050505020204" pitchFamily="18" charset="0"/>
              </a:rPr>
              <a:t>Trebuie generat un formular în care clientul va înscrie comentariul.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i="1" dirty="0" err="1">
                <a:latin typeface="Bookman Old Style" panose="02050604050505020204" pitchFamily="18" charset="0"/>
              </a:rPr>
              <a:t>Postcondiţii</a:t>
            </a:r>
            <a:r>
              <a:rPr lang="ro-RO" altLang="en-US" sz="1600" i="1" dirty="0">
                <a:latin typeface="Bookman Old Style" panose="02050604050505020204" pitchFamily="18" charset="0"/>
              </a:rPr>
              <a:t>: </a:t>
            </a:r>
            <a:r>
              <a:rPr lang="ro-RO" altLang="en-US" sz="1600" dirty="0">
                <a:latin typeface="Bookman Old Style" panose="02050604050505020204" pitchFamily="18" charset="0"/>
              </a:rPr>
              <a:t>Datele au fost preluate și expediate pentru prelucrare pe server.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i="1" dirty="0">
                <a:latin typeface="Bookman Old Style" panose="02050604050505020204" pitchFamily="18" charset="0"/>
              </a:rPr>
              <a:t>Scenariul de bază </a:t>
            </a:r>
            <a:r>
              <a:rPr lang="ro-RO" altLang="en-US" sz="1600" i="1" dirty="0" err="1">
                <a:latin typeface="Bookman Old Style" panose="02050604050505020204" pitchFamily="18" charset="0"/>
              </a:rPr>
              <a:t>reuşit</a:t>
            </a:r>
            <a:r>
              <a:rPr lang="ro-RO" altLang="en-US" sz="1600" i="1" dirty="0">
                <a:latin typeface="Bookman Old Style" panose="02050604050505020204" pitchFamily="18" charset="0"/>
              </a:rPr>
              <a:t>: </a:t>
            </a:r>
            <a:endParaRPr lang="ro-RO" altLang="en-US" sz="16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Tx/>
              <a:buAutoNum type="arabicPeriod"/>
            </a:pPr>
            <a:r>
              <a:rPr lang="ro-RO" altLang="en-US" sz="1600" dirty="0">
                <a:latin typeface="Bookman Old Style" panose="02050604050505020204" pitchFamily="18" charset="0"/>
              </a:rPr>
              <a:t>Utilizatorul accesează opțiunea ”Lasă un comentariu”.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Tx/>
              <a:buAutoNum type="arabicPeriod"/>
            </a:pPr>
            <a:r>
              <a:rPr lang="ro-RO" altLang="en-US" sz="1600" dirty="0">
                <a:latin typeface="Bookman Old Style" panose="02050604050505020204" pitchFamily="18" charset="0"/>
              </a:rPr>
              <a:t>Sistemul afișează formularul pentru completare.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Tx/>
              <a:buAutoNum type="arabicPeriod"/>
            </a:pPr>
            <a:r>
              <a:rPr lang="ro-RO" altLang="en-US" sz="1600" dirty="0">
                <a:latin typeface="Bookman Old Style" panose="02050604050505020204" pitchFamily="18" charset="0"/>
              </a:rPr>
              <a:t>Clientul completează câmpurile formularului, iar apoi tastează butonul pentru transmiterea datelor.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Tx/>
              <a:buAutoNum type="arabicPeriod"/>
            </a:pPr>
            <a:r>
              <a:rPr lang="ro-RO" altLang="en-US" sz="1600" dirty="0">
                <a:latin typeface="Bookman Old Style" panose="02050604050505020204" pitchFamily="18" charset="0"/>
              </a:rPr>
              <a:t>Sistemul verifică completarea câmpurilor și corectitudinea completării.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dirty="0">
                <a:latin typeface="Bookman Old Style" panose="02050604050505020204" pitchFamily="18" charset="0"/>
              </a:rPr>
              <a:t>	Dacă nu sunt respectate toate cerințele de completare – sistemul va emite avertizări pentru ca utilizatorul să corecteze intrările de date și se reia procesul cu pasul 3.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dirty="0">
                <a:latin typeface="Bookman Old Style" panose="02050604050505020204" pitchFamily="18" charset="0"/>
              </a:rPr>
              <a:t>	Dacă sunt respectate cerințele – sistemul va expedia datele spre server și le va salva.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i="1" dirty="0">
                <a:latin typeface="Bookman Old Style" panose="02050604050505020204" pitchFamily="18" charset="0"/>
              </a:rPr>
              <a:t>Scenarii alternative:</a:t>
            </a:r>
            <a:endParaRPr lang="ro-RO" altLang="en-US" sz="1600" dirty="0">
              <a:latin typeface="Bookman Old Style" panose="0205060405050502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o-RO" altLang="en-US" sz="1600" dirty="0">
                <a:latin typeface="Bookman Old Style" panose="02050604050505020204" pitchFamily="18" charset="0"/>
              </a:rPr>
              <a:t>3.1. Clientul se răzgândește – și nu mai vrea să expedieze un comentariu – iese din funcționalitate sau se resetează câmpurile formularului – nu se va salva nimic în BD.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43FF-7C24-4EDD-9B72-FBB62070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6" y="365760"/>
            <a:ext cx="10321466" cy="1325562"/>
          </a:xfrm>
        </p:spPr>
        <p:txBody>
          <a:bodyPr>
            <a:normAutofit fontScale="90000"/>
          </a:bodyPr>
          <a:lstStyle/>
          <a:p>
            <a:r>
              <a:rPr lang="ro-RO" altLang="en-US" i="1" dirty="0"/>
              <a:t>Cazul de utilizare </a:t>
            </a:r>
            <a:r>
              <a:rPr lang="ro-RO" altLang="en-US" dirty="0"/>
              <a:t>”</a:t>
            </a:r>
            <a:r>
              <a:rPr lang="ro-RO" altLang="en-US" b="1" dirty="0"/>
              <a:t>Validarea și salvarea datelor</a:t>
            </a:r>
            <a:r>
              <a:rPr lang="ro-RO" altLang="en-US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FEEE3-3104-4246-B6EA-3CED83F94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5" y="1828800"/>
            <a:ext cx="10920780" cy="4783015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o-RO" altLang="en-US" i="1" dirty="0">
                <a:latin typeface="Bookman Old Style" panose="02050604050505020204" pitchFamily="18" charset="0"/>
              </a:rPr>
              <a:t>Cazul de utilizare:</a:t>
            </a:r>
            <a:r>
              <a:rPr lang="ro-RO" altLang="en-US" dirty="0">
                <a:latin typeface="Bookman Old Style" panose="02050604050505020204" pitchFamily="18" charset="0"/>
              </a:rPr>
              <a:t> ”</a:t>
            </a:r>
            <a:r>
              <a:rPr lang="ro-RO" altLang="en-US" b="1" dirty="0">
                <a:latin typeface="Bookman Old Style" panose="02050604050505020204" pitchFamily="18" charset="0"/>
              </a:rPr>
              <a:t>Validarea și salvarea datelor</a:t>
            </a:r>
            <a:r>
              <a:rPr lang="ro-RO" altLang="en-US" dirty="0">
                <a:latin typeface="Bookman Old Style" panose="02050604050505020204" pitchFamily="18" charset="0"/>
              </a:rPr>
              <a:t>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altLang="en-US" i="1" dirty="0">
                <a:latin typeface="Bookman Old Style" panose="02050604050505020204" pitchFamily="18" charset="0"/>
              </a:rPr>
              <a:t>Descriere succintă: </a:t>
            </a:r>
            <a:r>
              <a:rPr lang="ro-RO" altLang="en-US" dirty="0">
                <a:latin typeface="Bookman Old Style" panose="02050604050505020204" pitchFamily="18" charset="0"/>
              </a:rPr>
              <a:t>Acest caz de utilizare, nu este accesat direct de utilizator, fiind o funcție interioară necesară a realizată pentru a avea în BD date ”curate” și ”potrivite” pentru prelucrare. Se include în funcția de bază ”Scrie un comentariu”.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altLang="en-US" i="1" dirty="0">
                <a:latin typeface="Bookman Old Style" panose="02050604050505020204" pitchFamily="18" charset="0"/>
              </a:rPr>
              <a:t>Actori </a:t>
            </a:r>
            <a:r>
              <a:rPr lang="ro-RO" altLang="en-US" i="1" dirty="0" err="1">
                <a:latin typeface="Bookman Old Style" panose="02050604050505020204" pitchFamily="18" charset="0"/>
              </a:rPr>
              <a:t>implicaţi</a:t>
            </a:r>
            <a:r>
              <a:rPr lang="ro-RO" altLang="en-US" i="1" dirty="0">
                <a:latin typeface="Bookman Old Style" panose="02050604050505020204" pitchFamily="18" charset="0"/>
              </a:rPr>
              <a:t> (indirect): </a:t>
            </a:r>
            <a:r>
              <a:rPr lang="ro-RO" altLang="en-US" dirty="0">
                <a:latin typeface="Bookman Old Style" panose="02050604050505020204" pitchFamily="18" charset="0"/>
              </a:rPr>
              <a:t>Clientul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altLang="en-US" i="1" dirty="0" err="1">
                <a:latin typeface="Bookman Old Style" panose="02050604050505020204" pitchFamily="18" charset="0"/>
              </a:rPr>
              <a:t>Precondiţii</a:t>
            </a:r>
            <a:r>
              <a:rPr lang="ro-RO" altLang="en-US" i="1" dirty="0">
                <a:latin typeface="Bookman Old Style" panose="02050604050505020204" pitchFamily="18" charset="0"/>
              </a:rPr>
              <a:t>: </a:t>
            </a:r>
            <a:r>
              <a:rPr lang="ro-RO" altLang="en-US" dirty="0">
                <a:latin typeface="Bookman Old Style" panose="02050604050505020204" pitchFamily="18" charset="0"/>
              </a:rPr>
              <a:t>Datele din formular au fost recepționate cu succes.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altLang="en-US" i="1" dirty="0" err="1">
                <a:latin typeface="Bookman Old Style" panose="02050604050505020204" pitchFamily="18" charset="0"/>
              </a:rPr>
              <a:t>Postcondiţii</a:t>
            </a:r>
            <a:r>
              <a:rPr lang="ro-RO" altLang="en-US" i="1" dirty="0">
                <a:latin typeface="Bookman Old Style" panose="02050604050505020204" pitchFamily="18" charset="0"/>
              </a:rPr>
              <a:t>: </a:t>
            </a:r>
            <a:r>
              <a:rPr lang="ro-RO" altLang="en-US" dirty="0">
                <a:latin typeface="Bookman Old Style" panose="02050604050505020204" pitchFamily="18" charset="0"/>
              </a:rPr>
              <a:t>Clientul trebuie informat referitor la starea comentariului scris – salvat/ nesalvat. Datele au fost verificate și salvate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altLang="en-US" i="1" dirty="0">
                <a:latin typeface="Bookman Old Style" panose="02050604050505020204" pitchFamily="18" charset="0"/>
              </a:rPr>
              <a:t>Scenariul de bază </a:t>
            </a:r>
            <a:r>
              <a:rPr lang="ro-RO" altLang="en-US" i="1" dirty="0" err="1">
                <a:latin typeface="Bookman Old Style" panose="02050604050505020204" pitchFamily="18" charset="0"/>
              </a:rPr>
              <a:t>reuşit</a:t>
            </a:r>
            <a:r>
              <a:rPr lang="ro-RO" altLang="en-US" i="1" dirty="0">
                <a:latin typeface="Bookman Old Style" panose="02050604050505020204" pitchFamily="18" charset="0"/>
              </a:rPr>
              <a:t>: </a:t>
            </a:r>
            <a:endParaRPr lang="ro-RO" altLang="en-US" dirty="0">
              <a:latin typeface="Bookman Old Style" panose="02050604050505020204" pitchFamily="18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o-RO" altLang="en-US" dirty="0">
                <a:latin typeface="Bookman Old Style" panose="02050604050505020204" pitchFamily="18" charset="0"/>
              </a:rPr>
              <a:t>Sistemul preia datele, le validează și filtrează.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o-RO" altLang="en-US" dirty="0">
                <a:latin typeface="Bookman Old Style" panose="02050604050505020204" pitchFamily="18" charset="0"/>
              </a:rPr>
              <a:t>Datele verificate, corecte, sunt transmise în BD pentru stocare.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ro-RO" altLang="en-US" dirty="0">
                <a:latin typeface="Bookman Old Style" panose="02050604050505020204" pitchFamily="18" charset="0"/>
              </a:rPr>
              <a:t>Sistemul generează o informație pentru client că datele au fost stocate cu succes.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altLang="en-US" i="1" dirty="0">
                <a:latin typeface="Bookman Old Style" panose="02050604050505020204" pitchFamily="18" charset="0"/>
              </a:rPr>
              <a:t>Scenarii alternative:</a:t>
            </a:r>
            <a:endParaRPr lang="ro-RO" altLang="en-US" dirty="0">
              <a:latin typeface="Bookman Old Style" panose="020506040505050202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o-RO" altLang="en-US" dirty="0">
                <a:latin typeface="Bookman Old Style" panose="02050604050505020204" pitchFamily="18" charset="0"/>
              </a:rPr>
              <a:t>	2.1. În urma verificării, sistemul depistează că unele câmpuri nu au fost completate sau câmpurile au fost completate eronat – se va genera o avertizare. BD nu va fi interogată pentru inserarea datelor.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o-RO" altLang="en-US" dirty="0">
                <a:latin typeface="Bookman Old Style" panose="02050604050505020204" pitchFamily="18" charset="0"/>
              </a:rPr>
              <a:t>	3.1. Sistemul va genera o informație pentru utilizator de recompletare a formularului cu date corecte – salt la funcția ”Scrie un comentariu”.</a:t>
            </a:r>
          </a:p>
        </p:txBody>
      </p:sp>
    </p:spTree>
    <p:extLst>
      <p:ext uri="{BB962C8B-B14F-4D97-AF65-F5344CB8AC3E}">
        <p14:creationId xmlns:p14="http://schemas.microsoft.com/office/powerpoint/2010/main" val="71964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9E689E9-75FB-4AED-9CB7-A184CF13F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sz="4000" b="1" dirty="0">
                <a:solidFill>
                  <a:schemeClr val="tx1">
                    <a:lumMod val="95000"/>
                  </a:schemeClr>
                </a:solidFill>
              </a:rPr>
              <a:t>DESTINAŢIA DIAGRAMEI CAZURILOR DE UTILIZARE</a:t>
            </a:r>
            <a:endParaRPr lang="en-US" altLang="ru-RU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DDB6131-85D5-490B-A6B1-FF8C94F39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1182" y="2209800"/>
            <a:ext cx="10787868" cy="397033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ro-RO" altLang="ru-RU" sz="2400" dirty="0">
                <a:latin typeface="Bookman Old Style" panose="02050604050505020204" pitchFamily="18" charset="0"/>
              </a:rPr>
              <a:t>Diagrama cazurilor de utilizare se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foloseşte</a:t>
            </a:r>
            <a:r>
              <a:rPr lang="ro-RO" altLang="ru-RU" sz="2400" dirty="0">
                <a:latin typeface="Bookman Old Style" panose="02050604050505020204" pitchFamily="18" charset="0"/>
              </a:rPr>
              <a:t> pentru: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400" dirty="0">
                <a:latin typeface="Bookman Old Style" panose="02050604050505020204" pitchFamily="18" charset="0"/>
              </a:rPr>
              <a:t>determinarea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cerinţelor</a:t>
            </a:r>
            <a:r>
              <a:rPr lang="ro-RO" altLang="ru-RU" sz="2400" dirty="0">
                <a:latin typeface="Bookman Old Style" panose="02050604050505020204" pitchFamily="18" charset="0"/>
              </a:rPr>
              <a:t>: un nou caz de utilizare presupune o nouă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cerinţă</a:t>
            </a:r>
            <a:r>
              <a:rPr lang="ro-RO" altLang="ru-RU" sz="2400" dirty="0">
                <a:latin typeface="Bookman Old Style" panose="02050604050505020204" pitchFamily="18" charset="0"/>
              </a:rPr>
              <a:t>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funcţională</a:t>
            </a:r>
            <a:endParaRPr lang="ro-RO" altLang="ru-RU" sz="2400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o-RO" altLang="ru-RU" sz="2400" dirty="0">
                <a:latin typeface="Bookman Old Style" panose="02050604050505020204" pitchFamily="18" charset="0"/>
              </a:rPr>
              <a:t>drept metodă de comunicare cu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clienţii</a:t>
            </a:r>
            <a:r>
              <a:rPr lang="ro-RO" altLang="ru-RU" sz="2400" dirty="0">
                <a:latin typeface="Bookman Old Style" panose="02050604050505020204" pitchFamily="18" charset="0"/>
              </a:rPr>
              <a:t>: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notaţiile</a:t>
            </a:r>
            <a:r>
              <a:rPr lang="ro-RO" altLang="ru-RU" sz="2400" dirty="0">
                <a:latin typeface="Bookman Old Style" panose="02050604050505020204" pitchFamily="18" charset="0"/>
              </a:rPr>
              <a:t> simple ale acestei diagrame reprezintă o posibilitate comodă de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interacţiune</a:t>
            </a:r>
            <a:r>
              <a:rPr lang="ro-RO" altLang="ru-RU" sz="2400" dirty="0">
                <a:latin typeface="Bookman Old Style" panose="02050604050505020204" pitchFamily="18" charset="0"/>
              </a:rPr>
              <a:t> cu clientul (cu scopul fixării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cerinţelor</a:t>
            </a:r>
            <a:r>
              <a:rPr lang="ro-RO" altLang="ru-RU" sz="2400" dirty="0">
                <a:latin typeface="Bookman Old Style" panose="02050604050505020204" pitchFamily="18" charset="0"/>
              </a:rPr>
              <a:t>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funcţionale</a:t>
            </a:r>
            <a:r>
              <a:rPr lang="ro-RO" altLang="ru-RU" sz="2400" dirty="0">
                <a:latin typeface="Bookman Old Style" panose="020506040505050202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400" dirty="0">
                <a:latin typeface="Bookman Old Style" panose="02050604050505020204" pitchFamily="18" charset="0"/>
              </a:rPr>
              <a:t>elaborarea testelor: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colecţia</a:t>
            </a:r>
            <a:r>
              <a:rPr lang="ro-RO" altLang="ru-RU" sz="2400" dirty="0">
                <a:latin typeface="Bookman Old Style" panose="02050604050505020204" pitchFamily="18" charset="0"/>
              </a:rPr>
              <a:t> de scenarii a unui caz de utilizare, simplifică elaborarea testelor, folosite la verificarea corectitudinii îndeplinirii scenariilor când e folosit sistemul</a:t>
            </a:r>
          </a:p>
          <a:p>
            <a:pPr eaLnBrk="1" hangingPunct="1">
              <a:lnSpc>
                <a:spcPct val="80000"/>
              </a:lnSpc>
            </a:pPr>
            <a:r>
              <a:rPr lang="ro-RO" altLang="ru-RU" sz="2400" dirty="0">
                <a:latin typeface="Bookman Old Style" panose="02050604050505020204" pitchFamily="18" charset="0"/>
              </a:rPr>
              <a:t>vizualizarea hotarelor sistemului (cu ajutorul sintaxei diagramei cazurilor de utilizare este creată diagrama de context)</a:t>
            </a:r>
            <a:endParaRPr lang="en-US" altLang="ru-RU" sz="2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4092-86C5-4458-9B2C-F59F4DB6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Conținut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5AC7-1699-4E0A-AC87-605BBCAB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213" y="1985214"/>
            <a:ext cx="9675069" cy="3800476"/>
          </a:xfrm>
        </p:spPr>
        <p:txBody>
          <a:bodyPr>
            <a:normAutofit/>
          </a:bodyPr>
          <a:lstStyle/>
          <a:p>
            <a:r>
              <a:rPr lang="ro-RO" sz="2600" dirty="0">
                <a:latin typeface="Bookman Old Style" panose="02050604050505020204" pitchFamily="18" charset="0"/>
              </a:rPr>
              <a:t>Sintaxa diagramei cazurilor de utilizare</a:t>
            </a:r>
          </a:p>
          <a:p>
            <a:r>
              <a:rPr lang="ro-RO" sz="2600" dirty="0">
                <a:latin typeface="Bookman Old Style" panose="02050604050505020204" pitchFamily="18" charset="0"/>
              </a:rPr>
              <a:t>Construirea diagramei cazurilor de utilizare</a:t>
            </a:r>
          </a:p>
          <a:p>
            <a:r>
              <a:rPr lang="ro-RO" sz="2600" dirty="0">
                <a:latin typeface="Bookman Old Style" panose="02050604050505020204" pitchFamily="18" charset="0"/>
              </a:rPr>
              <a:t>Identificarea </a:t>
            </a:r>
            <a:r>
              <a:rPr lang="ro-RO" sz="2600" dirty="0" err="1">
                <a:latin typeface="Bookman Old Style" panose="02050604050505020204" pitchFamily="18" charset="0"/>
              </a:rPr>
              <a:t>şi</a:t>
            </a:r>
            <a:r>
              <a:rPr lang="ro-RO" sz="2600" dirty="0">
                <a:latin typeface="Bookman Old Style" panose="02050604050505020204" pitchFamily="18" charset="0"/>
              </a:rPr>
              <a:t> specificarea  cerințelor funcționale față de SI</a:t>
            </a:r>
          </a:p>
          <a:p>
            <a:r>
              <a:rPr lang="ro-RO" sz="2600" dirty="0">
                <a:latin typeface="Bookman Old Style" panose="02050604050505020204" pitchFamily="18" charset="0"/>
              </a:rPr>
              <a:t>Analiza problemei</a:t>
            </a:r>
          </a:p>
          <a:p>
            <a:r>
              <a:rPr lang="ro-RO" sz="2600" dirty="0">
                <a:latin typeface="Bookman Old Style" panose="02050604050505020204" pitchFamily="18" charset="0"/>
              </a:rPr>
              <a:t>Proiectarea interfeţelor de dialog - sistem-utilizator în baza cerinţelor specificate</a:t>
            </a:r>
            <a:br>
              <a:rPr lang="ro-MD" sz="2600" dirty="0">
                <a:solidFill>
                  <a:schemeClr val="tx1">
                    <a:lumMod val="95000"/>
                  </a:schemeClr>
                </a:solidFill>
                <a:latin typeface="Bookman Old Style" panose="02050604050505020204" pitchFamily="18" charset="0"/>
              </a:rPr>
            </a:br>
            <a:endParaRPr lang="en-US" sz="2600" dirty="0">
              <a:solidFill>
                <a:schemeClr val="tx1">
                  <a:lumMod val="95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70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60B1-3A7F-4C1F-96E1-B5D29C68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9944"/>
          </a:xfrm>
        </p:spPr>
        <p:txBody>
          <a:bodyPr/>
          <a:lstStyle/>
          <a:p>
            <a:r>
              <a:rPr lang="ro-MD" dirty="0"/>
              <a:t>Formularea și analiza problemei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13D6E-36C0-420E-8052-63B0DBAE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5" y="1644169"/>
            <a:ext cx="10247325" cy="4082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664633-6DE1-439E-8DA0-665E85B4E959}"/>
              </a:ext>
            </a:extLst>
          </p:cNvPr>
          <p:cNvSpPr txBox="1"/>
          <p:nvPr/>
        </p:nvSpPr>
        <p:spPr>
          <a:xfrm>
            <a:off x="2279374" y="6150312"/>
            <a:ext cx="604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https://www.facebook.com/watch/?v=415348906098562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807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4BD0-8282-4AFE-B6D2-DF180C2A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00" y="365760"/>
            <a:ext cx="10058400" cy="1609344"/>
          </a:xfrm>
        </p:spPr>
        <p:txBody>
          <a:bodyPr/>
          <a:lstStyle/>
          <a:p>
            <a:r>
              <a:rPr lang="ro-MD" dirty="0"/>
              <a:t>Documentul cu cerințe</a:t>
            </a:r>
            <a:br>
              <a:rPr lang="ro-MD" dirty="0"/>
            </a:br>
            <a:r>
              <a:rPr lang="ro-MD" sz="3000" dirty="0"/>
              <a:t>(</a:t>
            </a:r>
            <a:r>
              <a:rPr lang="en-US" sz="3200" b="1" dirty="0"/>
              <a:t>requirements document</a:t>
            </a:r>
            <a:r>
              <a:rPr lang="ro-MD" sz="3000" dirty="0"/>
              <a:t>)</a:t>
            </a: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892B8-7A27-4DF1-8950-6479C319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0" y="1885328"/>
            <a:ext cx="9947000" cy="46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3208-5B29-4D2E-8832-68B947E5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31736"/>
          </a:xfrm>
        </p:spPr>
        <p:txBody>
          <a:bodyPr>
            <a:normAutofit fontScale="90000"/>
          </a:bodyPr>
          <a:lstStyle/>
          <a:p>
            <a:r>
              <a:rPr lang="ro-MD" dirty="0"/>
              <a:t>Specificarea și rafinarea cerințelor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233D7-BA03-4108-A0DB-E8BBC8E5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04" y="1497496"/>
            <a:ext cx="8831746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D6B0-AAF1-4D67-9F96-2DA075F2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79944"/>
          </a:xfrm>
        </p:spPr>
        <p:txBody>
          <a:bodyPr/>
          <a:lstStyle/>
          <a:p>
            <a:r>
              <a:rPr lang="ro-MD" dirty="0"/>
              <a:t>Tipuri de cerințe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B376-72A8-4516-A6B7-B8EDB365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245704"/>
            <a:ext cx="10725150" cy="5346544"/>
          </a:xfrm>
        </p:spPr>
        <p:txBody>
          <a:bodyPr>
            <a:normAutofit/>
          </a:bodyPr>
          <a:lstStyle/>
          <a:p>
            <a:r>
              <a:rPr lang="ro-MD" sz="2200" dirty="0">
                <a:solidFill>
                  <a:schemeClr val="accent5"/>
                </a:solidFill>
                <a:latin typeface="Bookman Old Style" panose="02050604050505020204" pitchFamily="18" charset="0"/>
              </a:rPr>
              <a:t>Cerințe generale </a:t>
            </a:r>
            <a:r>
              <a:rPr lang="ro-MD" sz="2200" dirty="0">
                <a:latin typeface="Bookman Old Style" panose="02050604050505020204" pitchFamily="18" charset="0"/>
              </a:rPr>
              <a:t>(ce tehnologii trebuie utilizate la dezvoltarea aplicațiilor sistemului, care sunt modalitățile de accesare a aplicațiilor de către utilizatori etc.)</a:t>
            </a:r>
          </a:p>
          <a:p>
            <a:r>
              <a:rPr lang="ro-MD" sz="2200" dirty="0">
                <a:solidFill>
                  <a:schemeClr val="accent5"/>
                </a:solidFill>
              </a:rPr>
              <a:t>Cerințe funcționale</a:t>
            </a:r>
          </a:p>
          <a:p>
            <a:pPr marL="0" indent="0">
              <a:buNone/>
            </a:pPr>
            <a:endParaRPr lang="ro-MD" sz="2200" dirty="0"/>
          </a:p>
          <a:p>
            <a:pPr marL="0" indent="0">
              <a:buNone/>
            </a:pPr>
            <a:endParaRPr lang="ro-MD" sz="2200" dirty="0"/>
          </a:p>
          <a:p>
            <a:pPr marL="0" indent="0">
              <a:buNone/>
            </a:pPr>
            <a:endParaRPr lang="ro-MD" sz="2200" dirty="0"/>
          </a:p>
          <a:p>
            <a:r>
              <a:rPr lang="ro-MD" sz="2200" dirty="0">
                <a:solidFill>
                  <a:schemeClr val="accent5"/>
                </a:solidFill>
              </a:rPr>
              <a:t>Cerințe nefuncționale</a:t>
            </a:r>
            <a:endParaRPr lang="en-US" sz="2200" dirty="0">
              <a:solidFill>
                <a:schemeClr val="accent5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B6797-71B3-47A9-9320-3F8FF2FC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453" y="2188900"/>
            <a:ext cx="5590073" cy="1780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652CC-F374-4632-8AF1-1510FF88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003" y="4381126"/>
            <a:ext cx="4747797" cy="22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3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966" y="433664"/>
            <a:ext cx="8657799" cy="7921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o-RO" altLang="ru-RU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!!!</a:t>
            </a:r>
            <a:endParaRPr lang="en-US" altLang="ru-RU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1340966" y="2028240"/>
            <a:ext cx="9098434" cy="336217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o-RO" altLang="ru-RU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3</a:t>
            </a:r>
            <a:r>
              <a:rPr lang="ro-RO" altLang="ru-RU" sz="2600" dirty="0">
                <a:latin typeface="Bookman Old Style" panose="02050604050505020204" pitchFamily="18" charset="0"/>
              </a:rPr>
              <a:t> idei/noţiuni importante învăţate azi</a:t>
            </a:r>
          </a:p>
          <a:p>
            <a:pPr eaLnBrk="1" hangingPunct="1">
              <a:defRPr/>
            </a:pPr>
            <a:r>
              <a:rPr lang="ro-RO" altLang="ru-RU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2</a:t>
            </a:r>
            <a:r>
              <a:rPr lang="ro-RO" altLang="ru-RU" sz="2600" dirty="0">
                <a:latin typeface="Bookman Old Style" panose="02050604050505020204" pitchFamily="18" charset="0"/>
              </a:rPr>
              <a:t> întrebări/neclarităţi care au apărut</a:t>
            </a:r>
          </a:p>
          <a:p>
            <a:pPr eaLnBrk="1" hangingPunct="1">
              <a:defRPr/>
            </a:pPr>
            <a:r>
              <a:rPr lang="ro-RO" altLang="ru-RU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anose="02050604050505020204" pitchFamily="18" charset="0"/>
              </a:rPr>
              <a:t>1</a:t>
            </a:r>
            <a:r>
              <a:rPr lang="ro-RO" altLang="ru-RU" sz="2600" dirty="0">
                <a:latin typeface="Bookman Old Style" panose="02050604050505020204" pitchFamily="18" charset="0"/>
              </a:rPr>
              <a:t> sugestie pentru tema următoare</a:t>
            </a:r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BA0A50-2CE7-47D3-94D9-F990BE37B964}" type="slidenum">
              <a:rPr lang="en-US" altLang="ru-RU"/>
              <a:pPr eaLnBrk="1" hangingPunct="1"/>
              <a:t>24</a:t>
            </a:fld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7D0A32-2DEF-472A-B141-F21EE8AB1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835" y="274638"/>
            <a:ext cx="10397921" cy="1325562"/>
          </a:xfrm>
        </p:spPr>
        <p:txBody>
          <a:bodyPr/>
          <a:lstStyle/>
          <a:p>
            <a:pPr marL="838200" indent="-838200"/>
            <a:r>
              <a:rPr lang="ro-RO" altLang="ru-RU" sz="4000" b="1" dirty="0">
                <a:solidFill>
                  <a:schemeClr val="tx1">
                    <a:lumMod val="95000"/>
                  </a:schemeClr>
                </a:solidFill>
              </a:rPr>
              <a:t>DIAGRAMA CAZURILOR DE UTILIZARE</a:t>
            </a:r>
            <a:endParaRPr lang="en-US" altLang="ru-RU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C3F6852-C6ED-473A-AD04-84DACD727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6835" y="1789042"/>
            <a:ext cx="10031895" cy="453555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2600" dirty="0">
                <a:latin typeface="Bookman Old Style" panose="02050604050505020204" pitchFamily="18" charset="0"/>
              </a:rPr>
              <a:t>Diagramele cazurilor de utilizare au rolul de a prezenta în formă grafică </a:t>
            </a:r>
            <a:r>
              <a:rPr lang="ro-RO" altLang="ru-RU" sz="2600" dirty="0" err="1">
                <a:latin typeface="Bookman Old Style" panose="02050604050505020204" pitchFamily="18" charset="0"/>
              </a:rPr>
              <a:t>funcţionalităţile</a:t>
            </a:r>
            <a:r>
              <a:rPr lang="ro-RO" altLang="ru-RU" sz="2600" dirty="0">
                <a:latin typeface="Bookman Old Style" panose="02050604050505020204" pitchFamily="18" charset="0"/>
              </a:rPr>
              <a:t> pe care trebuie să le îndeplinească sistemul informatic</a:t>
            </a:r>
            <a:r>
              <a:rPr lang="en-US" altLang="ru-RU" sz="2600" dirty="0">
                <a:latin typeface="Bookman Old Style" panose="02050604050505020204" pitchFamily="18" charset="0"/>
              </a:rPr>
              <a:t>,</a:t>
            </a:r>
            <a:r>
              <a:rPr lang="ro-RO" altLang="ru-RU" sz="2600" dirty="0">
                <a:latin typeface="Bookman Old Style" panose="02050604050505020204" pitchFamily="18" charset="0"/>
              </a:rPr>
              <a:t> la implementarea acestuia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2600" i="1" dirty="0">
                <a:latin typeface="Bookman Old Style" panose="02050604050505020204" pitchFamily="18" charset="0"/>
              </a:rPr>
              <a:t>Din acest motiv, modelul realizat de diagramele cazurilor de utilizare, alături de documentele de descriere succintă a fiecărui caz de utilizare este numit </a:t>
            </a:r>
            <a:r>
              <a:rPr lang="ro-RO" altLang="ru-RU" sz="2600" i="1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600" i="1" dirty="0">
                <a:latin typeface="Bookman Old Style" panose="02050604050505020204" pitchFamily="18" charset="0"/>
              </a:rPr>
              <a:t> </a:t>
            </a:r>
            <a:r>
              <a:rPr lang="ro-RO" altLang="ru-RU" sz="2600" b="1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model al </a:t>
            </a:r>
            <a:r>
              <a:rPr lang="ro-RO" altLang="ru-RU" sz="2600" b="1" i="1" dirty="0" err="1">
                <a:solidFill>
                  <a:srgbClr val="0070C0"/>
                </a:solidFill>
                <a:latin typeface="Bookman Old Style" panose="02050604050505020204" pitchFamily="18" charset="0"/>
              </a:rPr>
              <a:t>cerinţelor</a:t>
            </a:r>
            <a:endParaRPr lang="ro-RO" altLang="ru-RU" sz="2600" i="1" dirty="0">
              <a:solidFill>
                <a:srgbClr val="0070C0"/>
              </a:solidFill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o-RO" altLang="ru-RU" sz="2600" dirty="0">
                <a:latin typeface="Bookman Old Style" panose="02050604050505020204" pitchFamily="18" charset="0"/>
              </a:rPr>
              <a:t> Diagramele cazurilor de utilizare prezintă: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o-RO" altLang="ru-RU" sz="2400" dirty="0">
                <a:latin typeface="Bookman Old Style" panose="02050604050505020204" pitchFamily="18" charset="0"/>
              </a:rPr>
              <a:t>- utilizatorii SI –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numiţi</a:t>
            </a:r>
            <a:r>
              <a:rPr lang="ro-RO" altLang="ru-RU" sz="2400" dirty="0">
                <a:latin typeface="Bookman Old Style" panose="02050604050505020204" pitchFamily="18" charset="0"/>
              </a:rPr>
              <a:t> și </a:t>
            </a:r>
            <a:r>
              <a:rPr lang="ro-RO" altLang="ru-RU" sz="2400" b="1" dirty="0">
                <a:latin typeface="Bookman Old Style" panose="02050604050505020204" pitchFamily="18" charset="0"/>
              </a:rPr>
              <a:t>actori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o-RO" altLang="ru-RU" sz="2400" dirty="0">
                <a:latin typeface="Bookman Old Style" panose="02050604050505020204" pitchFamily="18" charset="0"/>
              </a:rPr>
              <a:t>-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acţiunile</a:t>
            </a:r>
            <a:r>
              <a:rPr lang="ro-RO" altLang="ru-RU" sz="2400" dirty="0">
                <a:latin typeface="Bookman Old Style" panose="02050604050505020204" pitchFamily="18" charset="0"/>
              </a:rPr>
              <a:t> acestora, la folosirea sistemului – numite </a:t>
            </a:r>
            <a:r>
              <a:rPr lang="ro-RO" altLang="ru-RU" sz="2400" b="1" dirty="0">
                <a:latin typeface="Bookman Old Style" panose="02050604050505020204" pitchFamily="18" charset="0"/>
              </a:rPr>
              <a:t>cazuri de utilizare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ro-RO" altLang="ru-RU" sz="2400" dirty="0">
                <a:latin typeface="Bookman Old Style" panose="02050604050505020204" pitchFamily="18" charset="0"/>
              </a:rPr>
              <a:t>-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relaţiile</a:t>
            </a:r>
            <a:r>
              <a:rPr lang="ro-RO" altLang="ru-RU" sz="2400" dirty="0">
                <a:latin typeface="Bookman Old Style" panose="02050604050505020204" pitchFamily="18" charset="0"/>
              </a:rPr>
              <a:t> dinte actori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400" dirty="0">
                <a:latin typeface="Bookman Old Style" panose="02050604050505020204" pitchFamily="18" charset="0"/>
              </a:rPr>
              <a:t> cazurile de utilizare.</a:t>
            </a:r>
            <a:endParaRPr lang="en-US" altLang="ru-RU" sz="2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174EB4C-F853-48A2-870D-00B981EF8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454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ro-RO" altLang="ru-RU" b="1" dirty="0">
                <a:solidFill>
                  <a:schemeClr val="tx1">
                    <a:lumMod val="95000"/>
                  </a:schemeClr>
                </a:solidFill>
              </a:rPr>
              <a:t>ACTORUL</a:t>
            </a:r>
            <a:endParaRPr lang="en-US" alt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B10B752-7243-4958-A616-DBD242E52C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895" y="1066800"/>
            <a:ext cx="10836080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este numită acea entitate, care este caracterizată de comportament, cum ar fi spre exemplu un om, calculator, dispozitiv,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organizaţie</a:t>
            </a:r>
            <a:r>
              <a:rPr lang="ro-RO" altLang="ru-RU" sz="2000" dirty="0">
                <a:latin typeface="Bookman Old Style" panose="02050604050505020204" pitchFamily="18" charset="0"/>
              </a:rPr>
              <a:t>...</a:t>
            </a:r>
            <a:r>
              <a:rPr lang="en-US" altLang="ru-RU" sz="2000" dirty="0">
                <a:latin typeface="Bookman Old Style" panose="02050604050505020204" pitchFamily="18" charset="0"/>
              </a:rPr>
              <a:t> </a:t>
            </a:r>
            <a:r>
              <a:rPr lang="ro-MD" altLang="ru-RU" sz="2000" dirty="0">
                <a:latin typeface="Bookman Old Style" panose="02050604050505020204" pitchFamily="18" charset="0"/>
              </a:rPr>
              <a:t>în raport cu sistemul</a:t>
            </a:r>
            <a:endParaRPr lang="ro-RO" altLang="ru-RU" sz="2000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actorul are un rol în utilizarea sistemului informatic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un actor poate juca mai multe roluri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000" dirty="0">
                <a:latin typeface="Bookman Old Style" panose="02050604050505020204" pitchFamily="18" charset="0"/>
              </a:rPr>
              <a:t> un rol poate caracteriza mai multe persoane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într-o diagramă a cazurilor de utilizare se prezintă un singur actor, chiar dacă acest rol este jucat de mai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mulţi</a:t>
            </a:r>
            <a:r>
              <a:rPr lang="ro-RO" altLang="ru-RU" sz="2000" dirty="0">
                <a:latin typeface="Bookman Old Style" panose="02050604050505020204" pitchFamily="18" charset="0"/>
              </a:rPr>
              <a:t> utilizatori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grafic, actorul se reprezintă ca un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omuleţ</a:t>
            </a:r>
            <a:r>
              <a:rPr lang="ro-RO" altLang="ru-RU" sz="2000" dirty="0">
                <a:latin typeface="Bookman Old Style" panose="02050604050505020204" pitchFamily="18" charset="0"/>
              </a:rPr>
              <a:t> stilizat</a:t>
            </a:r>
            <a:r>
              <a:rPr lang="en-US" altLang="ru-RU" sz="2000" dirty="0">
                <a:latin typeface="Bookman Old Style" panose="02050604050505020204" pitchFamily="18" charset="0"/>
              </a:rPr>
              <a:t>,</a:t>
            </a:r>
            <a:r>
              <a:rPr lang="ro-RO" altLang="ru-RU" sz="2000" dirty="0">
                <a:latin typeface="Bookman Old Style" panose="02050604050505020204" pitchFamily="18" charset="0"/>
              </a:rPr>
              <a:t> având la subsol un text care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ro-RO" altLang="ru-RU" sz="2000" dirty="0">
                <a:latin typeface="Bookman Old Style" panose="02050604050505020204" pitchFamily="18" charset="0"/>
              </a:rPr>
              <a:t>reflectă rolul jucat de actor</a:t>
            </a:r>
            <a:endParaRPr lang="en-GB" altLang="ru-RU" sz="2000" dirty="0">
              <a:latin typeface="Bookman Old Style" panose="020506040505050202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endParaRPr lang="ro-RO" altLang="ru-RU" sz="2000" dirty="0">
              <a:latin typeface="Bookman Old Style" panose="020506040505050202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ro-RO" altLang="ru-RU" sz="2000" dirty="0">
                <a:latin typeface="Bookman Old Style" panose="02050604050505020204" pitchFamily="18" charset="0"/>
              </a:rPr>
              <a:t>Determinarea actorilor se face răspunzând la întrebările: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cine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interacţionează</a:t>
            </a:r>
            <a:r>
              <a:rPr lang="ro-RO" altLang="ru-RU" sz="2000" dirty="0">
                <a:latin typeface="Bookman Old Style" panose="02050604050505020204" pitchFamily="18" charset="0"/>
              </a:rPr>
              <a:t> cu sistemul? (oameni</a:t>
            </a:r>
            <a:r>
              <a:rPr lang="en-GB" altLang="ru-RU" sz="2000" dirty="0">
                <a:latin typeface="Bookman Old Style" panose="02050604050505020204" pitchFamily="18" charset="0"/>
              </a:rPr>
              <a:t>, </a:t>
            </a:r>
            <a:r>
              <a:rPr lang="en-GB" altLang="ru-RU" sz="2000" dirty="0" err="1">
                <a:latin typeface="Bookman Old Style" panose="02050604050505020204" pitchFamily="18" charset="0"/>
              </a:rPr>
              <a:t>alte</a:t>
            </a:r>
            <a:r>
              <a:rPr lang="en-GB" altLang="ru-RU" sz="2000" dirty="0">
                <a:latin typeface="Bookman Old Style" panose="02050604050505020204" pitchFamily="18" charset="0"/>
              </a:rPr>
              <a:t> </a:t>
            </a:r>
            <a:r>
              <a:rPr lang="en-GB" altLang="ru-RU" sz="2000" dirty="0" err="1">
                <a:latin typeface="Bookman Old Style" panose="02050604050505020204" pitchFamily="18" charset="0"/>
              </a:rPr>
              <a:t>sisteme</a:t>
            </a:r>
            <a:r>
              <a:rPr lang="ro-RO" altLang="ru-RU" sz="2000" dirty="0">
                <a:latin typeface="Bookman Old Style" panose="02050604050505020204" pitchFamily="18" charset="0"/>
              </a:rPr>
              <a:t> sau pot fi şi dispozitivele 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ro-RO" altLang="ru-RU" sz="2000" dirty="0">
                <a:latin typeface="Bookman Old Style" panose="02050604050505020204" pitchFamily="18" charset="0"/>
              </a:rPr>
              <a:t>periferice folosite de sistem)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cine transmite sau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primeşte</a:t>
            </a:r>
            <a:r>
              <a:rPr lang="ro-RO" altLang="ru-RU" sz="2000" dirty="0">
                <a:latin typeface="Bookman Old Style" panose="02050604050505020204" pitchFamily="18" charset="0"/>
              </a:rPr>
              <a:t>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informaţii</a:t>
            </a:r>
            <a:r>
              <a:rPr lang="ro-RO" altLang="ru-RU" sz="2000" dirty="0">
                <a:latin typeface="Bookman Old Style" panose="02050604050505020204" pitchFamily="18" charset="0"/>
              </a:rPr>
              <a:t> de la sistem? (cine este interesat de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informaţiile</a:t>
            </a:r>
            <a:r>
              <a:rPr lang="ro-RO" altLang="ru-RU" sz="2000" dirty="0">
                <a:latin typeface="Bookman Old Style" panose="02050604050505020204" pitchFamily="18" charset="0"/>
              </a:rPr>
              <a:t> aflate în sistem)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cine modifică datele sistemului? (sau este responsabil de exploatarea sistemului)</a:t>
            </a:r>
            <a:endParaRPr lang="en-US" altLang="ru-RU" sz="2000" dirty="0">
              <a:latin typeface="Bookman Old Style" panose="0205060405050502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EA8AC-E579-41F2-89BB-B2CC15F7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786" y="4937372"/>
            <a:ext cx="1505244" cy="15377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2A7EFD7-B1A3-4112-B79F-7FB5B2138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67897"/>
          </a:xfrm>
        </p:spPr>
        <p:txBody>
          <a:bodyPr>
            <a:normAutofit/>
          </a:bodyPr>
          <a:lstStyle/>
          <a:p>
            <a:pPr eaLnBrk="1" hangingPunct="1"/>
            <a:r>
              <a:rPr lang="ro-RO" altLang="ru-RU" sz="4000" b="1" dirty="0">
                <a:solidFill>
                  <a:schemeClr val="tx1">
                    <a:lumMod val="95000"/>
                  </a:schemeClr>
                </a:solidFill>
              </a:rPr>
              <a:t>CAZUL DE UTILIZARE</a:t>
            </a:r>
            <a:r>
              <a:rPr lang="ro-RO" altLang="ru-RU" sz="4000" dirty="0">
                <a:solidFill>
                  <a:schemeClr val="tx1">
                    <a:lumMod val="95000"/>
                  </a:schemeClr>
                </a:solidFill>
              </a:rPr>
              <a:t> (</a:t>
            </a:r>
            <a:r>
              <a:rPr lang="ro-RO" altLang="ru-RU" sz="4000" dirty="0" err="1">
                <a:solidFill>
                  <a:schemeClr val="tx1">
                    <a:lumMod val="95000"/>
                  </a:schemeClr>
                </a:solidFill>
              </a:rPr>
              <a:t>acţiunea</a:t>
            </a:r>
            <a:r>
              <a:rPr lang="ro-RO" altLang="ru-RU" sz="4000" dirty="0">
                <a:solidFill>
                  <a:schemeClr val="tx1">
                    <a:lumMod val="95000"/>
                  </a:schemeClr>
                </a:solidFill>
              </a:rPr>
              <a:t>) </a:t>
            </a:r>
            <a:endParaRPr lang="en-US" altLang="ru-RU" sz="4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BB9CEA1-AACC-4243-A7CE-6B75BF909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9828" y="1285460"/>
            <a:ext cx="11021597" cy="5191539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reprezintă una sau mai multe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funcţii</a:t>
            </a:r>
            <a:r>
              <a:rPr lang="ro-RO" altLang="ru-RU" sz="2000" dirty="0">
                <a:latin typeface="Bookman Old Style" panose="02050604050505020204" pitchFamily="18" charset="0"/>
              </a:rPr>
              <a:t>, care au o valoare pentru utilizator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practic un caz de utilizare modelează un dialog între un actor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000" dirty="0">
                <a:latin typeface="Bookman Old Style" panose="02050604050505020204" pitchFamily="18" charset="0"/>
              </a:rPr>
              <a:t> SI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actorul care nu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interacţionează</a:t>
            </a:r>
            <a:r>
              <a:rPr lang="ro-RO" altLang="ru-RU" sz="2000" dirty="0">
                <a:latin typeface="Bookman Old Style" panose="02050604050505020204" pitchFamily="18" charset="0"/>
              </a:rPr>
              <a:t> cu un caz de utilizare nu prezintă interes în procesul modelării, dar un caz de utilizare care nu comunică cu un actor este un fapt acceptabil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pot exista unele cazuri de utilizare care generalizează sau concretizează cazul de utilizare de bază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000" dirty="0">
                <a:latin typeface="Bookman Old Style" panose="02050604050505020204" pitchFamily="18" charset="0"/>
              </a:rPr>
              <a:t> nu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interacţionează</a:t>
            </a:r>
            <a:r>
              <a:rPr lang="ro-RO" altLang="ru-RU" sz="2000" dirty="0">
                <a:latin typeface="Bookman Old Style" panose="02050604050505020204" pitchFamily="18" charset="0"/>
              </a:rPr>
              <a:t> direct cu actorii. Ele sunt considerate interioare în modelul cazurilor de utilizare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000" dirty="0">
                <a:latin typeface="Bookman Old Style" panose="02050604050505020204" pitchFamily="18" charset="0"/>
              </a:rPr>
              <a:t> permit cazului de utilizare de bază să elaboreze rezultatul care este oferit utilizatorului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cazurile de utilizare pot fi identificate în rezultatul identificării 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ro-RO" altLang="ru-RU" sz="2000" dirty="0">
                <a:latin typeface="Bookman Old Style" panose="02050604050505020204" pitchFamily="18" charset="0"/>
              </a:rPr>
              <a:t>problemelor pentru un utilizator concret (care sunt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obligaţiunile</a:t>
            </a:r>
            <a:r>
              <a:rPr lang="ro-RO" altLang="ru-RU" sz="2000" dirty="0">
                <a:latin typeface="Bookman Old Style" panose="020506040505050202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ro-RO" altLang="ru-RU" sz="2000" dirty="0">
                <a:latin typeface="Bookman Old Style" panose="02050604050505020204" pitchFamily="18" charset="0"/>
              </a:rPr>
              <a:t>subiectului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faţă</a:t>
            </a:r>
            <a:r>
              <a:rPr lang="ro-RO" altLang="ru-RU" sz="2000" dirty="0">
                <a:latin typeface="Bookman Old Style" panose="02050604050505020204" pitchFamily="18" charset="0"/>
              </a:rPr>
              <a:t> de sistem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000" dirty="0">
                <a:latin typeface="Bookman Old Style" panose="02050604050505020204" pitchFamily="18" charset="0"/>
              </a:rPr>
              <a:t> ce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aşteaptă</a:t>
            </a:r>
            <a:r>
              <a:rPr lang="ro-RO" altLang="ru-RU" sz="2000" dirty="0">
                <a:latin typeface="Bookman Old Style" panose="02050604050505020204" pitchFamily="18" charset="0"/>
              </a:rPr>
              <a:t> el de la sistem)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ro-RO" altLang="ru-RU" sz="2000" dirty="0">
                <a:latin typeface="Bookman Old Style" panose="02050604050505020204" pitchFamily="18" charset="0"/>
              </a:rPr>
              <a:t>cazul de utilizare în diagramă se reprezintă ca o elipsă sub care se notează numele cazului de utilizare. Numele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acţiunii</a:t>
            </a:r>
            <a:r>
              <a:rPr lang="ro-RO" altLang="ru-RU" sz="2000" dirty="0">
                <a:latin typeface="Bookman Old Style" panose="02050604050505020204" pitchFamily="18" charset="0"/>
              </a:rPr>
              <a:t>/ cazului de utilizare începe cu un verb care semnifică </a:t>
            </a:r>
            <a:r>
              <a:rPr lang="ro-RO" altLang="ru-RU" sz="2000" dirty="0" err="1">
                <a:latin typeface="Bookman Old Style" panose="02050604050505020204" pitchFamily="18" charset="0"/>
              </a:rPr>
              <a:t>acţiunea</a:t>
            </a:r>
            <a:r>
              <a:rPr lang="ro-RO" altLang="ru-RU" sz="2000" dirty="0">
                <a:latin typeface="Bookman Old Style" panose="02050604050505020204" pitchFamily="18" charset="0"/>
              </a:rPr>
              <a:t> elementului actor</a:t>
            </a:r>
            <a:endParaRPr lang="en-US" altLang="ru-RU" sz="2000" dirty="0">
              <a:latin typeface="Bookman Old Style" panose="02050604050505020204" pitchFamily="18" charset="0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7093E2CC-32B1-4BA1-A2BB-F6215827B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305" y="4205629"/>
            <a:ext cx="2984695" cy="1366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DDE7DB9-6ABE-4287-83D7-31A625720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ru-RU" sz="4000" b="1" dirty="0">
                <a:solidFill>
                  <a:schemeClr val="tx1">
                    <a:lumMod val="95000"/>
                  </a:schemeClr>
                </a:solidFill>
              </a:rPr>
              <a:t>RELAŢII ÎN DIAGRAMA CAZURILOR DE UTILIZARE</a:t>
            </a:r>
            <a:endParaRPr lang="en-US" altLang="ru-RU" sz="40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C88F3CF-8390-4EE9-B069-4D4B0D8983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40875"/>
            <a:ext cx="9655302" cy="3737317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ro-RO" altLang="ru-RU" sz="2400" dirty="0">
                <a:latin typeface="Bookman Old Style" panose="02050604050505020204" pitchFamily="18" charset="0"/>
              </a:rPr>
              <a:t>Diagrama cazurilor de utilizare, de asemenea, permite prezentarea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relaţiilor</a:t>
            </a:r>
            <a:r>
              <a:rPr lang="ro-RO" altLang="ru-RU" sz="2400" dirty="0">
                <a:latin typeface="Bookman Old Style" panose="020506040505050202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ro-RO" altLang="ru-RU" sz="2400" dirty="0">
                <a:latin typeface="Bookman Old Style" panose="02050604050505020204" pitchFamily="18" charset="0"/>
              </a:rPr>
              <a:t>dintre cazurile de utilizare (dacă ele există!), </a:t>
            </a:r>
          </a:p>
          <a:p>
            <a:pPr lvl="1" eaLnBrk="1" hangingPunct="1">
              <a:lnSpc>
                <a:spcPct val="90000"/>
              </a:lnSpc>
            </a:pPr>
            <a:r>
              <a:rPr lang="ro-RO" altLang="ru-RU" sz="2400" dirty="0">
                <a:latin typeface="Bookman Old Style" panose="02050604050505020204" pitchFamily="18" charset="0"/>
              </a:rPr>
              <a:t>dintre actori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şi</a:t>
            </a:r>
            <a:r>
              <a:rPr lang="ro-RO" altLang="ru-RU" sz="2400" dirty="0">
                <a:latin typeface="Bookman Old Style" panose="02050604050505020204" pitchFamily="18" charset="0"/>
              </a:rPr>
              <a:t> cazurile de utilizare,</a:t>
            </a:r>
          </a:p>
          <a:p>
            <a:pPr lvl="1" eaLnBrk="1" hangingPunct="1">
              <a:lnSpc>
                <a:spcPct val="90000"/>
              </a:lnSpc>
            </a:pPr>
            <a:r>
              <a:rPr lang="ro-RO" altLang="ru-RU" sz="2400" dirty="0">
                <a:latin typeface="Bookman Old Style" panose="02050604050505020204" pitchFamily="18" charset="0"/>
              </a:rPr>
              <a:t>dintre actori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ro-RO" altLang="ru-RU" sz="2400" dirty="0">
                <a:latin typeface="Bookman Old Style" panose="02050604050505020204" pitchFamily="18" charset="0"/>
              </a:rPr>
              <a:t>Pentru aceasta se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foloseşte</a:t>
            </a:r>
            <a:r>
              <a:rPr lang="ro-RO" altLang="ru-RU" sz="2400" dirty="0">
                <a:latin typeface="Bookman Old Style" panose="02050604050505020204" pitchFamily="18" charset="0"/>
              </a:rPr>
              <a:t> simbolul de </a:t>
            </a:r>
            <a:r>
              <a:rPr lang="ro-RO" altLang="ru-RU" sz="2400" dirty="0" err="1">
                <a:latin typeface="Bookman Old Style" panose="02050604050505020204" pitchFamily="18" charset="0"/>
              </a:rPr>
              <a:t>relaţie</a:t>
            </a:r>
            <a:r>
              <a:rPr lang="ro-RO" altLang="ru-RU" sz="2400" dirty="0">
                <a:latin typeface="Bookman Old Style" panose="02050604050505020204" pitchFamily="18" charset="0"/>
              </a:rPr>
              <a:t> (linia care poate fi și orientată)</a:t>
            </a:r>
          </a:p>
          <a:p>
            <a:pPr marL="609600" indent="-609600">
              <a:lnSpc>
                <a:spcPct val="90000"/>
              </a:lnSpc>
              <a:buNone/>
            </a:pPr>
            <a:endParaRPr lang="ro-RO" altLang="ru-RU" sz="24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264B-237C-41A8-A348-3C6E9EBD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26942"/>
          </a:xfrm>
        </p:spPr>
        <p:txBody>
          <a:bodyPr/>
          <a:lstStyle/>
          <a:p>
            <a:pPr>
              <a:defRPr/>
            </a:pPr>
            <a:r>
              <a:rPr lang="ro-MD" b="1" dirty="0">
                <a:solidFill>
                  <a:schemeClr val="tx1">
                    <a:lumMod val="95000"/>
                  </a:schemeClr>
                </a:solidFill>
              </a:rPr>
              <a:t>RELAȚIA DE ASOCIERE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DDBE80C-20C6-49FA-AF15-258B3BF58F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566" y="1934817"/>
            <a:ext cx="10065434" cy="16837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o-RO" altLang="ru-RU" sz="2400" dirty="0">
                <a:latin typeface="Bookman Old Style" panose="02050604050505020204" pitchFamily="18" charset="0"/>
              </a:rPr>
              <a:t>Între actor şi cazul de utilizare se foloseşte </a:t>
            </a:r>
            <a:r>
              <a:rPr lang="ro-RO" altLang="ru-RU" sz="2400" b="1" dirty="0">
                <a:latin typeface="Bookman Old Style" panose="02050604050505020204" pitchFamily="18" charset="0"/>
              </a:rPr>
              <a:t>relaţia de asociere – </a:t>
            </a:r>
            <a:r>
              <a:rPr lang="ro-RO" altLang="ru-RU" sz="2400" dirty="0">
                <a:latin typeface="Bookman Old Style" panose="02050604050505020204" pitchFamily="18" charset="0"/>
              </a:rPr>
              <a:t>se reprezintă prin intermediul unei linii continui, care poate avea la un capăt sageată</a:t>
            </a:r>
            <a:endParaRPr lang="en-US" altLang="ru-RU" sz="2400" b="1" dirty="0">
              <a:latin typeface="Bookman Old Style" panose="02050604050505020204" pitchFamily="18" charset="0"/>
            </a:endParaRPr>
          </a:p>
          <a:p>
            <a:pPr marL="0" indent="0"/>
            <a:endParaRPr lang="en-US" altLang="ro-RO" sz="2400" dirty="0">
              <a:latin typeface="Bookman Old Style" panose="02050604050505020204" pitchFamily="18" charset="0"/>
            </a:endParaRP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528078F-029B-4A65-9A4F-8255C2F8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65514"/>
            <a:ext cx="4953000" cy="318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2B3D01B-CB13-4F3A-B47B-C39D6B271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1872" y="365760"/>
            <a:ext cx="9692640" cy="1111348"/>
          </a:xfrm>
        </p:spPr>
        <p:txBody>
          <a:bodyPr/>
          <a:lstStyle/>
          <a:p>
            <a:pPr eaLnBrk="1" hangingPunct="1">
              <a:defRPr/>
            </a:pPr>
            <a:r>
              <a:rPr lang="ro-RO" altLang="ru-RU" sz="3600" b="1" dirty="0">
                <a:solidFill>
                  <a:schemeClr val="tx1">
                    <a:lumMod val="95000"/>
                  </a:schemeClr>
                </a:solidFill>
              </a:rPr>
              <a:t>RELAŢII ÎNTRE CAZURILE DE UTILIZARE. </a:t>
            </a:r>
            <a:r>
              <a:rPr lang="ro-RO" altLang="ru-RU" sz="36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GENERALIZAREA</a:t>
            </a:r>
            <a:endParaRPr lang="en-US" altLang="ru-RU" sz="36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686F9D-A53B-4752-8891-E71873930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8383" y="1600202"/>
            <a:ext cx="10259667" cy="2259010"/>
          </a:xfrm>
        </p:spPr>
        <p:txBody>
          <a:bodyPr>
            <a:normAutofit/>
          </a:bodyPr>
          <a:lstStyle/>
          <a:p>
            <a:pPr eaLnBrk="1" hangingPunct="1"/>
            <a:r>
              <a:rPr lang="ro-RO" altLang="ru-RU" sz="2400" b="1" dirty="0">
                <a:latin typeface="Bookman Old Style" panose="02050604050505020204" pitchFamily="18" charset="0"/>
              </a:rPr>
              <a:t>Generalizarea</a:t>
            </a:r>
            <a:r>
              <a:rPr lang="ro-RO" altLang="ru-RU" sz="2400" dirty="0">
                <a:latin typeface="Bookman Old Style" panose="02050604050505020204" pitchFamily="18" charset="0"/>
              </a:rPr>
              <a:t> în diagrama cazurilor de utilizare reflectă dacă un caz de utilizare este de tip simplu sau de un alt tip, mai general</a:t>
            </a:r>
          </a:p>
          <a:p>
            <a:pPr eaLnBrk="1" hangingPunct="1"/>
            <a:r>
              <a:rPr lang="ro-RO" altLang="ru-RU" sz="2400" dirty="0">
                <a:latin typeface="Bookman Old Style" panose="02050604050505020204" pitchFamily="18" charset="0"/>
              </a:rPr>
              <a:t>Generalizarea se reprezintă în diagrama cazurilor de utilizare prin intermediul unei linii cu săgeată triunghiulară la capătul, orientat spre cazul de utilizare părinte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194C5565-CB55-4C9A-9AF3-36765E3F2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6" y="3859211"/>
            <a:ext cx="8169275" cy="27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FAC0F1F-F96E-4F0C-B391-371BF1C97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ro-RO" altLang="ru-RU" sz="4000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RELAŢII ÎNTRE CAZURILE DE UTILIZARE. INCLUZIUNEA</a:t>
            </a:r>
            <a:endParaRPr lang="en-US" altLang="ru-RU" sz="4000" b="1" dirty="0">
              <a:solidFill>
                <a:schemeClr val="tx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F5D4C55-6BAB-4580-9BBE-CEF463B19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2122" y="1908312"/>
            <a:ext cx="10516428" cy="2319131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ro-RO" altLang="ru-RU" sz="2200" b="1" dirty="0">
                <a:latin typeface="Bookman Old Style" panose="02050604050505020204" pitchFamily="18" charset="0"/>
              </a:rPr>
              <a:t>Incluziunea</a:t>
            </a:r>
            <a:r>
              <a:rPr lang="ro-RO" altLang="ru-RU" sz="2200" dirty="0">
                <a:latin typeface="Bookman Old Style" panose="02050604050505020204" pitchFamily="18" charset="0"/>
              </a:rPr>
              <a:t> (</a:t>
            </a:r>
            <a:r>
              <a:rPr lang="ro-RO" altLang="ru-RU" sz="2200" dirty="0" err="1">
                <a:latin typeface="Bookman Old Style" panose="02050604050505020204" pitchFamily="18" charset="0"/>
              </a:rPr>
              <a:t>relaţia</a:t>
            </a:r>
            <a:r>
              <a:rPr lang="ro-RO" altLang="ru-RU" sz="2200" dirty="0">
                <a:latin typeface="Bookman Old Style" panose="02050604050505020204" pitchFamily="18" charset="0"/>
              </a:rPr>
              <a:t> de includere) este necesară atunci când se cere încă un caz de utilizare pentru a fi îndeplinit/finalizat unul sau mai multe cazuri de utilizare. În diagramă, includerea se reprezintă prin intermediul unei linii întrerupte cu săgeata orientată spre cazul de utilizare folosit</a:t>
            </a:r>
          </a:p>
          <a:p>
            <a:pPr eaLnBrk="1" hangingPunct="1">
              <a:buFontTx/>
              <a:buNone/>
            </a:pPr>
            <a:r>
              <a:rPr lang="ro-RO" altLang="ru-RU" sz="2200" dirty="0">
                <a:latin typeface="Bookman Old Style" panose="02050604050505020204" pitchFamily="18" charset="0"/>
              </a:rPr>
              <a:t>Pe linie se indică cuvântul cheie (stereotipul) &lt;&lt;include&gt;&gt;</a:t>
            </a:r>
          </a:p>
          <a:p>
            <a:pPr eaLnBrk="1" hangingPunct="1">
              <a:buFontTx/>
              <a:buNone/>
            </a:pPr>
            <a:endParaRPr lang="ro-RO" altLang="ru-RU" sz="2200" dirty="0">
              <a:latin typeface="Bookman Old Style" panose="02050604050505020204" pitchFamily="18" charset="0"/>
            </a:endParaRPr>
          </a:p>
          <a:p>
            <a:pPr eaLnBrk="1" hangingPunct="1">
              <a:buFontTx/>
              <a:buNone/>
            </a:pPr>
            <a:endParaRPr lang="en-US" altLang="ru-RU" sz="2200" dirty="0">
              <a:latin typeface="Bookman Old Style" panose="02050604050505020204" pitchFamily="18" charset="0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418C057E-CE84-4553-92AB-B168129EA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722" y="4566870"/>
            <a:ext cx="7825857" cy="156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1562</TotalTime>
  <Words>1746</Words>
  <Application>Microsoft Office PowerPoint</Application>
  <PresentationFormat>Widescreen</PresentationFormat>
  <Paragraphs>148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Century Gothic</vt:lpstr>
      <vt:lpstr>Wingdings</vt:lpstr>
      <vt:lpstr>Wood Type</vt:lpstr>
      <vt:lpstr>Tema 6:  Diagramele cazurilor de utilizare </vt:lpstr>
      <vt:lpstr>Conținut</vt:lpstr>
      <vt:lpstr>DIAGRAMA CAZURILOR DE UTILIZARE</vt:lpstr>
      <vt:lpstr>ACTORUL</vt:lpstr>
      <vt:lpstr>CAZUL DE UTILIZARE (acţiunea) </vt:lpstr>
      <vt:lpstr>RELAŢII ÎN DIAGRAMA CAZURILOR DE UTILIZARE</vt:lpstr>
      <vt:lpstr>RELAȚIA DE ASOCIERE</vt:lpstr>
      <vt:lpstr>RELAŢII ÎNTRE CAZURILE DE UTILIZARE. GENERALIZAREA</vt:lpstr>
      <vt:lpstr>RELAŢII ÎNTRE CAZURILE DE UTILIZARE. INCLUZIUNEA</vt:lpstr>
      <vt:lpstr>RELAŢII ÎNTRE CAZURILE DE UTILIZARE. EXTINDEREA</vt:lpstr>
      <vt:lpstr>RELAŢII ÎNTRE ACTORI</vt:lpstr>
      <vt:lpstr>EXEMPLU DE DIAGRAMĂ A CAZURILOR DE UTILIZARE</vt:lpstr>
      <vt:lpstr>PowerPoint Presentation</vt:lpstr>
      <vt:lpstr>SARCINĂ 1</vt:lpstr>
      <vt:lpstr>DESCRIEREA CAZURILOR DE UTILIZARE</vt:lpstr>
      <vt:lpstr>EXEMPLU DE DESCRIERE A CAZULUI DE UTILIZARE</vt:lpstr>
      <vt:lpstr>Cazul de utilizare ”Scrie un comentariu”</vt:lpstr>
      <vt:lpstr>Cazul de utilizare ”Validarea și salvarea datelor”</vt:lpstr>
      <vt:lpstr>DESTINAŢIA DIAGRAMEI CAZURILOR DE UTILIZARE</vt:lpstr>
      <vt:lpstr>Formularea și analiza problemei</vt:lpstr>
      <vt:lpstr>Documentul cu cerințe (requirements document)</vt:lpstr>
      <vt:lpstr>Specificarea și rafinarea cerințelor</vt:lpstr>
      <vt:lpstr>Tipuri de cerințe</vt:lpstr>
      <vt:lpstr>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</dc:creator>
  <cp:lastModifiedBy>Natalia Plesca</cp:lastModifiedBy>
  <cp:revision>291</cp:revision>
  <dcterms:created xsi:type="dcterms:W3CDTF">2019-08-14T18:43:54Z</dcterms:created>
  <dcterms:modified xsi:type="dcterms:W3CDTF">2022-07-27T11:51:10Z</dcterms:modified>
</cp:coreProperties>
</file>