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56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gn5A9AEIJEmfy8FjSGjL8dfihp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5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/>
          <p:nvPr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8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8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entury Gothic"/>
              <a:buNone/>
              <a:defRPr sz="8000" cap="none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4" name="Google Shape;24;p9"/>
          <p:cNvSpPr/>
          <p:nvPr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9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9"/>
          <p:cNvSpPr txBox="1"/>
          <p:nvPr>
            <p:ph type="title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5575829" y="633875"/>
            <a:ext cx="5981171" cy="559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330200" lvl="0" marL="4572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rabicPeriod"/>
              <a:defRPr sz="16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rabicPeriod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rabicPeriod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rabicPeriod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rabicPeriod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idow">
  <p:cSld name="1_Title and Vidow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1097280" y="2459736"/>
            <a:ext cx="9912096" cy="37608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◦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type="title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">
  <p:cSld name="Team 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/>
          <p:nvPr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" name="Google Shape;35;p11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11"/>
          <p:cNvSpPr/>
          <p:nvPr>
            <p:ph idx="2" type="pic"/>
          </p:nvPr>
        </p:nvSpPr>
        <p:spPr>
          <a:xfrm>
            <a:off x="1097279" y="2163331"/>
            <a:ext cx="2919413" cy="2919413"/>
          </a:xfrm>
          <a:prstGeom prst="rect">
            <a:avLst/>
          </a:prstGeom>
          <a:solidFill>
            <a:srgbClr val="EDEFF7"/>
          </a:solidFill>
          <a:ln>
            <a:noFill/>
          </a:ln>
        </p:spPr>
      </p:sp>
      <p:sp>
        <p:nvSpPr>
          <p:cNvPr id="37" name="Google Shape;37;p11"/>
          <p:cNvSpPr/>
          <p:nvPr>
            <p:ph idx="3" type="pic"/>
          </p:nvPr>
        </p:nvSpPr>
        <p:spPr>
          <a:xfrm>
            <a:off x="4659186" y="2163331"/>
            <a:ext cx="2919413" cy="2919413"/>
          </a:xfrm>
          <a:prstGeom prst="rect">
            <a:avLst/>
          </a:prstGeom>
          <a:solidFill>
            <a:srgbClr val="EDEFF7"/>
          </a:solidFill>
          <a:ln>
            <a:noFill/>
          </a:ln>
        </p:spPr>
      </p:sp>
      <p:sp>
        <p:nvSpPr>
          <p:cNvPr id="38" name="Google Shape;38;p11"/>
          <p:cNvSpPr/>
          <p:nvPr>
            <p:ph idx="4" type="pic"/>
          </p:nvPr>
        </p:nvSpPr>
        <p:spPr>
          <a:xfrm>
            <a:off x="8221093" y="2163331"/>
            <a:ext cx="2919413" cy="2919413"/>
          </a:xfrm>
          <a:prstGeom prst="rect">
            <a:avLst/>
          </a:prstGeom>
          <a:solidFill>
            <a:srgbClr val="EDEFF7"/>
          </a:solidFill>
          <a:ln>
            <a:noFill/>
          </a:ln>
        </p:spPr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1097279" y="5257321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1"/>
          <p:cNvSpPr txBox="1"/>
          <p:nvPr>
            <p:ph idx="5" type="body"/>
          </p:nvPr>
        </p:nvSpPr>
        <p:spPr>
          <a:xfrm>
            <a:off x="4666773" y="5257321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1" name="Google Shape;41;p11"/>
          <p:cNvSpPr txBox="1"/>
          <p:nvPr>
            <p:ph idx="6" type="body"/>
          </p:nvPr>
        </p:nvSpPr>
        <p:spPr>
          <a:xfrm>
            <a:off x="8236267" y="5257321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2" name="Google Shape;42;p11"/>
          <p:cNvSpPr txBox="1"/>
          <p:nvPr>
            <p:ph type="title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1097280" y="2343884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◦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type="title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" showMasterSp="0">
  <p:cSld name="Content and Image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" name="Google Shape;49;p13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Google Shape;50;p13"/>
          <p:cNvSpPr/>
          <p:nvPr>
            <p:ph idx="2" type="pic"/>
          </p:nvPr>
        </p:nvSpPr>
        <p:spPr>
          <a:xfrm>
            <a:off x="5924550" y="633875"/>
            <a:ext cx="5632450" cy="5591175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51" name="Google Shape;51;p13"/>
          <p:cNvSpPr txBox="1"/>
          <p:nvPr>
            <p:ph type="title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97280" y="2281657"/>
            <a:ext cx="4157296" cy="3633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7" name="Google Shape;57;p14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9" name="Google Shape;59;p14"/>
          <p:cNvCxnSpPr/>
          <p:nvPr/>
        </p:nvCxnSpPr>
        <p:spPr>
          <a:xfrm>
            <a:off x="6818393" y="999565"/>
            <a:ext cx="0" cy="485887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4"/>
          <p:cNvSpPr txBox="1"/>
          <p:nvPr>
            <p:ph type="title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entury Gothic"/>
              <a:buNone/>
              <a:defRPr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540794" y="831286"/>
            <a:ext cx="4016206" cy="5195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rabicPeriod"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AutoNum type="arabicPeriod"/>
              <a:defRPr sz="1400"/>
            </a:lvl2pPr>
            <a:lvl3pPr indent="-2984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AutoNum type="arabicPeriod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AutoNum type="arabicPeriod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AutoNum type="arabicPeriod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5443870" y="2286000"/>
            <a:ext cx="5711810" cy="3630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 "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605170" y="630936"/>
            <a:ext cx="4589130" cy="5586984"/>
          </a:xfrm>
          <a:prstGeom prst="rect">
            <a:avLst/>
          </a:prstGeom>
          <a:solidFill>
            <a:srgbClr val="EDEFF7"/>
          </a:solid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 "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>
            <p:ph idx="2" type="pic"/>
          </p:nvPr>
        </p:nvSpPr>
        <p:spPr>
          <a:xfrm>
            <a:off x="635001" y="630936"/>
            <a:ext cx="10921998" cy="329401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b="0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097279" y="5213716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7"/>
          <p:cNvSpPr txBox="1"/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79" name="Google Shape;7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814" y="640733"/>
            <a:ext cx="5309351" cy="557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3728" y="2826343"/>
            <a:ext cx="3821036" cy="1269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FF7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0" y="633875"/>
            <a:ext cx="973044" cy="3233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2"/>
          <p:cNvGrpSpPr/>
          <p:nvPr/>
        </p:nvGrpSpPr>
        <p:grpSpPr>
          <a:xfrm>
            <a:off x="1066800" y="1895658"/>
            <a:ext cx="2312157" cy="1739832"/>
            <a:chOff x="1066800" y="1907514"/>
            <a:chExt cx="2312157" cy="1739832"/>
          </a:xfrm>
        </p:grpSpPr>
        <p:sp>
          <p:nvSpPr>
            <p:cNvPr id="87" name="Google Shape;87;p2"/>
            <p:cNvSpPr/>
            <p:nvPr/>
          </p:nvSpPr>
          <p:spPr>
            <a:xfrm>
              <a:off x="1066800" y="1918527"/>
              <a:ext cx="2032033" cy="1728819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8666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descr="Lightbulb outline" id="88" name="Google Shape;88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32362" y="203789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2"/>
            <p:cNvSpPr txBox="1"/>
            <p:nvPr/>
          </p:nvSpPr>
          <p:spPr>
            <a:xfrm>
              <a:off x="1066800" y="1907514"/>
              <a:ext cx="2312157" cy="1682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7800" lvl="0" marL="914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Calibri"/>
                <a:buChar char=" "/>
              </a:pPr>
              <a:r>
                <a:rPr b="0" i="0" lang="es-AR" sz="28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¿Qué </a:t>
              </a:r>
              <a:endParaRPr/>
            </a:p>
            <a:p>
              <a:pPr indent="-177800" lvl="0" marL="9144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Calibri"/>
                <a:buChar char=" "/>
              </a:pPr>
              <a:r>
                <a:rPr b="0" i="0" lang="es-AR" sz="28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 el </a:t>
              </a:r>
              <a:endParaRPr/>
            </a:p>
            <a:p>
              <a:pPr indent="-279400" lvl="0" marL="9144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accent1"/>
                </a:buClr>
                <a:buSzPts val="4400"/>
                <a:buFont typeface="Calibri"/>
                <a:buChar char=" "/>
              </a:pPr>
              <a:r>
                <a:rPr b="0" i="0" lang="es-AR" sz="44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SEO</a:t>
              </a:r>
              <a:r>
                <a:rPr b="0" i="0" lang="es-AR" sz="28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?</a:t>
              </a:r>
              <a:endParaRPr b="0" i="0" sz="2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0" name="Google Shape;90;p2"/>
          <p:cNvSpPr txBox="1"/>
          <p:nvPr/>
        </p:nvSpPr>
        <p:spPr>
          <a:xfrm>
            <a:off x="5126282" y="2155521"/>
            <a:ext cx="573475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 "/>
            </a:pPr>
            <a:r>
              <a:rPr b="0" i="0" lang="es-AR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Sus siglas provienen de Search Engine Optimization (Optimización de los Motores de Búsqueda).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91" name="Google Shape;91;p2"/>
          <p:cNvGrpSpPr/>
          <p:nvPr/>
        </p:nvGrpSpPr>
        <p:grpSpPr>
          <a:xfrm>
            <a:off x="3906175" y="1895658"/>
            <a:ext cx="1091953" cy="1104501"/>
            <a:chOff x="3906175" y="1336858"/>
            <a:chExt cx="1091953" cy="1104501"/>
          </a:xfrm>
        </p:grpSpPr>
        <p:sp>
          <p:nvSpPr>
            <p:cNvPr id="92" name="Google Shape;92;p2"/>
            <p:cNvSpPr/>
            <p:nvPr/>
          </p:nvSpPr>
          <p:spPr>
            <a:xfrm>
              <a:off x="3906175" y="1336858"/>
              <a:ext cx="1091953" cy="1104501"/>
            </a:xfrm>
            <a:prstGeom prst="roundRect">
              <a:avLst>
                <a:gd fmla="val 16667" name="adj"/>
              </a:avLst>
            </a:prstGeom>
            <a:solidFill>
              <a:srgbClr val="45B1D4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 cap="none" strike="noStrike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descr="Seo arriba símbolo flechas en un círculo | Icono Gratis" id="93" name="Google Shape;93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92151" y="152910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oogle Shape;94;p2"/>
          <p:cNvGrpSpPr/>
          <p:nvPr/>
        </p:nvGrpSpPr>
        <p:grpSpPr>
          <a:xfrm>
            <a:off x="3892220" y="3332386"/>
            <a:ext cx="1091953" cy="1104501"/>
            <a:chOff x="2408123" y="3138226"/>
            <a:chExt cx="1091953" cy="1104501"/>
          </a:xfrm>
        </p:grpSpPr>
        <p:sp>
          <p:nvSpPr>
            <p:cNvPr id="95" name="Google Shape;95;p2"/>
            <p:cNvSpPr/>
            <p:nvPr/>
          </p:nvSpPr>
          <p:spPr>
            <a:xfrm>
              <a:off x="2408123" y="3138226"/>
              <a:ext cx="1091953" cy="1104501"/>
            </a:xfrm>
            <a:prstGeom prst="roundRect">
              <a:avLst>
                <a:gd fmla="val 16667" name="adj"/>
              </a:avLst>
            </a:prstGeom>
            <a:solidFill>
              <a:srgbClr val="D1385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 cap="none" strike="noStrike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descr="Cabeza con engranajes con relleno sólido" id="96" name="Google Shape;96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594099" y="3330476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2"/>
          <p:cNvSpPr txBox="1"/>
          <p:nvPr/>
        </p:nvSpPr>
        <p:spPr>
          <a:xfrm>
            <a:off x="5126282" y="3284471"/>
            <a:ext cx="573475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 "/>
            </a:pPr>
            <a:r>
              <a:rPr b="0" i="0" lang="es-AR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Implica optimizaciones para mejorar el funcionamiento técnico del sitio web y su performance, organizando y etiquetando el contenido, y desarrollando calidad y cantidad de links externos.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98" name="Google Shape;98;p2"/>
          <p:cNvGrpSpPr/>
          <p:nvPr/>
        </p:nvGrpSpPr>
        <p:grpSpPr>
          <a:xfrm>
            <a:off x="3892219" y="4769114"/>
            <a:ext cx="1091953" cy="1104501"/>
            <a:chOff x="2401180" y="4416641"/>
            <a:chExt cx="1091953" cy="1104501"/>
          </a:xfrm>
        </p:grpSpPr>
        <p:sp>
          <p:nvSpPr>
            <p:cNvPr id="99" name="Google Shape;99;p2"/>
            <p:cNvSpPr/>
            <p:nvPr/>
          </p:nvSpPr>
          <p:spPr>
            <a:xfrm>
              <a:off x="2401180" y="4416641"/>
              <a:ext cx="1091953" cy="1104501"/>
            </a:xfrm>
            <a:prstGeom prst="roundRect">
              <a:avLst>
                <a:gd fmla="val 16667" name="adj"/>
              </a:avLst>
            </a:prstGeom>
            <a:solidFill>
              <a:srgbClr val="96E4A8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 cap="none" strike="noStrike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descr="Tendencia al alza con relleno sólido" id="100" name="Google Shape;100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587156" y="460889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2"/>
          <p:cNvSpPr txBox="1"/>
          <p:nvPr/>
        </p:nvSpPr>
        <p:spPr>
          <a:xfrm>
            <a:off x="5126282" y="4905865"/>
            <a:ext cx="573475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0" i="0" lang="es-AR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 impactar dichas optimizaciones, aumentaremos su visibilidad en los buscadores como Google, potenciando su tráfico y, por ende, sus ventas.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2"/>
          <p:cNvSpPr txBox="1"/>
          <p:nvPr>
            <p:ph type="title"/>
          </p:nvPr>
        </p:nvSpPr>
        <p:spPr>
          <a:xfrm>
            <a:off x="1066800" y="811755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AR"/>
              <a:t>SEO</a:t>
            </a:r>
            <a:r>
              <a:rPr lang="es-AR"/>
              <a:t>: </a:t>
            </a:r>
            <a:r>
              <a:rPr b="1" lang="es-AR"/>
              <a:t>S</a:t>
            </a:r>
            <a:r>
              <a:rPr lang="es-AR"/>
              <a:t>EARCH </a:t>
            </a:r>
            <a:r>
              <a:rPr b="1" lang="es-AR"/>
              <a:t>E</a:t>
            </a:r>
            <a:r>
              <a:rPr lang="es-AR"/>
              <a:t>NGINE </a:t>
            </a:r>
            <a:r>
              <a:rPr b="1" lang="es-AR"/>
              <a:t>O</a:t>
            </a:r>
            <a:r>
              <a:rPr lang="es-AR"/>
              <a:t>PTIMIZATION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FF7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0" y="633875"/>
            <a:ext cx="973044" cy="3233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3"/>
          <p:cNvGrpSpPr/>
          <p:nvPr/>
        </p:nvGrpSpPr>
        <p:grpSpPr>
          <a:xfrm>
            <a:off x="8579214" y="3251063"/>
            <a:ext cx="2502657" cy="2241639"/>
            <a:chOff x="8496072" y="3421782"/>
            <a:chExt cx="2502657" cy="2241639"/>
          </a:xfrm>
        </p:grpSpPr>
        <p:sp>
          <p:nvSpPr>
            <p:cNvPr id="109" name="Google Shape;109;p3"/>
            <p:cNvSpPr/>
            <p:nvPr/>
          </p:nvSpPr>
          <p:spPr>
            <a:xfrm>
              <a:off x="8496072" y="3421782"/>
              <a:ext cx="2502657" cy="2241639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8666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descr="Lightbulb outline" id="110" name="Google Shape;110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96072" y="4453163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3"/>
            <p:cNvSpPr txBox="1"/>
            <p:nvPr/>
          </p:nvSpPr>
          <p:spPr>
            <a:xfrm>
              <a:off x="8496072" y="3421782"/>
              <a:ext cx="2312157" cy="22416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7800" lvl="0" marL="9144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Calibri"/>
                <a:buChar char=" "/>
              </a:pPr>
              <a:r>
                <a:rPr b="0" i="0" lang="es-AR" sz="28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¿Por qué es importante hacer </a:t>
              </a:r>
              <a:endParaRPr/>
            </a:p>
            <a:p>
              <a:pPr indent="-279400" lvl="0" marL="91440" marR="0" rtl="0" algn="r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accent1"/>
                </a:buClr>
                <a:buSzPts val="4400"/>
                <a:buFont typeface="Calibri"/>
                <a:buChar char=" "/>
              </a:pPr>
              <a:r>
                <a:rPr b="0" i="0" lang="es-AR" sz="44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SEO</a:t>
              </a:r>
              <a:r>
                <a:rPr b="0" i="0" lang="es-AR" sz="28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?</a:t>
              </a:r>
              <a:endParaRPr b="0" i="0" sz="2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12" name="Google Shape;112;p3"/>
          <p:cNvGrpSpPr/>
          <p:nvPr/>
        </p:nvGrpSpPr>
        <p:grpSpPr>
          <a:xfrm>
            <a:off x="949839" y="4330202"/>
            <a:ext cx="1160580" cy="1160580"/>
            <a:chOff x="962099" y="4527609"/>
            <a:chExt cx="1160580" cy="1160580"/>
          </a:xfrm>
        </p:grpSpPr>
        <p:sp>
          <p:nvSpPr>
            <p:cNvPr id="113" name="Google Shape;113;p3"/>
            <p:cNvSpPr/>
            <p:nvPr/>
          </p:nvSpPr>
          <p:spPr>
            <a:xfrm>
              <a:off x="962099" y="4527609"/>
              <a:ext cx="1160580" cy="1160580"/>
            </a:xfrm>
            <a:prstGeom prst="ellipse">
              <a:avLst/>
            </a:prstGeom>
            <a:solidFill>
              <a:srgbClr val="96E4A8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 cap="none" strike="noStrike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descr="Download Png File - Podium Icon Png - Full Size PNG Image - PNGkit"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22389" y="4747899"/>
              <a:ext cx="840000" cy="72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oogle Shape;115;p3"/>
          <p:cNvGrpSpPr/>
          <p:nvPr/>
        </p:nvGrpSpPr>
        <p:grpSpPr>
          <a:xfrm>
            <a:off x="949839" y="2893015"/>
            <a:ext cx="1160580" cy="1160580"/>
            <a:chOff x="937580" y="3203743"/>
            <a:chExt cx="1160580" cy="1160580"/>
          </a:xfrm>
        </p:grpSpPr>
        <p:sp>
          <p:nvSpPr>
            <p:cNvPr id="116" name="Google Shape;116;p3"/>
            <p:cNvSpPr/>
            <p:nvPr/>
          </p:nvSpPr>
          <p:spPr>
            <a:xfrm>
              <a:off x="937580" y="3203743"/>
              <a:ext cx="1160580" cy="1160580"/>
            </a:xfrm>
            <a:prstGeom prst="ellipse">
              <a:avLst/>
            </a:prstGeom>
            <a:solidFill>
              <a:srgbClr val="D1385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 cap="none" strike="noStrike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descr="Lupa con relleno sólido" id="117" name="Google Shape;117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57870" y="3424033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oogle Shape;118;p3"/>
          <p:cNvGrpSpPr/>
          <p:nvPr/>
        </p:nvGrpSpPr>
        <p:grpSpPr>
          <a:xfrm>
            <a:off x="949839" y="1455828"/>
            <a:ext cx="1160580" cy="1160580"/>
            <a:chOff x="962099" y="1653235"/>
            <a:chExt cx="1160580" cy="1160580"/>
          </a:xfrm>
        </p:grpSpPr>
        <p:sp>
          <p:nvSpPr>
            <p:cNvPr id="119" name="Google Shape;119;p3"/>
            <p:cNvSpPr/>
            <p:nvPr/>
          </p:nvSpPr>
          <p:spPr>
            <a:xfrm>
              <a:off x="962099" y="1653235"/>
              <a:ext cx="1160580" cy="1160580"/>
            </a:xfrm>
            <a:prstGeom prst="ellipse">
              <a:avLst/>
            </a:prstGeom>
            <a:solidFill>
              <a:srgbClr val="45B1D4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 cap="none" strike="noStrike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descr="Gráfico circular de los porcentajes de partición de uno y tres cuartas  partes | Icono Gratis" id="120" name="Google Shape;120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182389" y="1873525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3"/>
          <p:cNvSpPr txBox="1"/>
          <p:nvPr/>
        </p:nvSpPr>
        <p:spPr>
          <a:xfrm>
            <a:off x="2129065" y="1743731"/>
            <a:ext cx="560696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 "/>
            </a:pPr>
            <a:r>
              <a:rPr b="0" i="0" lang="es-AR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resultados orgánicos concentran casi el 75% del tráfico total de los buscadores como Google.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2129065" y="3057807"/>
            <a:ext cx="560696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 "/>
            </a:pPr>
            <a:r>
              <a:rPr b="0" i="0" lang="es-AR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Antes de tomar una decisión y/o realizar una compra, el 80% de los consumidores buscan en Google el producto/servicio.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2129065" y="4371883"/>
            <a:ext cx="560696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 "/>
            </a:pPr>
            <a:r>
              <a:rPr b="0" i="0" lang="es-AR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60% de los usuarios hacen clic sólo en los primeros 3 resultados orgánicos. Por eso, un trabajo constante de SEO es de vital importancia para posicionarse y mantenerse en dicho lugar.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FF7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4"/>
          <p:cNvGrpSpPr/>
          <p:nvPr/>
        </p:nvGrpSpPr>
        <p:grpSpPr>
          <a:xfrm>
            <a:off x="8443790" y="4086137"/>
            <a:ext cx="2491957" cy="1892185"/>
            <a:chOff x="8515644" y="3567976"/>
            <a:chExt cx="2491957" cy="1892185"/>
          </a:xfrm>
        </p:grpSpPr>
        <p:sp>
          <p:nvSpPr>
            <p:cNvPr id="129" name="Google Shape;129;p4"/>
            <p:cNvSpPr/>
            <p:nvPr/>
          </p:nvSpPr>
          <p:spPr>
            <a:xfrm>
              <a:off x="8616082" y="3567976"/>
              <a:ext cx="2383170" cy="1892185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8515644" y="3567976"/>
              <a:ext cx="2491957" cy="1892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01600" lvl="0" marL="9144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Calibri"/>
                <a:buChar char=" "/>
              </a:pPr>
              <a:r>
                <a:rPr b="0" i="0" lang="es-AR" sz="16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Enlaces: cantidad</a:t>
              </a:r>
              <a:endParaRPr/>
            </a:p>
            <a:p>
              <a:pPr indent="-101600" lvl="0" marL="9144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Calibri"/>
                <a:buChar char=" "/>
              </a:pPr>
              <a:r>
                <a:rPr b="0" i="0" lang="es-AR" sz="16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Enlaces: calidad</a:t>
              </a:r>
              <a:endParaRPr/>
            </a:p>
            <a:p>
              <a:pPr indent="-101600" lvl="0" marL="9144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Calibri"/>
                <a:buChar char=" "/>
              </a:pPr>
              <a:r>
                <a:rPr b="0" i="0" lang="es-AR" sz="16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Enlaces: composición</a:t>
              </a:r>
              <a:endParaRPr/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Calibri"/>
                <a:buNone/>
              </a:pPr>
              <a:r>
                <a:rPr b="0" i="0" lang="es-AR" sz="16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Anchor Texts</a:t>
              </a:r>
              <a:endParaRPr/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Calibri"/>
                <a:buNone/>
              </a:pPr>
              <a:r>
                <a:rPr b="0" i="0" lang="es-AR" sz="16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Links Internos</a:t>
              </a:r>
              <a:endParaRPr/>
            </a:p>
          </p:txBody>
        </p:sp>
      </p:grpSp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0" y="633875"/>
            <a:ext cx="973044" cy="3233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4"/>
          <p:cNvGrpSpPr/>
          <p:nvPr/>
        </p:nvGrpSpPr>
        <p:grpSpPr>
          <a:xfrm>
            <a:off x="854418" y="3090010"/>
            <a:ext cx="2105272" cy="2888312"/>
            <a:chOff x="913256" y="3012455"/>
            <a:chExt cx="2105272" cy="2888312"/>
          </a:xfrm>
        </p:grpSpPr>
        <p:sp>
          <p:nvSpPr>
            <p:cNvPr id="133" name="Google Shape;133;p4"/>
            <p:cNvSpPr/>
            <p:nvPr/>
          </p:nvSpPr>
          <p:spPr>
            <a:xfrm>
              <a:off x="913256" y="3012455"/>
              <a:ext cx="1983197" cy="2888312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8666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descr="Lightbulb outline" id="134" name="Google Shape;134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04128" y="308685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4"/>
            <p:cNvSpPr txBox="1"/>
            <p:nvPr/>
          </p:nvSpPr>
          <p:spPr>
            <a:xfrm>
              <a:off x="950572" y="3171644"/>
              <a:ext cx="1876078" cy="2595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7800" lvl="0" marL="914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Calibri"/>
                <a:buChar char=" "/>
              </a:pPr>
              <a:r>
                <a:rPr b="0" i="0" lang="es-AR" sz="28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¿Y </a:t>
              </a:r>
              <a:endParaRPr/>
            </a:p>
            <a:p>
              <a:pPr indent="-177800" lvl="0" marL="9144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Calibri"/>
                <a:buChar char=" "/>
              </a:pPr>
              <a:r>
                <a:rPr b="0" i="0" lang="es-AR" sz="28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cómo</a:t>
              </a:r>
              <a:endParaRPr/>
            </a:p>
            <a:p>
              <a:pPr indent="-177800" lvl="0" marL="9144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Calibri"/>
                <a:buChar char=" "/>
              </a:pPr>
              <a:r>
                <a:rPr b="0" i="0" lang="es-AR" sz="28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funciona </a:t>
              </a:r>
              <a:endParaRPr/>
            </a:p>
            <a:p>
              <a:pPr indent="-177800" lvl="0" marL="9144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Calibri"/>
                <a:buChar char=" "/>
              </a:pPr>
              <a:r>
                <a:rPr b="0" i="0" lang="es-AR" sz="28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el </a:t>
              </a:r>
              <a:endParaRPr/>
            </a:p>
            <a:p>
              <a:pPr indent="-279400" lvl="0" marL="9144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accent1"/>
                </a:buClr>
                <a:buSzPts val="4400"/>
                <a:buFont typeface="Calibri"/>
                <a:buChar char=" "/>
              </a:pPr>
              <a:r>
                <a:rPr b="0" i="0" lang="es-AR" sz="44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SEO</a:t>
              </a:r>
              <a:r>
                <a:rPr b="0" i="0" lang="es-AR" sz="28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?</a:t>
              </a:r>
              <a:endParaRPr b="0" i="0" sz="2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36" name="Google Shape;136;p4"/>
          <p:cNvGrpSpPr/>
          <p:nvPr/>
        </p:nvGrpSpPr>
        <p:grpSpPr>
          <a:xfrm>
            <a:off x="1843874" y="836867"/>
            <a:ext cx="9246819" cy="1323205"/>
            <a:chOff x="1843874" y="836867"/>
            <a:chExt cx="9246819" cy="1323205"/>
          </a:xfrm>
        </p:grpSpPr>
        <p:sp>
          <p:nvSpPr>
            <p:cNvPr id="137" name="Google Shape;137;p4"/>
            <p:cNvSpPr/>
            <p:nvPr/>
          </p:nvSpPr>
          <p:spPr>
            <a:xfrm>
              <a:off x="1843874" y="836867"/>
              <a:ext cx="9246819" cy="1323205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8666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2646331" y="1022700"/>
              <a:ext cx="844436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14300" lvl="0" marL="9144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Calibri"/>
                <a:buChar char=" "/>
              </a:pPr>
              <a:r>
                <a:rPr b="0" i="0" lang="es-AR" sz="18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Los Bots de Google acceden a la totalidad de los sitios web y, mediante su algoritmo, los ordenan en forma de resultados para satisfacer las búsquedas de los usuarios teniendo en cuenta los siguientes 3 criterios:</a:t>
              </a:r>
              <a:endPara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descr="Orden alfabético | Icono Gratis" id="139" name="Google Shape;139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26331" y="1124365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" name="Google Shape;140;p4"/>
          <p:cNvGrpSpPr/>
          <p:nvPr/>
        </p:nvGrpSpPr>
        <p:grpSpPr>
          <a:xfrm>
            <a:off x="3029223" y="4086137"/>
            <a:ext cx="2383170" cy="1892185"/>
            <a:chOff x="3101077" y="3567976"/>
            <a:chExt cx="2383170" cy="1892185"/>
          </a:xfrm>
        </p:grpSpPr>
        <p:sp>
          <p:nvSpPr>
            <p:cNvPr id="141" name="Google Shape;141;p4"/>
            <p:cNvSpPr/>
            <p:nvPr/>
          </p:nvSpPr>
          <p:spPr>
            <a:xfrm>
              <a:off x="3101077" y="3567976"/>
              <a:ext cx="2383170" cy="1892185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3301617" y="3567976"/>
              <a:ext cx="1890000" cy="1892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01600" lvl="0" marL="9144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Calibri"/>
                <a:buChar char=" "/>
              </a:pPr>
              <a:r>
                <a:rPr b="0" i="0" lang="es-AR" sz="16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Indexación</a:t>
              </a:r>
              <a:endParaRPr/>
            </a:p>
            <a:p>
              <a:pPr indent="-101600" lvl="0" marL="9144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Calibri"/>
                <a:buChar char=" "/>
              </a:pPr>
              <a:r>
                <a:rPr b="0" i="0" lang="es-AR" sz="16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Rastreo</a:t>
              </a:r>
              <a:endParaRPr/>
            </a:p>
            <a:p>
              <a:pPr indent="-101600" lvl="0" marL="9144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Calibri"/>
                <a:buChar char=" "/>
              </a:pPr>
              <a:r>
                <a:rPr b="0" i="0" lang="es-AR" sz="16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Estructura URLs</a:t>
              </a:r>
              <a:endParaRPr/>
            </a:p>
            <a:p>
              <a:pPr indent="-101600" lvl="0" marL="9144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Calibri"/>
                <a:buChar char=" "/>
              </a:pPr>
              <a:r>
                <a:rPr b="0" i="0" lang="es-AR" sz="16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Performance</a:t>
              </a:r>
              <a:endParaRPr/>
            </a:p>
            <a:p>
              <a:pPr indent="-101600" lvl="0" marL="9144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Calibri"/>
                <a:buChar char=" "/>
              </a:pPr>
              <a:r>
                <a:rPr b="0" i="0" lang="es-AR" sz="16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Tags Genéricos</a:t>
              </a:r>
              <a:endPara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43" name="Google Shape;143;p4"/>
          <p:cNvSpPr/>
          <p:nvPr/>
        </p:nvSpPr>
        <p:spPr>
          <a:xfrm rot="5400000">
            <a:off x="3623863" y="1528926"/>
            <a:ext cx="1101800" cy="2658139"/>
          </a:xfrm>
          <a:prstGeom prst="homePlate">
            <a:avLst>
              <a:gd fmla="val 50000" name="adj"/>
            </a:avLst>
          </a:prstGeom>
          <a:solidFill>
            <a:srgbClr val="45B1D4">
              <a:alpha val="69803"/>
            </a:srgbClr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2845680" y="2307095"/>
            <a:ext cx="2658139" cy="826350"/>
          </a:xfrm>
          <a:prstGeom prst="rect">
            <a:avLst/>
          </a:prstGeom>
          <a:noFill/>
          <a:ln>
            <a:noFill/>
          </a:ln>
        </p:spPr>
        <p:txBody>
          <a:bodyPr anchorCtr="0" anchor="b" bIns="251375" lIns="287000" spcFirstLastPara="1" rIns="287000" wrap="square" tIns="2513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Visibilidad</a:t>
            </a:r>
            <a:endParaRPr/>
          </a:p>
        </p:txBody>
      </p:sp>
      <p:sp>
        <p:nvSpPr>
          <p:cNvPr id="145" name="Google Shape;145;p4"/>
          <p:cNvSpPr/>
          <p:nvPr/>
        </p:nvSpPr>
        <p:spPr>
          <a:xfrm rot="5400000">
            <a:off x="6381366" y="1531587"/>
            <a:ext cx="1101800" cy="2658139"/>
          </a:xfrm>
          <a:prstGeom prst="homePlate">
            <a:avLst>
              <a:gd fmla="val 50000" name="adj"/>
            </a:avLst>
          </a:prstGeom>
          <a:solidFill>
            <a:srgbClr val="D1385F">
              <a:alpha val="69803"/>
            </a:srgbClr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5603180" y="2309745"/>
            <a:ext cx="2658139" cy="826350"/>
          </a:xfrm>
          <a:prstGeom prst="rect">
            <a:avLst/>
          </a:prstGeom>
          <a:noFill/>
          <a:ln>
            <a:noFill/>
          </a:ln>
        </p:spPr>
        <p:txBody>
          <a:bodyPr anchorCtr="0" anchor="b" bIns="251375" lIns="287000" spcFirstLastPara="1" rIns="287000" wrap="square" tIns="2513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Relevancia</a:t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 rot="5400000">
            <a:off x="9138869" y="1531587"/>
            <a:ext cx="1101800" cy="2658139"/>
          </a:xfrm>
          <a:prstGeom prst="homePlate">
            <a:avLst>
              <a:gd fmla="val 50000" name="adj"/>
            </a:avLst>
          </a:prstGeom>
          <a:solidFill>
            <a:srgbClr val="96E4A8">
              <a:alpha val="69803"/>
            </a:srgbClr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8360680" y="2309745"/>
            <a:ext cx="2658139" cy="826350"/>
          </a:xfrm>
          <a:prstGeom prst="rect">
            <a:avLst/>
          </a:prstGeom>
          <a:noFill/>
          <a:ln>
            <a:noFill/>
          </a:ln>
        </p:spPr>
        <p:txBody>
          <a:bodyPr anchorCtr="0" anchor="b" bIns="251375" lIns="287000" spcFirstLastPara="1" rIns="287000" wrap="square" tIns="2513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Autoridad</a:t>
            </a:r>
            <a:endParaRPr/>
          </a:p>
        </p:txBody>
      </p:sp>
      <p:grpSp>
        <p:nvGrpSpPr>
          <p:cNvPr id="149" name="Google Shape;149;p4"/>
          <p:cNvGrpSpPr/>
          <p:nvPr/>
        </p:nvGrpSpPr>
        <p:grpSpPr>
          <a:xfrm>
            <a:off x="5782991" y="4086137"/>
            <a:ext cx="2383170" cy="1892185"/>
            <a:chOff x="5854845" y="3567976"/>
            <a:chExt cx="2383170" cy="1892185"/>
          </a:xfrm>
        </p:grpSpPr>
        <p:sp>
          <p:nvSpPr>
            <p:cNvPr id="150" name="Google Shape;150;p4"/>
            <p:cNvSpPr/>
            <p:nvPr/>
          </p:nvSpPr>
          <p:spPr>
            <a:xfrm>
              <a:off x="5854845" y="3567976"/>
              <a:ext cx="2383170" cy="1892185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1" name="Google Shape;151;p4"/>
            <p:cNvSpPr txBox="1"/>
            <p:nvPr/>
          </p:nvSpPr>
          <p:spPr>
            <a:xfrm>
              <a:off x="6055385" y="3567976"/>
              <a:ext cx="1890000" cy="18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01600" lvl="0" marL="9144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Calibri"/>
                <a:buChar char=" "/>
              </a:pPr>
              <a:r>
                <a:rPr b="0" i="0" lang="es-AR" sz="16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Contenidos</a:t>
              </a:r>
              <a:endParaRPr/>
            </a:p>
            <a:p>
              <a:pPr indent="-101600" lvl="0" marL="9144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Calibri"/>
                <a:buChar char=" "/>
              </a:pPr>
              <a:r>
                <a:rPr b="0" i="0" lang="es-AR" sz="16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Snipppets</a:t>
              </a:r>
              <a:endParaRPr/>
            </a:p>
            <a:p>
              <a:pPr indent="-101600" lvl="0" marL="9144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Calibri"/>
                <a:buChar char=" "/>
              </a:pPr>
              <a:r>
                <a:rPr b="0" i="0" lang="es-AR" sz="16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Headings</a:t>
              </a:r>
              <a:endParaRPr/>
            </a:p>
            <a:p>
              <a:pPr indent="-101600" lvl="0" marL="9144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Calibri"/>
                <a:buChar char=" "/>
              </a:pPr>
              <a:r>
                <a:rPr b="0" i="0" lang="es-AR" sz="1600" u="none" cap="none" strike="noStrike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Mark Up</a:t>
              </a:r>
              <a:endParaRPr/>
            </a:p>
            <a:p>
              <a:pPr indent="-101600" lvl="0" marL="9144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Calibri"/>
                <a:buChar char=" "/>
              </a:pPr>
              <a:r>
                <a:rPr lang="es-AR" sz="1600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Imágenes</a:t>
              </a:r>
              <a:endPara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id="152" name="Google Shape;15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8551" y="3418841"/>
            <a:ext cx="710431" cy="7104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up of people in a formation free vector icons designed by OCHA in 2021 |  Free icons, Vector icon design, Icon" id="153" name="Google Shape;15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82428" y="3466716"/>
            <a:ext cx="614680" cy="614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portant Svg Png Icon Free Download (#343679) - OnlineWebFonts.COM" id="154" name="Google Shape;154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65370" y="3510895"/>
            <a:ext cx="526322" cy="526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/>
          <p:nvPr/>
        </p:nvSpPr>
        <p:spPr>
          <a:xfrm>
            <a:off x="2304002" y="3071538"/>
            <a:ext cx="2108200" cy="686629"/>
          </a:xfrm>
          <a:prstGeom prst="roundRect">
            <a:avLst>
              <a:gd fmla="val 16667" name="adj"/>
            </a:avLst>
          </a:prstGeom>
          <a:solidFill>
            <a:schemeClr val="accent1">
              <a:alpha val="8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2353697" y="3121060"/>
            <a:ext cx="2108200" cy="587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CORE </a:t>
            </a:r>
            <a:endParaRPr/>
          </a:p>
        </p:txBody>
      </p:sp>
      <p:pic>
        <p:nvPicPr>
          <p:cNvPr id="162" name="Google Shape;1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0" y="633875"/>
            <a:ext cx="973044" cy="3233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5"/>
          <p:cNvGrpSpPr/>
          <p:nvPr/>
        </p:nvGrpSpPr>
        <p:grpSpPr>
          <a:xfrm>
            <a:off x="4851918" y="957235"/>
            <a:ext cx="6382139" cy="4743770"/>
            <a:chOff x="4851918" y="957235"/>
            <a:chExt cx="6382139" cy="4743770"/>
          </a:xfrm>
        </p:grpSpPr>
        <p:sp>
          <p:nvSpPr>
            <p:cNvPr id="164" name="Google Shape;164;p5"/>
            <p:cNvSpPr/>
            <p:nvPr/>
          </p:nvSpPr>
          <p:spPr>
            <a:xfrm>
              <a:off x="4851918" y="957235"/>
              <a:ext cx="6382139" cy="4743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7070196" y="2487575"/>
              <a:ext cx="1945128" cy="1682615"/>
            </a:xfrm>
            <a:custGeom>
              <a:rect b="b" l="l" r="r" t="t"/>
              <a:pathLst>
                <a:path extrusionOk="0" h="1682615" w="1945128">
                  <a:moveTo>
                    <a:pt x="0" y="841308"/>
                  </a:moveTo>
                  <a:lnTo>
                    <a:pt x="480723" y="0"/>
                  </a:lnTo>
                  <a:lnTo>
                    <a:pt x="1464405" y="0"/>
                  </a:lnTo>
                  <a:lnTo>
                    <a:pt x="1945128" y="841308"/>
                  </a:lnTo>
                  <a:lnTo>
                    <a:pt x="1464405" y="1682615"/>
                  </a:lnTo>
                  <a:lnTo>
                    <a:pt x="480723" y="1682615"/>
                  </a:lnTo>
                  <a:lnTo>
                    <a:pt x="0" y="841308"/>
                  </a:lnTo>
                  <a:close/>
                </a:path>
              </a:pathLst>
            </a:custGeom>
            <a:solidFill>
              <a:srgbClr val="000000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24550" lIns="368050" spcFirstLastPara="1" rIns="368050" wrap="square" tIns="324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800"/>
                <a:buFont typeface="Century Gothic"/>
                <a:buNone/>
              </a:pPr>
              <a:r>
                <a:rPr b="1" lang="es-AR" sz="4800">
                  <a:solidFill>
                    <a:schemeClr val="lt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SEO</a:t>
              </a:r>
              <a:endParaRPr b="1" sz="48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8288221" y="1682557"/>
              <a:ext cx="733891" cy="632344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F7F7F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7249371" y="957235"/>
              <a:ext cx="1594019" cy="1379013"/>
            </a:xfrm>
            <a:custGeom>
              <a:rect b="b" l="l" r="r" t="t"/>
              <a:pathLst>
                <a:path extrusionOk="0" h="1379013" w="1594019">
                  <a:moveTo>
                    <a:pt x="0" y="689507"/>
                  </a:moveTo>
                  <a:lnTo>
                    <a:pt x="393984" y="0"/>
                  </a:lnTo>
                  <a:lnTo>
                    <a:pt x="1200035" y="0"/>
                  </a:lnTo>
                  <a:lnTo>
                    <a:pt x="1594019" y="689507"/>
                  </a:lnTo>
                  <a:lnTo>
                    <a:pt x="1200035" y="1379013"/>
                  </a:lnTo>
                  <a:lnTo>
                    <a:pt x="393984" y="1379013"/>
                  </a:lnTo>
                  <a:lnTo>
                    <a:pt x="0" y="689507"/>
                  </a:lnTo>
                  <a:close/>
                </a:path>
              </a:pathLst>
            </a:custGeom>
            <a:solidFill>
              <a:srgbClr val="45B1D4">
                <a:alpha val="69803"/>
              </a:srgbClr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51375" lIns="287000" spcFirstLastPara="1" rIns="287000" wrap="square" tIns="251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Auditoría SEO</a:t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9144729" y="2864704"/>
              <a:ext cx="733891" cy="632344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F7F7F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8711272" y="1805421"/>
              <a:ext cx="1594019" cy="1379013"/>
            </a:xfrm>
            <a:custGeom>
              <a:rect b="b" l="l" r="r" t="t"/>
              <a:pathLst>
                <a:path extrusionOk="0" h="1379013" w="1594019">
                  <a:moveTo>
                    <a:pt x="0" y="689507"/>
                  </a:moveTo>
                  <a:lnTo>
                    <a:pt x="393984" y="0"/>
                  </a:lnTo>
                  <a:lnTo>
                    <a:pt x="1200035" y="0"/>
                  </a:lnTo>
                  <a:lnTo>
                    <a:pt x="1594019" y="689507"/>
                  </a:lnTo>
                  <a:lnTo>
                    <a:pt x="1200035" y="1379013"/>
                  </a:lnTo>
                  <a:lnTo>
                    <a:pt x="393984" y="1379013"/>
                  </a:lnTo>
                  <a:lnTo>
                    <a:pt x="0" y="689507"/>
                  </a:lnTo>
                  <a:close/>
                </a:path>
              </a:pathLst>
            </a:custGeom>
            <a:solidFill>
              <a:srgbClr val="D1385F">
                <a:alpha val="69803"/>
              </a:srgbClr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8850" lIns="284475" spcFirstLastPara="1" rIns="284475" wrap="square" tIns="248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Keyword Research</a:t>
              </a:r>
              <a:endParaRPr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8549743" y="4199127"/>
              <a:ext cx="733891" cy="632344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F7F7F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8711272" y="3472856"/>
              <a:ext cx="1594019" cy="1379013"/>
            </a:xfrm>
            <a:custGeom>
              <a:rect b="b" l="l" r="r" t="t"/>
              <a:pathLst>
                <a:path extrusionOk="0" h="1379013" w="1594019">
                  <a:moveTo>
                    <a:pt x="0" y="689507"/>
                  </a:moveTo>
                  <a:lnTo>
                    <a:pt x="393984" y="0"/>
                  </a:lnTo>
                  <a:lnTo>
                    <a:pt x="1200035" y="0"/>
                  </a:lnTo>
                  <a:lnTo>
                    <a:pt x="1594019" y="689507"/>
                  </a:lnTo>
                  <a:lnTo>
                    <a:pt x="1200035" y="1379013"/>
                  </a:lnTo>
                  <a:lnTo>
                    <a:pt x="393984" y="1379013"/>
                  </a:lnTo>
                  <a:lnTo>
                    <a:pt x="0" y="689507"/>
                  </a:lnTo>
                  <a:close/>
                </a:path>
              </a:pathLst>
            </a:custGeom>
            <a:solidFill>
              <a:srgbClr val="96E4A8">
                <a:alpha val="69803"/>
              </a:srgbClr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8850" lIns="284475" spcFirstLastPara="1" rIns="284475" wrap="square" tIns="248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Mejoras Técnicas</a:t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7073816" y="4337645"/>
              <a:ext cx="733891" cy="632344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F7F7F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249371" y="4321991"/>
              <a:ext cx="1594019" cy="1379013"/>
            </a:xfrm>
            <a:custGeom>
              <a:rect b="b" l="l" r="r" t="t"/>
              <a:pathLst>
                <a:path extrusionOk="0" h="1379013" w="1594019">
                  <a:moveTo>
                    <a:pt x="0" y="689507"/>
                  </a:moveTo>
                  <a:lnTo>
                    <a:pt x="393984" y="0"/>
                  </a:lnTo>
                  <a:lnTo>
                    <a:pt x="1200035" y="0"/>
                  </a:lnTo>
                  <a:lnTo>
                    <a:pt x="1594019" y="689507"/>
                  </a:lnTo>
                  <a:lnTo>
                    <a:pt x="1200035" y="1379013"/>
                  </a:lnTo>
                  <a:lnTo>
                    <a:pt x="393984" y="1379013"/>
                  </a:lnTo>
                  <a:lnTo>
                    <a:pt x="0" y="689507"/>
                  </a:lnTo>
                  <a:close/>
                </a:path>
              </a:pathLst>
            </a:custGeom>
            <a:solidFill>
              <a:srgbClr val="45B1D4">
                <a:alpha val="69803"/>
              </a:srgbClr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51375" lIns="287000" spcFirstLastPara="1" rIns="287000" wrap="square" tIns="251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Marketing de Contenidos</a:t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6203281" y="3155972"/>
              <a:ext cx="733891" cy="632344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F7F7F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5780683" y="3473804"/>
              <a:ext cx="1594019" cy="1379013"/>
            </a:xfrm>
            <a:custGeom>
              <a:rect b="b" l="l" r="r" t="t"/>
              <a:pathLst>
                <a:path extrusionOk="0" h="1379013" w="1594019">
                  <a:moveTo>
                    <a:pt x="0" y="689507"/>
                  </a:moveTo>
                  <a:lnTo>
                    <a:pt x="393984" y="0"/>
                  </a:lnTo>
                  <a:lnTo>
                    <a:pt x="1200035" y="0"/>
                  </a:lnTo>
                  <a:lnTo>
                    <a:pt x="1594019" y="689507"/>
                  </a:lnTo>
                  <a:lnTo>
                    <a:pt x="1200035" y="1379013"/>
                  </a:lnTo>
                  <a:lnTo>
                    <a:pt x="393984" y="1379013"/>
                  </a:lnTo>
                  <a:lnTo>
                    <a:pt x="0" y="689507"/>
                  </a:lnTo>
                  <a:close/>
                </a:path>
              </a:pathLst>
            </a:custGeom>
            <a:solidFill>
              <a:srgbClr val="D1385F">
                <a:alpha val="69803"/>
              </a:srgbClr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8850" lIns="284475" spcFirstLastPara="1" rIns="284475" wrap="square" tIns="248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Link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lang="es-AR" sz="2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Building</a:t>
              </a:r>
              <a:endParaRPr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5780683" y="1803523"/>
              <a:ext cx="1594019" cy="1379013"/>
            </a:xfrm>
            <a:custGeom>
              <a:rect b="b" l="l" r="r" t="t"/>
              <a:pathLst>
                <a:path extrusionOk="0" h="1379013" w="1594019">
                  <a:moveTo>
                    <a:pt x="0" y="689507"/>
                  </a:moveTo>
                  <a:lnTo>
                    <a:pt x="393984" y="0"/>
                  </a:lnTo>
                  <a:lnTo>
                    <a:pt x="1200035" y="0"/>
                  </a:lnTo>
                  <a:lnTo>
                    <a:pt x="1594019" y="689507"/>
                  </a:lnTo>
                  <a:lnTo>
                    <a:pt x="1200035" y="1379013"/>
                  </a:lnTo>
                  <a:lnTo>
                    <a:pt x="393984" y="1379013"/>
                  </a:lnTo>
                  <a:lnTo>
                    <a:pt x="0" y="689507"/>
                  </a:lnTo>
                  <a:close/>
                </a:path>
              </a:pathLst>
            </a:custGeom>
            <a:solidFill>
              <a:srgbClr val="96E4A8">
                <a:alpha val="69803"/>
              </a:srgbClr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8850" lIns="284475" spcFirstLastPara="1" rIns="284475" wrap="square" tIns="248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Reporting</a:t>
              </a:r>
              <a:endParaRPr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FF7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/>
          <p:nvPr/>
        </p:nvSpPr>
        <p:spPr>
          <a:xfrm>
            <a:off x="1601296" y="3980357"/>
            <a:ext cx="1875630" cy="686629"/>
          </a:xfrm>
          <a:prstGeom prst="roundRect">
            <a:avLst>
              <a:gd fmla="val 16667" name="adj"/>
            </a:avLst>
          </a:prstGeom>
          <a:solidFill>
            <a:schemeClr val="accent1">
              <a:alpha val="8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3966500" y="3980357"/>
            <a:ext cx="1875630" cy="686629"/>
          </a:xfrm>
          <a:prstGeom prst="roundRect">
            <a:avLst>
              <a:gd fmla="val 16667" name="adj"/>
            </a:avLst>
          </a:prstGeom>
          <a:solidFill>
            <a:schemeClr val="accent1">
              <a:alpha val="8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6245480" y="3975148"/>
            <a:ext cx="1875630" cy="686629"/>
          </a:xfrm>
          <a:prstGeom prst="roundRect">
            <a:avLst>
              <a:gd fmla="val 16667" name="adj"/>
            </a:avLst>
          </a:prstGeom>
          <a:solidFill>
            <a:schemeClr val="accent1">
              <a:alpha val="8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8621277" y="3980357"/>
            <a:ext cx="1875630" cy="686629"/>
          </a:xfrm>
          <a:prstGeom prst="roundRect">
            <a:avLst>
              <a:gd fmla="val 16667" name="adj"/>
            </a:avLst>
          </a:prstGeom>
          <a:solidFill>
            <a:schemeClr val="accent1">
              <a:alpha val="8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4279505" y="2301339"/>
            <a:ext cx="1160580" cy="1160580"/>
          </a:xfrm>
          <a:prstGeom prst="ellipse">
            <a:avLst/>
          </a:prstGeom>
          <a:solidFill>
            <a:srgbClr val="45B1D4">
              <a:alpha val="69803"/>
            </a:srgbClr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sp>
        <p:nvSpPr>
          <p:cNvPr id="186" name="Google Shape;186;p6"/>
          <p:cNvSpPr/>
          <p:nvPr/>
        </p:nvSpPr>
        <p:spPr>
          <a:xfrm>
            <a:off x="6578655" y="2301339"/>
            <a:ext cx="1160580" cy="1160580"/>
          </a:xfrm>
          <a:prstGeom prst="ellipse">
            <a:avLst/>
          </a:prstGeom>
          <a:solidFill>
            <a:srgbClr val="D1385F">
              <a:alpha val="69803"/>
            </a:srgbClr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sp>
        <p:nvSpPr>
          <p:cNvPr id="187" name="Google Shape;187;p6"/>
          <p:cNvSpPr/>
          <p:nvPr/>
        </p:nvSpPr>
        <p:spPr>
          <a:xfrm>
            <a:off x="8877806" y="2301339"/>
            <a:ext cx="1160580" cy="1160580"/>
          </a:xfrm>
          <a:prstGeom prst="ellipse">
            <a:avLst/>
          </a:prstGeom>
          <a:solidFill>
            <a:srgbClr val="96E4A8">
              <a:alpha val="69803"/>
            </a:srgbClr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1980353" y="2301339"/>
            <a:ext cx="1160580" cy="116058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descr="timeline " id="189" name="Google Shape;189;p6"/>
          <p:cNvSpPr/>
          <p:nvPr/>
        </p:nvSpPr>
        <p:spPr>
          <a:xfrm rot="10800000">
            <a:off x="1412702" y="1483632"/>
            <a:ext cx="9252295" cy="2410190"/>
          </a:xfrm>
          <a:custGeom>
            <a:rect b="b" l="l" r="r" t="t"/>
            <a:pathLst>
              <a:path extrusionOk="0" h="2410190" w="9252295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3000">
                <a:schemeClr val="dk1"/>
              </a:gs>
              <a:gs pos="38000">
                <a:srgbClr val="45B1D4"/>
              </a:gs>
              <a:gs pos="63000">
                <a:srgbClr val="D1385F"/>
              </a:gs>
              <a:gs pos="83000">
                <a:srgbClr val="96E4A8"/>
              </a:gs>
              <a:gs pos="100000">
                <a:srgbClr val="96E4A8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timeline endpoints" id="190" name="Google Shape;190;p6"/>
          <p:cNvSpPr/>
          <p:nvPr/>
        </p:nvSpPr>
        <p:spPr>
          <a:xfrm>
            <a:off x="1338423" y="2408774"/>
            <a:ext cx="218092" cy="218092"/>
          </a:xfrm>
          <a:prstGeom prst="ellipse">
            <a:avLst/>
          </a:prstGeom>
          <a:solidFill>
            <a:schemeClr val="accent4"/>
          </a:solidFill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timeline endpoints" id="191" name="Google Shape;191;p6"/>
          <p:cNvSpPr/>
          <p:nvPr/>
        </p:nvSpPr>
        <p:spPr>
          <a:xfrm>
            <a:off x="10494889" y="2772583"/>
            <a:ext cx="218092" cy="218092"/>
          </a:xfrm>
          <a:prstGeom prst="ellipse">
            <a:avLst/>
          </a:prstGeom>
          <a:solidFill>
            <a:srgbClr val="20A472"/>
          </a:solidFill>
          <a:ln cap="flat" cmpd="sng" w="76200">
            <a:solidFill>
              <a:srgbClr val="20A4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A4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6"/>
          <p:cNvSpPr txBox="1"/>
          <p:nvPr/>
        </p:nvSpPr>
        <p:spPr>
          <a:xfrm>
            <a:off x="1571865" y="3964520"/>
            <a:ext cx="1800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914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s-AR" sz="2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Soluciones Técnicas</a:t>
            </a: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3961596" y="3964520"/>
            <a:ext cx="1800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-127000" lvl="0" marL="914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s-AR" sz="20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Research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6296192" y="3969728"/>
            <a:ext cx="1800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-127000" lvl="0" marL="914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s-AR" sz="20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OptimizaciónOn Site</a:t>
            </a:r>
            <a:endParaRPr sz="2000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6"/>
          <p:cNvSpPr txBox="1"/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s-AR"/>
              <a:t>SERVICE ROADMAP</a:t>
            </a:r>
            <a:endParaRPr/>
          </a:p>
        </p:txBody>
      </p:sp>
      <p:pic>
        <p:nvPicPr>
          <p:cNvPr id="196" name="Google Shape;1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0" y="633875"/>
            <a:ext cx="973044" cy="3233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6"/>
          <p:cNvGrpSpPr/>
          <p:nvPr/>
        </p:nvGrpSpPr>
        <p:grpSpPr>
          <a:xfrm>
            <a:off x="1601297" y="4749683"/>
            <a:ext cx="1879725" cy="1200330"/>
            <a:chOff x="1601297" y="4829717"/>
            <a:chExt cx="1879725" cy="1200330"/>
          </a:xfrm>
        </p:grpSpPr>
        <p:sp>
          <p:nvSpPr>
            <p:cNvPr id="198" name="Google Shape;198;p6"/>
            <p:cNvSpPr/>
            <p:nvPr/>
          </p:nvSpPr>
          <p:spPr>
            <a:xfrm>
              <a:off x="1605392" y="4833421"/>
              <a:ext cx="1875630" cy="1196626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1601297" y="4829717"/>
              <a:ext cx="187563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Sitemap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Estructura URLs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Robots.txt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Errores de Rastreo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Performance del Site Redirects</a:t>
              </a:r>
              <a:endParaRPr/>
            </a:p>
          </p:txBody>
        </p:sp>
      </p:grpSp>
      <p:grpSp>
        <p:nvGrpSpPr>
          <p:cNvPr id="200" name="Google Shape;200;p6"/>
          <p:cNvGrpSpPr/>
          <p:nvPr/>
        </p:nvGrpSpPr>
        <p:grpSpPr>
          <a:xfrm>
            <a:off x="3966500" y="4749683"/>
            <a:ext cx="1875630" cy="830997"/>
            <a:chOff x="3966500" y="4829584"/>
            <a:chExt cx="1875630" cy="830997"/>
          </a:xfrm>
        </p:grpSpPr>
        <p:sp>
          <p:nvSpPr>
            <p:cNvPr id="201" name="Google Shape;201;p6"/>
            <p:cNvSpPr/>
            <p:nvPr/>
          </p:nvSpPr>
          <p:spPr>
            <a:xfrm>
              <a:off x="3966500" y="4833420"/>
              <a:ext cx="1875630" cy="827161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2" name="Google Shape;202;p6"/>
            <p:cNvSpPr txBox="1"/>
            <p:nvPr/>
          </p:nvSpPr>
          <p:spPr>
            <a:xfrm>
              <a:off x="3966500" y="4829584"/>
              <a:ext cx="187562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Keyword Research Benchmarking: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- Oportunidades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- Amenzas</a:t>
              </a:r>
              <a:endParaRPr/>
            </a:p>
          </p:txBody>
        </p:sp>
      </p:grpSp>
      <p:grpSp>
        <p:nvGrpSpPr>
          <p:cNvPr id="203" name="Google Shape;203;p6"/>
          <p:cNvGrpSpPr/>
          <p:nvPr/>
        </p:nvGrpSpPr>
        <p:grpSpPr>
          <a:xfrm>
            <a:off x="6245480" y="4749683"/>
            <a:ext cx="1875630" cy="1384995"/>
            <a:chOff x="6245480" y="4829584"/>
            <a:chExt cx="1875630" cy="1384995"/>
          </a:xfrm>
        </p:grpSpPr>
        <p:sp>
          <p:nvSpPr>
            <p:cNvPr id="204" name="Google Shape;204;p6"/>
            <p:cNvSpPr/>
            <p:nvPr/>
          </p:nvSpPr>
          <p:spPr>
            <a:xfrm>
              <a:off x="6245480" y="4833420"/>
              <a:ext cx="1875630" cy="1301049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5" name="Google Shape;205;p6"/>
            <p:cNvSpPr txBox="1"/>
            <p:nvPr/>
          </p:nvSpPr>
          <p:spPr>
            <a:xfrm>
              <a:off x="6245481" y="4829584"/>
              <a:ext cx="1792724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Tags Genéricos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Atributos SEO: Metadatos, Headings, Alt imágenes, OG Tags.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Datos estructurados Contenidos</a:t>
              </a:r>
              <a:endParaRPr/>
            </a:p>
          </p:txBody>
        </p:sp>
      </p:grpSp>
      <p:grpSp>
        <p:nvGrpSpPr>
          <p:cNvPr id="206" name="Google Shape;206;p6"/>
          <p:cNvGrpSpPr/>
          <p:nvPr/>
        </p:nvGrpSpPr>
        <p:grpSpPr>
          <a:xfrm>
            <a:off x="8619259" y="4749683"/>
            <a:ext cx="1877647" cy="461665"/>
            <a:chOff x="8619259" y="4829584"/>
            <a:chExt cx="1877647" cy="461665"/>
          </a:xfrm>
        </p:grpSpPr>
        <p:sp>
          <p:nvSpPr>
            <p:cNvPr id="207" name="Google Shape;207;p6"/>
            <p:cNvSpPr/>
            <p:nvPr/>
          </p:nvSpPr>
          <p:spPr>
            <a:xfrm>
              <a:off x="8619259" y="4833420"/>
              <a:ext cx="1875630" cy="457829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8" name="Google Shape;208;p6"/>
            <p:cNvSpPr txBox="1"/>
            <p:nvPr/>
          </p:nvSpPr>
          <p:spPr>
            <a:xfrm>
              <a:off x="8621277" y="4829584"/>
              <a:ext cx="18756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Enlaces internos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Enlaces externos</a:t>
              </a:r>
              <a:endParaRPr/>
            </a:p>
          </p:txBody>
        </p:sp>
      </p:grpSp>
      <p:sp>
        <p:nvSpPr>
          <p:cNvPr id="209" name="Google Shape;209;p6"/>
          <p:cNvSpPr txBox="1"/>
          <p:nvPr/>
        </p:nvSpPr>
        <p:spPr>
          <a:xfrm>
            <a:off x="8604995" y="3964520"/>
            <a:ext cx="1800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-127000" lvl="0" marL="914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s-AR" sz="20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     Building</a:t>
            </a:r>
            <a:endParaRPr sz="2000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2021-09-06T20:39:45Z</dcterms:created>
  <dc:creator>Lazzati, Ricardo Victor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