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59" r:id="rId3"/>
    <p:sldId id="257" r:id="rId4"/>
    <p:sldId id="258" r:id="rId5"/>
    <p:sldId id="269" r:id="rId6"/>
    <p:sldId id="315" r:id="rId7"/>
    <p:sldId id="267" r:id="rId8"/>
    <p:sldId id="314" r:id="rId9"/>
  </p:sldIdLst>
  <p:sldSz cx="9144000" cy="5143500" type="screen16x9"/>
  <p:notesSz cx="6858000" cy="9144000"/>
  <p:embeddedFontLst>
    <p:embeddedFont>
      <p:font typeface="Livvic" pitchFamily="2" charset="0"/>
      <p:regular r:id="rId11"/>
      <p:bold r:id="rId12"/>
      <p:italic r:id="rId13"/>
      <p:boldItalic r:id="rId14"/>
    </p:embeddedFont>
    <p:embeddedFont>
      <p:font typeface="Oswald" panose="00000500000000000000" pitchFamily="2" charset="0"/>
      <p:regular r:id="rId15"/>
      <p:bold r:id="rId16"/>
    </p:embeddedFont>
    <p:embeddedFont>
      <p:font typeface="Raleway"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8B562C-D444-4F23-87F9-58C8A8E1DDE8}">
  <a:tblStyle styleId="{BD8B562C-D444-4F23-87F9-58C8A8E1DD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1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83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7" r:id="rId3"/>
    <p:sldLayoutId id="2147483658" r:id="rId4"/>
    <p:sldLayoutId id="2147483659" r:id="rId5"/>
    <p:sldLayoutId id="2147483662" r:id="rId6"/>
    <p:sldLayoutId id="2147483666"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finki.ukim.mk/181541/mental-health-app"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316630" y="903413"/>
            <a:ext cx="4483070"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Mental Health App</a:t>
            </a:r>
            <a:endParaRPr dirty="0"/>
          </a:p>
        </p:txBody>
      </p:sp>
      <p:sp>
        <p:nvSpPr>
          <p:cNvPr id="513" name="Google Shape;513;p27"/>
          <p:cNvSpPr txBox="1">
            <a:spLocks noGrp="1"/>
          </p:cNvSpPr>
          <p:nvPr>
            <p:ph type="subTitle" idx="1"/>
          </p:nvPr>
        </p:nvSpPr>
        <p:spPr>
          <a:xfrm>
            <a:off x="732051" y="3891973"/>
            <a:ext cx="40797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k-MK" dirty="0"/>
              <a:t>Магдалена Петрушевска, 181541</a:t>
            </a: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775821"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1" y="826689"/>
            <a:ext cx="775820" cy="146369"/>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551543" y="1211942"/>
            <a:ext cx="8040913" cy="12914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bg1"/>
                </a:solidFill>
              </a:rPr>
              <a:t>This project is designed for the purpose of the course Implementation of Free and Open Source Systems under the </a:t>
            </a:r>
            <a:r>
              <a:rPr lang="en-GB" sz="2000" b="0" i="0" dirty="0">
                <a:solidFill>
                  <a:schemeClr val="bg1"/>
                </a:solidFill>
                <a:effectLst/>
                <a:latin typeface="Oswald" panose="00000500000000000000" pitchFamily="2" charset="0"/>
                <a:ea typeface="Roboto" panose="02000000000000000000" pitchFamily="2" charset="0"/>
              </a:rPr>
              <a:t>Faculty of Computer Science and Engineering, UKIM 2021/2022</a:t>
            </a:r>
            <a:endParaRPr lang="en-GB" sz="2000" dirty="0">
              <a:solidFill>
                <a:schemeClr val="bg1"/>
              </a:solidFill>
              <a:latin typeface="Oswald" panose="000005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C338072B-5032-97E1-51D0-35EA8EA732D7}"/>
              </a:ext>
            </a:extLst>
          </p:cNvPr>
          <p:cNvSpPr txBox="1"/>
          <p:nvPr/>
        </p:nvSpPr>
        <p:spPr>
          <a:xfrm>
            <a:off x="2093687" y="2748869"/>
            <a:ext cx="4956626" cy="646331"/>
          </a:xfrm>
          <a:prstGeom prst="rect">
            <a:avLst/>
          </a:prstGeom>
          <a:noFill/>
        </p:spPr>
        <p:txBody>
          <a:bodyPr wrap="square">
            <a:spAutoFit/>
          </a:bodyPr>
          <a:lstStyle/>
          <a:p>
            <a:pPr algn="ctr"/>
            <a:r>
              <a:rPr lang="en-GB" sz="1800" dirty="0">
                <a:solidFill>
                  <a:schemeClr val="bg1"/>
                </a:solidFill>
                <a:latin typeface="Oswald" panose="00000500000000000000" pitchFamily="2" charset="0"/>
              </a:rPr>
              <a:t>The goal was to create an example site using the </a:t>
            </a:r>
            <a:r>
              <a:rPr lang="en-GB" sz="1800" dirty="0" err="1">
                <a:solidFill>
                  <a:schemeClr val="bg1"/>
                </a:solidFill>
                <a:latin typeface="Oswald" panose="00000500000000000000" pitchFamily="2" charset="0"/>
              </a:rPr>
              <a:t>FastAPI</a:t>
            </a:r>
            <a:r>
              <a:rPr lang="en-GB" sz="1800" dirty="0">
                <a:solidFill>
                  <a:schemeClr val="bg1"/>
                </a:solidFill>
                <a:latin typeface="Oswald" panose="00000500000000000000" pitchFamily="2" charset="0"/>
              </a:rPr>
              <a:t> development framework in Python</a:t>
            </a:r>
          </a:p>
        </p:txBody>
      </p:sp>
      <p:sp>
        <p:nvSpPr>
          <p:cNvPr id="8" name="TextBox 7">
            <a:extLst>
              <a:ext uri="{FF2B5EF4-FFF2-40B4-BE49-F238E27FC236}">
                <a16:creationId xmlns:a16="http://schemas.microsoft.com/office/drawing/2014/main" id="{50510BE3-FDC2-08A9-0A9F-0328E282F5A3}"/>
              </a:ext>
            </a:extLst>
          </p:cNvPr>
          <p:cNvSpPr txBox="1"/>
          <p:nvPr/>
        </p:nvSpPr>
        <p:spPr>
          <a:xfrm>
            <a:off x="2093686" y="3746892"/>
            <a:ext cx="4956626" cy="369332"/>
          </a:xfrm>
          <a:prstGeom prst="rect">
            <a:avLst/>
          </a:prstGeom>
          <a:noFill/>
        </p:spPr>
        <p:txBody>
          <a:bodyPr wrap="square">
            <a:spAutoFit/>
          </a:bodyPr>
          <a:lstStyle/>
          <a:p>
            <a:pPr algn="ctr"/>
            <a:r>
              <a:rPr lang="en-GB" sz="1800" dirty="0">
                <a:solidFill>
                  <a:schemeClr val="bg1"/>
                </a:solidFill>
                <a:latin typeface="Oswald" panose="00000500000000000000" pitchFamily="2" charset="0"/>
              </a:rPr>
              <a:t>Topic : Mental Health App</a:t>
            </a:r>
          </a:p>
        </p:txBody>
      </p:sp>
      <p:sp>
        <p:nvSpPr>
          <p:cNvPr id="10" name="TextBox 9">
            <a:extLst>
              <a:ext uri="{FF2B5EF4-FFF2-40B4-BE49-F238E27FC236}">
                <a16:creationId xmlns:a16="http://schemas.microsoft.com/office/drawing/2014/main" id="{A8E8D327-E286-A76F-36BF-10AD13F05B11}"/>
              </a:ext>
            </a:extLst>
          </p:cNvPr>
          <p:cNvSpPr txBox="1"/>
          <p:nvPr/>
        </p:nvSpPr>
        <p:spPr>
          <a:xfrm>
            <a:off x="6589486" y="4353589"/>
            <a:ext cx="2184400" cy="307777"/>
          </a:xfrm>
          <a:prstGeom prst="rect">
            <a:avLst/>
          </a:prstGeom>
          <a:noFill/>
        </p:spPr>
        <p:txBody>
          <a:bodyPr wrap="square">
            <a:spAutoFit/>
          </a:bodyPr>
          <a:lstStyle/>
          <a:p>
            <a:r>
              <a:rPr lang="en-GB" dirty="0">
                <a:hlinkClick r:id="rId3"/>
              </a:rPr>
              <a:t>Link to GitLab repo</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322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GOAL OF THIS APP</a:t>
            </a:r>
            <a:endParaRPr dirty="0"/>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1366460"/>
            <a:ext cx="7890600" cy="31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r>
              <a:rPr lang="en-GB" b="0" i="0" dirty="0">
                <a:solidFill>
                  <a:schemeClr val="bg1"/>
                </a:solidFill>
                <a:effectLst/>
                <a:latin typeface="Roboto" panose="02000000000000000000" pitchFamily="2" charset="0"/>
                <a:ea typeface="Roboto" panose="02000000000000000000" pitchFamily="2" charset="0"/>
              </a:rPr>
              <a:t>It offers 3 main features (Forum, Mood diary and Medication reminder) for improving mental health of users.</a:t>
            </a:r>
            <a:br>
              <a:rPr lang="en-GB" dirty="0">
                <a:solidFill>
                  <a:schemeClr val="bg1"/>
                </a:solidFill>
                <a:latin typeface="Roboto" panose="02000000000000000000" pitchFamily="2" charset="0"/>
                <a:ea typeface="Roboto" panose="02000000000000000000" pitchFamily="2" charset="0"/>
              </a:rPr>
            </a:br>
            <a:endParaRPr dirty="0"/>
          </a:p>
          <a:p>
            <a:pPr marL="171450" indent="-171450">
              <a:spcAft>
                <a:spcPts val="1600"/>
              </a:spcAft>
              <a:buFont typeface="Wingdings" panose="05000000000000000000" pitchFamily="2" charset="2"/>
              <a:buChar char="v"/>
            </a:pPr>
            <a:r>
              <a:rPr lang="en-GB" b="1" dirty="0" err="1">
                <a:solidFill>
                  <a:srgbClr val="FFFF00"/>
                </a:solidFill>
              </a:rPr>
              <a:t>Мental</a:t>
            </a:r>
            <a:r>
              <a:rPr lang="en-GB" b="1" dirty="0">
                <a:solidFill>
                  <a:srgbClr val="FFFF00"/>
                </a:solidFill>
              </a:rPr>
              <a:t> health forum </a:t>
            </a:r>
            <a:r>
              <a:rPr lang="en-GB" dirty="0"/>
              <a:t>allows users to share posts through which they can share their problems, help each other in times of crisis, to share experiences, etc. Every user will be able to start a new forum topic. Anyone can write a comment on that topic. The one who creates the theme can delete it, edit it. The user can give thumbs up on the comment he likes. Anyone who has written the comment can delete it, edit it.</a:t>
            </a:r>
          </a:p>
          <a:p>
            <a:pPr marL="171450" indent="-171450">
              <a:spcAft>
                <a:spcPts val="1600"/>
              </a:spcAft>
              <a:buFont typeface="Wingdings" panose="05000000000000000000" pitchFamily="2" charset="2"/>
              <a:buChar char="v"/>
            </a:pPr>
            <a:r>
              <a:rPr lang="en-GB" b="1" dirty="0">
                <a:solidFill>
                  <a:srgbClr val="FFFF00"/>
                </a:solidFill>
              </a:rPr>
              <a:t>Mood diary </a:t>
            </a:r>
            <a:r>
              <a:rPr lang="en-GB" dirty="0"/>
              <a:t>allows the user to track his mood constantly by adding on daily basis the record of how does he feels and also can describes the reason why he feels that way. The user has the opportunity to export an pdf document </a:t>
            </a:r>
            <a:r>
              <a:rPr lang="en-GB" dirty="0" err="1"/>
              <a:t>containig</a:t>
            </a:r>
            <a:r>
              <a:rPr lang="en-GB" dirty="0"/>
              <a:t> the mood history of the user.</a:t>
            </a:r>
          </a:p>
          <a:p>
            <a:pPr marL="171450" indent="-171450">
              <a:spcAft>
                <a:spcPts val="1600"/>
              </a:spcAft>
              <a:buFont typeface="Wingdings" panose="05000000000000000000" pitchFamily="2" charset="2"/>
              <a:buChar char="v"/>
            </a:pPr>
            <a:r>
              <a:rPr lang="en-GB" b="1" dirty="0">
                <a:solidFill>
                  <a:srgbClr val="FFFF00"/>
                </a:solidFill>
              </a:rPr>
              <a:t>Medication reminder </a:t>
            </a:r>
            <a:r>
              <a:rPr lang="en-GB" dirty="0"/>
              <a:t>as app feature is designed to be used by users that have the need of taking medication on regular basis. This feature allows users to receive SMS messages at the scheduled time. That way they can be sure they never forgot to take appropriate medication.</a:t>
            </a:r>
          </a:p>
        </p:txBody>
      </p:sp>
      <p:sp>
        <p:nvSpPr>
          <p:cNvPr id="6" name="TextBox 5">
            <a:extLst>
              <a:ext uri="{FF2B5EF4-FFF2-40B4-BE49-F238E27FC236}">
                <a16:creationId xmlns:a16="http://schemas.microsoft.com/office/drawing/2014/main" id="{57F6A1B3-895B-AC7F-34C8-F8235E628722}"/>
              </a:ext>
            </a:extLst>
          </p:cNvPr>
          <p:cNvSpPr txBox="1"/>
          <p:nvPr/>
        </p:nvSpPr>
        <p:spPr>
          <a:xfrm>
            <a:off x="3708401" y="830994"/>
            <a:ext cx="4572000" cy="523220"/>
          </a:xfrm>
          <a:prstGeom prst="rect">
            <a:avLst/>
          </a:prstGeom>
          <a:noFill/>
        </p:spPr>
        <p:txBody>
          <a:bodyPr wrap="square">
            <a:spAutoFit/>
          </a:bodyPr>
          <a:lstStyle/>
          <a:p>
            <a:r>
              <a:rPr lang="en-GB" b="0" i="0" dirty="0">
                <a:solidFill>
                  <a:schemeClr val="bg1"/>
                </a:solidFill>
                <a:effectLst/>
                <a:latin typeface="Roboto" panose="02000000000000000000" pitchFamily="2" charset="0"/>
                <a:ea typeface="Roboto" panose="02000000000000000000" pitchFamily="2" charset="0"/>
              </a:rPr>
              <a:t>This mental health app aims to help their users easily cope with stress, low mood, depression, and anxiety.</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596228" y="3894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TECHNOLOGIES USED TO BUILD THE APP</a:t>
            </a:r>
            <a:endParaRPr dirty="0"/>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Backend</a:t>
            </a:r>
            <a:endParaRPr dirty="0"/>
          </a:p>
        </p:txBody>
      </p:sp>
      <p:sp>
        <p:nvSpPr>
          <p:cNvPr id="710" name="Google Shape;710;p29"/>
          <p:cNvSpPr txBox="1">
            <a:spLocks noGrp="1"/>
          </p:cNvSpPr>
          <p:nvPr>
            <p:ph type="title" idx="2"/>
          </p:nvPr>
        </p:nvSpPr>
        <p:spPr>
          <a:xfrm>
            <a:off x="1120400" y="1332205"/>
            <a:ext cx="15156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FastAPI</a:t>
            </a:r>
            <a:endParaRPr dirty="0"/>
          </a:p>
        </p:txBody>
      </p:sp>
      <p:sp>
        <p:nvSpPr>
          <p:cNvPr id="711" name="Google Shape;711;p29"/>
          <p:cNvSpPr txBox="1">
            <a:spLocks noGrp="1"/>
          </p:cNvSpPr>
          <p:nvPr>
            <p:ph type="subTitle" idx="3"/>
          </p:nvPr>
        </p:nvSpPr>
        <p:spPr>
          <a:xfrm>
            <a:off x="671345" y="2146716"/>
            <a:ext cx="2543514"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bg1"/>
                </a:solidFill>
                <a:latin typeface="Roboto" panose="02000000000000000000" pitchFamily="2" charset="0"/>
                <a:ea typeface="Roboto" panose="02000000000000000000" pitchFamily="2" charset="0"/>
              </a:rPr>
              <a:t>M</a:t>
            </a:r>
            <a:r>
              <a:rPr lang="en-GB" b="0" i="0" dirty="0">
                <a:solidFill>
                  <a:schemeClr val="bg1"/>
                </a:solidFill>
                <a:effectLst/>
                <a:latin typeface="Roboto" panose="02000000000000000000" pitchFamily="2" charset="0"/>
                <a:ea typeface="Roboto" panose="02000000000000000000" pitchFamily="2" charset="0"/>
              </a:rPr>
              <a:t>odern, fast  web framework for building APIs with Python</a:t>
            </a:r>
            <a:endParaRPr lang="en-GB" dirty="0">
              <a:solidFill>
                <a:schemeClr val="bg1"/>
              </a:solidFill>
              <a:latin typeface="Roboto" panose="02000000000000000000" pitchFamily="2" charset="0"/>
              <a:ea typeface="Roboto" panose="02000000000000000000" pitchFamily="2" charset="0"/>
            </a:endParaRPr>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Frontend</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React</a:t>
            </a:r>
            <a:endParaRPr dirty="0"/>
          </a:p>
        </p:txBody>
      </p:sp>
      <p:sp>
        <p:nvSpPr>
          <p:cNvPr id="714" name="Google Shape;714;p29"/>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bg1"/>
                </a:solidFill>
                <a:effectLst/>
                <a:latin typeface="Roboto" panose="02000000000000000000" pitchFamily="2" charset="0"/>
                <a:ea typeface="Roboto" panose="02000000000000000000" pitchFamily="2" charset="0"/>
              </a:rPr>
              <a:t>JavaScript library for building user interfaces.</a:t>
            </a:r>
            <a:endParaRPr dirty="0">
              <a:solidFill>
                <a:schemeClr val="bg1"/>
              </a:solidFill>
              <a:latin typeface="Roboto" panose="02000000000000000000" pitchFamily="2" charset="0"/>
              <a:ea typeface="Roboto" panose="02000000000000000000" pitchFamily="2" charset="0"/>
            </a:endParaRPr>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716" name="Google Shape;716;p29"/>
          <p:cNvSpPr txBox="1">
            <a:spLocks noGrp="1"/>
          </p:cNvSpPr>
          <p:nvPr>
            <p:ph type="title" idx="8"/>
          </p:nvPr>
        </p:nvSpPr>
        <p:spPr>
          <a:xfrm>
            <a:off x="6378346" y="1358325"/>
            <a:ext cx="1774307"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PostgreSQL</a:t>
            </a:r>
            <a:endParaRPr dirty="0"/>
          </a:p>
        </p:txBody>
      </p:sp>
      <p:sp>
        <p:nvSpPr>
          <p:cNvPr id="717" name="Google Shape;717;p29"/>
          <p:cNvSpPr txBox="1">
            <a:spLocks noGrp="1"/>
          </p:cNvSpPr>
          <p:nvPr>
            <p:ph type="subTitle" idx="9"/>
          </p:nvPr>
        </p:nvSpPr>
        <p:spPr>
          <a:xfrm>
            <a:off x="6107100" y="2146716"/>
            <a:ext cx="2615985"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i="0" dirty="0">
                <a:solidFill>
                  <a:schemeClr val="bg1"/>
                </a:solidFill>
                <a:effectLst/>
                <a:latin typeface="Roboto" panose="02000000000000000000" pitchFamily="2" charset="0"/>
                <a:ea typeface="Roboto" panose="02000000000000000000" pitchFamily="2" charset="0"/>
              </a:rPr>
              <a:t>Powerful, open source object-relational database system</a:t>
            </a:r>
            <a:endParaRPr dirty="0">
              <a:solidFill>
                <a:schemeClr val="bg1"/>
              </a:solidFill>
              <a:latin typeface="Roboto" panose="02000000000000000000" pitchFamily="2" charset="0"/>
              <a:ea typeface="Roboto" panose="02000000000000000000" pitchFamily="2" charset="0"/>
            </a:endParaRPr>
          </a:p>
        </p:txBody>
      </p:sp>
      <p:sp>
        <p:nvSpPr>
          <p:cNvPr id="718" name="Google Shape;718;p29"/>
          <p:cNvSpPr txBox="1">
            <a:spLocks noGrp="1"/>
          </p:cNvSpPr>
          <p:nvPr>
            <p:ph type="subTitle" idx="13"/>
          </p:nvPr>
        </p:nvSpPr>
        <p:spPr>
          <a:xfrm>
            <a:off x="596228" y="3400218"/>
            <a:ext cx="2693749"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Communication APIs for SMS</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Twilio</a:t>
            </a:r>
            <a:endParaRPr dirty="0"/>
          </a:p>
        </p:txBody>
      </p:sp>
      <p:sp>
        <p:nvSpPr>
          <p:cNvPr id="720" name="Google Shape;720;p29"/>
          <p:cNvSpPr txBox="1">
            <a:spLocks noGrp="1"/>
          </p:cNvSpPr>
          <p:nvPr>
            <p:ph type="subTitle" idx="15"/>
          </p:nvPr>
        </p:nvSpPr>
        <p:spPr>
          <a:xfrm>
            <a:off x="412624" y="3799521"/>
            <a:ext cx="2877343"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bg1"/>
                </a:solidFill>
                <a:latin typeface="Roboto" panose="02000000000000000000" pitchFamily="2" charset="0"/>
                <a:ea typeface="Roboto" panose="02000000000000000000" pitchFamily="2" charset="0"/>
              </a:rPr>
              <a:t>W</a:t>
            </a:r>
            <a:r>
              <a:rPr lang="en-GB" b="0" i="0" dirty="0">
                <a:solidFill>
                  <a:schemeClr val="bg1"/>
                </a:solidFill>
                <a:effectLst/>
                <a:latin typeface="Roboto" panose="02000000000000000000" pitchFamily="2" charset="0"/>
                <a:ea typeface="Roboto" panose="02000000000000000000" pitchFamily="2" charset="0"/>
              </a:rPr>
              <a:t>orks in the background to bridge the gap between web based applications and telephones</a:t>
            </a:r>
            <a:endParaRPr dirty="0">
              <a:solidFill>
                <a:schemeClr val="bg1"/>
              </a:solidFill>
              <a:latin typeface="Roboto" panose="02000000000000000000" pitchFamily="2" charset="0"/>
              <a:ea typeface="Roboto" panose="02000000000000000000" pitchFamily="2" charset="0"/>
            </a:endParaRPr>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Authentication</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JWT</a:t>
            </a:r>
            <a:endParaRPr dirty="0"/>
          </a:p>
        </p:txBody>
      </p:sp>
      <p:sp>
        <p:nvSpPr>
          <p:cNvPr id="723" name="Google Shape;723;p29"/>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bg1"/>
                </a:solidFill>
                <a:latin typeface="Roboto" panose="02000000000000000000" pitchFamily="2" charset="0"/>
                <a:ea typeface="Roboto" panose="02000000000000000000" pitchFamily="2" charset="0"/>
              </a:rPr>
              <a:t>O</a:t>
            </a:r>
            <a:r>
              <a:rPr lang="en-GB" b="0" i="0" dirty="0">
                <a:solidFill>
                  <a:schemeClr val="bg1"/>
                </a:solidFill>
                <a:effectLst/>
                <a:latin typeface="Roboto" panose="02000000000000000000" pitchFamily="2" charset="0"/>
                <a:ea typeface="Roboto" panose="02000000000000000000" pitchFamily="2" charset="0"/>
              </a:rPr>
              <a:t>pen standard used to share security information between two parties </a:t>
            </a:r>
            <a:endParaRPr dirty="0">
              <a:solidFill>
                <a:schemeClr val="bg1"/>
              </a:solidFill>
              <a:latin typeface="Roboto" panose="02000000000000000000" pitchFamily="2" charset="0"/>
              <a:ea typeface="Roboto" panose="02000000000000000000" pitchFamily="2" charset="0"/>
            </a:endParaRPr>
          </a:p>
        </p:txBody>
      </p:sp>
      <p:sp>
        <p:nvSpPr>
          <p:cNvPr id="724" name="Google Shape;724;p29"/>
          <p:cNvSpPr txBox="1">
            <a:spLocks noGrp="1"/>
          </p:cNvSpPr>
          <p:nvPr>
            <p:ph type="subTitle" idx="19"/>
          </p:nvPr>
        </p:nvSpPr>
        <p:spPr>
          <a:xfrm>
            <a:off x="6107050" y="3395475"/>
            <a:ext cx="2440722"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GB" dirty="0"/>
              <a:t>DF documents generation</a:t>
            </a:r>
          </a:p>
        </p:txBody>
      </p:sp>
      <p:sp>
        <p:nvSpPr>
          <p:cNvPr id="725" name="Google Shape;725;p29"/>
          <p:cNvSpPr txBox="1">
            <a:spLocks noGrp="1"/>
          </p:cNvSpPr>
          <p:nvPr>
            <p:ph type="title" idx="20"/>
          </p:nvPr>
        </p:nvSpPr>
        <p:spPr>
          <a:xfrm>
            <a:off x="6716550" y="2943186"/>
            <a:ext cx="125905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PyFPDF</a:t>
            </a:r>
          </a:p>
        </p:txBody>
      </p:sp>
      <p:sp>
        <p:nvSpPr>
          <p:cNvPr id="726" name="Google Shape;726;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bg1"/>
                </a:solidFill>
                <a:latin typeface="Roboto" panose="02000000000000000000" pitchFamily="2" charset="0"/>
                <a:ea typeface="Roboto" panose="02000000000000000000" pitchFamily="2" charset="0"/>
              </a:rPr>
              <a:t>L</a:t>
            </a:r>
            <a:r>
              <a:rPr lang="en-GB" b="0" i="0" dirty="0">
                <a:solidFill>
                  <a:schemeClr val="bg1"/>
                </a:solidFill>
                <a:effectLst/>
                <a:latin typeface="Roboto" panose="02000000000000000000" pitchFamily="2" charset="0"/>
                <a:ea typeface="Roboto" panose="02000000000000000000" pitchFamily="2" charset="0"/>
              </a:rPr>
              <a:t>ibrary for PDF document generation under Python</a:t>
            </a:r>
            <a:endParaRPr dirty="0">
              <a:solidFill>
                <a:schemeClr val="bg1"/>
              </a:solidFill>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8" name="Google Shape;737;p31">
            <a:extLst>
              <a:ext uri="{FF2B5EF4-FFF2-40B4-BE49-F238E27FC236}">
                <a16:creationId xmlns:a16="http://schemas.microsoft.com/office/drawing/2014/main" id="{F58062D7-DFDC-6F16-FAA2-F264B3A0731D}"/>
              </a:ext>
            </a:extLst>
          </p:cNvPr>
          <p:cNvSpPr txBox="1">
            <a:spLocks noGrp="1"/>
          </p:cNvSpPr>
          <p:nvPr>
            <p:ph type="title"/>
          </p:nvPr>
        </p:nvSpPr>
        <p:spPr>
          <a:xfrm>
            <a:off x="2663371" y="119045"/>
            <a:ext cx="5422168" cy="524304"/>
          </a:xfrm>
          <a:prstGeom prst="rect">
            <a:avLst/>
          </a:prstGeom>
        </p:spPr>
        <p:txBody>
          <a:bodyPr spcFirstLastPara="1" wrap="square" lIns="91425" tIns="91425" rIns="91425" bIns="91425" anchor="b" anchorCtr="0">
            <a:noAutofit/>
          </a:bodyPr>
          <a:lstStyle/>
          <a:p>
            <a:pPr algn="l"/>
            <a:r>
              <a:rPr lang="en-GB" sz="3000" b="0" i="0" dirty="0">
                <a:effectLst/>
                <a:latin typeface="Roboto" panose="02000000000000000000" pitchFamily="2" charset="0"/>
              </a:rPr>
              <a:t>Interactive </a:t>
            </a:r>
            <a:r>
              <a:rPr lang="en-GB" sz="3000" b="0" i="0" dirty="0" err="1">
                <a:effectLst/>
                <a:latin typeface="Roboto" panose="02000000000000000000" pitchFamily="2" charset="0"/>
              </a:rPr>
              <a:t>FastAPI</a:t>
            </a:r>
            <a:r>
              <a:rPr lang="en-GB" sz="3000" b="0" i="0" dirty="0">
                <a:effectLst/>
                <a:latin typeface="Roboto" panose="02000000000000000000" pitchFamily="2" charset="0"/>
              </a:rPr>
              <a:t> docs</a:t>
            </a:r>
          </a:p>
        </p:txBody>
      </p:sp>
      <p:pic>
        <p:nvPicPr>
          <p:cNvPr id="18" name="Picture 17">
            <a:extLst>
              <a:ext uri="{FF2B5EF4-FFF2-40B4-BE49-F238E27FC236}">
                <a16:creationId xmlns:a16="http://schemas.microsoft.com/office/drawing/2014/main" id="{FF19075C-F353-F99F-E238-4A73472CB227}"/>
              </a:ext>
            </a:extLst>
          </p:cNvPr>
          <p:cNvPicPr>
            <a:picLocks noChangeAspect="1"/>
          </p:cNvPicPr>
          <p:nvPr/>
        </p:nvPicPr>
        <p:blipFill rotWithShape="1">
          <a:blip r:embed="rId3"/>
          <a:srcRect t="33916"/>
          <a:stretch/>
        </p:blipFill>
        <p:spPr>
          <a:xfrm>
            <a:off x="899885" y="799182"/>
            <a:ext cx="7351485" cy="1061332"/>
          </a:xfrm>
          <a:prstGeom prst="rect">
            <a:avLst/>
          </a:prstGeom>
        </p:spPr>
      </p:pic>
      <p:pic>
        <p:nvPicPr>
          <p:cNvPr id="24" name="Picture 23">
            <a:extLst>
              <a:ext uri="{FF2B5EF4-FFF2-40B4-BE49-F238E27FC236}">
                <a16:creationId xmlns:a16="http://schemas.microsoft.com/office/drawing/2014/main" id="{BFE6CFED-0BB1-4F2C-E6C3-307D74902215}"/>
              </a:ext>
            </a:extLst>
          </p:cNvPr>
          <p:cNvPicPr>
            <a:picLocks noChangeAspect="1"/>
          </p:cNvPicPr>
          <p:nvPr/>
        </p:nvPicPr>
        <p:blipFill>
          <a:blip r:embed="rId4"/>
          <a:stretch>
            <a:fillRect/>
          </a:stretch>
        </p:blipFill>
        <p:spPr>
          <a:xfrm>
            <a:off x="965287" y="1923142"/>
            <a:ext cx="7213424" cy="31013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8" name="Google Shape;737;p31">
            <a:extLst>
              <a:ext uri="{FF2B5EF4-FFF2-40B4-BE49-F238E27FC236}">
                <a16:creationId xmlns:a16="http://schemas.microsoft.com/office/drawing/2014/main" id="{F58062D7-DFDC-6F16-FAA2-F264B3A0731D}"/>
              </a:ext>
            </a:extLst>
          </p:cNvPr>
          <p:cNvSpPr txBox="1">
            <a:spLocks noGrp="1"/>
          </p:cNvSpPr>
          <p:nvPr>
            <p:ph type="title"/>
          </p:nvPr>
        </p:nvSpPr>
        <p:spPr>
          <a:xfrm>
            <a:off x="2733528" y="747485"/>
            <a:ext cx="2288414" cy="5243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USER INTERFACE</a:t>
            </a:r>
            <a:endParaRPr sz="3000" dirty="0"/>
          </a:p>
        </p:txBody>
      </p:sp>
      <p:pic>
        <p:nvPicPr>
          <p:cNvPr id="7" name="Picture 6">
            <a:extLst>
              <a:ext uri="{FF2B5EF4-FFF2-40B4-BE49-F238E27FC236}">
                <a16:creationId xmlns:a16="http://schemas.microsoft.com/office/drawing/2014/main" id="{80A4F309-540F-3137-CE28-472846CDDDAC}"/>
              </a:ext>
            </a:extLst>
          </p:cNvPr>
          <p:cNvPicPr>
            <a:picLocks noChangeAspect="1"/>
          </p:cNvPicPr>
          <p:nvPr/>
        </p:nvPicPr>
        <p:blipFill>
          <a:blip r:embed="rId3"/>
          <a:stretch>
            <a:fillRect/>
          </a:stretch>
        </p:blipFill>
        <p:spPr>
          <a:xfrm>
            <a:off x="254649" y="1271789"/>
            <a:ext cx="3032978" cy="1589313"/>
          </a:xfrm>
          <a:prstGeom prst="rect">
            <a:avLst/>
          </a:prstGeom>
        </p:spPr>
      </p:pic>
      <p:pic>
        <p:nvPicPr>
          <p:cNvPr id="10" name="Picture 9">
            <a:extLst>
              <a:ext uri="{FF2B5EF4-FFF2-40B4-BE49-F238E27FC236}">
                <a16:creationId xmlns:a16="http://schemas.microsoft.com/office/drawing/2014/main" id="{A30DD934-57CA-32FB-6425-E9EF4F889B59}"/>
              </a:ext>
            </a:extLst>
          </p:cNvPr>
          <p:cNvPicPr>
            <a:picLocks noChangeAspect="1"/>
          </p:cNvPicPr>
          <p:nvPr/>
        </p:nvPicPr>
        <p:blipFill>
          <a:blip r:embed="rId4"/>
          <a:stretch>
            <a:fillRect/>
          </a:stretch>
        </p:blipFill>
        <p:spPr>
          <a:xfrm>
            <a:off x="5149901" y="470768"/>
            <a:ext cx="2350920" cy="1589314"/>
          </a:xfrm>
          <a:prstGeom prst="rect">
            <a:avLst/>
          </a:prstGeom>
        </p:spPr>
      </p:pic>
      <p:pic>
        <p:nvPicPr>
          <p:cNvPr id="12" name="Picture 11">
            <a:extLst>
              <a:ext uri="{FF2B5EF4-FFF2-40B4-BE49-F238E27FC236}">
                <a16:creationId xmlns:a16="http://schemas.microsoft.com/office/drawing/2014/main" id="{BF6A9532-BD3D-B45E-A9C0-5C65253C4673}"/>
              </a:ext>
            </a:extLst>
          </p:cNvPr>
          <p:cNvPicPr>
            <a:picLocks noChangeAspect="1"/>
          </p:cNvPicPr>
          <p:nvPr/>
        </p:nvPicPr>
        <p:blipFill>
          <a:blip r:embed="rId5"/>
          <a:stretch>
            <a:fillRect/>
          </a:stretch>
        </p:blipFill>
        <p:spPr>
          <a:xfrm>
            <a:off x="3920233" y="2336799"/>
            <a:ext cx="2136944" cy="2264230"/>
          </a:xfrm>
          <a:prstGeom prst="rect">
            <a:avLst/>
          </a:prstGeom>
        </p:spPr>
      </p:pic>
      <p:pic>
        <p:nvPicPr>
          <p:cNvPr id="14" name="Picture 13">
            <a:extLst>
              <a:ext uri="{FF2B5EF4-FFF2-40B4-BE49-F238E27FC236}">
                <a16:creationId xmlns:a16="http://schemas.microsoft.com/office/drawing/2014/main" id="{19F71F54-E71B-6440-2B00-B29658F5BCCC}"/>
              </a:ext>
            </a:extLst>
          </p:cNvPr>
          <p:cNvPicPr>
            <a:picLocks noChangeAspect="1"/>
          </p:cNvPicPr>
          <p:nvPr/>
        </p:nvPicPr>
        <p:blipFill>
          <a:blip r:embed="rId6"/>
          <a:stretch>
            <a:fillRect/>
          </a:stretch>
        </p:blipFill>
        <p:spPr>
          <a:xfrm>
            <a:off x="6317613" y="2264226"/>
            <a:ext cx="2366416" cy="1901373"/>
          </a:xfrm>
          <a:prstGeom prst="rect">
            <a:avLst/>
          </a:prstGeom>
        </p:spPr>
      </p:pic>
      <p:pic>
        <p:nvPicPr>
          <p:cNvPr id="16" name="Picture 15">
            <a:extLst>
              <a:ext uri="{FF2B5EF4-FFF2-40B4-BE49-F238E27FC236}">
                <a16:creationId xmlns:a16="http://schemas.microsoft.com/office/drawing/2014/main" id="{3F030904-8D8E-9AD4-E163-F315F464F631}"/>
              </a:ext>
            </a:extLst>
          </p:cNvPr>
          <p:cNvPicPr>
            <a:picLocks noChangeAspect="1"/>
          </p:cNvPicPr>
          <p:nvPr/>
        </p:nvPicPr>
        <p:blipFill>
          <a:blip r:embed="rId7"/>
          <a:stretch>
            <a:fillRect/>
          </a:stretch>
        </p:blipFill>
        <p:spPr>
          <a:xfrm>
            <a:off x="1171790" y="2960914"/>
            <a:ext cx="2380483" cy="2022930"/>
          </a:xfrm>
          <a:prstGeom prst="rect">
            <a:avLst/>
          </a:prstGeom>
        </p:spPr>
      </p:pic>
    </p:spTree>
    <p:extLst>
      <p:ext uri="{BB962C8B-B14F-4D97-AF65-F5344CB8AC3E}">
        <p14:creationId xmlns:p14="http://schemas.microsoft.com/office/powerpoint/2010/main" val="376380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01363" y="247338"/>
            <a:ext cx="51624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STUCTURE OF THE FRONTEND APP</a:t>
            </a:r>
            <a:endParaRPr dirty="0"/>
          </a:p>
        </p:txBody>
      </p:sp>
      <p:sp>
        <p:nvSpPr>
          <p:cNvPr id="893" name="Google Shape;893;p38"/>
          <p:cNvSpPr txBox="1">
            <a:spLocks noGrp="1"/>
          </p:cNvSpPr>
          <p:nvPr>
            <p:ph type="subTitle" idx="1"/>
          </p:nvPr>
        </p:nvSpPr>
        <p:spPr>
          <a:xfrm>
            <a:off x="2853301" y="1035484"/>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COMPONENTS</a:t>
            </a:r>
            <a:endParaRPr dirty="0"/>
          </a:p>
        </p:txBody>
      </p:sp>
      <p:sp>
        <p:nvSpPr>
          <p:cNvPr id="894" name="Google Shape;894;p38"/>
          <p:cNvSpPr txBox="1">
            <a:spLocks noGrp="1"/>
          </p:cNvSpPr>
          <p:nvPr>
            <p:ph type="subTitle" idx="2"/>
          </p:nvPr>
        </p:nvSpPr>
        <p:spPr>
          <a:xfrm>
            <a:off x="3005401" y="1515218"/>
            <a:ext cx="4142883" cy="7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Different user interfaces are grouped as separate components. The name of the component itself describes the purpose of its use</a:t>
            </a:r>
          </a:p>
        </p:txBody>
      </p:sp>
      <p:sp>
        <p:nvSpPr>
          <p:cNvPr id="895" name="Google Shape;895;p38"/>
          <p:cNvSpPr txBox="1">
            <a:spLocks noGrp="1"/>
          </p:cNvSpPr>
          <p:nvPr>
            <p:ph type="subTitle" idx="3"/>
          </p:nvPr>
        </p:nvSpPr>
        <p:spPr>
          <a:xfrm>
            <a:off x="3044149" y="3759586"/>
            <a:ext cx="1678272"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BOOTSTRAP</a:t>
            </a:r>
            <a:endParaRPr dirty="0"/>
          </a:p>
        </p:txBody>
      </p:sp>
      <p:sp>
        <p:nvSpPr>
          <p:cNvPr id="896" name="Google Shape;896;p38"/>
          <p:cNvSpPr txBox="1">
            <a:spLocks noGrp="1"/>
          </p:cNvSpPr>
          <p:nvPr>
            <p:ph type="subTitle" idx="4"/>
          </p:nvPr>
        </p:nvSpPr>
        <p:spPr>
          <a:xfrm>
            <a:off x="3005401" y="4103196"/>
            <a:ext cx="3969356"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Is used to give a user interface a better look</a:t>
            </a:r>
            <a:endParaRPr dirty="0"/>
          </a:p>
        </p:txBody>
      </p:sp>
      <p:sp>
        <p:nvSpPr>
          <p:cNvPr id="897" name="Google Shape;897;p38"/>
          <p:cNvSpPr txBox="1">
            <a:spLocks noGrp="1"/>
          </p:cNvSpPr>
          <p:nvPr>
            <p:ph type="subTitle" idx="5"/>
          </p:nvPr>
        </p:nvSpPr>
        <p:spPr>
          <a:xfrm>
            <a:off x="3176345" y="2408673"/>
            <a:ext cx="1050718"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AXIOS</a:t>
            </a:r>
            <a:endParaRPr dirty="0"/>
          </a:p>
        </p:txBody>
      </p:sp>
      <p:sp>
        <p:nvSpPr>
          <p:cNvPr id="898" name="Google Shape;898;p38"/>
          <p:cNvSpPr txBox="1">
            <a:spLocks noGrp="1"/>
          </p:cNvSpPr>
          <p:nvPr>
            <p:ph type="subTitle" idx="6"/>
          </p:nvPr>
        </p:nvSpPr>
        <p:spPr>
          <a:xfrm>
            <a:off x="3062515" y="2734827"/>
            <a:ext cx="4650260" cy="7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i="0" dirty="0">
                <a:solidFill>
                  <a:schemeClr val="bg1"/>
                </a:solidFill>
                <a:effectLst/>
                <a:latin typeface="Roboto" panose="02000000000000000000" pitchFamily="2" charset="0"/>
                <a:ea typeface="Roboto" panose="02000000000000000000" pitchFamily="2" charset="0"/>
              </a:rPr>
              <a:t>Here </a:t>
            </a:r>
            <a:r>
              <a:rPr lang="en-GB" i="0" dirty="0" err="1">
                <a:solidFill>
                  <a:schemeClr val="bg1"/>
                </a:solidFill>
                <a:effectLst/>
                <a:latin typeface="Roboto" panose="02000000000000000000" pitchFamily="2" charset="0"/>
                <a:ea typeface="Roboto" panose="02000000000000000000" pitchFamily="2" charset="0"/>
              </a:rPr>
              <a:t>Axios</a:t>
            </a:r>
            <a:r>
              <a:rPr lang="en-GB" i="0" dirty="0">
                <a:solidFill>
                  <a:schemeClr val="bg1"/>
                </a:solidFill>
                <a:effectLst/>
                <a:latin typeface="Roboto" panose="02000000000000000000" pitchFamily="2" charset="0"/>
                <a:ea typeface="Roboto" panose="02000000000000000000" pitchFamily="2" charset="0"/>
              </a:rPr>
              <a:t> is used  to makes it easy to send asynchronous HTTP requests to REST endpoints and perform CRUD operations </a:t>
            </a:r>
            <a:endParaRPr lang="en-GB"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F7F5E2C7-3EB6-9F96-6B25-13FB10F0DD32}"/>
              </a:ext>
            </a:extLst>
          </p:cNvPr>
          <p:cNvPicPr>
            <a:picLocks noChangeAspect="1"/>
          </p:cNvPicPr>
          <p:nvPr/>
        </p:nvPicPr>
        <p:blipFill>
          <a:blip r:embed="rId3"/>
          <a:stretch>
            <a:fillRect/>
          </a:stretch>
        </p:blipFill>
        <p:spPr>
          <a:xfrm>
            <a:off x="1123515" y="996474"/>
            <a:ext cx="1572620" cy="38996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05694" y="225911"/>
            <a:ext cx="51624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STUCTURE OF THE BACKEND APP</a:t>
            </a:r>
            <a:endParaRPr dirty="0"/>
          </a:p>
        </p:txBody>
      </p:sp>
      <p:sp>
        <p:nvSpPr>
          <p:cNvPr id="896" name="Google Shape;896;p38"/>
          <p:cNvSpPr txBox="1">
            <a:spLocks noGrp="1"/>
          </p:cNvSpPr>
          <p:nvPr>
            <p:ph type="subTitle" idx="4"/>
          </p:nvPr>
        </p:nvSpPr>
        <p:spPr>
          <a:xfrm>
            <a:off x="3286898" y="889733"/>
            <a:ext cx="5566229"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300" dirty="0">
                <a:solidFill>
                  <a:schemeClr val="bg1"/>
                </a:solidFill>
                <a:latin typeface="Roboto" panose="02000000000000000000" pitchFamily="2" charset="0"/>
                <a:ea typeface="Roboto" panose="02000000000000000000" pitchFamily="2" charset="0"/>
              </a:rPr>
              <a:t>The env directory </a:t>
            </a:r>
            <a:r>
              <a:rPr lang="en-GB" sz="1300" b="0" i="0" dirty="0">
                <a:solidFill>
                  <a:schemeClr val="bg1"/>
                </a:solidFill>
                <a:effectLst/>
                <a:latin typeface="Roboto" panose="02000000000000000000" pitchFamily="2" charset="0"/>
                <a:ea typeface="Roboto" panose="02000000000000000000" pitchFamily="2" charset="0"/>
              </a:rPr>
              <a:t>creates a folder which contains all the necessary executables to use the packages that a Python project would need.</a:t>
            </a:r>
            <a:endParaRPr sz="1300" dirty="0">
              <a:solidFill>
                <a:schemeClr val="bg1"/>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5B1F5001-A585-0303-3B16-504EB0201127}"/>
              </a:ext>
            </a:extLst>
          </p:cNvPr>
          <p:cNvPicPr>
            <a:picLocks noChangeAspect="1"/>
          </p:cNvPicPr>
          <p:nvPr/>
        </p:nvPicPr>
        <p:blipFill>
          <a:blip r:embed="rId3"/>
          <a:stretch>
            <a:fillRect/>
          </a:stretch>
        </p:blipFill>
        <p:spPr>
          <a:xfrm>
            <a:off x="455207" y="943798"/>
            <a:ext cx="2585535" cy="3153215"/>
          </a:xfrm>
          <a:prstGeom prst="rect">
            <a:avLst/>
          </a:prstGeom>
        </p:spPr>
      </p:pic>
      <p:sp>
        <p:nvSpPr>
          <p:cNvPr id="6" name="TextBox 5">
            <a:extLst>
              <a:ext uri="{FF2B5EF4-FFF2-40B4-BE49-F238E27FC236}">
                <a16:creationId xmlns:a16="http://schemas.microsoft.com/office/drawing/2014/main" id="{31FBDD22-DC3A-0BE6-6212-71C397F8B7FA}"/>
              </a:ext>
            </a:extLst>
          </p:cNvPr>
          <p:cNvSpPr txBox="1"/>
          <p:nvPr/>
        </p:nvSpPr>
        <p:spPr>
          <a:xfrm>
            <a:off x="3551815" y="1576250"/>
            <a:ext cx="5356879" cy="492443"/>
          </a:xfrm>
          <a:prstGeom prst="rect">
            <a:avLst/>
          </a:prstGeom>
          <a:noFill/>
        </p:spPr>
        <p:txBody>
          <a:bodyPr wrap="square">
            <a:spAutoFit/>
          </a:bodyPr>
          <a:lstStyle/>
          <a:p>
            <a:r>
              <a:rPr lang="en-US" sz="1300" dirty="0">
                <a:solidFill>
                  <a:schemeClr val="bg1"/>
                </a:solidFill>
                <a:latin typeface="Roboto" panose="02000000000000000000" pitchFamily="2" charset="0"/>
                <a:ea typeface="Roboto" panose="02000000000000000000" pitchFamily="2" charset="0"/>
              </a:rPr>
              <a:t>The </a:t>
            </a:r>
            <a:r>
              <a:rPr lang="en-US" sz="1300" dirty="0" err="1">
                <a:solidFill>
                  <a:schemeClr val="bg1"/>
                </a:solidFill>
                <a:latin typeface="Roboto" panose="02000000000000000000" pitchFamily="2" charset="0"/>
                <a:ea typeface="Roboto" panose="02000000000000000000" pitchFamily="2" charset="0"/>
              </a:rPr>
              <a:t>mood_history_files</a:t>
            </a:r>
            <a:r>
              <a:rPr lang="en-US" sz="1300" dirty="0">
                <a:solidFill>
                  <a:schemeClr val="bg1"/>
                </a:solidFill>
                <a:latin typeface="Roboto" panose="02000000000000000000" pitchFamily="2" charset="0"/>
                <a:ea typeface="Roboto" panose="02000000000000000000" pitchFamily="2" charset="0"/>
              </a:rPr>
              <a:t> directory is used to store on the server the generated mood history files from its users.</a:t>
            </a:r>
            <a:endParaRPr lang="en-GB" sz="1300" dirty="0"/>
          </a:p>
        </p:txBody>
      </p:sp>
      <p:sp>
        <p:nvSpPr>
          <p:cNvPr id="7" name="TextBox 6">
            <a:extLst>
              <a:ext uri="{FF2B5EF4-FFF2-40B4-BE49-F238E27FC236}">
                <a16:creationId xmlns:a16="http://schemas.microsoft.com/office/drawing/2014/main" id="{FB0712C3-7C85-A1A8-BF08-691E36E71401}"/>
              </a:ext>
            </a:extLst>
          </p:cNvPr>
          <p:cNvSpPr txBox="1"/>
          <p:nvPr/>
        </p:nvSpPr>
        <p:spPr>
          <a:xfrm>
            <a:off x="3551816" y="2325528"/>
            <a:ext cx="5356879" cy="492443"/>
          </a:xfrm>
          <a:prstGeom prst="rect">
            <a:avLst/>
          </a:prstGeom>
          <a:noFill/>
        </p:spPr>
        <p:txBody>
          <a:bodyPr wrap="square">
            <a:spAutoFit/>
          </a:bodyPr>
          <a:lstStyle/>
          <a:p>
            <a:r>
              <a:rPr lang="en-US" sz="1300" dirty="0">
                <a:solidFill>
                  <a:schemeClr val="bg1"/>
                </a:solidFill>
                <a:latin typeface="Roboto" panose="02000000000000000000" pitchFamily="2" charset="0"/>
                <a:ea typeface="Roboto" panose="02000000000000000000" pitchFamily="2" charset="0"/>
              </a:rPr>
              <a:t>The .env file is used to configure some environmental variables needed to implement integration with Twilio.</a:t>
            </a:r>
            <a:endParaRPr lang="en-GB" sz="1300" dirty="0"/>
          </a:p>
        </p:txBody>
      </p:sp>
      <p:sp>
        <p:nvSpPr>
          <p:cNvPr id="8" name="TextBox 7">
            <a:extLst>
              <a:ext uri="{FF2B5EF4-FFF2-40B4-BE49-F238E27FC236}">
                <a16:creationId xmlns:a16="http://schemas.microsoft.com/office/drawing/2014/main" id="{03A1267C-A246-3A27-2824-6B1ADDD379F0}"/>
              </a:ext>
            </a:extLst>
          </p:cNvPr>
          <p:cNvSpPr txBox="1"/>
          <p:nvPr/>
        </p:nvSpPr>
        <p:spPr>
          <a:xfrm>
            <a:off x="3551816" y="3058732"/>
            <a:ext cx="5356879" cy="692497"/>
          </a:xfrm>
          <a:prstGeom prst="rect">
            <a:avLst/>
          </a:prstGeom>
          <a:noFill/>
        </p:spPr>
        <p:txBody>
          <a:bodyPr wrap="square">
            <a:spAutoFit/>
          </a:bodyPr>
          <a:lstStyle/>
          <a:p>
            <a:r>
              <a:rPr lang="en-US" sz="1300" dirty="0">
                <a:solidFill>
                  <a:schemeClr val="bg1"/>
                </a:solidFill>
                <a:latin typeface="Roboto" panose="02000000000000000000" pitchFamily="2" charset="0"/>
                <a:ea typeface="Roboto" panose="02000000000000000000" pitchFamily="2" charset="0"/>
              </a:rPr>
              <a:t>Database.py file is used to configure the database to be used for storing data. Additionally using file init_db.py we create the needed tables in the database.</a:t>
            </a:r>
            <a:endParaRPr lang="en-GB" sz="1300" dirty="0"/>
          </a:p>
        </p:txBody>
      </p:sp>
      <p:sp>
        <p:nvSpPr>
          <p:cNvPr id="9" name="TextBox 8">
            <a:extLst>
              <a:ext uri="{FF2B5EF4-FFF2-40B4-BE49-F238E27FC236}">
                <a16:creationId xmlns:a16="http://schemas.microsoft.com/office/drawing/2014/main" id="{954466B4-7EDD-6BA0-0CEA-50BCE783A956}"/>
              </a:ext>
            </a:extLst>
          </p:cNvPr>
          <p:cNvSpPr txBox="1"/>
          <p:nvPr/>
        </p:nvSpPr>
        <p:spPr>
          <a:xfrm>
            <a:off x="3551815" y="3885369"/>
            <a:ext cx="5356879" cy="292388"/>
          </a:xfrm>
          <a:prstGeom prst="rect">
            <a:avLst/>
          </a:prstGeom>
          <a:noFill/>
        </p:spPr>
        <p:txBody>
          <a:bodyPr wrap="square">
            <a:spAutoFit/>
          </a:bodyPr>
          <a:lstStyle/>
          <a:p>
            <a:r>
              <a:rPr lang="en-US" sz="1300" dirty="0">
                <a:solidFill>
                  <a:schemeClr val="bg1"/>
                </a:solidFill>
                <a:latin typeface="Roboto" panose="02000000000000000000" pitchFamily="2" charset="0"/>
                <a:ea typeface="Roboto" panose="02000000000000000000" pitchFamily="2" charset="0"/>
              </a:rPr>
              <a:t>Main.py is the file where the entire backend logic lies.</a:t>
            </a:r>
            <a:endParaRPr lang="en-GB" sz="1300" dirty="0"/>
          </a:p>
        </p:txBody>
      </p:sp>
      <p:sp>
        <p:nvSpPr>
          <p:cNvPr id="10" name="TextBox 9">
            <a:extLst>
              <a:ext uri="{FF2B5EF4-FFF2-40B4-BE49-F238E27FC236}">
                <a16:creationId xmlns:a16="http://schemas.microsoft.com/office/drawing/2014/main" id="{AAF7862F-FB1D-F665-268C-77F1AABCFF9C}"/>
              </a:ext>
            </a:extLst>
          </p:cNvPr>
          <p:cNvSpPr txBox="1"/>
          <p:nvPr/>
        </p:nvSpPr>
        <p:spPr>
          <a:xfrm>
            <a:off x="3551815" y="4290325"/>
            <a:ext cx="5356879" cy="492443"/>
          </a:xfrm>
          <a:prstGeom prst="rect">
            <a:avLst/>
          </a:prstGeom>
          <a:noFill/>
        </p:spPr>
        <p:txBody>
          <a:bodyPr wrap="square">
            <a:spAutoFit/>
          </a:bodyPr>
          <a:lstStyle/>
          <a:p>
            <a:r>
              <a:rPr lang="en-US" sz="1300" dirty="0">
                <a:solidFill>
                  <a:schemeClr val="bg1"/>
                </a:solidFill>
              </a:rPr>
              <a:t>Our models are kept in  models.py. And the DTO classes are kept in schemas.py.</a:t>
            </a:r>
            <a:endParaRPr lang="en-GB" sz="1300" dirty="0">
              <a:solidFill>
                <a:schemeClr val="bg1"/>
              </a:solidFill>
            </a:endParaRPr>
          </a:p>
        </p:txBody>
      </p:sp>
    </p:spTree>
    <p:extLst>
      <p:ext uri="{BB962C8B-B14F-4D97-AF65-F5344CB8AC3E}">
        <p14:creationId xmlns:p14="http://schemas.microsoft.com/office/powerpoint/2010/main" val="377751214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579</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Roboto Condensed Light</vt:lpstr>
      <vt:lpstr>Oswald</vt:lpstr>
      <vt:lpstr>Roboto</vt:lpstr>
      <vt:lpstr>Livvic</vt:lpstr>
      <vt:lpstr>Raleway</vt:lpstr>
      <vt:lpstr>Arial</vt:lpstr>
      <vt:lpstr>Wingdings</vt:lpstr>
      <vt:lpstr>Software Development Bussines Plan by Slidesgo</vt:lpstr>
      <vt:lpstr>Mental Health App</vt:lpstr>
      <vt:lpstr>This project is designed for the purpose of the course Implementation of Free and Open Source Systems under the Faculty of Computer Science and Engineering, UKIM 2021/2022</vt:lpstr>
      <vt:lpstr>GOAL OF THIS APP </vt:lpstr>
      <vt:lpstr>TECHNOLOGIES USED TO BUILD THE APP</vt:lpstr>
      <vt:lpstr>Interactive FastAPI docs</vt:lpstr>
      <vt:lpstr>USER INTERFACE</vt:lpstr>
      <vt:lpstr>STUCTURE OF THE FRONTEND APP</vt:lpstr>
      <vt:lpstr>STUCTURE OF THE BACKEND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App</dc:title>
  <dc:creator>magda</dc:creator>
  <cp:lastModifiedBy>Петрушевска Магдалена</cp:lastModifiedBy>
  <cp:revision>6</cp:revision>
  <dcterms:modified xsi:type="dcterms:W3CDTF">2022-06-29T21:51:56Z</dcterms:modified>
</cp:coreProperties>
</file>