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 Ondimu" userId="2aed1ffd913201a9" providerId="LiveId" clId="{4EB2E89C-C5C5-4F81-A601-E7B63FFF3306}"/>
    <pc:docChg chg="custSel modSld">
      <pc:chgData name="Magda Ondimu" userId="2aed1ffd913201a9" providerId="LiveId" clId="{4EB2E89C-C5C5-4F81-A601-E7B63FFF3306}" dt="2024-05-21T07:39:49.658" v="31" actId="207"/>
      <pc:docMkLst>
        <pc:docMk/>
      </pc:docMkLst>
      <pc:sldChg chg="modSp mod">
        <pc:chgData name="Magda Ondimu" userId="2aed1ffd913201a9" providerId="LiveId" clId="{4EB2E89C-C5C5-4F81-A601-E7B63FFF3306}" dt="2024-05-21T07:36:06.016" v="3" actId="207"/>
        <pc:sldMkLst>
          <pc:docMk/>
          <pc:sldMk cId="0" sldId="256"/>
        </pc:sldMkLst>
        <pc:spChg chg="mod">
          <ac:chgData name="Magda Ondimu" userId="2aed1ffd913201a9" providerId="LiveId" clId="{4EB2E89C-C5C5-4F81-A601-E7B63FFF3306}" dt="2024-05-21T07:36:00.003" v="2" actId="20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Magda Ondimu" userId="2aed1ffd913201a9" providerId="LiveId" clId="{4EB2E89C-C5C5-4F81-A601-E7B63FFF3306}" dt="2024-05-21T07:36:06.016" v="3" actId="207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6:24.370" v="5" actId="207"/>
        <pc:sldMkLst>
          <pc:docMk/>
          <pc:sldMk cId="0" sldId="257"/>
        </pc:sldMkLst>
        <pc:spChg chg="mod">
          <ac:chgData name="Magda Ondimu" userId="2aed1ffd913201a9" providerId="LiveId" clId="{4EB2E89C-C5C5-4F81-A601-E7B63FFF3306}" dt="2024-05-21T07:36:19.817" v="4" actId="207"/>
          <ac:spMkLst>
            <pc:docMk/>
            <pc:sldMk cId="0" sldId="257"/>
            <ac:spMk id="61" creationId="{00000000-0000-0000-0000-000000000000}"/>
          </ac:spMkLst>
        </pc:spChg>
        <pc:spChg chg="mod">
          <ac:chgData name="Magda Ondimu" userId="2aed1ffd913201a9" providerId="LiveId" clId="{4EB2E89C-C5C5-4F81-A601-E7B63FFF3306}" dt="2024-05-21T07:36:24.370" v="5" actId="207"/>
          <ac:spMkLst>
            <pc:docMk/>
            <pc:sldMk cId="0" sldId="257"/>
            <ac:spMk id="62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6:38.117" v="8" actId="27636"/>
        <pc:sldMkLst>
          <pc:docMk/>
          <pc:sldMk cId="0" sldId="258"/>
        </pc:sldMkLst>
        <pc:spChg chg="mod">
          <ac:chgData name="Magda Ondimu" userId="2aed1ffd913201a9" providerId="LiveId" clId="{4EB2E89C-C5C5-4F81-A601-E7B63FFF3306}" dt="2024-05-21T07:36:34.092" v="6" actId="207"/>
          <ac:spMkLst>
            <pc:docMk/>
            <pc:sldMk cId="0" sldId="258"/>
            <ac:spMk id="67" creationId="{00000000-0000-0000-0000-000000000000}"/>
          </ac:spMkLst>
        </pc:spChg>
        <pc:spChg chg="mod">
          <ac:chgData name="Magda Ondimu" userId="2aed1ffd913201a9" providerId="LiveId" clId="{4EB2E89C-C5C5-4F81-A601-E7B63FFF3306}" dt="2024-05-21T07:36:38.117" v="8" actId="27636"/>
          <ac:spMkLst>
            <pc:docMk/>
            <pc:sldMk cId="0" sldId="258"/>
            <ac:spMk id="68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6:58.274" v="12" actId="207"/>
        <pc:sldMkLst>
          <pc:docMk/>
          <pc:sldMk cId="0" sldId="259"/>
        </pc:sldMkLst>
        <pc:spChg chg="mod">
          <ac:chgData name="Magda Ondimu" userId="2aed1ffd913201a9" providerId="LiveId" clId="{4EB2E89C-C5C5-4F81-A601-E7B63FFF3306}" dt="2024-05-21T07:36:45.460" v="9" actId="207"/>
          <ac:spMkLst>
            <pc:docMk/>
            <pc:sldMk cId="0" sldId="259"/>
            <ac:spMk id="73" creationId="{00000000-0000-0000-0000-000000000000}"/>
          </ac:spMkLst>
        </pc:spChg>
        <pc:spChg chg="mod">
          <ac:chgData name="Magda Ondimu" userId="2aed1ffd913201a9" providerId="LiveId" clId="{4EB2E89C-C5C5-4F81-A601-E7B63FFF3306}" dt="2024-05-21T07:36:58.274" v="12" actId="207"/>
          <ac:spMkLst>
            <pc:docMk/>
            <pc:sldMk cId="0" sldId="259"/>
            <ac:spMk id="74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7:06.930" v="13" actId="207"/>
        <pc:sldMkLst>
          <pc:docMk/>
          <pc:sldMk cId="0" sldId="260"/>
        </pc:sldMkLst>
        <pc:spChg chg="mod">
          <ac:chgData name="Magda Ondimu" userId="2aed1ffd913201a9" providerId="LiveId" clId="{4EB2E89C-C5C5-4F81-A601-E7B63FFF3306}" dt="2024-05-21T07:37:06.930" v="13" actId="207"/>
          <ac:spMkLst>
            <pc:docMk/>
            <pc:sldMk cId="0" sldId="260"/>
            <ac:spMk id="79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7:26.202" v="15" actId="207"/>
        <pc:sldMkLst>
          <pc:docMk/>
          <pc:sldMk cId="0" sldId="261"/>
        </pc:sldMkLst>
        <pc:spChg chg="mod">
          <ac:chgData name="Magda Ondimu" userId="2aed1ffd913201a9" providerId="LiveId" clId="{4EB2E89C-C5C5-4F81-A601-E7B63FFF3306}" dt="2024-05-21T07:37:20.253" v="14" actId="207"/>
          <ac:spMkLst>
            <pc:docMk/>
            <pc:sldMk cId="0" sldId="261"/>
            <ac:spMk id="100" creationId="{00000000-0000-0000-0000-000000000000}"/>
          </ac:spMkLst>
        </pc:spChg>
        <pc:spChg chg="mod">
          <ac:chgData name="Magda Ondimu" userId="2aed1ffd913201a9" providerId="LiveId" clId="{4EB2E89C-C5C5-4F81-A601-E7B63FFF3306}" dt="2024-05-21T07:37:26.202" v="15" actId="207"/>
          <ac:spMkLst>
            <pc:docMk/>
            <pc:sldMk cId="0" sldId="261"/>
            <ac:spMk id="101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8:20.767" v="21" actId="207"/>
        <pc:sldMkLst>
          <pc:docMk/>
          <pc:sldMk cId="0" sldId="264"/>
        </pc:sldMkLst>
        <pc:spChg chg="mod">
          <ac:chgData name="Magda Ondimu" userId="2aed1ffd913201a9" providerId="LiveId" clId="{4EB2E89C-C5C5-4F81-A601-E7B63FFF3306}" dt="2024-05-21T07:38:14.018" v="20" actId="207"/>
          <ac:spMkLst>
            <pc:docMk/>
            <pc:sldMk cId="0" sldId="264"/>
            <ac:spMk id="119" creationId="{00000000-0000-0000-0000-000000000000}"/>
          </ac:spMkLst>
        </pc:spChg>
        <pc:spChg chg="mod">
          <ac:chgData name="Magda Ondimu" userId="2aed1ffd913201a9" providerId="LiveId" clId="{4EB2E89C-C5C5-4F81-A601-E7B63FFF3306}" dt="2024-05-21T07:38:20.767" v="21" actId="207"/>
          <ac:spMkLst>
            <pc:docMk/>
            <pc:sldMk cId="0" sldId="264"/>
            <ac:spMk id="120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8:32.127" v="22" actId="207"/>
        <pc:sldMkLst>
          <pc:docMk/>
          <pc:sldMk cId="0" sldId="265"/>
        </pc:sldMkLst>
        <pc:spChg chg="mod">
          <ac:chgData name="Magda Ondimu" userId="2aed1ffd913201a9" providerId="LiveId" clId="{4EB2E89C-C5C5-4F81-A601-E7B63FFF3306}" dt="2024-05-21T07:38:32.127" v="22" actId="207"/>
          <ac:spMkLst>
            <pc:docMk/>
            <pc:sldMk cId="0" sldId="265"/>
            <ac:spMk id="125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8:52.653" v="24" actId="207"/>
        <pc:sldMkLst>
          <pc:docMk/>
          <pc:sldMk cId="0" sldId="266"/>
        </pc:sldMkLst>
        <pc:spChg chg="mod">
          <ac:chgData name="Magda Ondimu" userId="2aed1ffd913201a9" providerId="LiveId" clId="{4EB2E89C-C5C5-4F81-A601-E7B63FFF3306}" dt="2024-05-21T07:38:40.678" v="23" actId="207"/>
          <ac:spMkLst>
            <pc:docMk/>
            <pc:sldMk cId="0" sldId="266"/>
            <ac:spMk id="132" creationId="{00000000-0000-0000-0000-000000000000}"/>
          </ac:spMkLst>
        </pc:spChg>
        <pc:spChg chg="mod">
          <ac:chgData name="Magda Ondimu" userId="2aed1ffd913201a9" providerId="LiveId" clId="{4EB2E89C-C5C5-4F81-A601-E7B63FFF3306}" dt="2024-05-21T07:38:52.653" v="24" actId="207"/>
          <ac:spMkLst>
            <pc:docMk/>
            <pc:sldMk cId="0" sldId="266"/>
            <ac:spMk id="133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9:02.353" v="25" actId="207"/>
        <pc:sldMkLst>
          <pc:docMk/>
          <pc:sldMk cId="0" sldId="267"/>
        </pc:sldMkLst>
        <pc:spChg chg="mod">
          <ac:chgData name="Magda Ondimu" userId="2aed1ffd913201a9" providerId="LiveId" clId="{4EB2E89C-C5C5-4F81-A601-E7B63FFF3306}" dt="2024-05-21T07:39:02.353" v="25" actId="207"/>
          <ac:spMkLst>
            <pc:docMk/>
            <pc:sldMk cId="0" sldId="267"/>
            <ac:spMk id="138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9:17.221" v="27" actId="207"/>
        <pc:sldMkLst>
          <pc:docMk/>
          <pc:sldMk cId="0" sldId="268"/>
        </pc:sldMkLst>
        <pc:spChg chg="mod">
          <ac:chgData name="Magda Ondimu" userId="2aed1ffd913201a9" providerId="LiveId" clId="{4EB2E89C-C5C5-4F81-A601-E7B63FFF3306}" dt="2024-05-21T07:39:10.854" v="26" actId="207"/>
          <ac:spMkLst>
            <pc:docMk/>
            <pc:sldMk cId="0" sldId="268"/>
            <ac:spMk id="145" creationId="{00000000-0000-0000-0000-000000000000}"/>
          </ac:spMkLst>
        </pc:spChg>
        <pc:spChg chg="mod">
          <ac:chgData name="Magda Ondimu" userId="2aed1ffd913201a9" providerId="LiveId" clId="{4EB2E89C-C5C5-4F81-A601-E7B63FFF3306}" dt="2024-05-21T07:39:17.221" v="27" actId="207"/>
          <ac:spMkLst>
            <pc:docMk/>
            <pc:sldMk cId="0" sldId="268"/>
            <ac:spMk id="146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9:35.161" v="29" actId="207"/>
        <pc:sldMkLst>
          <pc:docMk/>
          <pc:sldMk cId="0" sldId="269"/>
        </pc:sldMkLst>
        <pc:spChg chg="mod">
          <ac:chgData name="Magda Ondimu" userId="2aed1ffd913201a9" providerId="LiveId" clId="{4EB2E89C-C5C5-4F81-A601-E7B63FFF3306}" dt="2024-05-21T07:39:26.174" v="28" actId="207"/>
          <ac:spMkLst>
            <pc:docMk/>
            <pc:sldMk cId="0" sldId="269"/>
            <ac:spMk id="151" creationId="{00000000-0000-0000-0000-000000000000}"/>
          </ac:spMkLst>
        </pc:spChg>
        <pc:spChg chg="mod">
          <ac:chgData name="Magda Ondimu" userId="2aed1ffd913201a9" providerId="LiveId" clId="{4EB2E89C-C5C5-4F81-A601-E7B63FFF3306}" dt="2024-05-21T07:39:35.161" v="29" actId="207"/>
          <ac:spMkLst>
            <pc:docMk/>
            <pc:sldMk cId="0" sldId="269"/>
            <ac:spMk id="152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9:49.658" v="31" actId="207"/>
        <pc:sldMkLst>
          <pc:docMk/>
          <pc:sldMk cId="0" sldId="271"/>
        </pc:sldMkLst>
        <pc:spChg chg="mod">
          <ac:chgData name="Magda Ondimu" userId="2aed1ffd913201a9" providerId="LiveId" clId="{4EB2E89C-C5C5-4F81-A601-E7B63FFF3306}" dt="2024-05-21T07:39:44.132" v="30" actId="207"/>
          <ac:spMkLst>
            <pc:docMk/>
            <pc:sldMk cId="0" sldId="271"/>
            <ac:spMk id="163" creationId="{00000000-0000-0000-0000-000000000000}"/>
          </ac:spMkLst>
        </pc:spChg>
        <pc:spChg chg="mod">
          <ac:chgData name="Magda Ondimu" userId="2aed1ffd913201a9" providerId="LiveId" clId="{4EB2E89C-C5C5-4F81-A601-E7B63FFF3306}" dt="2024-05-21T07:39:49.658" v="31" actId="207"/>
          <ac:spMkLst>
            <pc:docMk/>
            <pc:sldMk cId="0" sldId="271"/>
            <ac:spMk id="164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7:51.639" v="17" actId="207"/>
        <pc:sldMkLst>
          <pc:docMk/>
          <pc:sldMk cId="820431128" sldId="272"/>
        </pc:sldMkLst>
        <pc:spChg chg="mod">
          <ac:chgData name="Magda Ondimu" userId="2aed1ffd913201a9" providerId="LiveId" clId="{4EB2E89C-C5C5-4F81-A601-E7B63FFF3306}" dt="2024-05-21T07:37:46.636" v="16" actId="207"/>
          <ac:spMkLst>
            <pc:docMk/>
            <pc:sldMk cId="820431128" sldId="272"/>
            <ac:spMk id="169" creationId="{00000000-0000-0000-0000-000000000000}"/>
          </ac:spMkLst>
        </pc:spChg>
        <pc:spChg chg="mod">
          <ac:chgData name="Magda Ondimu" userId="2aed1ffd913201a9" providerId="LiveId" clId="{4EB2E89C-C5C5-4F81-A601-E7B63FFF3306}" dt="2024-05-21T07:37:51.639" v="17" actId="207"/>
          <ac:spMkLst>
            <pc:docMk/>
            <pc:sldMk cId="820431128" sldId="272"/>
            <ac:spMk id="170" creationId="{00000000-0000-0000-0000-000000000000}"/>
          </ac:spMkLst>
        </pc:spChg>
      </pc:sldChg>
      <pc:sldChg chg="modSp mod">
        <pc:chgData name="Magda Ondimu" userId="2aed1ffd913201a9" providerId="LiveId" clId="{4EB2E89C-C5C5-4F81-A601-E7B63FFF3306}" dt="2024-05-21T07:38:06.409" v="19" actId="207"/>
        <pc:sldMkLst>
          <pc:docMk/>
          <pc:sldMk cId="1737384875" sldId="273"/>
        </pc:sldMkLst>
        <pc:spChg chg="mod">
          <ac:chgData name="Magda Ondimu" userId="2aed1ffd913201a9" providerId="LiveId" clId="{4EB2E89C-C5C5-4F81-A601-E7B63FFF3306}" dt="2024-05-21T07:38:01.257" v="18" actId="207"/>
          <ac:spMkLst>
            <pc:docMk/>
            <pc:sldMk cId="1737384875" sldId="273"/>
            <ac:spMk id="2" creationId="{C1991A8C-7123-0127-9673-EEBC2FA1C459}"/>
          </ac:spMkLst>
        </pc:spChg>
        <pc:spChg chg="mod">
          <ac:chgData name="Magda Ondimu" userId="2aed1ffd913201a9" providerId="LiveId" clId="{4EB2E89C-C5C5-4F81-A601-E7B63FFF3306}" dt="2024-05-21T07:38:06.409" v="19" actId="207"/>
          <ac:spMkLst>
            <pc:docMk/>
            <pc:sldMk cId="1737384875" sldId="273"/>
            <ac:spMk id="3" creationId="{B4652744-6190-9567-4137-61B977CEA8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e8f7c052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e8f7c052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e8f7c0527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e8f7c0527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e8f7c0527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e8f7c0527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e8f7c0527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e8f7c0527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e8f7c0527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e8f7c0527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e8f7c052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e8f7c052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e8f7c052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e8f7c052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e8f7c05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e8f7c05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e8f7c052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e8f7c052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e8f7c052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e8f7c052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e8f7c0527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e8f7c0527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e8f7c052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e8f7c052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29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e8f7c052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e8f7c0527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e8f7c052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e8f7c052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 title="File:People being vaccinated against COVID-19-2.jpg - Wikimedia ...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58556" y="0"/>
            <a:ext cx="6826890" cy="51435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Predicting Seasonal Flu Vaccine Uptake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Addressing Vaccine Hesitancy Using Machine Learning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Evaluation Continued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XGBoost Results: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Accuracy: 81.25%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ROC AUC Score: 88.50%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High precision and recall for both vaccinated and non-vaccinated groups.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Confusion Matrix for XGBoost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Feature Importance (SHAP Analysis)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>
                <a:solidFill>
                  <a:srgbClr val="FF0000"/>
                </a:solidFill>
              </a:rPr>
              <a:t>Top Influential Factors: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>
                <a:solidFill>
                  <a:srgbClr val="FF0000"/>
                </a:solidFill>
              </a:rPr>
              <a:t>Doctor Recommendation:</a:t>
            </a:r>
            <a:r>
              <a:rPr lang="en" dirty="0">
                <a:solidFill>
                  <a:srgbClr val="FF0000"/>
                </a:solidFill>
              </a:rPr>
              <a:t> Strongly encourages vaccination.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>
                <a:solidFill>
                  <a:srgbClr val="FF0000"/>
                </a:solidFill>
              </a:rPr>
              <a:t>Opinion on Vaccine Effectiveness:</a:t>
            </a:r>
            <a:r>
              <a:rPr lang="en" dirty="0">
                <a:solidFill>
                  <a:srgbClr val="FF0000"/>
                </a:solidFill>
              </a:rPr>
              <a:t> Positive beliefs increase uptake.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>
                <a:solidFill>
                  <a:srgbClr val="FF0000"/>
                </a:solidFill>
              </a:rPr>
              <a:t>Past Vaccine Behavior</a:t>
            </a:r>
            <a:r>
              <a:rPr lang="en" dirty="0">
                <a:solidFill>
                  <a:srgbClr val="FF0000"/>
                </a:solidFill>
              </a:rPr>
              <a:t>: Those who took the H1N1 vaccine are likely to take the flu vaccine.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>
                <a:solidFill>
                  <a:srgbClr val="FF0000"/>
                </a:solidFill>
              </a:rPr>
              <a:t>Interpretation: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Recommendations from healthcare professionals and positive opinions about vaccines play crucial roles in vaccine uptake.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Understanding these factors helps tailor public health messages.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SHAP Summary Plot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43277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Recommendations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168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>
                <a:solidFill>
                  <a:srgbClr val="FF0000"/>
                </a:solidFill>
              </a:rPr>
              <a:t>Targeted Campaigns: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Focus on younger and older age groups, lower education levels, and lower-income individuals.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>
                <a:solidFill>
                  <a:srgbClr val="FF0000"/>
                </a:solidFill>
              </a:rPr>
              <a:t>Doctor Engagement: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Encourage doctors to recommend vaccines strongly.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>
                <a:solidFill>
                  <a:srgbClr val="FF0000"/>
                </a:solidFill>
              </a:rPr>
              <a:t>Community Initiatives: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Use trusted community figures to spread accurate information.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>
                <a:solidFill>
                  <a:srgbClr val="FF0000"/>
                </a:solidFill>
              </a:rPr>
              <a:t>Improve Access: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Provide free or low-cost vaccination clinics in convenient locations.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Next Steps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>
                <a:solidFill>
                  <a:srgbClr val="FF0000"/>
                </a:solidFill>
              </a:rPr>
              <a:t>Enhance Data Collection: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Gather more detailed behavioral and opinion data.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>
                <a:solidFill>
                  <a:srgbClr val="FF0000"/>
                </a:solidFill>
              </a:rPr>
              <a:t>Model Refinement: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Continuously update models with new data to improve accuracy.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b="1" dirty="0">
                <a:solidFill>
                  <a:srgbClr val="FF0000"/>
                </a:solidFill>
              </a:rPr>
              <a:t>Policy Advocacy: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Work with policymakers to remove barriers to vaccination and support public health initiatives.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Contact information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For further information contact Magdalene Ondimu at magdalene.ondimu@student.moringaschool.com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Overview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FF0000"/>
                </a:solidFill>
              </a:rPr>
              <a:t>Objective</a:t>
            </a:r>
            <a:r>
              <a:rPr lang="en" sz="1900" dirty="0">
                <a:solidFill>
                  <a:srgbClr val="FF0000"/>
                </a:solidFill>
              </a:rPr>
              <a:t>: Create a model to predict seasonal flu vaccine uptake based on individual backgrounds and behaviors</a:t>
            </a:r>
            <a:r>
              <a:rPr lang="en" sz="1900" dirty="0">
                <a:solidFill>
                  <a:srgbClr val="FF0000"/>
                </a:solidFill>
                <a:highlight>
                  <a:srgbClr val="000000"/>
                </a:highlight>
              </a:rPr>
              <a:t>.</a:t>
            </a:r>
            <a:endParaRPr sz="1900" dirty="0">
              <a:solidFill>
                <a:srgbClr val="FF0000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rgbClr val="FF0000"/>
                </a:solidFill>
              </a:rPr>
              <a:t>Importance:</a:t>
            </a:r>
            <a:r>
              <a:rPr lang="en" sz="1900" dirty="0">
                <a:solidFill>
                  <a:srgbClr val="FF0000"/>
                </a:solidFill>
              </a:rPr>
              <a:t> Understanding vaccine hesitancy helps in planning effective public health campaigns.</a:t>
            </a:r>
            <a:endParaRPr sz="19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 b="1" dirty="0">
                <a:solidFill>
                  <a:srgbClr val="FF0000"/>
                </a:solidFill>
              </a:rPr>
              <a:t>Goal: </a:t>
            </a:r>
            <a:r>
              <a:rPr lang="en" sz="1900" dirty="0">
                <a:solidFill>
                  <a:srgbClr val="FF0000"/>
                </a:solidFill>
              </a:rPr>
              <a:t>Achieve an accuracy of at least 80% in predicting who will get vaccinated.</a:t>
            </a:r>
            <a:endParaRPr sz="1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Business and Data Understanding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Problem Statement: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Vaccine hesitancy poses a significant threat to global health, especially during pandemics.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Understanding the factors behind vaccine reluctance can help mitigate risks and improve public health responses.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Data Sources: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Demographic information (age, education, income)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Behavioral patterns (use of face masks, handwashing)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Medical history (chronic conditions, health worker status)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Opinions on vaccines (effectiveness, risks)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Modeling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Approach: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We used various machine learning models to predict vaccine uptake.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Models included Logistic Regression, Random Forest, Gradient Boosting, and XGBoost.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Each model was trained and evaluated for accuracy, precision, recall, and ROC AUC score.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Why Classification?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Classification helps us categorize individuals into two groups: those who will get vaccinated and those who won't.</a:t>
            </a:r>
            <a:endParaRPr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rgbClr val="FF0000"/>
                </a:solidFill>
              </a:rPr>
              <a:t>This allows targeted interventions and better resource allocation.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Modelling Process Flowchart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442950" y="1323650"/>
            <a:ext cx="21888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185625" y="1896350"/>
            <a:ext cx="4611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368725" y="2493325"/>
            <a:ext cx="20949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185500" y="3105900"/>
            <a:ext cx="4611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68725" y="3718475"/>
            <a:ext cx="20127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 into Train &amp; Test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2412800" y="3981400"/>
            <a:ext cx="734700" cy="32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3178875" y="3599125"/>
            <a:ext cx="2438700" cy="13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(Logistic Reg, 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Random Forest,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Gradient Boosting,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XGBoost)  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249725" y="3185550"/>
            <a:ext cx="297000" cy="413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210075" y="2453375"/>
            <a:ext cx="2376300" cy="73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on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Test Dataset     (Accuracy, ROC AUC)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148150" y="2051525"/>
            <a:ext cx="398700" cy="413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163225" y="1308025"/>
            <a:ext cx="2376300" cy="84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Model    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Performance      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(Select Best Model)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539525" y="1571450"/>
            <a:ext cx="828600" cy="32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6368125" y="1362775"/>
            <a:ext cx="2266800" cy="73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|  Analysis (SHAP)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353025" y="2149825"/>
            <a:ext cx="297000" cy="659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6622100" y="2808925"/>
            <a:ext cx="2012700" cy="107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&amp; 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Recommendations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Modelling Continued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Models Compared: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Baseline Model (Logistic Regression):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Accuracy: 80.81%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ROC AUC Score: 0.878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Random Forest: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Accuracy: 80.78%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ROC AUC Score: 0.8782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Modelling Continued.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Gradient Boosting: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Accuracy: 81.26%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ROC AUC Score: 0.8847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XGBoost: Best overall performance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Accuracy: 81.25%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ROC AUC Score: 0.8850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 Performance Metrics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144000" cy="392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1A8C-7123-0127-9673-EEBC2FA1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52744-6190-9567-4137-61B977CEA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Key Metrics Explained: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US" b="1" dirty="0">
                <a:solidFill>
                  <a:srgbClr val="FF0000"/>
                </a:solidFill>
              </a:rPr>
              <a:t>Accuracy</a:t>
            </a:r>
            <a:r>
              <a:rPr lang="en-US" dirty="0">
                <a:solidFill>
                  <a:srgbClr val="FF0000"/>
                </a:solidFill>
              </a:rPr>
              <a:t>: Overall correctness of the model’s predictions.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b="1" dirty="0">
                <a:solidFill>
                  <a:srgbClr val="FF0000"/>
                </a:solidFill>
              </a:rPr>
              <a:t>Precision:</a:t>
            </a:r>
            <a:r>
              <a:rPr lang="en-US" dirty="0">
                <a:solidFill>
                  <a:srgbClr val="FF0000"/>
                </a:solidFill>
              </a:rPr>
              <a:t> How often the model’s positive predictions are correct.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b="1" dirty="0">
                <a:solidFill>
                  <a:srgbClr val="FF0000"/>
                </a:solidFill>
              </a:rPr>
              <a:t>Recall: </a:t>
            </a:r>
            <a:r>
              <a:rPr lang="en-US" dirty="0">
                <a:solidFill>
                  <a:srgbClr val="FF0000"/>
                </a:solidFill>
              </a:rPr>
              <a:t>How well the model identifies all actual positives.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b="1" dirty="0">
                <a:solidFill>
                  <a:srgbClr val="FF0000"/>
                </a:solidFill>
              </a:rPr>
              <a:t>ROC AUC Score:</a:t>
            </a:r>
            <a:r>
              <a:rPr lang="en-US" dirty="0">
                <a:solidFill>
                  <a:srgbClr val="FF0000"/>
                </a:solidFill>
              </a:rPr>
              <a:t> Measures the ability of the model to distinguish between classes.</a:t>
            </a:r>
          </a:p>
        </p:txBody>
      </p:sp>
    </p:spTree>
    <p:extLst>
      <p:ext uri="{BB962C8B-B14F-4D97-AF65-F5344CB8AC3E}">
        <p14:creationId xmlns:p14="http://schemas.microsoft.com/office/powerpoint/2010/main" val="17373848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617</Words>
  <Application>Microsoft Office PowerPoint</Application>
  <PresentationFormat>On-screen Show (16:9)</PresentationFormat>
  <Paragraphs>95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Predicting Seasonal Flu Vaccine Uptake</vt:lpstr>
      <vt:lpstr>Overview</vt:lpstr>
      <vt:lpstr>Business and Data Understanding</vt:lpstr>
      <vt:lpstr>Modeling</vt:lpstr>
      <vt:lpstr>Modelling Process Flowchart</vt:lpstr>
      <vt:lpstr>Modelling Continued</vt:lpstr>
      <vt:lpstr>Modelling Continued.</vt:lpstr>
      <vt:lpstr>Comparison of Model Performance Metrics</vt:lpstr>
      <vt:lpstr>Evaluation</vt:lpstr>
      <vt:lpstr>Evaluation Continued</vt:lpstr>
      <vt:lpstr>Confusion Matrix for XGBoost</vt:lpstr>
      <vt:lpstr>Feature Importance (SHAP Analysis)</vt:lpstr>
      <vt:lpstr>SHAP Summary Plot</vt:lpstr>
      <vt:lpstr>Recommendations</vt:lpstr>
      <vt:lpstr>Next Steps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Seasonal Flu Vaccine Uptake</dc:title>
  <cp:lastModifiedBy>Magda Ondimu</cp:lastModifiedBy>
  <cp:revision>1</cp:revision>
  <dcterms:modified xsi:type="dcterms:W3CDTF">2024-05-21T07:40:26Z</dcterms:modified>
</cp:coreProperties>
</file>