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8AE6E3-433E-75FA-6F02-87B98C22A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189" r="19491"/>
          <a:stretch/>
        </p:blipFill>
        <p:spPr>
          <a:xfrm>
            <a:off x="6204857" y="418988"/>
            <a:ext cx="2275115" cy="1757535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65B7A51-DD9F-1B55-339A-99C9CEB5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647248"/>
            <a:ext cx="5671457" cy="1143000"/>
          </a:xfrm>
        </p:spPr>
        <p:txBody>
          <a:bodyPr>
            <a:normAutofit/>
          </a:bodyPr>
          <a:lstStyle/>
          <a:p>
            <a:r>
              <a:rPr lang="ar-EG" sz="5400" b="1" dirty="0">
                <a:solidFill>
                  <a:srgbClr val="CC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مبادرة مصر الرقمية </a:t>
            </a:r>
            <a:endParaRPr lang="en-US" sz="1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158D8-E3C3-9354-1A3F-1348BF5575C3}"/>
              </a:ext>
            </a:extLst>
          </p:cNvPr>
          <p:cNvSpPr txBox="1"/>
          <p:nvPr/>
        </p:nvSpPr>
        <p:spPr>
          <a:xfrm>
            <a:off x="391884" y="2449834"/>
            <a:ext cx="60742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Track Training provided by:</a:t>
            </a:r>
          </a:p>
          <a:p>
            <a:pPr marL="0" indent="0">
              <a:buNone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		Next Academy 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492C22-6839-50EE-C3EB-6B4CA08F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171" y="3162492"/>
            <a:ext cx="3352801" cy="1473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CB2AA0-15E6-74AE-9FA0-F09576F60808}"/>
              </a:ext>
            </a:extLst>
          </p:cNvPr>
          <p:cNvSpPr txBox="1"/>
          <p:nvPr/>
        </p:nvSpPr>
        <p:spPr>
          <a:xfrm>
            <a:off x="391884" y="4810264"/>
            <a:ext cx="74458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Odoo Technical Instructor :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C00000"/>
                </a:solidFill>
              </a:rPr>
              <a:t>	Eng. Ahmed El </a:t>
            </a:r>
            <a:r>
              <a:rPr lang="en-US" sz="4000" b="1" dirty="0" err="1">
                <a:solidFill>
                  <a:srgbClr val="C00000"/>
                </a:solidFill>
              </a:rPr>
              <a:t>Malkey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1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Key Customizations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CC0066"/>
                </a:solidFill>
              </a:rPr>
              <a:t>Export Documentation Generator</a:t>
            </a:r>
          </a:p>
          <a:p>
            <a:r>
              <a:rPr dirty="0">
                <a:solidFill>
                  <a:srgbClr val="CC0066"/>
                </a:solidFill>
              </a:rPr>
              <a:t>Import Shipment &amp; LC Tracker</a:t>
            </a:r>
            <a:endParaRPr lang="en-US" dirty="0">
              <a:solidFill>
                <a:srgbClr val="CC0066"/>
              </a:solidFill>
            </a:endParaRPr>
          </a:p>
          <a:p>
            <a:r>
              <a:rPr lang="en-US" u="sng" dirty="0">
                <a:solidFill>
                  <a:srgbClr val="CC0066"/>
                </a:solidFill>
              </a:rPr>
              <a:t>Custom Production Planning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Per Production Entity |Customers |Products</a:t>
            </a:r>
            <a:endParaRPr dirty="0">
              <a:solidFill>
                <a:srgbClr val="0070C0"/>
              </a:solidFill>
            </a:endParaRPr>
          </a:p>
          <a:p>
            <a:r>
              <a:rPr dirty="0">
                <a:solidFill>
                  <a:srgbClr val="CC0066"/>
                </a:solidFill>
              </a:rPr>
              <a:t>Custom Pattern Design Workflow</a:t>
            </a:r>
          </a:p>
          <a:p>
            <a:r>
              <a:rPr dirty="0">
                <a:solidFill>
                  <a:srgbClr val="CC0066"/>
                </a:solidFill>
              </a:rPr>
              <a:t>Wholesale B2B Portal</a:t>
            </a:r>
          </a:p>
          <a:p>
            <a:r>
              <a:rPr dirty="0">
                <a:solidFill>
                  <a:srgbClr val="CC0066"/>
                </a:solidFill>
              </a:rPr>
              <a:t>Egypt Payroll Localization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Integration</a:t>
            </a:r>
            <a:r>
              <a:rPr dirty="0"/>
              <a:t> </a:t>
            </a:r>
            <a:r>
              <a:rPr b="1" dirty="0">
                <a:solidFill>
                  <a:srgbClr val="0070C0"/>
                </a:solidFill>
              </a:rPr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CC0066"/>
                </a:solidFill>
              </a:rPr>
              <a:t>POS Hardware (Cash Drawer, Printer, Scanner)</a:t>
            </a:r>
          </a:p>
          <a:p>
            <a:r>
              <a:rPr dirty="0">
                <a:solidFill>
                  <a:srgbClr val="CC0066"/>
                </a:solidFill>
              </a:rPr>
              <a:t>Barcode Management in Warehouse</a:t>
            </a:r>
          </a:p>
          <a:p>
            <a:r>
              <a:rPr dirty="0">
                <a:solidFill>
                  <a:srgbClr val="CC0066"/>
                </a:solidFill>
              </a:rPr>
              <a:t>API for Freight Forwarders / Customs</a:t>
            </a:r>
          </a:p>
          <a:p>
            <a:r>
              <a:rPr dirty="0">
                <a:solidFill>
                  <a:srgbClr val="CC0066"/>
                </a:solidFill>
              </a:rPr>
              <a:t>Bank API (optional)</a:t>
            </a:r>
          </a:p>
          <a:p>
            <a:r>
              <a:rPr dirty="0">
                <a:solidFill>
                  <a:srgbClr val="CC0066"/>
                </a:solidFill>
              </a:rPr>
              <a:t>E-commerce (future scope)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Expected</a:t>
            </a:r>
            <a:r>
              <a:rPr dirty="0"/>
              <a:t> </a:t>
            </a:r>
            <a:r>
              <a:rPr b="1" dirty="0">
                <a:solidFill>
                  <a:srgbClr val="0070C0"/>
                </a:solidFill>
              </a:rPr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0768" cy="4525963"/>
          </a:xfrm>
        </p:spPr>
        <p:txBody>
          <a:bodyPr>
            <a:normAutofit fontScale="92500"/>
          </a:bodyPr>
          <a:lstStyle/>
          <a:p>
            <a:r>
              <a:rPr dirty="0">
                <a:solidFill>
                  <a:srgbClr val="CC0066"/>
                </a:solidFill>
              </a:rPr>
              <a:t>Single Source of </a:t>
            </a:r>
            <a:r>
              <a:rPr lang="en-US" dirty="0">
                <a:solidFill>
                  <a:srgbClr val="CC0066"/>
                </a:solidFill>
              </a:rPr>
              <a:t>Accurate Information</a:t>
            </a:r>
            <a:r>
              <a:rPr dirty="0">
                <a:solidFill>
                  <a:srgbClr val="CC0066"/>
                </a:solidFill>
              </a:rPr>
              <a:t> across departments</a:t>
            </a:r>
          </a:p>
          <a:p>
            <a:r>
              <a:rPr dirty="0">
                <a:solidFill>
                  <a:srgbClr val="CC0066"/>
                </a:solidFill>
              </a:rPr>
              <a:t>Reduced lead times and operational bottlenecks</a:t>
            </a:r>
          </a:p>
          <a:p>
            <a:r>
              <a:rPr dirty="0">
                <a:solidFill>
                  <a:srgbClr val="CC0066"/>
                </a:solidFill>
              </a:rPr>
              <a:t>Accurate costing and margin analysis</a:t>
            </a:r>
          </a:p>
          <a:p>
            <a:r>
              <a:rPr dirty="0">
                <a:solidFill>
                  <a:srgbClr val="CC0066"/>
                </a:solidFill>
              </a:rPr>
              <a:t>Real-time stock visibility across locations</a:t>
            </a:r>
          </a:p>
          <a:p>
            <a:r>
              <a:rPr dirty="0">
                <a:solidFill>
                  <a:srgbClr val="CC0066"/>
                </a:solidFill>
              </a:rPr>
              <a:t>Enhanced export/import documentation</a:t>
            </a:r>
            <a:r>
              <a:rPr lang="en-US" dirty="0">
                <a:solidFill>
                  <a:srgbClr val="CC0066"/>
                </a:solidFill>
              </a:rPr>
              <a:t> &amp; led time</a:t>
            </a:r>
            <a:endParaRPr dirty="0">
              <a:solidFill>
                <a:srgbClr val="CC0066"/>
              </a:solidFill>
            </a:endParaRPr>
          </a:p>
          <a:p>
            <a:r>
              <a:rPr dirty="0">
                <a:solidFill>
                  <a:srgbClr val="CC0066"/>
                </a:solidFill>
              </a:rPr>
              <a:t>Improved customer experience at retail</a:t>
            </a:r>
            <a:r>
              <a:rPr lang="en-US" dirty="0">
                <a:solidFill>
                  <a:srgbClr val="CC0066"/>
                </a:solidFill>
              </a:rPr>
              <a:t> chain</a:t>
            </a:r>
            <a:endParaRPr dirty="0">
              <a:solidFill>
                <a:srgbClr val="CC00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93274"/>
          </a:xfrm>
        </p:spPr>
        <p:txBody>
          <a:bodyPr>
            <a:normAutofit/>
          </a:bodyPr>
          <a:lstStyle/>
          <a:p>
            <a:r>
              <a:rPr sz="13800" b="1" dirty="0">
                <a:solidFill>
                  <a:srgbClr val="FF0000"/>
                </a:solidFill>
              </a:rPr>
              <a:t>Q</a:t>
            </a:r>
            <a:r>
              <a:rPr sz="13800" b="1" dirty="0"/>
              <a:t>&amp;</a:t>
            </a:r>
            <a:r>
              <a:rPr sz="138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51376"/>
            <a:ext cx="8229600" cy="1974787"/>
          </a:xfrm>
        </p:spPr>
        <p:txBody>
          <a:bodyPr/>
          <a:lstStyle/>
          <a:p>
            <a:r>
              <a:rPr dirty="0">
                <a:solidFill>
                  <a:srgbClr val="CC0066"/>
                </a:solidFill>
              </a:rPr>
              <a:t>Thank you!</a:t>
            </a:r>
          </a:p>
          <a:p>
            <a:r>
              <a:rPr dirty="0">
                <a:solidFill>
                  <a:srgbClr val="CC0066"/>
                </a:solidFill>
              </a:rPr>
              <a:t>We’re happy to take your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269C-8201-D6A8-FDCF-249D1A2AA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E71F-2539-70F6-53DF-04935C03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78629"/>
            <a:ext cx="8229600" cy="294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Project Team 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		Eng. Mohamed Marzouk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		Ms. Asmaa Samir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		Ms. Wafaa Badr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			Mr. Maged Kamel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76AE0D-9388-23B5-4CDF-D142199B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14199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Graduation Project of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Odoo Consultant Applicant Track</a:t>
            </a:r>
          </a:p>
        </p:txBody>
      </p:sp>
    </p:spTree>
    <p:extLst>
      <p:ext uri="{BB962C8B-B14F-4D97-AF65-F5344CB8AC3E}">
        <p14:creationId xmlns:p14="http://schemas.microsoft.com/office/powerpoint/2010/main" val="51820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45209"/>
            <a:ext cx="7772400" cy="1470025"/>
          </a:xfrm>
        </p:spPr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Technical</a:t>
            </a:r>
            <a:r>
              <a:rPr dirty="0"/>
              <a:t> </a:t>
            </a:r>
            <a:r>
              <a:rPr b="1" dirty="0">
                <a:solidFill>
                  <a:srgbClr val="0070C0"/>
                </a:solidFill>
              </a:rPr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665976" cy="203835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C0066"/>
                </a:solidFill>
              </a:rPr>
              <a:t>ERP </a:t>
            </a:r>
            <a:r>
              <a:rPr b="1" dirty="0">
                <a:solidFill>
                  <a:srgbClr val="CC0066"/>
                </a:solidFill>
              </a:rPr>
              <a:t>Odoo 18.2 Implementation </a:t>
            </a:r>
            <a:endParaRPr lang="en-US" b="1" dirty="0">
              <a:solidFill>
                <a:srgbClr val="CC0066"/>
              </a:solidFill>
            </a:endParaRPr>
          </a:p>
          <a:p>
            <a:r>
              <a:rPr dirty="0"/>
              <a:t>for </a:t>
            </a:r>
            <a:r>
              <a:rPr lang="en-GB" b="1" dirty="0">
                <a:solidFill>
                  <a:srgbClr val="7030A0"/>
                </a:solidFill>
              </a:rPr>
              <a:t>Kemet </a:t>
            </a:r>
            <a:r>
              <a:rPr b="1" dirty="0">
                <a:solidFill>
                  <a:srgbClr val="7030A0"/>
                </a:solidFill>
              </a:rPr>
              <a:t>Sports</a:t>
            </a:r>
            <a:r>
              <a:rPr lang="en-US" b="1" dirty="0">
                <a:solidFill>
                  <a:srgbClr val="7030A0"/>
                </a:solidFill>
              </a:rPr>
              <a:t> W</a:t>
            </a:r>
            <a:r>
              <a:rPr b="1" dirty="0">
                <a:solidFill>
                  <a:srgbClr val="7030A0"/>
                </a:solidFill>
              </a:rPr>
              <a:t>ear Co</a:t>
            </a:r>
            <a:r>
              <a:rPr lang="en-US" b="1" dirty="0">
                <a:solidFill>
                  <a:srgbClr val="7030A0"/>
                </a:solidFill>
              </a:rPr>
              <a:t>.</a:t>
            </a:r>
            <a:endParaRPr b="1" dirty="0">
              <a:solidFill>
                <a:srgbClr val="7030A0"/>
              </a:solidFill>
            </a:endParaRPr>
          </a:p>
          <a:p>
            <a:r>
              <a:rPr dirty="0"/>
              <a:t>Presented by: </a:t>
            </a: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Pro Sync Integrated Solutions</a:t>
            </a:r>
            <a:endParaRPr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0070C0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1. Company Overview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2. Project Objectives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3. Odoo 18.2 Modules Scope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4. Technical Architecture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5. Implementation Plan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6. Key Customizations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7. Integration Points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8. Expected Outcomes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9. Q&amp;A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0070C0"/>
                </a:solidFill>
              </a:rP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CC0066"/>
                </a:solidFill>
              </a:rPr>
              <a:t>9 Retail Stores across Egypt</a:t>
            </a:r>
          </a:p>
          <a:p>
            <a:r>
              <a:rPr u="sng" dirty="0">
                <a:solidFill>
                  <a:srgbClr val="CC0066"/>
                </a:solidFill>
              </a:rPr>
              <a:t>Full Manufacturing Operation</a:t>
            </a:r>
            <a:r>
              <a:rPr dirty="0">
                <a:solidFill>
                  <a:srgbClr val="CC0066"/>
                </a:solidFill>
              </a:rPr>
              <a:t>: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  </a:t>
            </a:r>
            <a:r>
              <a:rPr dirty="0">
                <a:solidFill>
                  <a:srgbClr val="0070C0"/>
                </a:solidFill>
              </a:rPr>
              <a:t>Knitting, Dyeing, Printing, Embroidery, Cutting, Sewing, Packing</a:t>
            </a:r>
          </a:p>
          <a:p>
            <a:r>
              <a:rPr dirty="0">
                <a:solidFill>
                  <a:srgbClr val="CC0066"/>
                </a:solidFill>
              </a:rPr>
              <a:t>Fashion Design &amp; Pattern Studio</a:t>
            </a:r>
          </a:p>
          <a:p>
            <a:r>
              <a:rPr dirty="0">
                <a:solidFill>
                  <a:srgbClr val="CC0066"/>
                </a:solidFill>
              </a:rPr>
              <a:t>Wholesale Trading</a:t>
            </a:r>
          </a:p>
          <a:p>
            <a:r>
              <a:rPr dirty="0">
                <a:solidFill>
                  <a:srgbClr val="CC0066"/>
                </a:solidFill>
              </a:rPr>
              <a:t>Exporting to USA and Europe</a:t>
            </a:r>
          </a:p>
          <a:p>
            <a:r>
              <a:rPr dirty="0">
                <a:solidFill>
                  <a:srgbClr val="CC0066"/>
                </a:solidFill>
              </a:rPr>
              <a:t>Importing from China, India, Europe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Project</a:t>
            </a:r>
            <a:r>
              <a:rPr dirty="0"/>
              <a:t> </a:t>
            </a:r>
            <a:r>
              <a:rPr b="1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CC0066"/>
                </a:solidFill>
              </a:rPr>
              <a:t>Unify all departments under one ERP system</a:t>
            </a:r>
          </a:p>
          <a:p>
            <a:r>
              <a:rPr dirty="0">
                <a:solidFill>
                  <a:srgbClr val="CC0066"/>
                </a:solidFill>
              </a:rPr>
              <a:t>Improve visibility, traceability, and reporting</a:t>
            </a:r>
          </a:p>
          <a:p>
            <a:r>
              <a:rPr dirty="0">
                <a:solidFill>
                  <a:srgbClr val="CC0066"/>
                </a:solidFill>
              </a:rPr>
              <a:t>Automate manufacturing &amp; supply chain workflows</a:t>
            </a:r>
          </a:p>
          <a:p>
            <a:r>
              <a:rPr dirty="0">
                <a:solidFill>
                  <a:srgbClr val="CC0066"/>
                </a:solidFill>
              </a:rPr>
              <a:t>Streamline import/export processes</a:t>
            </a:r>
          </a:p>
          <a:p>
            <a:r>
              <a:rPr dirty="0">
                <a:solidFill>
                  <a:srgbClr val="CC0066"/>
                </a:solidFill>
              </a:rPr>
              <a:t>Integrate retail &amp; wholesale operations</a:t>
            </a:r>
          </a:p>
          <a:p>
            <a:r>
              <a:rPr dirty="0">
                <a:solidFill>
                  <a:srgbClr val="CC0066"/>
                </a:solidFill>
              </a:rPr>
              <a:t>Enable future scalability and growth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Modules</a:t>
            </a:r>
            <a:r>
              <a:rPr dirty="0"/>
              <a:t> </a:t>
            </a:r>
            <a:r>
              <a:rPr b="1" dirty="0">
                <a:solidFill>
                  <a:srgbClr val="0070C0"/>
                </a:solidFill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>
                <a:solidFill>
                  <a:srgbClr val="0070C0"/>
                </a:solidFill>
              </a:rPr>
              <a:t>Retail</a:t>
            </a:r>
            <a:r>
              <a:rPr dirty="0"/>
              <a:t>: </a:t>
            </a:r>
            <a:r>
              <a:rPr b="1" dirty="0">
                <a:solidFill>
                  <a:srgbClr val="CC0066"/>
                </a:solidFill>
              </a:rPr>
              <a:t>POS, Inventory</a:t>
            </a:r>
          </a:p>
          <a:p>
            <a:r>
              <a:rPr b="1" dirty="0">
                <a:solidFill>
                  <a:srgbClr val="0070C0"/>
                </a:solidFill>
              </a:rPr>
              <a:t>Wholesale: </a:t>
            </a:r>
            <a:r>
              <a:rPr b="1" dirty="0">
                <a:solidFill>
                  <a:srgbClr val="CC0066"/>
                </a:solidFill>
              </a:rPr>
              <a:t>Sales, CRM</a:t>
            </a:r>
          </a:p>
          <a:p>
            <a:r>
              <a:rPr b="1" dirty="0">
                <a:solidFill>
                  <a:srgbClr val="0070C0"/>
                </a:solidFill>
              </a:rPr>
              <a:t>Manufacturing: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b="1" dirty="0">
                <a:solidFill>
                  <a:srgbClr val="CC0066"/>
                </a:solidFill>
              </a:rPr>
              <a:t>MRP, PLM, Quality</a:t>
            </a:r>
          </a:p>
          <a:p>
            <a:r>
              <a:rPr b="1" dirty="0">
                <a:solidFill>
                  <a:srgbClr val="0070C0"/>
                </a:solidFill>
              </a:rPr>
              <a:t>Design:</a:t>
            </a:r>
            <a:r>
              <a:rPr dirty="0"/>
              <a:t> </a:t>
            </a:r>
            <a:r>
              <a:rPr b="1" dirty="0">
                <a:solidFill>
                  <a:srgbClr val="CC0066"/>
                </a:solidFill>
              </a:rPr>
              <a:t>PLM, </a:t>
            </a:r>
            <a:r>
              <a:rPr lang="en-GB" b="1" dirty="0">
                <a:solidFill>
                  <a:srgbClr val="CC0066"/>
                </a:solidFill>
              </a:rPr>
              <a:t>Project </a:t>
            </a:r>
            <a:endParaRPr b="1" dirty="0">
              <a:solidFill>
                <a:srgbClr val="CC0066"/>
              </a:solidFill>
            </a:endParaRPr>
          </a:p>
          <a:p>
            <a:r>
              <a:rPr b="1" dirty="0">
                <a:solidFill>
                  <a:srgbClr val="0070C0"/>
                </a:solidFill>
              </a:rPr>
              <a:t>Imports/Exports: </a:t>
            </a:r>
            <a:r>
              <a:rPr b="1" dirty="0">
                <a:solidFill>
                  <a:srgbClr val="CC0066"/>
                </a:solidFill>
              </a:rPr>
              <a:t>Custom Shipping Module</a:t>
            </a:r>
          </a:p>
          <a:p>
            <a:r>
              <a:rPr b="1" dirty="0">
                <a:solidFill>
                  <a:srgbClr val="0070C0"/>
                </a:solidFill>
              </a:rPr>
              <a:t>Accounting:</a:t>
            </a:r>
            <a:r>
              <a:rPr dirty="0"/>
              <a:t> </a:t>
            </a:r>
            <a:r>
              <a:rPr lang="en-GB" b="1" dirty="0">
                <a:solidFill>
                  <a:srgbClr val="CC0066"/>
                </a:solidFill>
              </a:rPr>
              <a:t>Accounting</a:t>
            </a:r>
            <a:r>
              <a:rPr b="1" dirty="0">
                <a:solidFill>
                  <a:srgbClr val="CC0066"/>
                </a:solidFill>
              </a:rPr>
              <a:t>, Multi-currency</a:t>
            </a:r>
          </a:p>
          <a:p>
            <a:r>
              <a:rPr b="1" dirty="0">
                <a:solidFill>
                  <a:srgbClr val="0070C0"/>
                </a:solidFill>
              </a:rPr>
              <a:t>HR:</a:t>
            </a:r>
            <a:r>
              <a:rPr dirty="0"/>
              <a:t> </a:t>
            </a:r>
            <a:r>
              <a:rPr b="1" dirty="0">
                <a:solidFill>
                  <a:srgbClr val="CC0066"/>
                </a:solidFill>
              </a:rPr>
              <a:t>Payroll (Localized), Attendance</a:t>
            </a:r>
          </a:p>
          <a:p>
            <a:r>
              <a:rPr b="1" dirty="0">
                <a:solidFill>
                  <a:srgbClr val="0070C0"/>
                </a:solidFill>
              </a:rPr>
              <a:t>Reporting:</a:t>
            </a:r>
            <a:r>
              <a:rPr dirty="0"/>
              <a:t> </a:t>
            </a:r>
            <a:r>
              <a:rPr b="1" dirty="0">
                <a:solidFill>
                  <a:srgbClr val="CC0066"/>
                </a:solidFill>
              </a:rPr>
              <a:t>Dashboards, BI, Spreadsheets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Technical</a:t>
            </a:r>
            <a:r>
              <a:rPr dirty="0"/>
              <a:t> </a:t>
            </a:r>
            <a:r>
              <a:rPr b="1" dirty="0">
                <a:solidFill>
                  <a:srgbClr val="0070C0"/>
                </a:solidFill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>
                <a:solidFill>
                  <a:srgbClr val="0070C0"/>
                </a:solidFill>
              </a:rPr>
              <a:t>Odoo Version</a:t>
            </a:r>
            <a:r>
              <a:rPr dirty="0"/>
              <a:t>: </a:t>
            </a:r>
            <a:r>
              <a:rPr dirty="0">
                <a:solidFill>
                  <a:srgbClr val="CC0066"/>
                </a:solidFill>
              </a:rPr>
              <a:t>18.2 Enterprise</a:t>
            </a:r>
          </a:p>
          <a:p>
            <a:r>
              <a:rPr b="1" dirty="0">
                <a:solidFill>
                  <a:srgbClr val="0070C0"/>
                </a:solidFill>
              </a:rPr>
              <a:t>Deployment: </a:t>
            </a:r>
            <a:r>
              <a:rPr dirty="0">
                <a:solidFill>
                  <a:srgbClr val="CC0066"/>
                </a:solidFill>
              </a:rPr>
              <a:t>Odoo.sh / On-premises (TBD)</a:t>
            </a:r>
          </a:p>
          <a:p>
            <a:r>
              <a:rPr b="1" dirty="0">
                <a:solidFill>
                  <a:srgbClr val="0070C0"/>
                </a:solidFill>
              </a:rPr>
              <a:t>Integrations:</a:t>
            </a:r>
          </a:p>
          <a:p>
            <a:pPr marL="0" indent="0">
              <a:buNone/>
            </a:pPr>
            <a:r>
              <a:rPr dirty="0">
                <a:solidFill>
                  <a:srgbClr val="CC0066"/>
                </a:solidFill>
              </a:rPr>
              <a:t>  </a:t>
            </a:r>
            <a:r>
              <a:rPr lang="en-GB" dirty="0">
                <a:solidFill>
                  <a:srgbClr val="CC0066"/>
                </a:solidFill>
              </a:rPr>
              <a:t>-</a:t>
            </a:r>
            <a:r>
              <a:rPr dirty="0">
                <a:solidFill>
                  <a:srgbClr val="CC0066"/>
                </a:solidFill>
              </a:rPr>
              <a:t> POS hardware</a:t>
            </a:r>
          </a:p>
          <a:p>
            <a:pPr marL="0" indent="0">
              <a:buNone/>
            </a:pPr>
            <a:r>
              <a:rPr lang="en-GB" dirty="0">
                <a:solidFill>
                  <a:srgbClr val="CC0066"/>
                </a:solidFill>
              </a:rPr>
              <a:t>  - </a:t>
            </a:r>
            <a:r>
              <a:rPr dirty="0">
                <a:solidFill>
                  <a:srgbClr val="CC0066"/>
                </a:solidFill>
              </a:rPr>
              <a:t>Barcode scanners</a:t>
            </a:r>
            <a:endParaRPr lang="en-GB" dirty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C0066"/>
                </a:solidFill>
              </a:rPr>
              <a:t>  - </a:t>
            </a:r>
            <a:r>
              <a:rPr dirty="0">
                <a:solidFill>
                  <a:srgbClr val="CC0066"/>
                </a:solidFill>
              </a:rPr>
              <a:t>Shipping carriers (DHL, Aramex)</a:t>
            </a:r>
            <a:endParaRPr lang="en-GB" dirty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C0066"/>
                </a:solidFill>
              </a:rPr>
              <a:t>  - </a:t>
            </a:r>
            <a:r>
              <a:rPr dirty="0">
                <a:solidFill>
                  <a:srgbClr val="CC0066"/>
                </a:solidFill>
              </a:rPr>
              <a:t>Email/SMS gateways</a:t>
            </a:r>
          </a:p>
          <a:p>
            <a:r>
              <a:rPr b="1" u="sng" dirty="0">
                <a:solidFill>
                  <a:srgbClr val="0070C0"/>
                </a:solidFill>
              </a:rPr>
              <a:t>Data Migration</a:t>
            </a:r>
            <a:r>
              <a:rPr b="1" dirty="0">
                <a:solidFill>
                  <a:srgbClr val="0070C0"/>
                </a:solidFill>
              </a:rPr>
              <a:t>: </a:t>
            </a:r>
            <a:endParaRPr lang="en-GB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CC0066"/>
                </a:solidFill>
              </a:rPr>
              <a:t>COA, </a:t>
            </a:r>
            <a:r>
              <a:rPr lang="en-US" dirty="0">
                <a:solidFill>
                  <a:srgbClr val="CC0066"/>
                </a:solidFill>
              </a:rPr>
              <a:t>Transactions, Balances, </a:t>
            </a:r>
            <a:r>
              <a:rPr dirty="0">
                <a:solidFill>
                  <a:srgbClr val="CC0066"/>
                </a:solidFill>
              </a:rPr>
              <a:t>Products, Partners</a:t>
            </a:r>
            <a:r>
              <a:rPr lang="en-GB" dirty="0">
                <a:solidFill>
                  <a:srgbClr val="CC0066"/>
                </a:solidFill>
              </a:rPr>
              <a:t>(Customers &amp; Suppliers "Vendors</a:t>
            </a:r>
            <a:r>
              <a:rPr lang="en-US" dirty="0">
                <a:solidFill>
                  <a:srgbClr val="CC0066"/>
                </a:solidFill>
              </a:rPr>
              <a:t>”)</a:t>
            </a:r>
            <a:r>
              <a:rPr dirty="0">
                <a:solidFill>
                  <a:srgbClr val="CC00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3810"/>
          </a:xfrm>
        </p:spPr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Implementation</a:t>
            </a:r>
            <a:r>
              <a:rPr dirty="0"/>
              <a:t> </a:t>
            </a:r>
            <a:r>
              <a:rPr b="1" dirty="0">
                <a:solidFill>
                  <a:srgbClr val="0070C0"/>
                </a:solidFill>
              </a:rPr>
              <a:t>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029451-4AAA-9078-5492-B59AC8FAE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893136"/>
              </p:ext>
            </p:extLst>
          </p:nvPr>
        </p:nvGraphicFramePr>
        <p:xfrm>
          <a:off x="347472" y="1463040"/>
          <a:ext cx="8339328" cy="4078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894452610"/>
                    </a:ext>
                  </a:extLst>
                </a:gridCol>
                <a:gridCol w="1732764">
                  <a:extLst>
                    <a:ext uri="{9D8B030D-6E8A-4147-A177-3AD203B41FA5}">
                      <a16:colId xmlns:a16="http://schemas.microsoft.com/office/drawing/2014/main" val="1399681141"/>
                    </a:ext>
                  </a:extLst>
                </a:gridCol>
                <a:gridCol w="4000524">
                  <a:extLst>
                    <a:ext uri="{9D8B030D-6E8A-4147-A177-3AD203B41FA5}">
                      <a16:colId xmlns:a16="http://schemas.microsoft.com/office/drawing/2014/main" val="3344137634"/>
                    </a:ext>
                  </a:extLst>
                </a:gridCol>
              </a:tblGrid>
              <a:tr h="509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Phase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Duration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Key Deliverables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2036512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Requirement Analysis</a:t>
                      </a:r>
                      <a:endParaRPr lang="en-US" sz="20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2 weeks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CC0066"/>
                          </a:solidFill>
                          <a:effectLst/>
                        </a:rPr>
                        <a:t>Process Mapping, Scope Definition</a:t>
                      </a:r>
                      <a:endParaRPr lang="en-US" sz="2000" b="0" i="0" u="none" strike="noStrike" dirty="0">
                        <a:solidFill>
                          <a:srgbClr val="CC00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837898780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Design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 week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CC0066"/>
                          </a:solidFill>
                          <a:effectLst/>
                        </a:rPr>
                        <a:t>Architecture, Data Models</a:t>
                      </a:r>
                      <a:endParaRPr lang="en-US" sz="2000" b="0" i="0" u="none" strike="noStrike" dirty="0">
                        <a:solidFill>
                          <a:srgbClr val="CC00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951373178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 &amp; Dev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6 weeks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CC0066"/>
                          </a:solidFill>
                          <a:effectLst/>
                        </a:rPr>
                        <a:t>Modules Setup, Customization</a:t>
                      </a:r>
                      <a:endParaRPr lang="en-US" sz="2000" b="0" i="0" u="none" strike="noStrike" dirty="0">
                        <a:solidFill>
                          <a:srgbClr val="CC00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3334723369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Migration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1 week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CC0066"/>
                          </a:solidFill>
                          <a:effectLst/>
                        </a:rPr>
                        <a:t>Legacy to Odoo</a:t>
                      </a:r>
                      <a:endParaRPr lang="en-US" sz="2000" b="0" i="0" u="none" strike="noStrike" dirty="0">
                        <a:solidFill>
                          <a:srgbClr val="CC00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3122455210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UAT &amp; Training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4 weeks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CC0066"/>
                          </a:solidFill>
                          <a:effectLst/>
                        </a:rPr>
                        <a:t>Testing, User Training</a:t>
                      </a:r>
                      <a:endParaRPr lang="en-US" sz="2000" b="0" i="0" u="none" strike="noStrike" dirty="0">
                        <a:solidFill>
                          <a:srgbClr val="CC00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2115332151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Go-Live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2 week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CC0066"/>
                          </a:solidFill>
                          <a:effectLst/>
                        </a:rPr>
                        <a:t>Live System Launch</a:t>
                      </a:r>
                      <a:endParaRPr lang="en-US" sz="2000" b="0" i="0" u="none" strike="noStrike" dirty="0">
                        <a:solidFill>
                          <a:srgbClr val="CC00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1652914381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2000" b="1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2 month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solidFill>
                            <a:srgbClr val="CC0066"/>
                          </a:solidFill>
                          <a:effectLst/>
                        </a:rPr>
                        <a:t>Stabilization, Fine-tuning</a:t>
                      </a:r>
                      <a:endParaRPr lang="en-US" sz="2000" b="0" i="0" u="none" strike="noStrike" dirty="0">
                        <a:solidFill>
                          <a:srgbClr val="CC006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4300" marR="9525" marT="9525" marB="0" anchor="ctr"/>
                </a:tc>
                <a:extLst>
                  <a:ext uri="{0D108BD9-81ED-4DB2-BD59-A6C34878D82A}">
                    <a16:rowId xmlns:a16="http://schemas.microsoft.com/office/drawing/2014/main" val="40894050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491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مبادرة مصر الرقمية </vt:lpstr>
      <vt:lpstr>Graduation Project of Odoo Consultant Applicant Track</vt:lpstr>
      <vt:lpstr>Technical Presentation</vt:lpstr>
      <vt:lpstr>Agenda</vt:lpstr>
      <vt:lpstr>Company Overview</vt:lpstr>
      <vt:lpstr>Project Objectives</vt:lpstr>
      <vt:lpstr>Modules Scope</vt:lpstr>
      <vt:lpstr>Technical Architecture</vt:lpstr>
      <vt:lpstr>Implementation Plan</vt:lpstr>
      <vt:lpstr>Key Customizations</vt:lpstr>
      <vt:lpstr>Integration Points</vt:lpstr>
      <vt:lpstr>Expected Outcomes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karam</dc:creator>
  <cp:keywords/>
  <dc:description>generated using python-pptx</dc:description>
  <cp:lastModifiedBy>karam kamel</cp:lastModifiedBy>
  <cp:revision>7</cp:revision>
  <dcterms:created xsi:type="dcterms:W3CDTF">2013-01-27T09:14:16Z</dcterms:created>
  <dcterms:modified xsi:type="dcterms:W3CDTF">2025-04-30T16:28:29Z</dcterms:modified>
  <cp:category/>
</cp:coreProperties>
</file>