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7" r:id="rId5"/>
    <p:sldId id="257" r:id="rId6"/>
    <p:sldId id="258" r:id="rId7"/>
    <p:sldId id="263" r:id="rId8"/>
    <p:sldId id="259" r:id="rId9"/>
    <p:sldId id="265" r:id="rId10"/>
    <p:sldId id="261" r:id="rId11"/>
    <p:sldId id="262" r:id="rId12"/>
    <p:sldId id="260" r:id="rId13"/>
    <p:sldId id="264" r:id="rId14"/>
    <p:sldId id="267" r:id="rId15"/>
    <p:sldId id="268" r:id="rId16"/>
    <p:sldId id="289" r:id="rId17"/>
    <p:sldId id="278" r:id="rId18"/>
    <p:sldId id="279" r:id="rId19"/>
    <p:sldId id="288" r:id="rId20"/>
    <p:sldId id="281" r:id="rId21"/>
    <p:sldId id="283" r:id="rId22"/>
    <p:sldId id="290" r:id="rId23"/>
    <p:sldId id="286" r:id="rId24"/>
    <p:sldId id="270" r:id="rId25"/>
    <p:sldId id="273" r:id="rId26"/>
    <p:sldId id="274" r:id="rId27"/>
    <p:sldId id="275" r:id="rId28"/>
    <p:sldId id="271" r:id="rId2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3DA95F-A577-4CBD-8E8C-42CB3ED698F4}">
          <p14:sldIdLst>
            <p14:sldId id="287"/>
          </p14:sldIdLst>
        </p14:section>
        <p14:section name="Web Service Technology" id="{5A429731-6E34-4C61-BF21-74C27E82314B}">
          <p14:sldIdLst>
            <p14:sldId id="257"/>
            <p14:sldId id="258"/>
            <p14:sldId id="263"/>
            <p14:sldId id="259"/>
            <p14:sldId id="265"/>
            <p14:sldId id="261"/>
            <p14:sldId id="262"/>
            <p14:sldId id="260"/>
          </p14:sldIdLst>
        </p14:section>
        <p14:section name="Apache CXF" id="{BB0D5B2F-179F-4A1B-A313-0C78B62FDE0A}">
          <p14:sldIdLst>
            <p14:sldId id="264"/>
            <p14:sldId id="267"/>
            <p14:sldId id="268"/>
          </p14:sldIdLst>
        </p14:section>
        <p14:section name="Warmup LABs" id="{0A096E79-5C3C-4C82-9BD0-5740DDC6E388}">
          <p14:sldIdLst>
            <p14:sldId id="289"/>
          </p14:sldIdLst>
        </p14:section>
        <p14:section name="WS Code First" id="{04D231FE-7548-46B5-B7F0-3320918A4496}">
          <p14:sldIdLst>
            <p14:sldId id="278"/>
            <p14:sldId id="279"/>
            <p14:sldId id="288"/>
            <p14:sldId id="281"/>
          </p14:sldIdLst>
        </p14:section>
        <p14:section name="WS Contract First" id="{35D166DE-58F1-4A2D-93A8-647F57FF6DFF}">
          <p14:sldIdLst>
            <p14:sldId id="283"/>
            <p14:sldId id="290"/>
            <p14:sldId id="286"/>
          </p14:sldIdLst>
        </p14:section>
        <p14:section name="REST" id="{E694CA1F-C7FA-4261-ADD5-CA324AC418AF}">
          <p14:sldIdLst>
            <p14:sldId id="270"/>
            <p14:sldId id="273"/>
            <p14:sldId id="274"/>
            <p14:sldId id="275"/>
          </p14:sldIdLst>
        </p14:section>
        <p14:section name="DAG-2 CXF with Camel" id="{88B4E44F-659A-4A93-BB5B-4DB7DC24E776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>
      <p:cViewPr varScale="1">
        <p:scale>
          <a:sx n="88" d="100"/>
          <a:sy n="88" d="100"/>
        </p:scale>
        <p:origin x="96" y="84"/>
      </p:cViewPr>
      <p:guideLst/>
    </p:cSldViewPr>
  </p:slideViewPr>
  <p:outlineViewPr>
    <p:cViewPr>
      <p:scale>
        <a:sx n="33" d="100"/>
        <a:sy n="33" d="100"/>
      </p:scale>
      <p:origin x="0" y="-20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388" y="78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8BF69-CA7D-418E-8BBC-3857F2BCDA25}" type="datetimeFigureOut">
              <a:rPr lang="sv-SE" smtClean="0"/>
              <a:t>2016-02-03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0CA4-75B4-43EF-BB03-EBC4DFC81B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230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59DD9-3966-428A-BA4D-5D398AEC0D1E}" type="datetimeFigureOut">
              <a:rPr lang="sv-SE" smtClean="0"/>
              <a:t>2016-02-03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BFF64-CF65-4193-8F94-FE6655764F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34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- Language independent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BFF64-CF65-4193-8F94-FE6655764FB5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909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3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9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036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10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933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0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6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24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83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55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3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© R2Meton 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http://www.r2m.se</a:t>
            </a:r>
            <a:endParaRPr lang="sv-SE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6251388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2192000" cy="2907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06" y="6331910"/>
            <a:ext cx="993250" cy="3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5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ml11/" TargetMode="External"/><Relationship Id="rId2" Type="http://schemas.openxmlformats.org/officeDocument/2006/relationships/hyperlink" Target="https://www.w3.org/TR/soa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s-i.org/Profiles/BasicProfile-2.0-2010-11-09.html" TargetMode="External"/><Relationship Id="rId4" Type="http://schemas.openxmlformats.org/officeDocument/2006/relationships/hyperlink" Target="https://www.w3.org/TR/wsd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webservices/tempconvert.asmx?WSD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181/cx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Apache CXF</a:t>
            </a:r>
            <a:endParaRPr lang="sv-SE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smtClean="0"/>
          </a:p>
          <a:p>
            <a:r>
              <a:rPr lang="sv-SE" smtClean="0"/>
              <a:t>Building services using JAX-WS &amp; JAX-RS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5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Apache CXF</a:t>
            </a:r>
            <a:br>
              <a:rPr lang="sv-SE" smtClean="0"/>
            </a:br>
            <a:r>
              <a:rPr lang="sv-SE" smtClean="0"/>
              <a:t/>
            </a:r>
            <a:br>
              <a:rPr lang="sv-SE" smtClean="0"/>
            </a:b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An implementation of JAX-WS &amp; JAX-RS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77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CXF Capabilities – Why CXF?</a:t>
            </a:r>
            <a:endParaRPr lang="sv-S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smtClean="0"/>
              <a:t>Support for web service standards:</a:t>
            </a:r>
          </a:p>
          <a:p>
            <a:pPr lvl="1"/>
            <a:r>
              <a:rPr lang="sv-SE" smtClean="0"/>
              <a:t>Not just JAX-WS &amp; JAX-RS but also others such as </a:t>
            </a:r>
          </a:p>
          <a:p>
            <a:pPr lvl="2"/>
            <a:r>
              <a:rPr lang="en-US" smtClean="0"/>
              <a:t>WS-Basic Profile</a:t>
            </a:r>
          </a:p>
          <a:p>
            <a:pPr lvl="2"/>
            <a:r>
              <a:rPr lang="en-US" smtClean="0"/>
              <a:t>WS-Addressing</a:t>
            </a:r>
          </a:p>
          <a:p>
            <a:pPr lvl="2"/>
            <a:r>
              <a:rPr lang="en-US" smtClean="0"/>
              <a:t>WS-Policy</a:t>
            </a:r>
          </a:p>
          <a:p>
            <a:pPr lvl="2"/>
            <a:r>
              <a:rPr lang="en-US" smtClean="0"/>
              <a:t>WS-</a:t>
            </a:r>
            <a:r>
              <a:rPr lang="en-US" err="1" smtClean="0"/>
              <a:t>ReliableMessaging</a:t>
            </a:r>
            <a:endParaRPr lang="en-US" smtClean="0"/>
          </a:p>
          <a:p>
            <a:pPr lvl="2"/>
            <a:r>
              <a:rPr lang="en-US" smtClean="0"/>
              <a:t>WS-Security</a:t>
            </a:r>
            <a:endParaRPr lang="en-US"/>
          </a:p>
          <a:p>
            <a:r>
              <a:rPr lang="en-US"/>
              <a:t>CXF provides support for a complete JAX-WS </a:t>
            </a:r>
            <a:r>
              <a:rPr lang="en-US" smtClean="0"/>
              <a:t>stack.</a:t>
            </a:r>
          </a:p>
          <a:p>
            <a:r>
              <a:rPr lang="en-US" smtClean="0"/>
              <a:t>Frontend programming APIs: APIs to expose POJOs as web services and web service clients.</a:t>
            </a:r>
          </a:p>
          <a:p>
            <a:r>
              <a:rPr lang="en-US" smtClean="0"/>
              <a:t>Tools for conversion between Java, web services &amp; WSDL in order to generate Java/WSDL.</a:t>
            </a:r>
          </a:p>
          <a:p>
            <a:r>
              <a:rPr lang="en-US" smtClean="0"/>
              <a:t>Support for different transports &amp; bindings.</a:t>
            </a:r>
          </a:p>
          <a:p>
            <a:r>
              <a:rPr lang="en-US" smtClean="0"/>
              <a:t>Ease of use: </a:t>
            </a:r>
          </a:p>
          <a:p>
            <a:pPr lvl="1"/>
            <a:r>
              <a:rPr lang="en-US" smtClean="0"/>
              <a:t>Good integration with Spring framework. Easy deployment through Spring configuration.</a:t>
            </a:r>
            <a:r>
              <a:rPr lang="en-US"/>
              <a:t> CXF provides support for a complete JAX-WS stack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8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CXF Architecture</a:t>
            </a:r>
            <a:endParaRPr lang="sv-SE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529447"/>
              </p:ext>
            </p:extLst>
          </p:nvPr>
        </p:nvGraphicFramePr>
        <p:xfrm>
          <a:off x="5376000" y="1628999"/>
          <a:ext cx="6480000" cy="43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40000"/>
                <a:gridCol w="3240000"/>
              </a:tblGrid>
              <a:tr h="772194">
                <a:tc>
                  <a:txBody>
                    <a:bodyPr/>
                    <a:lstStyle/>
                    <a:p>
                      <a:r>
                        <a:rPr lang="sv-SE" sz="1600" smtClean="0"/>
                        <a:t>Bus</a:t>
                      </a:r>
                      <a:endParaRPr lang="sv-S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smtClean="0"/>
                        <a:t>CXF backbone</a:t>
                      </a:r>
                      <a:r>
                        <a:rPr lang="sv-SE" sz="1600" baseline="0" smtClean="0"/>
                        <a:t> which is c</a:t>
                      </a:r>
                      <a:r>
                        <a:rPr lang="sv-SE" sz="1600" smtClean="0"/>
                        <a:t>omprised of Sprin</a:t>
                      </a:r>
                      <a:r>
                        <a:rPr lang="sv-SE" sz="1600" baseline="0" smtClean="0"/>
                        <a:t>g configuration file cxf.xml.</a:t>
                      </a:r>
                      <a:endParaRPr lang="sv-SE" sz="1600"/>
                    </a:p>
                  </a:txBody>
                  <a:tcPr/>
                </a:tc>
              </a:tr>
              <a:tr h="619415">
                <a:tc>
                  <a:txBody>
                    <a:bodyPr/>
                    <a:lstStyle/>
                    <a:p>
                      <a:r>
                        <a:rPr lang="sv-SE" sz="1600" smtClean="0"/>
                        <a:t>Frontend</a:t>
                      </a:r>
                      <a:endParaRPr lang="sv-S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smtClean="0"/>
                        <a:t>Create web service server/client by means</a:t>
                      </a:r>
                      <a:r>
                        <a:rPr lang="sv-SE" sz="1600" baseline="0" smtClean="0"/>
                        <a:t> of annotations.</a:t>
                      </a:r>
                      <a:endParaRPr lang="sv-SE" sz="1600"/>
                    </a:p>
                  </a:txBody>
                  <a:tcPr/>
                </a:tc>
              </a:tr>
              <a:tr h="433590">
                <a:tc>
                  <a:txBody>
                    <a:bodyPr/>
                    <a:lstStyle/>
                    <a:p>
                      <a:r>
                        <a:rPr lang="sv-SE" sz="1600" smtClean="0"/>
                        <a:t>Messaging &amp; Interceptors</a:t>
                      </a:r>
                      <a:endParaRPr lang="sv-S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smtClean="0"/>
                        <a:t>Interceptors act on the messages.</a:t>
                      </a:r>
                    </a:p>
                  </a:txBody>
                  <a:tcPr/>
                </a:tc>
              </a:tr>
              <a:tr h="856195">
                <a:tc>
                  <a:txBody>
                    <a:bodyPr/>
                    <a:lstStyle/>
                    <a:p>
                      <a:r>
                        <a:rPr lang="sv-SE" sz="1600" smtClean="0"/>
                        <a:t>Service Model</a:t>
                      </a:r>
                      <a:endParaRPr lang="sv-S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smtClean="0"/>
                        <a:t>Functionality to create the various WSDL elements</a:t>
                      </a:r>
                      <a:r>
                        <a:rPr lang="sv-SE" sz="1600" baseline="0" smtClean="0"/>
                        <a:t> (operations, bindings, …).</a:t>
                      </a:r>
                      <a:endParaRPr lang="sv-SE" sz="1600" smtClean="0"/>
                    </a:p>
                  </a:txBody>
                  <a:tcPr/>
                </a:tc>
              </a:tr>
              <a:tr h="433590">
                <a:tc>
                  <a:txBody>
                    <a:bodyPr/>
                    <a:lstStyle/>
                    <a:p>
                      <a:r>
                        <a:rPr lang="sv-SE" sz="1600" smtClean="0"/>
                        <a:t>Data Binding</a:t>
                      </a:r>
                      <a:endParaRPr lang="sv-S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smtClean="0"/>
                        <a:t>Mapping</a:t>
                      </a:r>
                      <a:r>
                        <a:rPr lang="sv-SE" sz="1600" baseline="0" smtClean="0"/>
                        <a:t> between Java &amp; XML.</a:t>
                      </a:r>
                      <a:endParaRPr lang="sv-SE" sz="1600" smtClean="0"/>
                    </a:p>
                  </a:txBody>
                  <a:tcPr/>
                </a:tc>
              </a:tr>
              <a:tr h="602508">
                <a:tc>
                  <a:txBody>
                    <a:bodyPr/>
                    <a:lstStyle/>
                    <a:p>
                      <a:r>
                        <a:rPr lang="sv-SE" sz="1600" smtClean="0"/>
                        <a:t>Protocol Binding</a:t>
                      </a:r>
                      <a:endParaRPr lang="sv-S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smtClean="0"/>
                        <a:t>Maps to WSDL &lt;wsdl:binding&gt;, e.g. SOAP.</a:t>
                      </a:r>
                    </a:p>
                  </a:txBody>
                  <a:tcPr/>
                </a:tc>
              </a:tr>
              <a:tr h="602508">
                <a:tc>
                  <a:txBody>
                    <a:bodyPr/>
                    <a:lstStyle/>
                    <a:p>
                      <a:r>
                        <a:rPr lang="sv-SE" sz="1600" smtClean="0"/>
                        <a:t>Transport</a:t>
                      </a:r>
                      <a:endParaRPr lang="sv-S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smtClean="0"/>
                        <a:t>Maps</a:t>
                      </a:r>
                      <a:r>
                        <a:rPr lang="sv-SE" sz="1600" baseline="0" smtClean="0"/>
                        <a:t> to WSDL &lt;wsdl:port&gt;, </a:t>
                      </a:r>
                      <a:r>
                        <a:rPr lang="sv-SE" sz="1600" smtClean="0"/>
                        <a:t>e.g. HTTP.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" y="3069000"/>
            <a:ext cx="4761905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Warmup Labs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See l</a:t>
            </a:r>
            <a:r>
              <a:rPr lang="sv-SE" dirty="0" smtClean="0"/>
              <a:t>ab </a:t>
            </a:r>
            <a:r>
              <a:rPr lang="sv-SE" dirty="0"/>
              <a:t>instructions </a:t>
            </a:r>
            <a:r>
              <a:rPr lang="sv-SE" dirty="0" smtClean="0"/>
              <a:t>"CXF Labs" &gt; "Warmup Labs"</a:t>
            </a:r>
          </a:p>
          <a:p>
            <a:pPr lvl="1"/>
            <a:r>
              <a:rPr lang="sv-SE" dirty="0" smtClean="0"/>
              <a:t>"Pre-requisistes"</a:t>
            </a:r>
          </a:p>
          <a:p>
            <a:pPr lvl="1"/>
            <a:r>
              <a:rPr lang="sv-SE" dirty="0" smtClean="0"/>
              <a:t>"Install feature"</a:t>
            </a:r>
          </a:p>
          <a:p>
            <a:pPr lvl="1"/>
            <a:r>
              <a:rPr lang="sv-SE" dirty="0" smtClean="0"/>
              <a:t>"Modify an example"</a:t>
            </a:r>
            <a:endParaRPr lang="sv-S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69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WS Code </a:t>
            </a:r>
            <a:r>
              <a:rPr lang="sv-SE" dirty="0" smtClean="0"/>
              <a:t>First: Create a web service in a "Code First" approach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Create a JAX-WS annotated service interface "HelloWorld":</a:t>
            </a:r>
          </a:p>
          <a:p>
            <a:pPr lvl="1"/>
            <a:r>
              <a:rPr lang="sv-SE" dirty="0" smtClean="0"/>
              <a:t>@WebService</a:t>
            </a:r>
          </a:p>
          <a:p>
            <a:pPr lvl="1"/>
            <a:r>
              <a:rPr lang="sv-SE" dirty="0" smtClean="0"/>
              <a:t>NOT USED in example:</a:t>
            </a:r>
          </a:p>
          <a:p>
            <a:pPr lvl="2"/>
            <a:r>
              <a:rPr lang="sv-SE" dirty="0" smtClean="0"/>
              <a:t>@RequestWrapper</a:t>
            </a:r>
          </a:p>
          <a:p>
            <a:pPr lvl="2"/>
            <a:r>
              <a:rPr lang="sv-SE" dirty="0" smtClean="0"/>
              <a:t>@ResponseWrapper</a:t>
            </a:r>
          </a:p>
          <a:p>
            <a:pPr lvl="2"/>
            <a:r>
              <a:rPr lang="sv-SE" dirty="0" smtClean="0"/>
              <a:t>@WebMethod</a:t>
            </a:r>
          </a:p>
          <a:p>
            <a:pPr lvl="2"/>
            <a:r>
              <a:rPr lang="sv-SE" dirty="0" smtClean="0"/>
              <a:t>@WebParam</a:t>
            </a:r>
          </a:p>
          <a:p>
            <a:r>
              <a:rPr lang="sv-SE" dirty="0" smtClean="0"/>
              <a:t>Create implementation class "HelloWorldImpl"</a:t>
            </a:r>
          </a:p>
          <a:p>
            <a:pPr marL="228600" lvl="1">
              <a:spcBef>
                <a:spcPts val="1000"/>
              </a:spcBef>
            </a:pPr>
            <a:r>
              <a:rPr lang="sv-SE" dirty="0"/>
              <a:t>NOT USED in example:</a:t>
            </a:r>
          </a:p>
          <a:p>
            <a:pPr lvl="1"/>
            <a:r>
              <a:rPr lang="sv-SE" dirty="0" smtClean="0"/>
              <a:t>Create JAXB annotated classes which are used for wrapping the requests and responses, i.e. generating the XML that is sent in the SOAP body.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0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WS Code First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blueprint.xml:</a:t>
            </a:r>
            <a:endParaRPr lang="sv-SE" dirty="0"/>
          </a:p>
          <a:p>
            <a:pPr lvl="1"/>
            <a:r>
              <a:rPr lang="sv-SE" dirty="0" smtClean="0"/>
              <a:t>Register a JAX-WS endpoint and wire it with the HelloWorldImpl class.</a:t>
            </a:r>
          </a:p>
          <a:p>
            <a:r>
              <a:rPr lang="sv-SE" dirty="0" smtClean="0"/>
              <a:t>pom.xml:</a:t>
            </a:r>
          </a:p>
          <a:p>
            <a:pPr lvl="1"/>
            <a:r>
              <a:rPr lang="sv-SE" dirty="0" smtClean="0"/>
              <a:t>Add general JAX-WS dependencies.</a:t>
            </a:r>
          </a:p>
          <a:p>
            <a:pPr lvl="1"/>
            <a:r>
              <a:rPr lang="sv-SE" dirty="0" smtClean="0"/>
              <a:t>Add the CXF specific dependencies so that CXF is used as the JAX-WS engine.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20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LAB: WS Code First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See lab </a:t>
            </a:r>
            <a:r>
              <a:rPr lang="sv-SE" dirty="0" smtClean="0"/>
              <a:t>instructions</a:t>
            </a:r>
            <a:endParaRPr lang="sv-S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056000" y="3069000"/>
            <a:ext cx="1793883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@WebService</a:t>
            </a:r>
          </a:p>
          <a:p>
            <a:r>
              <a:rPr lang="sv-SE" dirty="0" smtClean="0"/>
              <a:t>HelloWorld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3216000" y="3069000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@WebService</a:t>
            </a:r>
          </a:p>
          <a:p>
            <a:r>
              <a:rPr lang="sv-SE" dirty="0" smtClean="0"/>
              <a:t>HelloWorldImpl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5736000" y="3069000"/>
            <a:ext cx="1793883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blueprint.xml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7902117" y="3069000"/>
            <a:ext cx="1793883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pom.xml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40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LAB-REVIEW</a:t>
            </a:r>
            <a:r>
              <a:rPr lang="sv-SE" dirty="0"/>
              <a:t>: </a:t>
            </a:r>
            <a:r>
              <a:rPr lang="sv-SE" dirty="0" smtClean="0"/>
              <a:t>WS </a:t>
            </a:r>
            <a:r>
              <a:rPr lang="sv-SE" dirty="0" smtClean="0"/>
              <a:t>Code First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See yEd </a:t>
            </a:r>
            <a:r>
              <a:rPr lang="sv-SE" dirty="0"/>
              <a:t>class </a:t>
            </a:r>
            <a:r>
              <a:rPr lang="sv-SE" dirty="0" smtClean="0"/>
              <a:t>diagram</a:t>
            </a:r>
            <a:endParaRPr lang="sv-S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36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WS </a:t>
            </a:r>
            <a:r>
              <a:rPr lang="sv-SE" dirty="0" smtClean="0"/>
              <a:t>Contract First</a:t>
            </a:r>
            <a:r>
              <a:rPr lang="sv-SE" dirty="0"/>
              <a:t>: Create a web service in a </a:t>
            </a:r>
            <a:r>
              <a:rPr lang="sv-SE" dirty="0" smtClean="0"/>
              <a:t>"Contract First</a:t>
            </a:r>
            <a:r>
              <a:rPr lang="sv-SE" dirty="0"/>
              <a:t>" approach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pom.xml:</a:t>
            </a:r>
          </a:p>
          <a:p>
            <a:pPr lvl="1"/>
            <a:r>
              <a:rPr lang="sv-SE" dirty="0" smtClean="0"/>
              <a:t>Add "cxf-codegen-plugin" in order to generate Java from WSDL.</a:t>
            </a:r>
          </a:p>
          <a:p>
            <a:pPr lvl="1"/>
            <a:r>
              <a:rPr lang="sv-SE" dirty="0" smtClean="0"/>
              <a:t>Add </a:t>
            </a:r>
            <a:r>
              <a:rPr lang="sv-SE" dirty="0"/>
              <a:t>general JAX-WS dependencies.</a:t>
            </a:r>
          </a:p>
          <a:p>
            <a:pPr lvl="1"/>
            <a:r>
              <a:rPr lang="sv-SE" dirty="0"/>
              <a:t>Add the CXF specific dependencies so that CXF is used as the JAX-WS engine.</a:t>
            </a:r>
          </a:p>
          <a:p>
            <a:r>
              <a:rPr lang="sv-SE" dirty="0" smtClean="0"/>
              <a:t>Generate JAX-WS annotated classes from WSDL by means of CXF maven plugin.</a:t>
            </a:r>
          </a:p>
          <a:p>
            <a:r>
              <a:rPr lang="sv-SE" dirty="0" smtClean="0"/>
              <a:t>Create an implementation "PersonImpl" for the generated @WebService interface "Person".</a:t>
            </a:r>
          </a:p>
          <a:p>
            <a:r>
              <a:rPr lang="sv-SE" dirty="0" smtClean="0"/>
              <a:t>beans.xml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Register a JAX-WS endpoint and wire it with the </a:t>
            </a:r>
            <a:r>
              <a:rPr lang="sv-SE" dirty="0" smtClean="0"/>
              <a:t>PersonImpl </a:t>
            </a:r>
            <a:r>
              <a:rPr lang="sv-SE" dirty="0"/>
              <a:t>class.</a:t>
            </a:r>
          </a:p>
          <a:p>
            <a:endParaRPr lang="sv-S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16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LAB: WS </a:t>
            </a:r>
            <a:r>
              <a:rPr lang="sv-SE" dirty="0" smtClean="0"/>
              <a:t>Contract First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See lab </a:t>
            </a:r>
            <a:r>
              <a:rPr lang="sv-SE" dirty="0" smtClean="0"/>
              <a:t>instructions</a:t>
            </a:r>
            <a:endParaRPr lang="sv-S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3222117" y="3069000"/>
            <a:ext cx="1793883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Generate Java from WSDL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382117" y="3069000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@WebService</a:t>
            </a:r>
          </a:p>
          <a:p>
            <a:r>
              <a:rPr lang="sv-SE" dirty="0" smtClean="0"/>
              <a:t>PersonImpl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7902117" y="3069000"/>
            <a:ext cx="1793883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beans.xml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1056000" y="3069000"/>
            <a:ext cx="1793883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pom.xml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240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Webservice Technology</a:t>
            </a:r>
            <a:br>
              <a:rPr lang="sv-SE" smtClean="0"/>
            </a:br>
            <a:r>
              <a:rPr lang="sv-SE" smtClean="0"/>
              <a:t/>
            </a:r>
            <a:br>
              <a:rPr lang="sv-SE" smtClean="0"/>
            </a:b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Provides communication </a:t>
            </a:r>
            <a:r>
              <a:rPr lang="en-US"/>
              <a:t>independent of any particular programming model and other implementation specific </a:t>
            </a:r>
            <a:r>
              <a:rPr lang="en-US" smtClean="0"/>
              <a:t>semantics.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3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LAB-REVIEW</a:t>
            </a:r>
            <a:r>
              <a:rPr lang="sv-SE" dirty="0"/>
              <a:t>: </a:t>
            </a:r>
            <a:r>
              <a:rPr lang="sv-SE" dirty="0"/>
              <a:t>WS Contract First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See yEd </a:t>
            </a:r>
            <a:r>
              <a:rPr lang="sv-SE" dirty="0"/>
              <a:t>class </a:t>
            </a:r>
            <a:r>
              <a:rPr lang="sv-SE" dirty="0" smtClean="0"/>
              <a:t>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4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REST: Expose a REST based CustomerService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Create a JAX-RS annotated service class "CustomerService":</a:t>
            </a:r>
          </a:p>
          <a:p>
            <a:pPr lvl="1"/>
            <a:r>
              <a:rPr lang="sv-SE" dirty="0" smtClean="0"/>
              <a:t>@Path("customer")</a:t>
            </a:r>
          </a:p>
          <a:p>
            <a:pPr lvl="1"/>
            <a:r>
              <a:rPr lang="sv-SE" dirty="0" smtClean="0"/>
              <a:t>@GET</a:t>
            </a:r>
          </a:p>
          <a:p>
            <a:pPr lvl="1"/>
            <a:r>
              <a:rPr lang="sv-SE" dirty="0" smtClean="0"/>
              <a:t>@Produces("application/xml")</a:t>
            </a:r>
          </a:p>
          <a:p>
            <a:pPr lvl="1"/>
            <a:r>
              <a:rPr lang="sv-SE" dirty="0" smtClean="0"/>
              <a:t>@QueryParam(...)</a:t>
            </a:r>
          </a:p>
          <a:p>
            <a:r>
              <a:rPr lang="sv-SE" dirty="0" smtClean="0"/>
              <a:t>Create a JAXB annotated POJO "Customer" to tell the Java Runtime how </a:t>
            </a:r>
            <a:r>
              <a:rPr lang="en-US" dirty="0"/>
              <a:t>the response object generated by the service should be converted to </a:t>
            </a:r>
            <a:r>
              <a:rPr lang="en-US" dirty="0" smtClean="0"/>
              <a:t>XML and vice versa: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XmlRootElement</a:t>
            </a:r>
            <a:endParaRPr lang="en-US" dirty="0" smtClean="0"/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06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blueprint.xml:</a:t>
            </a:r>
          </a:p>
          <a:p>
            <a:pPr lvl="1"/>
            <a:r>
              <a:rPr lang="sv-SE" dirty="0" smtClean="0"/>
              <a:t>Register CustomerService as a bean.</a:t>
            </a:r>
          </a:p>
          <a:p>
            <a:pPr lvl="1"/>
            <a:r>
              <a:rPr lang="sv-SE" dirty="0" smtClean="0"/>
              <a:t>Register a JAX-RS server and wire it with the CustomerService class.</a:t>
            </a:r>
          </a:p>
          <a:p>
            <a:r>
              <a:rPr lang="sv-SE" dirty="0" smtClean="0"/>
              <a:t>pom.xml:</a:t>
            </a:r>
          </a:p>
          <a:p>
            <a:pPr lvl="1"/>
            <a:r>
              <a:rPr lang="sv-SE" dirty="0" smtClean="0"/>
              <a:t>Add the JAX-RS API dependency in order to compile JAX-RS-annotated classes.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06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LAB: </a:t>
            </a:r>
            <a:r>
              <a:rPr lang="sv-SE" dirty="0" smtClean="0"/>
              <a:t>REST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056000" y="3069000"/>
            <a:ext cx="1793883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@Path</a:t>
            </a:r>
          </a:p>
          <a:p>
            <a:r>
              <a:rPr lang="sv-SE" dirty="0" smtClean="0"/>
              <a:t>PersonService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3216000" y="3069000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@XmlRootElement</a:t>
            </a:r>
          </a:p>
          <a:p>
            <a:r>
              <a:rPr lang="sv-SE" dirty="0" smtClean="0"/>
              <a:t>Person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5736000" y="3069000"/>
            <a:ext cx="1793883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blueprint.xml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7902117" y="3069000"/>
            <a:ext cx="1793883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pom.xml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89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LAB-REVIEW: </a:t>
            </a:r>
            <a:r>
              <a:rPr lang="sv-SE" dirty="0" smtClean="0"/>
              <a:t>REST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See yEd </a:t>
            </a:r>
            <a:r>
              <a:rPr lang="sv-SE" dirty="0"/>
              <a:t>class </a:t>
            </a:r>
            <a:r>
              <a:rPr lang="sv-SE" dirty="0" smtClean="0"/>
              <a:t>diagram</a:t>
            </a:r>
            <a:endParaRPr lang="sv-SE" dirty="0" smtClean="0"/>
          </a:p>
          <a:p>
            <a:pPr marL="0" indent="0">
              <a:buNone/>
            </a:pPr>
            <a:endParaRPr lang="sv-S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97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CXF with Camel</a:t>
            </a:r>
            <a:endParaRPr lang="sv-S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03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Web Services</a:t>
            </a:r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XML </a:t>
            </a:r>
            <a:r>
              <a:rPr lang="en-US"/>
              <a:t>is used to tag the </a:t>
            </a:r>
            <a:r>
              <a:rPr lang="en-US" smtClean="0"/>
              <a:t>data.</a:t>
            </a:r>
          </a:p>
          <a:p>
            <a:r>
              <a:rPr lang="en-US" smtClean="0"/>
              <a:t>SOAP </a:t>
            </a:r>
            <a:r>
              <a:rPr lang="en-US"/>
              <a:t>is used to transfer the </a:t>
            </a:r>
            <a:r>
              <a:rPr lang="en-US" smtClean="0"/>
              <a:t>data.</a:t>
            </a:r>
          </a:p>
          <a:p>
            <a:r>
              <a:rPr lang="en-US" smtClean="0"/>
              <a:t>WSDL </a:t>
            </a:r>
            <a:r>
              <a:rPr lang="en-US"/>
              <a:t>is used for describing the services </a:t>
            </a:r>
            <a:r>
              <a:rPr lang="en-US" smtClean="0"/>
              <a:t>available.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16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Specifications</a:t>
            </a:r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4027"/>
              </p:ext>
            </p:extLst>
          </p:nvPr>
        </p:nvGraphicFramePr>
        <p:xfrm>
          <a:off x="838200" y="1377000"/>
          <a:ext cx="1051559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32"/>
                <a:gridCol w="1131233"/>
                <a:gridCol w="1024235"/>
                <a:gridCol w="720000"/>
                <a:gridCol w="6337798"/>
              </a:tblGrid>
              <a:tr h="0">
                <a:tc>
                  <a:txBody>
                    <a:bodyPr/>
                    <a:lstStyle/>
                    <a:p>
                      <a:r>
                        <a:rPr lang="sv-SE" sz="1200" smtClean="0"/>
                        <a:t>Spec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Standards Body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aseline="0" smtClean="0"/>
                        <a:t>Release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JSR/URI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Contents</a:t>
                      </a:r>
                      <a:endParaRPr lang="sv-S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200" smtClean="0">
                          <a:effectLst/>
                        </a:rPr>
                        <a:t>JAX-WS 2.2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JCP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2006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JSR 224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Java API for XML-Based Web Services (JAX-WS) which defines: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smtClean="0"/>
                        <a:t>Standard Java- to-WSDL mapping.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smtClean="0"/>
                        <a:t>Which Java method gets invoked when a SOAP message invokes a WSDL operation.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smtClean="0"/>
                        <a:t>How that SOAP message is mapped to the method’s parameters.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smtClean="0"/>
                        <a:t>Annotations: @</a:t>
                      </a:r>
                      <a:r>
                        <a:rPr lang="en-US" sz="1200" err="1" smtClean="0"/>
                        <a:t>WebService</a:t>
                      </a:r>
                      <a:r>
                        <a:rPr lang="en-US" sz="1200" smtClean="0"/>
                        <a:t>, @</a:t>
                      </a:r>
                      <a:r>
                        <a:rPr lang="en-US" sz="1200" err="1" smtClean="0"/>
                        <a:t>WebMethod</a:t>
                      </a:r>
                      <a:r>
                        <a:rPr lang="en-US" sz="1200" smtClean="0"/>
                        <a:t>, @</a:t>
                      </a:r>
                      <a:r>
                        <a:rPr lang="en-US" sz="1200" err="1" smtClean="0"/>
                        <a:t>RequestWrapper</a:t>
                      </a:r>
                      <a:r>
                        <a:rPr lang="en-US" sz="1200" smtClean="0"/>
                        <a:t>, @</a:t>
                      </a:r>
                      <a:r>
                        <a:rPr lang="en-US" sz="1200" err="1" smtClean="0"/>
                        <a:t>ResponseWrapper</a:t>
                      </a:r>
                      <a:r>
                        <a:rPr lang="en-US" sz="1200" smtClean="0"/>
                        <a:t>, …</a:t>
                      </a:r>
                      <a:endParaRPr lang="sv-S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200" smtClean="0">
                          <a:effectLst/>
                        </a:rPr>
                        <a:t>JAXB 2.2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JCP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2006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JSR 222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smtClean="0"/>
                        <a:t>Java Architecture for XML Binding (JAXB) which defines: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smtClean="0"/>
                        <a:t>How</a:t>
                      </a:r>
                      <a:r>
                        <a:rPr lang="en-US" sz="1200" baseline="0" smtClean="0"/>
                        <a:t> to </a:t>
                      </a:r>
                      <a:r>
                        <a:rPr lang="en-US" sz="1200" smtClean="0"/>
                        <a:t>marshal Java objects into XML and vice versa.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200" smtClean="0"/>
                        <a:t>Annotations: @</a:t>
                      </a:r>
                      <a:r>
                        <a:rPr lang="en-US" sz="1200" err="1" smtClean="0"/>
                        <a:t>XmlRootElement</a:t>
                      </a:r>
                      <a:r>
                        <a:rPr lang="en-US" sz="1200" smtClean="0"/>
                        <a:t>,</a:t>
                      </a:r>
                      <a:r>
                        <a:rPr lang="en-US" sz="1200" baseline="0" smtClean="0"/>
                        <a:t> @</a:t>
                      </a:r>
                      <a:r>
                        <a:rPr lang="en-US" sz="1200" baseline="0" err="1" smtClean="0"/>
                        <a:t>XmlElement</a:t>
                      </a:r>
                      <a:r>
                        <a:rPr lang="en-US" sz="1200" baseline="0" smtClean="0"/>
                        <a:t>, @</a:t>
                      </a:r>
                      <a:r>
                        <a:rPr lang="en-US" sz="1200" baseline="0" err="1" smtClean="0"/>
                        <a:t>XmlType</a:t>
                      </a:r>
                      <a:r>
                        <a:rPr lang="en-US" sz="1200" baseline="0" smtClean="0"/>
                        <a:t>, …</a:t>
                      </a:r>
                      <a:endParaRPr lang="en-US" sz="120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200" smtClean="0"/>
                        <a:t>SOAP 1.2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W3C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2007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hlinkClick r:id="rId2"/>
                        </a:rPr>
                        <a:t>soap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Specifies SOAP messaging: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sv-SE" sz="1200" baseline="0" smtClean="0"/>
                        <a:t>Structure of SOAP messages.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sv-SE" sz="1200" smtClean="0"/>
                        <a:t>SOAP</a:t>
                      </a:r>
                      <a:r>
                        <a:rPr lang="sv-SE" sz="1200" baseline="0" smtClean="0"/>
                        <a:t> processing model.</a:t>
                      </a:r>
                      <a:endParaRPr lang="sv-S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200" smtClean="0"/>
                        <a:t>XML 1.1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W3C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2006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hlinkClick r:id="rId3"/>
                        </a:rPr>
                        <a:t>xml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Definition of well-formed</a:t>
                      </a:r>
                      <a:r>
                        <a:rPr lang="sv-SE" sz="1200" baseline="0" smtClean="0"/>
                        <a:t> XML documents.</a:t>
                      </a:r>
                      <a:endParaRPr lang="sv-S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200" smtClean="0"/>
                        <a:t>WSDL 1.1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W3C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2001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hlinkClick r:id="rId4"/>
                        </a:rPr>
                        <a:t>wsdl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Defines the XML format for describing network services as a set of endpoints operating on messages.</a:t>
                      </a:r>
                      <a:endParaRPr lang="sv-S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200" smtClean="0"/>
                        <a:t>WS-I Basic Profile 2.0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WS-I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2010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hlinkClick r:id="rId5"/>
                        </a:rPr>
                        <a:t>WSI-BP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Defines a much narrower set of valid</a:t>
                      </a:r>
                      <a:r>
                        <a:rPr lang="sv-SE" sz="1200" baseline="0" smtClean="0"/>
                        <a:t> services than the full WSDL or SOAP schema.</a:t>
                      </a:r>
                      <a:endParaRPr lang="sv-SE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200" smtClean="0"/>
                        <a:t>JAX-RS 2.0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JCP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2013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/>
                        <a:t>JSR 339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Java API for RESTful Web Services which defines: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smtClean="0"/>
                        <a:t>Defines Java-to-Http mapping.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smtClean="0"/>
                        <a:t>Annotations: @Path, @Produces, @Consumes, @GET, @PUT, 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Implementations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JAX-WS</a:t>
            </a:r>
          </a:p>
          <a:p>
            <a:pPr lvl="1"/>
            <a:r>
              <a:rPr lang="sv-SE" smtClean="0"/>
              <a:t>Metro project in Glassfish = Reference implementation from Sun</a:t>
            </a:r>
          </a:p>
          <a:p>
            <a:pPr lvl="1"/>
            <a:r>
              <a:rPr lang="sv-SE" smtClean="0"/>
              <a:t>Apache CXF</a:t>
            </a:r>
          </a:p>
          <a:p>
            <a:pPr lvl="1"/>
            <a:r>
              <a:rPr lang="sv-SE" smtClean="0"/>
              <a:t>Apache Axis2</a:t>
            </a:r>
          </a:p>
          <a:p>
            <a:pPr lvl="1"/>
            <a:r>
              <a:rPr lang="sv-SE" smtClean="0"/>
              <a:t>JbossWS in JBoss</a:t>
            </a:r>
          </a:p>
          <a:p>
            <a:r>
              <a:rPr lang="sv-SE" smtClean="0"/>
              <a:t>JAX-RS</a:t>
            </a:r>
          </a:p>
          <a:p>
            <a:pPr lvl="1"/>
            <a:r>
              <a:rPr lang="sv-SE" smtClean="0"/>
              <a:t>Jersey =Reference implementation from Sun</a:t>
            </a:r>
          </a:p>
          <a:p>
            <a:pPr lvl="1"/>
            <a:r>
              <a:rPr lang="sv-SE" smtClean="0"/>
              <a:t>Apache CXF</a:t>
            </a:r>
          </a:p>
          <a:p>
            <a:pPr lvl="1"/>
            <a:r>
              <a:rPr lang="sv-SE" smtClean="0"/>
              <a:t>RestEasy – Jboss’s JAX-RS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45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REST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mtClean="0"/>
              <a:t>REST = Representational State Transfer (coined in 2001 by Roy Fielding)</a:t>
            </a:r>
          </a:p>
          <a:p>
            <a:r>
              <a:rPr lang="sv-SE" smtClean="0"/>
              <a:t>Each unique URL is representation of some object.</a:t>
            </a:r>
          </a:p>
          <a:p>
            <a:r>
              <a:rPr lang="en-US" smtClean="0"/>
              <a:t>Is not a standard. It is </a:t>
            </a:r>
            <a:r>
              <a:rPr lang="en-US"/>
              <a:t>an architectural </a:t>
            </a:r>
            <a:r>
              <a:rPr lang="en-US" smtClean="0"/>
              <a:t>style, i.e. a </a:t>
            </a:r>
            <a:r>
              <a:rPr lang="en-US"/>
              <a:t>set of guidelines for exposing resources over the </a:t>
            </a:r>
            <a:r>
              <a:rPr lang="en-US" smtClean="0"/>
              <a:t>Web.</a:t>
            </a:r>
            <a:endParaRPr lang="sv-SE" smtClean="0"/>
          </a:p>
          <a:p>
            <a:r>
              <a:rPr lang="sv-SE" smtClean="0"/>
              <a:t>HTTP operations</a:t>
            </a:r>
          </a:p>
          <a:p>
            <a:pPr lvl="1"/>
            <a:r>
              <a:rPr lang="sv-SE" smtClean="0"/>
              <a:t>GET &gt; Get object.</a:t>
            </a:r>
          </a:p>
          <a:p>
            <a:pPr lvl="1"/>
            <a:r>
              <a:rPr lang="sv-SE" smtClean="0"/>
              <a:t>DELETE</a:t>
            </a:r>
          </a:p>
          <a:p>
            <a:pPr lvl="1"/>
            <a:r>
              <a:rPr lang="sv-SE" smtClean="0"/>
              <a:t>POST &gt; Create object.</a:t>
            </a:r>
          </a:p>
          <a:p>
            <a:pPr lvl="1"/>
            <a:r>
              <a:rPr lang="sv-SE" smtClean="0"/>
              <a:t>PUT &gt; Update object.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80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SOAP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smtClean="0"/>
              <a:t>SOAP = Simple Object Access Protocol</a:t>
            </a:r>
          </a:p>
          <a:p>
            <a:pPr lvl="1"/>
            <a:r>
              <a:rPr lang="sv-SE" smtClean="0"/>
              <a:t>Protocol for exchanging XML-based messages over a network, typically using HTTP.</a:t>
            </a:r>
          </a:p>
          <a:p>
            <a:pPr lvl="1"/>
            <a:r>
              <a:rPr lang="sv-SE" smtClean="0"/>
              <a:t>Headers: </a:t>
            </a:r>
          </a:p>
          <a:p>
            <a:pPr lvl="2"/>
            <a:r>
              <a:rPr lang="sv-SE" smtClean="0"/>
              <a:t>Optional</a:t>
            </a:r>
          </a:p>
          <a:p>
            <a:pPr lvl="2"/>
            <a:r>
              <a:rPr lang="en-US" smtClean="0"/>
              <a:t>Context </a:t>
            </a:r>
            <a:r>
              <a:rPr lang="en-US"/>
              <a:t>related information, such as security or </a:t>
            </a:r>
            <a:r>
              <a:rPr lang="en-US" smtClean="0"/>
              <a:t>transaction.</a:t>
            </a:r>
            <a:endParaRPr lang="sv-SE" smtClean="0"/>
          </a:p>
          <a:p>
            <a:pPr lvl="1"/>
            <a:r>
              <a:rPr lang="sv-SE" smtClean="0"/>
              <a:t>Body:</a:t>
            </a:r>
          </a:p>
          <a:p>
            <a:pPr lvl="2"/>
            <a:r>
              <a:rPr lang="sv-SE" smtClean="0"/>
              <a:t>Payload</a:t>
            </a:r>
          </a:p>
          <a:p>
            <a:pPr lvl="2"/>
            <a:endParaRPr lang="sv-SE" smtClean="0"/>
          </a:p>
          <a:p>
            <a:pPr marL="457200" lvl="1" indent="0">
              <a:buNone/>
            </a:pPr>
            <a:r>
              <a:rPr lang="sv-SE" sz="1500"/>
              <a:t>&lt;?xml version="1.0"?&gt;</a:t>
            </a:r>
          </a:p>
          <a:p>
            <a:pPr marL="457200" lvl="1" indent="0">
              <a:buNone/>
            </a:pPr>
            <a:r>
              <a:rPr lang="sv-SE" sz="1500">
                <a:solidFill>
                  <a:srgbClr val="FF0000"/>
                </a:solidFill>
              </a:rPr>
              <a:t>&lt;soapenv:Envelope </a:t>
            </a:r>
            <a:r>
              <a:rPr lang="sv-SE" sz="1500"/>
              <a:t>xmlns:soapenv="http://schemas.xmlsoap.org/soap/envelope/" </a:t>
            </a:r>
          </a:p>
          <a:p>
            <a:pPr marL="457200" lvl="1" indent="0">
              <a:buNone/>
            </a:pPr>
            <a:r>
              <a:rPr lang="sv-SE" sz="1500"/>
              <a:t>xmlns:ns1="http://apress.com/beginjava6/address" </a:t>
            </a:r>
          </a:p>
          <a:p>
            <a:pPr marL="457200" lvl="1" indent="0">
              <a:buNone/>
            </a:pPr>
            <a:r>
              <a:rPr lang="sv-SE" sz="1500"/>
              <a:t>xmlns:xsd="http://www.w3.org/2001/XMLSchema"&gt;</a:t>
            </a:r>
          </a:p>
          <a:p>
            <a:pPr marL="457200" lvl="1" indent="0">
              <a:buNone/>
            </a:pPr>
            <a:r>
              <a:rPr lang="sv-SE" sz="1500"/>
              <a:t>  </a:t>
            </a:r>
            <a:r>
              <a:rPr lang="sv-SE" sz="1500">
                <a:solidFill>
                  <a:srgbClr val="FF0000"/>
                </a:solidFill>
              </a:rPr>
              <a:t>&lt;soapenv:Header/&gt;</a:t>
            </a:r>
          </a:p>
          <a:p>
            <a:pPr marL="457200" lvl="1" indent="0">
              <a:buNone/>
            </a:pPr>
            <a:r>
              <a:rPr lang="sv-SE" sz="1500"/>
              <a:t>  </a:t>
            </a:r>
            <a:r>
              <a:rPr lang="sv-SE" sz="1500">
                <a:solidFill>
                  <a:srgbClr val="FF0000"/>
                </a:solidFill>
              </a:rPr>
              <a:t>&lt;soapenv:Body&gt;</a:t>
            </a:r>
          </a:p>
          <a:p>
            <a:pPr marL="457200" lvl="1" indent="0">
              <a:buNone/>
            </a:pPr>
            <a:r>
              <a:rPr lang="sv-SE" sz="1500"/>
              <a:t>    &lt;ns1:Address&gt;</a:t>
            </a:r>
          </a:p>
          <a:p>
            <a:pPr marL="457200" lvl="1" indent="0">
              <a:buNone/>
            </a:pPr>
            <a:r>
              <a:rPr lang="sv-SE" sz="1500"/>
              <a:t>      &lt;ns1:addressLine1&gt;CITY-A&lt;/ns1:addressLine1&gt;</a:t>
            </a:r>
          </a:p>
          <a:p>
            <a:pPr marL="457200" lvl="1" indent="0">
              <a:buNone/>
            </a:pPr>
            <a:r>
              <a:rPr lang="sv-SE" sz="1500"/>
              <a:t>    &lt;/ns1:Address&gt;</a:t>
            </a:r>
          </a:p>
          <a:p>
            <a:pPr marL="457200" lvl="1" indent="0">
              <a:buNone/>
            </a:pPr>
            <a:r>
              <a:rPr lang="sv-SE" sz="1500">
                <a:solidFill>
                  <a:srgbClr val="FF0000"/>
                </a:solidFill>
              </a:rPr>
              <a:t>  &lt;/soapenv:Body&gt;</a:t>
            </a:r>
          </a:p>
          <a:p>
            <a:pPr marL="457200" lvl="1" indent="0">
              <a:buNone/>
            </a:pPr>
            <a:r>
              <a:rPr lang="sv-SE" sz="1500">
                <a:solidFill>
                  <a:srgbClr val="FF0000"/>
                </a:solidFill>
              </a:rPr>
              <a:t>&lt;/soapenv:Envelope&gt;</a:t>
            </a:r>
            <a:endParaRPr lang="sv-SE" sz="150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4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WSDL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mtClean="0"/>
              <a:t>WSDL = Web Services Description Language</a:t>
            </a:r>
          </a:p>
          <a:p>
            <a:pPr lvl="1"/>
            <a:r>
              <a:rPr lang="sv-SE" smtClean="0"/>
              <a:t>Describes the web service.</a:t>
            </a:r>
          </a:p>
          <a:p>
            <a:pPr lvl="1"/>
            <a:r>
              <a:rPr lang="sv-SE"/>
              <a:t>Example: </a:t>
            </a:r>
            <a:r>
              <a:rPr lang="sv-SE">
                <a:hlinkClick r:id="rId3"/>
              </a:rPr>
              <a:t>http://www.w3schools.com/webservices/tempconvert.asmx?WSDL</a:t>
            </a:r>
            <a:endParaRPr lang="sv-SE" smtClean="0"/>
          </a:p>
          <a:p>
            <a:pPr lvl="1"/>
            <a:r>
              <a:rPr lang="sv-SE" smtClean="0"/>
              <a:t>Start reading from the end of file.</a:t>
            </a:r>
          </a:p>
          <a:p>
            <a:pPr marL="457200" lvl="1" indent="0">
              <a:buNone/>
            </a:pPr>
            <a:endParaRPr lang="sv-SE" smtClean="0"/>
          </a:p>
          <a:p>
            <a:pPr lvl="1"/>
            <a:endParaRPr lang="sv-SE" smtClean="0"/>
          </a:p>
          <a:p>
            <a:pPr lvl="1"/>
            <a:endParaRPr lang="sv-SE" smtClean="0"/>
          </a:p>
          <a:p>
            <a:pPr lvl="1"/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67901"/>
              </p:ext>
            </p:extLst>
          </p:nvPr>
        </p:nvGraphicFramePr>
        <p:xfrm>
          <a:off x="1367428" y="3572329"/>
          <a:ext cx="8128000" cy="256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200" smtClean="0"/>
                        <a:t>&lt;service …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sv-SE" sz="1200" smtClean="0"/>
                        <a:t>Location</a:t>
                      </a:r>
                      <a:r>
                        <a:rPr lang="sv-SE" sz="1200" baseline="0" smtClean="0"/>
                        <a:t> of the web service, e.g. </a:t>
                      </a:r>
                      <a:r>
                        <a:rPr lang="sv-SE" sz="1200" baseline="0" smtClean="0">
                          <a:hlinkClick r:id="rId4"/>
                        </a:rPr>
                        <a:t>http://localhost:8181/cxf</a:t>
                      </a:r>
                      <a:endParaRPr lang="sv-SE" sz="1200" baseline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sv-SE" sz="1200" baseline="0" smtClean="0"/>
                        <a:t>Refers to binding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smtClean="0"/>
                        <a:t>&lt;binding …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sv-SE" sz="1200" baseline="0" smtClean="0"/>
                        <a:t>Defines the transport: SOAP over HTTP.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sv-SE" sz="1200" baseline="0" smtClean="0"/>
                        <a:t>Refers to portType.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smtClean="0"/>
                        <a:t>&lt;portType …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sv-SE" sz="1200" baseline="0" smtClean="0"/>
                        <a:t>Defines the operations, i.e. methods.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sv-SE" sz="1200" baseline="0" smtClean="0"/>
                        <a:t>Java analogy = interface.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sv-SE" sz="1200" baseline="0" smtClean="0"/>
                        <a:t>Refers to input &amp; output messages.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smtClean="0"/>
                        <a:t>&lt;message …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sv-SE" sz="1200" baseline="0" smtClean="0"/>
                        <a:t>Defines the parameters which are passed to the operations.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sv-SE" sz="1200" baseline="0" smtClean="0"/>
                        <a:t>Refers to types.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smtClean="0"/>
                        <a:t>&lt;type</a:t>
                      </a:r>
                      <a:r>
                        <a:rPr lang="sv-SE" sz="1200" baseline="0" smtClean="0"/>
                        <a:t> …</a:t>
                      </a:r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sv-SE" sz="1200" baseline="0" smtClean="0"/>
                        <a:t>Defines the data structures, i.e. variable types.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8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REST vs SOAP WS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000" y="1629000"/>
            <a:ext cx="10515600" cy="2323375"/>
          </a:xfrm>
        </p:spPr>
        <p:txBody>
          <a:bodyPr/>
          <a:lstStyle/>
          <a:p>
            <a:r>
              <a:rPr lang="sv-SE" smtClean="0"/>
              <a:t>Advantages</a:t>
            </a:r>
          </a:p>
          <a:p>
            <a:endParaRPr lang="sv-SE" smtClean="0"/>
          </a:p>
          <a:p>
            <a:endParaRPr lang="sv-SE"/>
          </a:p>
          <a:p>
            <a:endParaRPr lang="sv-S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64697"/>
              </p:ext>
            </p:extLst>
          </p:nvPr>
        </p:nvGraphicFramePr>
        <p:xfrm>
          <a:off x="951346" y="2349000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mtClean="0"/>
                        <a:t>REST</a:t>
                      </a:r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mtClean="0"/>
                        <a:t>SOAP WS</a:t>
                      </a:r>
                      <a:endParaRPr lang="sv-S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mtClean="0"/>
                        <a:t>Lightweight.</a:t>
                      </a:r>
                    </a:p>
                    <a:p>
                      <a:r>
                        <a:rPr lang="sv-SE" smtClean="0"/>
                        <a:t>Human readable results.</a:t>
                      </a:r>
                    </a:p>
                    <a:p>
                      <a:r>
                        <a:rPr lang="sv-SE" smtClean="0"/>
                        <a:t>Easy to build.</a:t>
                      </a:r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mtClean="0"/>
                        <a:t>Easy to consume</a:t>
                      </a:r>
                    </a:p>
                    <a:p>
                      <a:r>
                        <a:rPr lang="sv-SE" smtClean="0"/>
                        <a:t>Rigid</a:t>
                      </a:r>
                      <a:r>
                        <a:rPr lang="sv-SE" baseline="0" smtClean="0"/>
                        <a:t> type checking. Adheres to contract.</a:t>
                      </a:r>
                      <a:endParaRPr lang="sv-S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6"/>
          <p:cNvSpPr txBox="1">
            <a:spLocks/>
          </p:cNvSpPr>
          <p:nvPr/>
        </p:nvSpPr>
        <p:spPr>
          <a:xfrm>
            <a:off x="696000" y="4345626"/>
            <a:ext cx="10515600" cy="1704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mtClean="0"/>
              <a:t>When to use REST &amp; when to use web service?</a:t>
            </a:r>
          </a:p>
          <a:p>
            <a:endParaRPr lang="sv-SE" smtClean="0"/>
          </a:p>
          <a:p>
            <a:endParaRPr lang="sv-SE" smtClean="0"/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06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2M-ColorTheme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C00000"/>
      </a:accent1>
      <a:accent2>
        <a:srgbClr val="5B9BD5"/>
      </a:accent2>
      <a:accent3>
        <a:srgbClr val="A5A5A5"/>
      </a:accent3>
      <a:accent4>
        <a:srgbClr val="F7CBAC"/>
      </a:accent4>
      <a:accent5>
        <a:srgbClr val="C2DFFD"/>
      </a:accent5>
      <a:accent6>
        <a:srgbClr val="C490AA"/>
      </a:accent6>
      <a:hlink>
        <a:srgbClr val="FF3300"/>
      </a:hlink>
      <a:folHlink>
        <a:srgbClr val="53813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2M_template_dark.potx" id="{E1508AD3-4972-45BD-B375-28D2D0F88078}" vid="{41F52D0E-C52C-437B-8328-DBAF51B9B9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1FD3FE8E4F0646B7B0E1043ABC9F2E" ma:contentTypeVersion="4" ma:contentTypeDescription="Skapa ett nytt dokument." ma:contentTypeScope="" ma:versionID="973a77748cf002066612fae7586d89dc">
  <xsd:schema xmlns:xsd="http://www.w3.org/2001/XMLSchema" xmlns:xs="http://www.w3.org/2001/XMLSchema" xmlns:p="http://schemas.microsoft.com/office/2006/metadata/properties" xmlns:ns2="1e016552-a444-4155-9aae-f89f68456b2f" xmlns:ns3="8b8cfb48-2227-44b3-ab9d-9f64ce7e64c9" targetNamespace="http://schemas.microsoft.com/office/2006/metadata/properties" ma:root="true" ma:fieldsID="1aef112ed1d3034a3d3dbe0b725c43d0" ns2:_="" ns3:_="">
    <xsd:import namespace="1e016552-a444-4155-9aae-f89f68456b2f"/>
    <xsd:import namespace="8b8cfb48-2227-44b3-ab9d-9f64ce7e64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16552-a444-4155-9aae-f89f68456b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cfb48-2227-44b3-ab9d-9f64ce7e64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8730B8-640A-47B6-8D8B-31BE971EC64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B93482-8257-4FED-BE80-72EB29E309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B8D4A-B301-40CF-9D38-9084DCF995AB}"/>
</file>

<file path=docProps/app.xml><?xml version="1.0" encoding="utf-8"?>
<Properties xmlns="http://schemas.openxmlformats.org/officeDocument/2006/extended-properties" xmlns:vt="http://schemas.openxmlformats.org/officeDocument/2006/docPropsVTypes">
  <Template>R2M_template_dark</Template>
  <TotalTime>918</TotalTime>
  <Words>1354</Words>
  <Application>Microsoft Office PowerPoint</Application>
  <PresentationFormat>Widescreen</PresentationFormat>
  <Paragraphs>290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Apache CXF</vt:lpstr>
      <vt:lpstr>Webservice Technology  </vt:lpstr>
      <vt:lpstr>Web Services</vt:lpstr>
      <vt:lpstr>Specifications</vt:lpstr>
      <vt:lpstr>Implementations</vt:lpstr>
      <vt:lpstr>REST</vt:lpstr>
      <vt:lpstr>SOAP</vt:lpstr>
      <vt:lpstr>WSDL</vt:lpstr>
      <vt:lpstr>REST vs SOAP WS</vt:lpstr>
      <vt:lpstr>Apache CXF  </vt:lpstr>
      <vt:lpstr>CXF Capabilities – Why CXF?</vt:lpstr>
      <vt:lpstr>CXF Architecture</vt:lpstr>
      <vt:lpstr>Warmup Labs</vt:lpstr>
      <vt:lpstr>WS Code First: Create a web service in a "Code First" approach</vt:lpstr>
      <vt:lpstr>WS Code First</vt:lpstr>
      <vt:lpstr>LAB: WS Code First</vt:lpstr>
      <vt:lpstr>LAB-REVIEW: WS Code First</vt:lpstr>
      <vt:lpstr>WS Contract First: Create a web service in a "Contract First" approach</vt:lpstr>
      <vt:lpstr>LAB: WS Contract First</vt:lpstr>
      <vt:lpstr>LAB-REVIEW: WS Contract First</vt:lpstr>
      <vt:lpstr>REST: Expose a REST based CustomerService</vt:lpstr>
      <vt:lpstr>REST</vt:lpstr>
      <vt:lpstr>LAB: REST</vt:lpstr>
      <vt:lpstr>LAB-REVIEW: REST</vt:lpstr>
      <vt:lpstr>CXF with Camel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Ekkehart Lötzsch</dc:creator>
  <cp:lastModifiedBy>Ekkehart Lötzsch</cp:lastModifiedBy>
  <cp:revision>167</cp:revision>
  <dcterms:created xsi:type="dcterms:W3CDTF">2016-01-27T07:08:27Z</dcterms:created>
  <dcterms:modified xsi:type="dcterms:W3CDTF">2016-02-03T09:55:46Z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0x010100AD1FD3FE8E4F0646B7B0E1043ABC9F2E</vt:lpwstr>
  </property>
</Properties>
</file>