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6" r:id="rId4"/>
    <p:sldId id="277" r:id="rId5"/>
    <p:sldId id="257" r:id="rId6"/>
    <p:sldId id="258" r:id="rId7"/>
    <p:sldId id="274" r:id="rId8"/>
    <p:sldId id="259" r:id="rId9"/>
    <p:sldId id="275"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10/9/2023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wheel spokes="1"/>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7FB1-A1EC-A58E-6707-9812A0E3AA39}"/>
              </a:ext>
            </a:extLst>
          </p:cNvPr>
          <p:cNvSpPr>
            <a:spLocks noGrp="1"/>
          </p:cNvSpPr>
          <p:nvPr>
            <p:ph type="ctrTitle"/>
          </p:nvPr>
        </p:nvSpPr>
        <p:spPr/>
        <p:txBody>
          <a:bodyPr>
            <a:normAutofit fontScale="90000"/>
          </a:bodyPr>
          <a:lstStyle/>
          <a:p>
            <a:r>
              <a:rPr lang="en-IN" dirty="0"/>
              <a:t>Political juggernauts : Quantitative analysis of candidates In the 2019 </a:t>
            </a:r>
            <a:r>
              <a:rPr lang="en-IN" dirty="0" err="1"/>
              <a:t>lok</a:t>
            </a:r>
            <a:r>
              <a:rPr lang="en-IN" dirty="0"/>
              <a:t> </a:t>
            </a:r>
            <a:r>
              <a:rPr lang="en-IN" dirty="0" err="1"/>
              <a:t>sabha</a:t>
            </a:r>
            <a:r>
              <a:rPr lang="en-IN" dirty="0"/>
              <a:t> Elections </a:t>
            </a:r>
            <a:endParaRPr lang="en-US" dirty="0"/>
          </a:p>
        </p:txBody>
      </p:sp>
      <p:sp>
        <p:nvSpPr>
          <p:cNvPr id="3" name="Subtitle 2">
            <a:extLst>
              <a:ext uri="{FF2B5EF4-FFF2-40B4-BE49-F238E27FC236}">
                <a16:creationId xmlns:a16="http://schemas.microsoft.com/office/drawing/2014/main" id="{C03DA887-39A7-9B8B-A64C-00632D6CA1E7}"/>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ED57C2D0-BDB3-8559-B9B2-C0E9885F7261}"/>
              </a:ext>
            </a:extLst>
          </p:cNvPr>
          <p:cNvPicPr>
            <a:picLocks noChangeAspect="1"/>
          </p:cNvPicPr>
          <p:nvPr/>
        </p:nvPicPr>
        <p:blipFill>
          <a:blip r:embed="rId2"/>
          <a:stretch>
            <a:fillRect/>
          </a:stretch>
        </p:blipFill>
        <p:spPr>
          <a:xfrm>
            <a:off x="3065859" y="3781425"/>
            <a:ext cx="5381625" cy="3076575"/>
          </a:xfrm>
          <a:prstGeom prst="rect">
            <a:avLst/>
          </a:prstGeom>
        </p:spPr>
      </p:pic>
    </p:spTree>
    <p:extLst>
      <p:ext uri="{BB962C8B-B14F-4D97-AF65-F5344CB8AC3E}">
        <p14:creationId xmlns:p14="http://schemas.microsoft.com/office/powerpoint/2010/main" val="112871922"/>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C9C1-2F5D-34F8-CC3D-94524BE86200}"/>
              </a:ext>
            </a:extLst>
          </p:cNvPr>
          <p:cNvSpPr>
            <a:spLocks noGrp="1"/>
          </p:cNvSpPr>
          <p:nvPr>
            <p:ph type="title"/>
          </p:nvPr>
        </p:nvSpPr>
        <p:spPr/>
        <p:txBody>
          <a:bodyPr/>
          <a:lstStyle/>
          <a:p>
            <a:r>
              <a:rPr lang="en-IN" dirty="0" err="1"/>
              <a:t>k</a:t>
            </a:r>
            <a:r>
              <a:rPr lang="en-IN" smtClean="0"/>
              <a:t>pi’s</a:t>
            </a:r>
            <a:endParaRPr lang="en-US" dirty="0"/>
          </a:p>
        </p:txBody>
      </p:sp>
      <p:pic>
        <p:nvPicPr>
          <p:cNvPr id="4" name="Picture 4">
            <a:extLst>
              <a:ext uri="{FF2B5EF4-FFF2-40B4-BE49-F238E27FC236}">
                <a16:creationId xmlns:a16="http://schemas.microsoft.com/office/drawing/2014/main" id="{2DD0920B-8CE8-84D8-BB9E-B2B6E075DE5C}"/>
              </a:ext>
            </a:extLst>
          </p:cNvPr>
          <p:cNvPicPr>
            <a:picLocks noGrp="1" noChangeAspect="1"/>
          </p:cNvPicPr>
          <p:nvPr>
            <p:ph sz="quarter" idx="13"/>
          </p:nvPr>
        </p:nvPicPr>
        <p:blipFill>
          <a:blip r:embed="rId2"/>
          <a:stretch>
            <a:fillRect/>
          </a:stretch>
        </p:blipFill>
        <p:spPr>
          <a:xfrm>
            <a:off x="1821657" y="2366963"/>
            <a:ext cx="8501062" cy="4044553"/>
          </a:xfrm>
        </p:spPr>
      </p:pic>
    </p:spTree>
    <p:extLst>
      <p:ext uri="{BB962C8B-B14F-4D97-AF65-F5344CB8AC3E}">
        <p14:creationId xmlns:p14="http://schemas.microsoft.com/office/powerpoint/2010/main" val="1194871180"/>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B1CF-6A9B-BA4E-DBEC-56BFBC82C17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AAFACA9-1F93-29F2-8A6C-5BCF58988252}"/>
              </a:ext>
            </a:extLst>
          </p:cNvPr>
          <p:cNvPicPr>
            <a:picLocks noGrp="1" noChangeAspect="1"/>
          </p:cNvPicPr>
          <p:nvPr>
            <p:ph sz="quarter" idx="13"/>
          </p:nvPr>
        </p:nvPicPr>
        <p:blipFill>
          <a:blip r:embed="rId2"/>
          <a:stretch>
            <a:fillRect/>
          </a:stretch>
        </p:blipFill>
        <p:spPr>
          <a:xfrm>
            <a:off x="1750219" y="2466844"/>
            <a:ext cx="8197454" cy="3772639"/>
          </a:xfrm>
        </p:spPr>
      </p:pic>
    </p:spTree>
    <p:extLst>
      <p:ext uri="{BB962C8B-B14F-4D97-AF65-F5344CB8AC3E}">
        <p14:creationId xmlns:p14="http://schemas.microsoft.com/office/powerpoint/2010/main" val="3658667766"/>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40BA-E1BB-5132-E522-AD15D7759384}"/>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A4C3C44-AFBC-CEFF-2095-0F102D3BC81E}"/>
              </a:ext>
            </a:extLst>
          </p:cNvPr>
          <p:cNvPicPr>
            <a:picLocks noGrp="1" noChangeAspect="1"/>
          </p:cNvPicPr>
          <p:nvPr>
            <p:ph sz="quarter" idx="13"/>
          </p:nvPr>
        </p:nvPicPr>
        <p:blipFill>
          <a:blip r:embed="rId2"/>
          <a:stretch>
            <a:fillRect/>
          </a:stretch>
        </p:blipFill>
        <p:spPr>
          <a:xfrm>
            <a:off x="2303859" y="2482904"/>
            <a:ext cx="7858125" cy="3756579"/>
          </a:xfrm>
        </p:spPr>
      </p:pic>
    </p:spTree>
    <p:extLst>
      <p:ext uri="{BB962C8B-B14F-4D97-AF65-F5344CB8AC3E}">
        <p14:creationId xmlns:p14="http://schemas.microsoft.com/office/powerpoint/2010/main" val="1776011050"/>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5270-0AA8-90FF-6581-A51856288849}"/>
              </a:ext>
            </a:extLst>
          </p:cNvPr>
          <p:cNvSpPr>
            <a:spLocks noGrp="1"/>
          </p:cNvSpPr>
          <p:nvPr>
            <p:ph type="title"/>
          </p:nvPr>
        </p:nvSpPr>
        <p:spPr/>
        <p:txBody>
          <a:bodyPr/>
          <a:lstStyle/>
          <a:p>
            <a:r>
              <a:rPr lang="en-IN" dirty="0"/>
              <a:t>Gender and educational wise general votes </a:t>
            </a:r>
            <a:endParaRPr lang="en-US" dirty="0"/>
          </a:p>
        </p:txBody>
      </p:sp>
      <p:pic>
        <p:nvPicPr>
          <p:cNvPr id="4" name="Picture 4">
            <a:extLst>
              <a:ext uri="{FF2B5EF4-FFF2-40B4-BE49-F238E27FC236}">
                <a16:creationId xmlns:a16="http://schemas.microsoft.com/office/drawing/2014/main" id="{06BE5722-3638-50AF-F434-1051EFE4CC3D}"/>
              </a:ext>
            </a:extLst>
          </p:cNvPr>
          <p:cNvPicPr>
            <a:picLocks noGrp="1" noChangeAspect="1"/>
          </p:cNvPicPr>
          <p:nvPr>
            <p:ph sz="quarter" idx="13"/>
          </p:nvPr>
        </p:nvPicPr>
        <p:blipFill>
          <a:blip r:embed="rId2"/>
          <a:stretch>
            <a:fillRect/>
          </a:stretch>
        </p:blipFill>
        <p:spPr>
          <a:xfrm>
            <a:off x="1946672" y="2214695"/>
            <a:ext cx="8090297" cy="4042518"/>
          </a:xfrm>
        </p:spPr>
      </p:pic>
    </p:spTree>
    <p:extLst>
      <p:ext uri="{BB962C8B-B14F-4D97-AF65-F5344CB8AC3E}">
        <p14:creationId xmlns:p14="http://schemas.microsoft.com/office/powerpoint/2010/main" val="3481792207"/>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CD20-B69A-E148-C305-FA0597A4DBEB}"/>
              </a:ext>
            </a:extLst>
          </p:cNvPr>
          <p:cNvSpPr>
            <a:spLocks noGrp="1"/>
          </p:cNvSpPr>
          <p:nvPr>
            <p:ph type="title"/>
          </p:nvPr>
        </p:nvSpPr>
        <p:spPr/>
        <p:txBody>
          <a:bodyPr/>
          <a:lstStyle/>
          <a:p>
            <a:r>
              <a:rPr lang="en-IN" dirty="0"/>
              <a:t>State wise winner </a:t>
            </a:r>
            <a:endParaRPr lang="en-US" dirty="0"/>
          </a:p>
        </p:txBody>
      </p:sp>
      <p:pic>
        <p:nvPicPr>
          <p:cNvPr id="4" name="Picture 4">
            <a:extLst>
              <a:ext uri="{FF2B5EF4-FFF2-40B4-BE49-F238E27FC236}">
                <a16:creationId xmlns:a16="http://schemas.microsoft.com/office/drawing/2014/main" id="{770D1642-68D9-1632-32AC-ADD15E2CF698}"/>
              </a:ext>
            </a:extLst>
          </p:cNvPr>
          <p:cNvPicPr>
            <a:picLocks noGrp="1" noChangeAspect="1"/>
          </p:cNvPicPr>
          <p:nvPr>
            <p:ph sz="quarter" idx="13"/>
          </p:nvPr>
        </p:nvPicPr>
        <p:blipFill>
          <a:blip r:embed="rId2"/>
          <a:stretch>
            <a:fillRect/>
          </a:stretch>
        </p:blipFill>
        <p:spPr>
          <a:xfrm>
            <a:off x="2268141" y="2815246"/>
            <a:ext cx="7229568" cy="3424237"/>
          </a:xfrm>
        </p:spPr>
      </p:pic>
    </p:spTree>
    <p:extLst>
      <p:ext uri="{BB962C8B-B14F-4D97-AF65-F5344CB8AC3E}">
        <p14:creationId xmlns:p14="http://schemas.microsoft.com/office/powerpoint/2010/main" val="1606791151"/>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0AC9-CC80-FC73-3264-4B34DFA72531}"/>
              </a:ext>
            </a:extLst>
          </p:cNvPr>
          <p:cNvSpPr>
            <a:spLocks noGrp="1"/>
          </p:cNvSpPr>
          <p:nvPr>
            <p:ph type="title"/>
          </p:nvPr>
        </p:nvSpPr>
        <p:spPr/>
        <p:txBody>
          <a:bodyPr/>
          <a:lstStyle/>
          <a:p>
            <a:r>
              <a:rPr lang="en-IN" dirty="0"/>
              <a:t>State wise general votes and postal votes </a:t>
            </a:r>
            <a:endParaRPr lang="en-US" dirty="0"/>
          </a:p>
        </p:txBody>
      </p:sp>
      <p:pic>
        <p:nvPicPr>
          <p:cNvPr id="4" name="Picture 4">
            <a:extLst>
              <a:ext uri="{FF2B5EF4-FFF2-40B4-BE49-F238E27FC236}">
                <a16:creationId xmlns:a16="http://schemas.microsoft.com/office/drawing/2014/main" id="{E0603A51-A9CE-41BD-F969-03186D483B9B}"/>
              </a:ext>
            </a:extLst>
          </p:cNvPr>
          <p:cNvPicPr>
            <a:picLocks noGrp="1" noChangeAspect="1"/>
          </p:cNvPicPr>
          <p:nvPr>
            <p:ph sz="quarter" idx="13"/>
          </p:nvPr>
        </p:nvPicPr>
        <p:blipFill>
          <a:blip r:embed="rId2"/>
          <a:stretch>
            <a:fillRect/>
          </a:stretch>
        </p:blipFill>
        <p:spPr>
          <a:xfrm>
            <a:off x="2625328" y="2821781"/>
            <a:ext cx="6893718" cy="3541076"/>
          </a:xfrm>
        </p:spPr>
      </p:pic>
    </p:spTree>
    <p:extLst>
      <p:ext uri="{BB962C8B-B14F-4D97-AF65-F5344CB8AC3E}">
        <p14:creationId xmlns:p14="http://schemas.microsoft.com/office/powerpoint/2010/main" val="1038713606"/>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E4E8-1231-834B-E680-FAB465742D10}"/>
              </a:ext>
            </a:extLst>
          </p:cNvPr>
          <p:cNvSpPr>
            <a:spLocks noGrp="1"/>
          </p:cNvSpPr>
          <p:nvPr>
            <p:ph type="title"/>
          </p:nvPr>
        </p:nvSpPr>
        <p:spPr/>
        <p:txBody>
          <a:bodyPr/>
          <a:lstStyle/>
          <a:p>
            <a:r>
              <a:rPr lang="en-IN" dirty="0"/>
              <a:t>State wise criminal cases </a:t>
            </a:r>
            <a:endParaRPr lang="en-US" dirty="0"/>
          </a:p>
        </p:txBody>
      </p:sp>
      <p:pic>
        <p:nvPicPr>
          <p:cNvPr id="4" name="Picture 4">
            <a:extLst>
              <a:ext uri="{FF2B5EF4-FFF2-40B4-BE49-F238E27FC236}">
                <a16:creationId xmlns:a16="http://schemas.microsoft.com/office/drawing/2014/main" id="{A7B89B6E-5F04-89BC-CE03-DBA6E030A69A}"/>
              </a:ext>
            </a:extLst>
          </p:cNvPr>
          <p:cNvPicPr>
            <a:picLocks noGrp="1" noChangeAspect="1"/>
          </p:cNvPicPr>
          <p:nvPr>
            <p:ph sz="quarter" idx="13"/>
          </p:nvPr>
        </p:nvPicPr>
        <p:blipFill>
          <a:blip r:embed="rId2"/>
          <a:stretch>
            <a:fillRect/>
          </a:stretch>
        </p:blipFill>
        <p:spPr>
          <a:xfrm>
            <a:off x="2160985" y="2815246"/>
            <a:ext cx="8501062" cy="3424237"/>
          </a:xfrm>
        </p:spPr>
      </p:pic>
    </p:spTree>
    <p:extLst>
      <p:ext uri="{BB962C8B-B14F-4D97-AF65-F5344CB8AC3E}">
        <p14:creationId xmlns:p14="http://schemas.microsoft.com/office/powerpoint/2010/main" val="1733646164"/>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FF8C-FDB2-CC38-56E8-C4EE3E09A90C}"/>
              </a:ext>
            </a:extLst>
          </p:cNvPr>
          <p:cNvSpPr>
            <a:spLocks noGrp="1"/>
          </p:cNvSpPr>
          <p:nvPr>
            <p:ph type="title"/>
          </p:nvPr>
        </p:nvSpPr>
        <p:spPr/>
        <p:txBody>
          <a:bodyPr/>
          <a:lstStyle/>
          <a:p>
            <a:r>
              <a:rPr lang="en-IN" dirty="0"/>
              <a:t>Constituency wise winners and electors </a:t>
            </a:r>
            <a:endParaRPr lang="en-US" dirty="0"/>
          </a:p>
        </p:txBody>
      </p:sp>
      <p:pic>
        <p:nvPicPr>
          <p:cNvPr id="4" name="Picture 4">
            <a:extLst>
              <a:ext uri="{FF2B5EF4-FFF2-40B4-BE49-F238E27FC236}">
                <a16:creationId xmlns:a16="http://schemas.microsoft.com/office/drawing/2014/main" id="{D8B13E6A-84FC-7F45-CBE3-EF83035A59D3}"/>
              </a:ext>
            </a:extLst>
          </p:cNvPr>
          <p:cNvPicPr>
            <a:picLocks noGrp="1" noChangeAspect="1"/>
          </p:cNvPicPr>
          <p:nvPr>
            <p:ph sz="quarter" idx="13"/>
          </p:nvPr>
        </p:nvPicPr>
        <p:blipFill>
          <a:blip r:embed="rId2"/>
          <a:stretch>
            <a:fillRect/>
          </a:stretch>
        </p:blipFill>
        <p:spPr>
          <a:xfrm>
            <a:off x="2543834" y="2931188"/>
            <a:ext cx="6725182" cy="3424237"/>
          </a:xfrm>
        </p:spPr>
      </p:pic>
    </p:spTree>
    <p:extLst>
      <p:ext uri="{BB962C8B-B14F-4D97-AF65-F5344CB8AC3E}">
        <p14:creationId xmlns:p14="http://schemas.microsoft.com/office/powerpoint/2010/main" val="1585184476"/>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238A-5A93-C108-014F-C8257D68AD9C}"/>
              </a:ext>
            </a:extLst>
          </p:cNvPr>
          <p:cNvSpPr>
            <a:spLocks noGrp="1"/>
          </p:cNvSpPr>
          <p:nvPr>
            <p:ph type="title"/>
          </p:nvPr>
        </p:nvSpPr>
        <p:spPr/>
        <p:txBody>
          <a:bodyPr/>
          <a:lstStyle/>
          <a:p>
            <a:r>
              <a:rPr lang="en-IN" dirty="0"/>
              <a:t>Party wise winner </a:t>
            </a:r>
            <a:endParaRPr lang="en-US" dirty="0"/>
          </a:p>
        </p:txBody>
      </p:sp>
      <p:pic>
        <p:nvPicPr>
          <p:cNvPr id="4" name="Picture 4">
            <a:extLst>
              <a:ext uri="{FF2B5EF4-FFF2-40B4-BE49-F238E27FC236}">
                <a16:creationId xmlns:a16="http://schemas.microsoft.com/office/drawing/2014/main" id="{CF05970A-B441-B4B5-FD94-531E5EBC3F4D}"/>
              </a:ext>
            </a:extLst>
          </p:cNvPr>
          <p:cNvPicPr>
            <a:picLocks noGrp="1" noChangeAspect="1"/>
          </p:cNvPicPr>
          <p:nvPr>
            <p:ph sz="quarter" idx="13"/>
          </p:nvPr>
        </p:nvPicPr>
        <p:blipFill>
          <a:blip r:embed="rId2"/>
          <a:stretch>
            <a:fillRect/>
          </a:stretch>
        </p:blipFill>
        <p:spPr>
          <a:xfrm>
            <a:off x="2834140" y="2777597"/>
            <a:ext cx="6523720" cy="3424237"/>
          </a:xfrm>
        </p:spPr>
      </p:pic>
    </p:spTree>
    <p:extLst>
      <p:ext uri="{BB962C8B-B14F-4D97-AF65-F5344CB8AC3E}">
        <p14:creationId xmlns:p14="http://schemas.microsoft.com/office/powerpoint/2010/main" val="1726498113"/>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B91A-92A5-3022-120C-9C862674BDC7}"/>
              </a:ext>
            </a:extLst>
          </p:cNvPr>
          <p:cNvSpPr>
            <a:spLocks noGrp="1"/>
          </p:cNvSpPr>
          <p:nvPr>
            <p:ph type="title"/>
          </p:nvPr>
        </p:nvSpPr>
        <p:spPr/>
        <p:txBody>
          <a:bodyPr/>
          <a:lstStyle/>
          <a:p>
            <a:r>
              <a:rPr lang="en-IN" dirty="0"/>
              <a:t>Winners by education </a:t>
            </a:r>
            <a:r>
              <a:rPr lang="en-IN"/>
              <a:t>and category </a:t>
            </a:r>
            <a:endParaRPr lang="en-US" dirty="0"/>
          </a:p>
        </p:txBody>
      </p:sp>
      <p:pic>
        <p:nvPicPr>
          <p:cNvPr id="4" name="Picture 4">
            <a:extLst>
              <a:ext uri="{FF2B5EF4-FFF2-40B4-BE49-F238E27FC236}">
                <a16:creationId xmlns:a16="http://schemas.microsoft.com/office/drawing/2014/main" id="{823DB02F-FD49-CF88-1F85-61962B4D6081}"/>
              </a:ext>
            </a:extLst>
          </p:cNvPr>
          <p:cNvPicPr>
            <a:picLocks noGrp="1" noChangeAspect="1"/>
          </p:cNvPicPr>
          <p:nvPr>
            <p:ph sz="quarter" idx="13"/>
          </p:nvPr>
        </p:nvPicPr>
        <p:blipFill>
          <a:blip r:embed="rId2"/>
          <a:stretch>
            <a:fillRect/>
          </a:stretch>
        </p:blipFill>
        <p:spPr>
          <a:xfrm>
            <a:off x="2806613" y="2679037"/>
            <a:ext cx="6578773" cy="3424237"/>
          </a:xfrm>
        </p:spPr>
      </p:pic>
    </p:spTree>
    <p:extLst>
      <p:ext uri="{BB962C8B-B14F-4D97-AF65-F5344CB8AC3E}">
        <p14:creationId xmlns:p14="http://schemas.microsoft.com/office/powerpoint/2010/main" val="1145762403"/>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AF89-4AB6-F37C-3D73-6CAC50423DE1}"/>
              </a:ext>
            </a:extLst>
          </p:cNvPr>
          <p:cNvSpPr>
            <a:spLocks noGrp="1"/>
          </p:cNvSpPr>
          <p:nvPr>
            <p:ph type="ctrTitle"/>
          </p:nvPr>
        </p:nvSpPr>
        <p:spPr/>
        <p:txBody>
          <a:bodyPr>
            <a:normAutofit fontScale="90000"/>
          </a:bodyPr>
          <a:lstStyle/>
          <a:p>
            <a:r>
              <a:rPr lang="en-IN" dirty="0"/>
              <a:t>Team lead id : D46810850476DAD97E741153D38A9851</a:t>
            </a:r>
            <a:br>
              <a:rPr lang="en-IN" dirty="0"/>
            </a:br>
            <a:r>
              <a:rPr lang="en-IN" dirty="0"/>
              <a:t/>
            </a:r>
            <a:br>
              <a:rPr lang="en-IN" dirty="0"/>
            </a:br>
            <a:r>
              <a:rPr lang="en-IN" dirty="0"/>
              <a:t>Team id :  Nm202309351</a:t>
            </a:r>
            <a:endParaRPr lang="en-US" dirty="0"/>
          </a:p>
        </p:txBody>
      </p:sp>
      <p:sp>
        <p:nvSpPr>
          <p:cNvPr id="3" name="Subtitle 2">
            <a:extLst>
              <a:ext uri="{FF2B5EF4-FFF2-40B4-BE49-F238E27FC236}">
                <a16:creationId xmlns:a16="http://schemas.microsoft.com/office/drawing/2014/main" id="{521F0C5F-9C42-084C-55C0-E259549AED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9649037"/>
      </p:ext>
    </p:extLst>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DAB4-F145-5164-9433-586D6E8B6204}"/>
              </a:ext>
            </a:extLst>
          </p:cNvPr>
          <p:cNvSpPr>
            <a:spLocks noGrp="1"/>
          </p:cNvSpPr>
          <p:nvPr>
            <p:ph type="title"/>
          </p:nvPr>
        </p:nvSpPr>
        <p:spPr/>
        <p:txBody>
          <a:bodyPr/>
          <a:lstStyle/>
          <a:p>
            <a:r>
              <a:rPr lang="en-IN" dirty="0"/>
              <a:t>Party wise </a:t>
            </a:r>
            <a:r>
              <a:rPr lang="en-IN"/>
              <a:t>postal votes</a:t>
            </a:r>
            <a:endParaRPr lang="en-US"/>
          </a:p>
        </p:txBody>
      </p:sp>
      <p:pic>
        <p:nvPicPr>
          <p:cNvPr id="4" name="Picture 4">
            <a:extLst>
              <a:ext uri="{FF2B5EF4-FFF2-40B4-BE49-F238E27FC236}">
                <a16:creationId xmlns:a16="http://schemas.microsoft.com/office/drawing/2014/main" id="{69097B6C-44AD-EFCA-8974-D1313EED0246}"/>
              </a:ext>
            </a:extLst>
          </p:cNvPr>
          <p:cNvPicPr>
            <a:picLocks noGrp="1" noChangeAspect="1"/>
          </p:cNvPicPr>
          <p:nvPr>
            <p:ph sz="quarter" idx="13"/>
          </p:nvPr>
        </p:nvPicPr>
        <p:blipFill>
          <a:blip r:embed="rId2"/>
          <a:stretch>
            <a:fillRect/>
          </a:stretch>
        </p:blipFill>
        <p:spPr>
          <a:xfrm>
            <a:off x="2792675" y="2815246"/>
            <a:ext cx="6606649" cy="3424237"/>
          </a:xfrm>
        </p:spPr>
      </p:pic>
    </p:spTree>
    <p:extLst>
      <p:ext uri="{BB962C8B-B14F-4D97-AF65-F5344CB8AC3E}">
        <p14:creationId xmlns:p14="http://schemas.microsoft.com/office/powerpoint/2010/main" val="2411742769"/>
      </p:ext>
    </p:extLst>
  </p:cSld>
  <p:clrMapOvr>
    <a:masterClrMapping/>
  </p:clrMapOvr>
  <p:transition spd="slow">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8B6-47F2-AE76-49ED-8D89C2589E1E}"/>
              </a:ext>
            </a:extLst>
          </p:cNvPr>
          <p:cNvSpPr>
            <a:spLocks noGrp="1"/>
          </p:cNvSpPr>
          <p:nvPr>
            <p:ph type="title"/>
          </p:nvPr>
        </p:nvSpPr>
        <p:spPr/>
        <p:txBody>
          <a:bodyPr/>
          <a:lstStyle/>
          <a:p>
            <a:r>
              <a:rPr lang="en-IN" dirty="0"/>
              <a:t/>
            </a:r>
            <a:br>
              <a:rPr lang="en-IN" dirty="0"/>
            </a:br>
            <a:r>
              <a:rPr lang="en-IN" dirty="0"/>
              <a:t>Dashboard </a:t>
            </a:r>
            <a:endParaRPr lang="en-US" dirty="0"/>
          </a:p>
        </p:txBody>
      </p:sp>
      <p:pic>
        <p:nvPicPr>
          <p:cNvPr id="4" name="Picture 4">
            <a:extLst>
              <a:ext uri="{FF2B5EF4-FFF2-40B4-BE49-F238E27FC236}">
                <a16:creationId xmlns:a16="http://schemas.microsoft.com/office/drawing/2014/main" id="{B682B7B8-43A9-3CDB-E0E5-647F2B0E2A84}"/>
              </a:ext>
            </a:extLst>
          </p:cNvPr>
          <p:cNvPicPr>
            <a:picLocks noGrp="1" noChangeAspect="1"/>
          </p:cNvPicPr>
          <p:nvPr>
            <p:ph sz="quarter" idx="13"/>
          </p:nvPr>
        </p:nvPicPr>
        <p:blipFill>
          <a:blip r:embed="rId2"/>
          <a:stretch>
            <a:fillRect/>
          </a:stretch>
        </p:blipFill>
        <p:spPr>
          <a:xfrm>
            <a:off x="2798420" y="2422340"/>
            <a:ext cx="7095673" cy="3424237"/>
          </a:xfrm>
        </p:spPr>
      </p:pic>
    </p:spTree>
    <p:extLst>
      <p:ext uri="{BB962C8B-B14F-4D97-AF65-F5344CB8AC3E}">
        <p14:creationId xmlns:p14="http://schemas.microsoft.com/office/powerpoint/2010/main" val="846211267"/>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0123-F4D9-16D8-19D6-2A28773CA327}"/>
              </a:ext>
            </a:extLst>
          </p:cNvPr>
          <p:cNvSpPr>
            <a:spLocks noGrp="1"/>
          </p:cNvSpPr>
          <p:nvPr>
            <p:ph type="title"/>
          </p:nvPr>
        </p:nvSpPr>
        <p:spPr/>
        <p:txBody>
          <a:bodyPr/>
          <a:lstStyle/>
          <a:p>
            <a:r>
              <a:rPr lang="en-IN" dirty="0"/>
              <a:t/>
            </a:r>
            <a:br>
              <a:rPr lang="en-IN" dirty="0"/>
            </a:br>
            <a:r>
              <a:rPr lang="en-IN" dirty="0"/>
              <a:t>Story </a:t>
            </a:r>
            <a:endParaRPr lang="en-US" dirty="0"/>
          </a:p>
        </p:txBody>
      </p:sp>
      <p:pic>
        <p:nvPicPr>
          <p:cNvPr id="4" name="Picture 4">
            <a:extLst>
              <a:ext uri="{FF2B5EF4-FFF2-40B4-BE49-F238E27FC236}">
                <a16:creationId xmlns:a16="http://schemas.microsoft.com/office/drawing/2014/main" id="{285158ED-E888-90B8-A19A-BFF8EC91BE37}"/>
              </a:ext>
            </a:extLst>
          </p:cNvPr>
          <p:cNvPicPr>
            <a:picLocks noGrp="1" noChangeAspect="1"/>
          </p:cNvPicPr>
          <p:nvPr>
            <p:ph sz="quarter" idx="13"/>
          </p:nvPr>
        </p:nvPicPr>
        <p:blipFill>
          <a:blip r:embed="rId2"/>
          <a:stretch>
            <a:fillRect/>
          </a:stretch>
        </p:blipFill>
        <p:spPr>
          <a:xfrm>
            <a:off x="600632" y="3625453"/>
            <a:ext cx="4525010" cy="2729972"/>
          </a:xfrm>
        </p:spPr>
      </p:pic>
      <p:pic>
        <p:nvPicPr>
          <p:cNvPr id="5" name="Picture 5">
            <a:extLst>
              <a:ext uri="{FF2B5EF4-FFF2-40B4-BE49-F238E27FC236}">
                <a16:creationId xmlns:a16="http://schemas.microsoft.com/office/drawing/2014/main" id="{136DCA4D-DF8F-8914-0537-CF03EFB4F5E6}"/>
              </a:ext>
            </a:extLst>
          </p:cNvPr>
          <p:cNvPicPr>
            <a:picLocks noChangeAspect="1"/>
          </p:cNvPicPr>
          <p:nvPr/>
        </p:nvPicPr>
        <p:blipFill>
          <a:blip r:embed="rId3"/>
          <a:stretch>
            <a:fillRect/>
          </a:stretch>
        </p:blipFill>
        <p:spPr>
          <a:xfrm>
            <a:off x="5914461" y="3786188"/>
            <a:ext cx="5363765" cy="2569237"/>
          </a:xfrm>
          <a:prstGeom prst="rect">
            <a:avLst/>
          </a:prstGeom>
        </p:spPr>
      </p:pic>
    </p:spTree>
    <p:extLst>
      <p:ext uri="{BB962C8B-B14F-4D97-AF65-F5344CB8AC3E}">
        <p14:creationId xmlns:p14="http://schemas.microsoft.com/office/powerpoint/2010/main" val="3893587095"/>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1F7C-1E5A-AA67-1D9E-0A377DFEC391}"/>
              </a:ext>
            </a:extLst>
          </p:cNvPr>
          <p:cNvSpPr>
            <a:spLocks noGrp="1"/>
          </p:cNvSpPr>
          <p:nvPr>
            <p:ph type="title"/>
          </p:nvPr>
        </p:nvSpPr>
        <p:spPr/>
        <p:txBody>
          <a:bodyPr/>
          <a:lstStyle/>
          <a:p>
            <a:r>
              <a:rPr lang="en-IN" dirty="0"/>
              <a:t>Published</a:t>
            </a:r>
            <a:endParaRPr lang="en-US" dirty="0"/>
          </a:p>
        </p:txBody>
      </p:sp>
      <p:sp>
        <p:nvSpPr>
          <p:cNvPr id="3" name="Content Placeholder 2">
            <a:extLst>
              <a:ext uri="{FF2B5EF4-FFF2-40B4-BE49-F238E27FC236}">
                <a16:creationId xmlns:a16="http://schemas.microsoft.com/office/drawing/2014/main" id="{FBD93B9C-8D38-10E6-1081-A8C7EA0AB047}"/>
              </a:ext>
            </a:extLst>
          </p:cNvPr>
          <p:cNvSpPr>
            <a:spLocks noGrp="1"/>
          </p:cNvSpPr>
          <p:nvPr>
            <p:ph sz="quarter" idx="13"/>
          </p:nvPr>
        </p:nvSpPr>
        <p:spPr/>
        <p:txBody>
          <a:bodyPr/>
          <a:lstStyle/>
          <a:p>
            <a:r>
              <a:rPr lang="en-IN" dirty="0"/>
              <a:t>Dashboard and story was published  in tableau </a:t>
            </a:r>
            <a:r>
              <a:rPr lang="en-IN" dirty="0" err="1"/>
              <a:t>puplic</a:t>
            </a:r>
            <a:r>
              <a:rPr lang="en-IN" dirty="0"/>
              <a:t>.</a:t>
            </a:r>
            <a:endParaRPr lang="en-US" dirty="0"/>
          </a:p>
        </p:txBody>
      </p:sp>
      <p:pic>
        <p:nvPicPr>
          <p:cNvPr id="4" name="Picture 4">
            <a:extLst>
              <a:ext uri="{FF2B5EF4-FFF2-40B4-BE49-F238E27FC236}">
                <a16:creationId xmlns:a16="http://schemas.microsoft.com/office/drawing/2014/main" id="{69858866-D9B6-C216-CF22-E842B75CFF99}"/>
              </a:ext>
            </a:extLst>
          </p:cNvPr>
          <p:cNvPicPr>
            <a:picLocks noChangeAspect="1"/>
          </p:cNvPicPr>
          <p:nvPr/>
        </p:nvPicPr>
        <p:blipFill>
          <a:blip r:embed="rId2"/>
          <a:stretch>
            <a:fillRect/>
          </a:stretch>
        </p:blipFill>
        <p:spPr>
          <a:xfrm>
            <a:off x="1871266" y="2822750"/>
            <a:ext cx="8128000" cy="3748530"/>
          </a:xfrm>
          <a:prstGeom prst="rect">
            <a:avLst/>
          </a:prstGeom>
        </p:spPr>
      </p:pic>
    </p:spTree>
    <p:extLst>
      <p:ext uri="{BB962C8B-B14F-4D97-AF65-F5344CB8AC3E}">
        <p14:creationId xmlns:p14="http://schemas.microsoft.com/office/powerpoint/2010/main" val="264729088"/>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E227-67C3-D5BA-4DC9-4900072733DD}"/>
              </a:ext>
            </a:extLst>
          </p:cNvPr>
          <p:cNvSpPr>
            <a:spLocks noGrp="1"/>
          </p:cNvSpPr>
          <p:nvPr>
            <p:ph type="title"/>
          </p:nvPr>
        </p:nvSpPr>
        <p:spPr/>
        <p:txBody>
          <a:bodyPr/>
          <a:lstStyle/>
          <a:p>
            <a:r>
              <a:rPr lang="en-IN"/>
              <a:t>Thank you...</a:t>
            </a:r>
            <a:endParaRPr lang="en-US"/>
          </a:p>
        </p:txBody>
      </p:sp>
      <p:sp>
        <p:nvSpPr>
          <p:cNvPr id="6" name="Content Placeholder 5">
            <a:extLst>
              <a:ext uri="{FF2B5EF4-FFF2-40B4-BE49-F238E27FC236}">
                <a16:creationId xmlns:a16="http://schemas.microsoft.com/office/drawing/2014/main" id="{0027A041-E6B4-3849-3CA0-2F9C85D0B44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49590278"/>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BE48-582D-5D64-A9B5-46BD007159D8}"/>
              </a:ext>
            </a:extLst>
          </p:cNvPr>
          <p:cNvSpPr>
            <a:spLocks noGrp="1"/>
          </p:cNvSpPr>
          <p:nvPr>
            <p:ph type="title"/>
          </p:nvPr>
        </p:nvSpPr>
        <p:spPr/>
        <p:txBody>
          <a:bodyPr/>
          <a:lstStyle/>
          <a:p>
            <a:r>
              <a:rPr lang="en-IN" dirty="0"/>
              <a:t>Team members – nm id</a:t>
            </a:r>
            <a:endParaRPr lang="en-US" dirty="0"/>
          </a:p>
        </p:txBody>
      </p:sp>
      <p:sp>
        <p:nvSpPr>
          <p:cNvPr id="3" name="Content Placeholder 2">
            <a:extLst>
              <a:ext uri="{FF2B5EF4-FFF2-40B4-BE49-F238E27FC236}">
                <a16:creationId xmlns:a16="http://schemas.microsoft.com/office/drawing/2014/main" id="{43EF36B0-EE02-2769-415A-54FB4094733F}"/>
              </a:ext>
            </a:extLst>
          </p:cNvPr>
          <p:cNvSpPr>
            <a:spLocks noGrp="1"/>
          </p:cNvSpPr>
          <p:nvPr>
            <p:ph sz="quarter" idx="13"/>
          </p:nvPr>
        </p:nvSpPr>
        <p:spPr>
          <a:xfrm>
            <a:off x="2663994" y="2679038"/>
            <a:ext cx="10212615" cy="3560445"/>
          </a:xfrm>
        </p:spPr>
        <p:txBody>
          <a:bodyPr>
            <a:normAutofit/>
          </a:bodyPr>
          <a:lstStyle/>
          <a:p>
            <a:r>
              <a:rPr lang="en-IN" dirty="0" err="1"/>
              <a:t>M.Mageshwari</a:t>
            </a:r>
            <a:r>
              <a:rPr lang="en-IN" dirty="0"/>
              <a:t>   -D46810850476DAD97E741153D38A9851</a:t>
            </a:r>
          </a:p>
          <a:p>
            <a:r>
              <a:rPr lang="en-IN" dirty="0"/>
              <a:t>K. </a:t>
            </a:r>
            <a:r>
              <a:rPr lang="en-IN" dirty="0" err="1"/>
              <a:t>Rajeshwari</a:t>
            </a:r>
            <a:r>
              <a:rPr lang="en-IN" dirty="0"/>
              <a:t>     -A23B8C0F5AF741199974EED7695BBE6F</a:t>
            </a:r>
          </a:p>
          <a:p>
            <a:r>
              <a:rPr lang="en-IN" dirty="0"/>
              <a:t>K. </a:t>
            </a:r>
            <a:r>
              <a:rPr lang="en-IN" dirty="0" err="1"/>
              <a:t>Nivetha</a:t>
            </a:r>
            <a:r>
              <a:rPr lang="en-IN" dirty="0"/>
              <a:t>           -37BF235EDE7372D98E347C51E4E93D1B</a:t>
            </a:r>
          </a:p>
          <a:p>
            <a:r>
              <a:rPr lang="en-IN" dirty="0"/>
              <a:t>T. </a:t>
            </a:r>
            <a:r>
              <a:rPr lang="en-IN" dirty="0" err="1"/>
              <a:t>Prithi</a:t>
            </a:r>
            <a:r>
              <a:rPr lang="en-IN" dirty="0"/>
              <a:t>                -4F3BF5AC6FADB3DBAB149C5073FC315</a:t>
            </a:r>
          </a:p>
        </p:txBody>
      </p:sp>
    </p:spTree>
    <p:extLst>
      <p:ext uri="{BB962C8B-B14F-4D97-AF65-F5344CB8AC3E}">
        <p14:creationId xmlns:p14="http://schemas.microsoft.com/office/powerpoint/2010/main" val="886585451"/>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53A9-3126-5BB7-644F-859F690A6ED5}"/>
              </a:ext>
            </a:extLst>
          </p:cNvPr>
          <p:cNvSpPr>
            <a:spLocks noGrp="1"/>
          </p:cNvSpPr>
          <p:nvPr>
            <p:ph type="title"/>
          </p:nvPr>
        </p:nvSpPr>
        <p:spPr/>
        <p:txBody>
          <a:bodyPr/>
          <a:lstStyle/>
          <a:p>
            <a:r>
              <a:rPr lang="en-IN" dirty="0"/>
              <a:t>Introduction </a:t>
            </a:r>
            <a:endParaRPr lang="en-US" dirty="0"/>
          </a:p>
        </p:txBody>
      </p:sp>
      <p:sp>
        <p:nvSpPr>
          <p:cNvPr id="3" name="Content Placeholder 2">
            <a:extLst>
              <a:ext uri="{FF2B5EF4-FFF2-40B4-BE49-F238E27FC236}">
                <a16:creationId xmlns:a16="http://schemas.microsoft.com/office/drawing/2014/main" id="{1DB6E344-7E80-19E7-4776-2658A00ADF73}"/>
              </a:ext>
            </a:extLst>
          </p:cNvPr>
          <p:cNvSpPr>
            <a:spLocks noGrp="1"/>
          </p:cNvSpPr>
          <p:nvPr>
            <p:ph sz="quarter" idx="13"/>
          </p:nvPr>
        </p:nvSpPr>
        <p:spPr/>
        <p:txBody>
          <a:bodyPr>
            <a:normAutofit fontScale="85000" lnSpcReduction="10000"/>
          </a:bodyPr>
          <a:lstStyle/>
          <a:p>
            <a:r>
              <a:rPr lang="en-IN" dirty="0"/>
              <a:t>
The </a:t>
            </a:r>
            <a:r>
              <a:rPr lang="en-IN" dirty="0" err="1"/>
              <a:t>Lok</a:t>
            </a:r>
            <a:r>
              <a:rPr lang="en-IN" dirty="0"/>
              <a:t> Sabha is composed of representatives of people chosen by direct election on the basis of Universal Adult Suffrage. The Constitution of India allows for a maximum of 550 members in the House, with 530 members representing the States and 20 representing the Union Territories. The 17</a:t>
            </a:r>
            <a:r>
              <a:rPr lang="en-IN" baseline="30000" dirty="0"/>
              <a:t>th</a:t>
            </a:r>
            <a:r>
              <a:rPr lang="en-IN" dirty="0"/>
              <a:t> </a:t>
            </a:r>
            <a:r>
              <a:rPr lang="en-IN" dirty="0" err="1"/>
              <a:t>Lok</a:t>
            </a:r>
            <a:r>
              <a:rPr lang="en-IN" dirty="0"/>
              <a:t> Sabha was formed by the members elected in the 2019 Indian general election. Elections, all across India, were conducted in seven phases from 11 April 2019 to 19 May 2019 by the Election Commission of India.
The </a:t>
            </a:r>
            <a:r>
              <a:rPr lang="en-IN" dirty="0" err="1"/>
              <a:t>Bharatiya</a:t>
            </a:r>
            <a:r>
              <a:rPr lang="en-IN" dirty="0"/>
              <a:t> Janata Party received 37.36% of the vote, the highest vote share by a political party since the 1989 general election, and won 303 seats, further increasing its substantial majority. In addition, the BJP-led National Democratic Alliance (NDA) won 353 seats</a:t>
            </a:r>
            <a:endParaRPr lang="en-US" dirty="0"/>
          </a:p>
        </p:txBody>
      </p:sp>
    </p:spTree>
    <p:extLst>
      <p:ext uri="{BB962C8B-B14F-4D97-AF65-F5344CB8AC3E}">
        <p14:creationId xmlns:p14="http://schemas.microsoft.com/office/powerpoint/2010/main" val="1673680762"/>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C094-9832-B1A7-F184-8A60C6EAB1DD}"/>
              </a:ext>
            </a:extLst>
          </p:cNvPr>
          <p:cNvSpPr>
            <a:spLocks noGrp="1"/>
          </p:cNvSpPr>
          <p:nvPr>
            <p:ph type="title"/>
          </p:nvPr>
        </p:nvSpPr>
        <p:spPr/>
        <p:txBody>
          <a:bodyPr/>
          <a:lstStyle/>
          <a:p>
            <a:r>
              <a:rPr lang="en-IN" dirty="0"/>
              <a:t>Problem defining and design thinking:</a:t>
            </a:r>
            <a:br>
              <a:rPr lang="en-IN" dirty="0"/>
            </a:br>
            <a:r>
              <a:rPr lang="en-IN" dirty="0"/>
              <a:t>Empathy map </a:t>
            </a:r>
            <a:endParaRPr lang="en-US" dirty="0"/>
          </a:p>
        </p:txBody>
      </p:sp>
      <p:pic>
        <p:nvPicPr>
          <p:cNvPr id="9" name="Picture 9">
            <a:extLst>
              <a:ext uri="{FF2B5EF4-FFF2-40B4-BE49-F238E27FC236}">
                <a16:creationId xmlns:a16="http://schemas.microsoft.com/office/drawing/2014/main" id="{551193D8-8DCC-7500-170C-0FA54DBB2FD9}"/>
              </a:ext>
            </a:extLst>
          </p:cNvPr>
          <p:cNvPicPr>
            <a:picLocks noGrp="1" noChangeAspect="1"/>
          </p:cNvPicPr>
          <p:nvPr>
            <p:ph sz="quarter" idx="13"/>
          </p:nvPr>
        </p:nvPicPr>
        <p:blipFill>
          <a:blip r:embed="rId2"/>
          <a:stretch/>
        </p:blipFill>
        <p:spPr>
          <a:xfrm>
            <a:off x="3607596" y="2089547"/>
            <a:ext cx="5732858" cy="4768453"/>
          </a:xfrm>
        </p:spPr>
      </p:pic>
    </p:spTree>
    <p:extLst>
      <p:ext uri="{BB962C8B-B14F-4D97-AF65-F5344CB8AC3E}">
        <p14:creationId xmlns:p14="http://schemas.microsoft.com/office/powerpoint/2010/main" val="2588013661"/>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C4CB-780B-2DED-C151-548320F9790B}"/>
              </a:ext>
            </a:extLst>
          </p:cNvPr>
          <p:cNvSpPr>
            <a:spLocks noGrp="1"/>
          </p:cNvSpPr>
          <p:nvPr>
            <p:ph type="title"/>
          </p:nvPr>
        </p:nvSpPr>
        <p:spPr/>
        <p:txBody>
          <a:bodyPr/>
          <a:lstStyle/>
          <a:p>
            <a:r>
              <a:rPr lang="en-IN" dirty="0"/>
              <a:t>Brain storming </a:t>
            </a:r>
            <a:endParaRPr lang="en-US" dirty="0"/>
          </a:p>
        </p:txBody>
      </p:sp>
      <p:pic>
        <p:nvPicPr>
          <p:cNvPr id="3" name="Picture 4">
            <a:extLst>
              <a:ext uri="{FF2B5EF4-FFF2-40B4-BE49-F238E27FC236}">
                <a16:creationId xmlns:a16="http://schemas.microsoft.com/office/drawing/2014/main" id="{25786671-0707-5D55-93C4-0C07FBC20119}"/>
              </a:ext>
            </a:extLst>
          </p:cNvPr>
          <p:cNvPicPr>
            <a:picLocks noGrp="1" noChangeAspect="1"/>
          </p:cNvPicPr>
          <p:nvPr>
            <p:ph sz="quarter" idx="13"/>
          </p:nvPr>
        </p:nvPicPr>
        <p:blipFill>
          <a:blip r:embed="rId2"/>
          <a:stretch>
            <a:fillRect/>
          </a:stretch>
        </p:blipFill>
        <p:spPr>
          <a:xfrm>
            <a:off x="1507499" y="2214694"/>
            <a:ext cx="10364451" cy="4643306"/>
          </a:xfrm>
        </p:spPr>
      </p:pic>
    </p:spTree>
    <p:extLst>
      <p:ext uri="{BB962C8B-B14F-4D97-AF65-F5344CB8AC3E}">
        <p14:creationId xmlns:p14="http://schemas.microsoft.com/office/powerpoint/2010/main" val="810408416"/>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C15A-6FD0-CC1F-0137-2E75C9FB1F16}"/>
              </a:ext>
            </a:extLst>
          </p:cNvPr>
          <p:cNvSpPr>
            <a:spLocks noGrp="1"/>
          </p:cNvSpPr>
          <p:nvPr>
            <p:ph type="title"/>
          </p:nvPr>
        </p:nvSpPr>
        <p:spPr/>
        <p:txBody>
          <a:bodyPr/>
          <a:lstStyle/>
          <a:p>
            <a:r>
              <a:rPr lang="en-IN" dirty="0"/>
              <a:t>Git hub </a:t>
            </a:r>
            <a:br>
              <a:rPr lang="en-IN" dirty="0"/>
            </a:br>
            <a:endParaRPr lang="en-US" dirty="0"/>
          </a:p>
        </p:txBody>
      </p:sp>
      <p:sp>
        <p:nvSpPr>
          <p:cNvPr id="3" name="Content Placeholder 2">
            <a:extLst>
              <a:ext uri="{FF2B5EF4-FFF2-40B4-BE49-F238E27FC236}">
                <a16:creationId xmlns:a16="http://schemas.microsoft.com/office/drawing/2014/main" id="{27C10CDF-0B68-72B0-8154-AF18E60F28D6}"/>
              </a:ext>
            </a:extLst>
          </p:cNvPr>
          <p:cNvSpPr>
            <a:spLocks noGrp="1"/>
          </p:cNvSpPr>
          <p:nvPr>
            <p:ph sz="quarter" idx="13"/>
          </p:nvPr>
        </p:nvSpPr>
        <p:spPr/>
        <p:txBody>
          <a:bodyPr/>
          <a:lstStyle/>
          <a:p>
            <a:pPr marL="0" indent="0">
              <a:buNone/>
            </a:pPr>
            <a:r>
              <a:rPr lang="en-IN" dirty="0"/>
              <a:t>Empathy  map and Brainstorming  was uploaded in Git hub.</a:t>
            </a:r>
            <a:endParaRPr lang="en-US" dirty="0"/>
          </a:p>
        </p:txBody>
      </p:sp>
    </p:spTree>
    <p:extLst>
      <p:ext uri="{BB962C8B-B14F-4D97-AF65-F5344CB8AC3E}">
        <p14:creationId xmlns:p14="http://schemas.microsoft.com/office/powerpoint/2010/main" val="1854088789"/>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8413-34CE-6F96-6858-8BFA6518E2D1}"/>
              </a:ext>
            </a:extLst>
          </p:cNvPr>
          <p:cNvSpPr>
            <a:spLocks noGrp="1"/>
          </p:cNvSpPr>
          <p:nvPr>
            <p:ph type="title"/>
          </p:nvPr>
        </p:nvSpPr>
        <p:spPr/>
        <p:txBody>
          <a:bodyPr/>
          <a:lstStyle/>
          <a:p>
            <a:r>
              <a:rPr lang="en-IN"/>
              <a:t> Data</a:t>
            </a:r>
            <a:endParaRPr lang="en-US" dirty="0"/>
          </a:p>
        </p:txBody>
      </p:sp>
      <p:sp>
        <p:nvSpPr>
          <p:cNvPr id="4" name="Text Placeholder 3">
            <a:extLst>
              <a:ext uri="{FF2B5EF4-FFF2-40B4-BE49-F238E27FC236}">
                <a16:creationId xmlns:a16="http://schemas.microsoft.com/office/drawing/2014/main" id="{DC6693B9-2971-2A0B-32A8-83B4601025D2}"/>
              </a:ext>
            </a:extLst>
          </p:cNvPr>
          <p:cNvSpPr>
            <a:spLocks noGrp="1"/>
          </p:cNvSpPr>
          <p:nvPr>
            <p:ph sz="quarter" idx="13"/>
          </p:nvPr>
        </p:nvSpPr>
        <p:spPr/>
        <p:txBody>
          <a:bodyPr/>
          <a:lstStyle/>
          <a:p>
            <a:r>
              <a:rPr lang="en-IN" dirty="0"/>
              <a:t>The second step of the project is the data collection and extraction from the data base. The data sheets is collect the NM portal.</a:t>
            </a:r>
            <a:endParaRPr lang="en-US" dirty="0"/>
          </a:p>
        </p:txBody>
      </p:sp>
      <p:pic>
        <p:nvPicPr>
          <p:cNvPr id="3" name="Picture 4">
            <a:extLst>
              <a:ext uri="{FF2B5EF4-FFF2-40B4-BE49-F238E27FC236}">
                <a16:creationId xmlns:a16="http://schemas.microsoft.com/office/drawing/2014/main" id="{51630CF0-DF2B-BC86-2EDA-D04B23247127}"/>
              </a:ext>
            </a:extLst>
          </p:cNvPr>
          <p:cNvPicPr>
            <a:picLocks noChangeAspect="1"/>
          </p:cNvPicPr>
          <p:nvPr/>
        </p:nvPicPr>
        <p:blipFill>
          <a:blip r:embed="rId2"/>
          <a:stretch>
            <a:fillRect/>
          </a:stretch>
        </p:blipFill>
        <p:spPr>
          <a:xfrm>
            <a:off x="2031687" y="3053954"/>
            <a:ext cx="8128000" cy="3429000"/>
          </a:xfrm>
          <a:prstGeom prst="rect">
            <a:avLst/>
          </a:prstGeom>
        </p:spPr>
      </p:pic>
    </p:spTree>
    <p:extLst>
      <p:ext uri="{BB962C8B-B14F-4D97-AF65-F5344CB8AC3E}">
        <p14:creationId xmlns:p14="http://schemas.microsoft.com/office/powerpoint/2010/main" val="3843200112"/>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BB6C-1852-267D-6D0E-A5C6E11BCBB6}"/>
              </a:ext>
            </a:extLst>
          </p:cNvPr>
          <p:cNvSpPr>
            <a:spLocks noGrp="1"/>
          </p:cNvSpPr>
          <p:nvPr>
            <p:ph type="title"/>
          </p:nvPr>
        </p:nvSpPr>
        <p:spPr>
          <a:xfrm>
            <a:off x="913774" y="566738"/>
            <a:ext cx="10364451" cy="1596177"/>
          </a:xfrm>
        </p:spPr>
        <p:txBody>
          <a:bodyPr/>
          <a:lstStyle/>
          <a:p>
            <a:r>
              <a:rPr lang="en-IN" dirty="0"/>
              <a:t/>
            </a:r>
            <a:br>
              <a:rPr lang="en-IN" dirty="0"/>
            </a:br>
            <a:r>
              <a:rPr lang="en-IN" dirty="0"/>
              <a:t>Data Visualization</a:t>
            </a:r>
            <a:endParaRPr lang="en-US" dirty="0"/>
          </a:p>
        </p:txBody>
      </p:sp>
      <p:sp>
        <p:nvSpPr>
          <p:cNvPr id="3" name="Content Placeholder 2">
            <a:extLst>
              <a:ext uri="{FF2B5EF4-FFF2-40B4-BE49-F238E27FC236}">
                <a16:creationId xmlns:a16="http://schemas.microsoft.com/office/drawing/2014/main" id="{268ABF1E-F933-BDC2-4E7B-7600C2C3846D}"/>
              </a:ext>
            </a:extLst>
          </p:cNvPr>
          <p:cNvSpPr>
            <a:spLocks noGrp="1"/>
          </p:cNvSpPr>
          <p:nvPr>
            <p:ph sz="quarter" idx="13"/>
          </p:nvPr>
        </p:nvSpPr>
        <p:spPr/>
        <p:txBody>
          <a:bodyPr/>
          <a:lstStyle/>
          <a:p>
            <a:r>
              <a:rPr lang="en-IN" dirty="0"/>
              <a:t>Data visualisation is the process of creating graphical representations of data in order to help people understand and explore the information. The goal of data visualization is to make complex data sets more accessible, intuitive and easier to interpret. By using visual elements such as charts, graphs and maps. It can help people quickly identify patterns, trends in the data.</a:t>
            </a:r>
            <a:endParaRPr lang="en-US" dirty="0"/>
          </a:p>
        </p:txBody>
      </p:sp>
    </p:spTree>
    <p:extLst>
      <p:ext uri="{BB962C8B-B14F-4D97-AF65-F5344CB8AC3E}">
        <p14:creationId xmlns:p14="http://schemas.microsoft.com/office/powerpoint/2010/main" val="3672807031"/>
      </p:ext>
    </p:extLst>
  </p:cSld>
  <p:clrMapOvr>
    <a:masterClrMapping/>
  </p:clrMapOvr>
  <p:transition spd="slow">
    <p:wheel spokes="1"/>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0</TotalTime>
  <Words>369</Words>
  <Application>Microsoft Office PowerPoint</Application>
  <PresentationFormat>Widescreen</PresentationFormat>
  <Paragraphs>31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Tw Cen MT</vt:lpstr>
      <vt:lpstr>Droplet</vt:lpstr>
      <vt:lpstr>Political juggernauts : Quantitative analysis of candidates In the 2019 lok sabha Elections </vt:lpstr>
      <vt:lpstr>Team lead id : D46810850476DAD97E741153D38A9851  Team id :  Nm202309351</vt:lpstr>
      <vt:lpstr>Team members – nm id</vt:lpstr>
      <vt:lpstr>Introduction </vt:lpstr>
      <vt:lpstr>Problem defining and design thinking: Empathy map </vt:lpstr>
      <vt:lpstr>Brain storming </vt:lpstr>
      <vt:lpstr>Git hub  </vt:lpstr>
      <vt:lpstr> Data</vt:lpstr>
      <vt:lpstr> Data Visualization</vt:lpstr>
      <vt:lpstr>kpi’s</vt:lpstr>
      <vt:lpstr>PowerPoint Presentation</vt:lpstr>
      <vt:lpstr>PowerPoint Presentation</vt:lpstr>
      <vt:lpstr>Gender and educational wise general votes </vt:lpstr>
      <vt:lpstr>State wise winner </vt:lpstr>
      <vt:lpstr>State wise general votes and postal votes </vt:lpstr>
      <vt:lpstr>State wise criminal cases </vt:lpstr>
      <vt:lpstr>Constituency wise winners and electors </vt:lpstr>
      <vt:lpstr>Party wise winner </vt:lpstr>
      <vt:lpstr>Winners by education and category </vt:lpstr>
      <vt:lpstr>Party wise postal votes</vt:lpstr>
      <vt:lpstr> Dashboard </vt:lpstr>
      <vt:lpstr> Story </vt:lpstr>
      <vt:lpstr>Published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ELCOT</cp:lastModifiedBy>
  <cp:revision>35</cp:revision>
  <dcterms:created xsi:type="dcterms:W3CDTF">2023-10-01T02:15:14Z</dcterms:created>
  <dcterms:modified xsi:type="dcterms:W3CDTF">2023-10-10T04:52:54Z</dcterms:modified>
</cp:coreProperties>
</file>