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29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P\OneDrive\Documents\Employee_Dataset%20magesh.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magesh.xlsx]Sheet3!PivotTable1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manualLayout>
          <c:layoutTarget val="inner"/>
          <c:xMode val="edge"/>
          <c:yMode val="edge"/>
          <c:x val="0.16161239474167013"/>
          <c:y val="0.2562728157550373"/>
          <c:w val="0.5705198048532093"/>
          <c:h val="0.3559605573612164"/>
        </c:manualLayout>
      </c:layout>
      <c:lineChart>
        <c:grouping val="standard"/>
        <c:varyColors val="0"/>
        <c:ser>
          <c:idx val="0"/>
          <c:order val="0"/>
          <c:tx>
            <c:strRef>
              <c:f>Sheet3!$B$4:$B$5</c:f>
              <c:strCache>
                <c:ptCount val="1"/>
                <c:pt idx="0">
                  <c:v>Female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1"/>
                </a:solidFill>
              </a:ln>
              <a:effectLst/>
            </c:spPr>
            <c:trendlineType val="linear"/>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Sheet3!$B$6:$B$13</c:f>
              <c:numCache>
                <c:formatCode>General</c:formatCode>
                <c:ptCount val="7"/>
                <c:pt idx="0">
                  <c:v>591037.39999999991</c:v>
                </c:pt>
                <c:pt idx="1">
                  <c:v>968974.37</c:v>
                </c:pt>
                <c:pt idx="2">
                  <c:v>701100.27</c:v>
                </c:pt>
                <c:pt idx="3">
                  <c:v>1366259.75</c:v>
                </c:pt>
                <c:pt idx="4">
                  <c:v>1303283.19</c:v>
                </c:pt>
                <c:pt idx="5">
                  <c:v>830881.5</c:v>
                </c:pt>
                <c:pt idx="6">
                  <c:v>763109.56</c:v>
                </c:pt>
              </c:numCache>
            </c:numRef>
          </c:val>
          <c:smooth val="0"/>
          <c:extLst>
            <c:ext xmlns:c16="http://schemas.microsoft.com/office/drawing/2014/chart" uri="{C3380CC4-5D6E-409C-BE32-E72D297353CC}">
              <c16:uniqueId val="{00000001-242D-45CE-8A7E-8C9A7D3F59BD}"/>
            </c:ext>
          </c:extLst>
        </c:ser>
        <c:ser>
          <c:idx val="1"/>
          <c:order val="1"/>
          <c:tx>
            <c:strRef>
              <c:f>Sheet3!$C$4:$C$5</c:f>
              <c:strCache>
                <c:ptCount val="1"/>
                <c:pt idx="0">
                  <c:v>Male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2"/>
                </a:solidFill>
              </a:ln>
              <a:effectLst/>
            </c:spPr>
            <c:trendlineType val="exp"/>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Sheet3!$C$6:$C$13</c:f>
              <c:numCache>
                <c:formatCode>General</c:formatCode>
                <c:ptCount val="7"/>
                <c:pt idx="0">
                  <c:v>880453.7</c:v>
                </c:pt>
                <c:pt idx="1">
                  <c:v>444578.86</c:v>
                </c:pt>
                <c:pt idx="2">
                  <c:v>1087348.5499999998</c:v>
                </c:pt>
                <c:pt idx="3">
                  <c:v>1022069.4700000002</c:v>
                </c:pt>
                <c:pt idx="4">
                  <c:v>1838526.48</c:v>
                </c:pt>
                <c:pt idx="5">
                  <c:v>664935.46</c:v>
                </c:pt>
                <c:pt idx="6">
                  <c:v>833709.42</c:v>
                </c:pt>
              </c:numCache>
            </c:numRef>
          </c:val>
          <c:smooth val="0"/>
          <c:extLst>
            <c:ext xmlns:c16="http://schemas.microsoft.com/office/drawing/2014/chart" uri="{C3380CC4-5D6E-409C-BE32-E72D297353CC}">
              <c16:uniqueId val="{00000003-242D-45CE-8A7E-8C9A7D3F59BD}"/>
            </c:ext>
          </c:extLst>
        </c:ser>
        <c:dLbls>
          <c:showLegendKey val="0"/>
          <c:showVal val="0"/>
          <c:showCatName val="0"/>
          <c:showSerName val="0"/>
          <c:showPercent val="0"/>
          <c:showBubbleSize val="0"/>
        </c:dLbls>
        <c:marker val="1"/>
        <c:smooth val="0"/>
        <c:axId val="643290032"/>
        <c:axId val="707416816"/>
      </c:lineChart>
      <c:catAx>
        <c:axId val="6432900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work</a:t>
                </a:r>
                <a:r>
                  <a:rPr lang="en-IN" baseline="0" dirty="0"/>
                  <a:t> locati0n</a:t>
                </a:r>
                <a:endParaRPr lang="en-IN" dirty="0"/>
              </a:p>
            </c:rich>
          </c:tx>
          <c:layout>
            <c:manualLayout>
              <c:xMode val="edge"/>
              <c:yMode val="edge"/>
              <c:x val="0.39510521231696638"/>
              <c:y val="0.8070407871094098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7416816"/>
        <c:crosses val="autoZero"/>
        <c:auto val="1"/>
        <c:lblAlgn val="ctr"/>
        <c:lblOffset val="100"/>
        <c:noMultiLvlLbl val="0"/>
      </c:catAx>
      <c:valAx>
        <c:axId val="7074168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a:t>salary</a:t>
                </a:r>
              </a:p>
            </c:rich>
          </c:tx>
          <c:layout>
            <c:manualLayout>
              <c:xMode val="edge"/>
              <c:yMode val="edge"/>
              <c:x val="4.2101185816114474E-2"/>
              <c:y val="0.37664393331569751"/>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290032"/>
        <c:crosses val="autoZero"/>
        <c:crossBetween val="between"/>
      </c:valAx>
      <c:spPr>
        <a:noFill/>
        <a:ln>
          <a:noFill/>
        </a:ln>
        <a:effectLst/>
      </c:spPr>
    </c:plotArea>
    <c:legend>
      <c:legendPos val="r"/>
      <c:layout>
        <c:manualLayout>
          <c:xMode val="edge"/>
          <c:yMode val="edge"/>
          <c:x val="0.79235607001493369"/>
          <c:y val="0.38796107162421939"/>
          <c:w val="0.15038208719485285"/>
          <c:h val="0.186800768596161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0.20675</cdr:x>
      <cdr:y>0.13858</cdr:y>
    </cdr:from>
    <cdr:to>
      <cdr:x>0.70033</cdr:x>
      <cdr:y>0.22628</cdr:y>
    </cdr:to>
    <cdr:sp macro="" textlink="">
      <cdr:nvSpPr>
        <cdr:cNvPr id="2" name="TextBox 1">
          <a:extLst xmlns:a="http://schemas.openxmlformats.org/drawingml/2006/main">
            <a:ext uri="{FF2B5EF4-FFF2-40B4-BE49-F238E27FC236}">
              <a16:creationId xmlns:a16="http://schemas.microsoft.com/office/drawing/2014/main" id="{00427BBA-92E2-46AD-AA51-9C889BAD8698}"/>
            </a:ext>
          </a:extLst>
        </cdr:cNvPr>
        <cdr:cNvSpPr txBox="1"/>
      </cdr:nvSpPr>
      <cdr:spPr>
        <a:xfrm xmlns:a="http://schemas.openxmlformats.org/drawingml/2006/main">
          <a:off x="1320202" y="583147"/>
          <a:ext cx="3151785" cy="36905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cdr:x>
      <cdr:y>0.1306</cdr:y>
    </cdr:from>
    <cdr:to>
      <cdr:x>1</cdr:x>
      <cdr:y>0.20877</cdr:y>
    </cdr:to>
    <cdr:sp macro="" textlink="">
      <cdr:nvSpPr>
        <cdr:cNvPr id="3" name="TextBox 2">
          <a:extLst xmlns:a="http://schemas.openxmlformats.org/drawingml/2006/main">
            <a:ext uri="{FF2B5EF4-FFF2-40B4-BE49-F238E27FC236}">
              <a16:creationId xmlns:a16="http://schemas.microsoft.com/office/drawing/2014/main" id="{1DA8909A-3B5E-4040-B989-40AD6FD4CC40}"/>
            </a:ext>
          </a:extLst>
        </cdr:cNvPr>
        <cdr:cNvSpPr txBox="1"/>
      </cdr:nvSpPr>
      <cdr:spPr>
        <a:xfrm xmlns:a="http://schemas.openxmlformats.org/drawingml/2006/main">
          <a:off x="0" y="521970"/>
          <a:ext cx="5341620" cy="3124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IN" sz="1100" b="1">
              <a:solidFill>
                <a:schemeClr val="bg1"/>
              </a:solidFill>
              <a:latin typeface="Times New Roman" panose="02020603050405020304" pitchFamily="18" charset="0"/>
              <a:cs typeface="Times New Roman" panose="02020603050405020304" pitchFamily="18" charset="0"/>
            </a:rPr>
            <a:t>SALARY</a:t>
          </a:r>
          <a:r>
            <a:rPr lang="en-IN" sz="1100" b="1" baseline="0">
              <a:solidFill>
                <a:schemeClr val="bg1"/>
              </a:solidFill>
              <a:latin typeface="Times New Roman" panose="02020603050405020304" pitchFamily="18" charset="0"/>
              <a:cs typeface="Times New Roman" panose="02020603050405020304" pitchFamily="18" charset="0"/>
            </a:rPr>
            <a:t> ANALYSIS</a:t>
          </a:r>
          <a:endParaRPr lang="en-IN" sz="1100" b="1">
            <a:solidFill>
              <a:schemeClr val="bg1"/>
            </a:solidFill>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MAGESH.S</a:t>
            </a:r>
          </a:p>
          <a:p>
            <a:r>
              <a:rPr lang="en-US" sz="2400" dirty="0"/>
              <a:t>REGISTER NO:312203435/23E8C35D40E599EB6B846794A9D41F9D</a:t>
            </a:r>
          </a:p>
          <a:p>
            <a:r>
              <a:rPr lang="en-US" sz="2400" dirty="0"/>
              <a:t>DEPARTMENT: DEPARTMENT OF MANAGEMENT</a:t>
            </a:r>
          </a:p>
          <a:p>
            <a:r>
              <a:rPr lang="en-US" sz="2400" dirty="0"/>
              <a:t>COLLEGE: HINDUSTAN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744FCD5-873A-44D1-A3DD-C0C9FF438BED}"/>
              </a:ext>
            </a:extLst>
          </p:cNvPr>
          <p:cNvSpPr txBox="1"/>
          <p:nvPr/>
        </p:nvSpPr>
        <p:spPr>
          <a:xfrm>
            <a:off x="838200" y="1524000"/>
            <a:ext cx="7620000" cy="4708981"/>
          </a:xfrm>
          <a:prstGeom prst="rect">
            <a:avLst/>
          </a:prstGeom>
          <a:noFill/>
        </p:spPr>
        <p:txBody>
          <a:bodyPr wrap="square" rtlCol="0">
            <a:spAutoFit/>
          </a:bodyPr>
          <a:lstStyle/>
          <a:p>
            <a:r>
              <a:rPr lang="en-US" sz="2000" dirty="0"/>
              <a:t>❑ Data collection: The employee dataset is collected from the </a:t>
            </a:r>
            <a:r>
              <a:rPr lang="en-US" sz="2000" dirty="0" err="1"/>
              <a:t>Edunet</a:t>
            </a:r>
            <a:r>
              <a:rPr lang="en-US" sz="2000" dirty="0"/>
              <a:t> dashboard. </a:t>
            </a:r>
          </a:p>
          <a:p>
            <a:r>
              <a:rPr lang="en-US" sz="2000" dirty="0"/>
              <a:t>❑ Features collection: Then, the features for the project is selected from the dataset. </a:t>
            </a:r>
          </a:p>
          <a:p>
            <a:r>
              <a:rPr lang="en-US" sz="2000" dirty="0"/>
              <a:t>❑ Creation of Pivot table: Then, created a pivot table using the insert tool. </a:t>
            </a:r>
          </a:p>
          <a:p>
            <a:r>
              <a:rPr lang="en-US" sz="2000" dirty="0"/>
              <a:t>➢ Where, 1. The work location is used in the rows. </a:t>
            </a:r>
          </a:p>
          <a:p>
            <a:r>
              <a:rPr lang="en-US" sz="2000" dirty="0"/>
              <a:t>2. The name is used as filter. </a:t>
            </a:r>
          </a:p>
          <a:p>
            <a:r>
              <a:rPr lang="en-US" sz="2000" dirty="0"/>
              <a:t>3. The sum of salaries is used as the values. </a:t>
            </a:r>
          </a:p>
          <a:p>
            <a:r>
              <a:rPr lang="en-US" sz="2000" dirty="0"/>
              <a:t>4. The gender code is used in columns. </a:t>
            </a:r>
          </a:p>
          <a:p>
            <a:endParaRPr lang="en-US" sz="2000" dirty="0"/>
          </a:p>
          <a:p>
            <a:r>
              <a:rPr lang="en-US" sz="2000" dirty="0"/>
              <a:t>❑ Creation of chart: The chart is created by using the insert tool.</a:t>
            </a:r>
          </a:p>
          <a:p>
            <a:r>
              <a:rPr lang="en-US" sz="2000" dirty="0"/>
              <a:t> ➢ Where, salaries are in the Y axis and the work location in the X axis. </a:t>
            </a:r>
          </a:p>
          <a:p>
            <a:r>
              <a:rPr lang="en-US" sz="2000" dirty="0"/>
              <a:t>The chart is used to classify the male and female employees salaries separately</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A1316A7-F460-4986-8DA1-1A2FE27C9450}"/>
              </a:ext>
            </a:extLst>
          </p:cNvPr>
          <p:cNvGraphicFramePr>
            <a:graphicFrameLocks/>
          </p:cNvGraphicFramePr>
          <p:nvPr>
            <p:extLst>
              <p:ext uri="{D42A27DB-BD31-4B8C-83A1-F6EECF244321}">
                <p14:modId xmlns:p14="http://schemas.microsoft.com/office/powerpoint/2010/main" val="2673215133"/>
              </p:ext>
            </p:extLst>
          </p:nvPr>
        </p:nvGraphicFramePr>
        <p:xfrm>
          <a:off x="1447800" y="1430654"/>
          <a:ext cx="7319010" cy="45891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15580C-8A5B-4CE3-ACD8-F59E1CD22D1B}"/>
              </a:ext>
            </a:extLst>
          </p:cNvPr>
          <p:cNvSpPr txBox="1"/>
          <p:nvPr/>
        </p:nvSpPr>
        <p:spPr>
          <a:xfrm>
            <a:off x="304800" y="1371600"/>
            <a:ext cx="9677400" cy="6186309"/>
          </a:xfrm>
          <a:prstGeom prst="rect">
            <a:avLst/>
          </a:prstGeom>
          <a:noFill/>
        </p:spPr>
        <p:txBody>
          <a:bodyPr wrap="square" rtlCol="0">
            <a:spAutoFit/>
          </a:bodyPr>
          <a:lstStyle/>
          <a:p>
            <a:pPr marL="285750" indent="-285750">
              <a:buFont typeface="Arial" panose="020B0604020202020204" pitchFamily="34" charset="0"/>
              <a:buChar char="•"/>
            </a:pPr>
            <a:r>
              <a:rPr lang="en-US" sz="3600" dirty="0"/>
              <a:t>The conclusion of employee salary analysis is that the male employees are getting more salary than the female employees.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It shows that the salary ranges 20000 to 2,00,000 rupees per annum.</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salary is given based upon the work locations.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endParaRPr lang="en-IN" sz="36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7B97C6B-3E12-420F-AF4A-584FBF019DC3}"/>
              </a:ext>
            </a:extLst>
          </p:cNvPr>
          <p:cNvSpPr txBox="1"/>
          <p:nvPr/>
        </p:nvSpPr>
        <p:spPr>
          <a:xfrm>
            <a:off x="1524000" y="2019300"/>
            <a:ext cx="5867400" cy="4524315"/>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This Power point is about the Employee salary analysis of the employees of the company during a particular period.</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The salary analysis is use to know the salary of the employees based on the work location.</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By doing this we can easily identify the different salary of the employees based on the gender and work location.</a:t>
            </a:r>
          </a:p>
          <a:p>
            <a:pPr marL="285750" indent="-285750">
              <a:buFont typeface="Wingdings" panose="05000000000000000000" pitchFamily="2" charset="2"/>
              <a:buChar char="§"/>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63190" y="1833191"/>
            <a:ext cx="8229600" cy="4401205"/>
          </a:xfrm>
          <a:prstGeom prst="rect">
            <a:avLst/>
          </a:prstGeom>
          <a:noFill/>
        </p:spPr>
        <p:txBody>
          <a:bodyPr wrap="square" rtlCol="0">
            <a:spAutoFit/>
          </a:bodyPr>
          <a:lstStyle/>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t>
            </a:r>
            <a:r>
              <a:rPr lang="en-US" sz="2800" dirty="0"/>
              <a:t> Employee salary analysis is a process used by organizations to evaluate and understand the compensation levels of their employees. This analysis helps ensure that salaries are competitive, equitable, and aligned with the organization’s goals and market standards.</a:t>
            </a:r>
          </a:p>
          <a:p>
            <a:pPr>
              <a:buFont typeface="Arial" panose="020B0604020202020204" pitchFamily="34" charset="0"/>
              <a:buChar char="•"/>
            </a:pPr>
            <a:endParaRPr lang="en-US" sz="2800" dirty="0"/>
          </a:p>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I</a:t>
            </a:r>
            <a:r>
              <a:rPr lang="en-US" sz="2800" b="0" i="0" dirty="0">
                <a:solidFill>
                  <a:srgbClr val="0D0D0D"/>
                </a:solidFill>
                <a:effectLst/>
                <a:latin typeface="Times New Roman" panose="02020603050405020304" pitchFamily="18" charset="0"/>
                <a:cs typeface="Times New Roman" panose="02020603050405020304" pitchFamily="18" charset="0"/>
              </a:rPr>
              <a:t>n</a:t>
            </a:r>
            <a:r>
              <a:rPr lang="en-US" sz="2800" dirty="0">
                <a:solidFill>
                  <a:srgbClr val="0D0D0D"/>
                </a:solidFill>
                <a:latin typeface="Times New Roman" panose="02020603050405020304" pitchFamily="18" charset="0"/>
                <a:cs typeface="Times New Roman" panose="02020603050405020304" pitchFamily="18" charset="0"/>
              </a:rPr>
              <a:t> this project the performance is analyzed by using the employee’s gender, work location, sum of salary </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D99C187-D7DB-4836-B024-A87B578CE2F5}"/>
              </a:ext>
            </a:extLst>
          </p:cNvPr>
          <p:cNvSpPr txBox="1"/>
          <p:nvPr/>
        </p:nvSpPr>
        <p:spPr>
          <a:xfrm>
            <a:off x="723900" y="1828800"/>
            <a:ext cx="5753100" cy="4832092"/>
          </a:xfrm>
          <a:prstGeom prst="rect">
            <a:avLst/>
          </a:prstGeom>
          <a:noFill/>
        </p:spPr>
        <p:txBody>
          <a:bodyPr wrap="square" rtlCol="0">
            <a:spAutoFit/>
          </a:bodyPr>
          <a:lstStyle/>
          <a:p>
            <a:r>
              <a:rPr lang="en-US" sz="2800" dirty="0"/>
              <a:t>The end users of the employee performance analysis are:</a:t>
            </a:r>
          </a:p>
          <a:p>
            <a:r>
              <a:rPr lang="en-US" sz="2800" dirty="0"/>
              <a:t>• Employee</a:t>
            </a:r>
          </a:p>
          <a:p>
            <a:r>
              <a:rPr lang="en-US" sz="2800" dirty="0"/>
              <a:t>• Employer </a:t>
            </a:r>
          </a:p>
          <a:p>
            <a:r>
              <a:rPr lang="en-US" sz="2800" dirty="0"/>
              <a:t>• Manager </a:t>
            </a:r>
          </a:p>
          <a:p>
            <a:r>
              <a:rPr lang="en-US" sz="2800" dirty="0"/>
              <a:t>• Supervisors </a:t>
            </a:r>
          </a:p>
          <a:p>
            <a:r>
              <a:rPr lang="en-US" sz="2800" dirty="0"/>
              <a:t>• HR </a:t>
            </a:r>
          </a:p>
          <a:p>
            <a:r>
              <a:rPr lang="en-US" sz="2800" dirty="0"/>
              <a:t>• Executives</a:t>
            </a:r>
          </a:p>
          <a:p>
            <a:r>
              <a:rPr lang="en-US" sz="2800" dirty="0"/>
              <a:t>• Senior leadership</a:t>
            </a:r>
          </a:p>
          <a:p>
            <a:r>
              <a:rPr lang="en-US" sz="2800" dirty="0"/>
              <a:t>• Financial analyst</a:t>
            </a:r>
          </a:p>
          <a:p>
            <a:r>
              <a:rPr lang="en-US" sz="2800" dirty="0"/>
              <a:t>• Training and development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25D35C2-D78D-4993-B60C-0B8CE78885CA}"/>
              </a:ext>
            </a:extLst>
          </p:cNvPr>
          <p:cNvSpPr txBox="1"/>
          <p:nvPr/>
        </p:nvSpPr>
        <p:spPr>
          <a:xfrm>
            <a:off x="3276600" y="1752599"/>
            <a:ext cx="5943600" cy="3970318"/>
          </a:xfrm>
          <a:prstGeom prst="rect">
            <a:avLst/>
          </a:prstGeom>
          <a:noFill/>
        </p:spPr>
        <p:txBody>
          <a:bodyPr wrap="square" rtlCol="0">
            <a:spAutoFit/>
          </a:bodyPr>
          <a:lstStyle/>
          <a:p>
            <a:r>
              <a:rPr lang="en-US" sz="2800" dirty="0"/>
              <a:t>USED FORMULAS AND TECHNIQUES: </a:t>
            </a:r>
          </a:p>
          <a:p>
            <a:r>
              <a:rPr lang="en-US" sz="2800" dirty="0"/>
              <a:t>• Conditional formatting to find the blank cells. </a:t>
            </a:r>
          </a:p>
          <a:p>
            <a:r>
              <a:rPr lang="en-US" sz="2800" dirty="0"/>
              <a:t>• Filter option to eliminate the blank cells in the columns. </a:t>
            </a:r>
          </a:p>
          <a:p>
            <a:r>
              <a:rPr lang="en-US" sz="2800" dirty="0"/>
              <a:t>• Pivot table to make a summary about the project. </a:t>
            </a:r>
          </a:p>
          <a:p>
            <a:r>
              <a:rPr lang="en-US" sz="2800" dirty="0"/>
              <a:t>• Chart visualization for easy understanding of the analysis.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D64C0C5-B846-4B22-BFD2-9F6F3A13A4C1}"/>
              </a:ext>
            </a:extLst>
          </p:cNvPr>
          <p:cNvSpPr txBox="1"/>
          <p:nvPr/>
        </p:nvSpPr>
        <p:spPr>
          <a:xfrm>
            <a:off x="914400" y="1752600"/>
            <a:ext cx="6400800" cy="4832092"/>
          </a:xfrm>
          <a:prstGeom prst="rect">
            <a:avLst/>
          </a:prstGeom>
          <a:noFill/>
        </p:spPr>
        <p:txBody>
          <a:bodyPr wrap="square" rtlCol="0">
            <a:spAutoFit/>
          </a:bodyPr>
          <a:lstStyle/>
          <a:p>
            <a:r>
              <a:rPr lang="en-US" sz="2800" b="1" dirty="0"/>
              <a:t>DETAILS OF THE DATASET</a:t>
            </a:r>
            <a:r>
              <a:rPr lang="en-US" sz="2800" dirty="0"/>
              <a:t>: </a:t>
            </a:r>
          </a:p>
          <a:p>
            <a:pPr marL="285750" indent="-285750">
              <a:buFont typeface="Arial" panose="020B0604020202020204" pitchFamily="34" charset="0"/>
              <a:buChar char="•"/>
            </a:pPr>
            <a:r>
              <a:rPr lang="en-US" sz="2800" dirty="0"/>
              <a:t>Downloaded the dataset from the </a:t>
            </a:r>
            <a:r>
              <a:rPr lang="en-US" sz="2800" dirty="0" err="1"/>
              <a:t>Edunet</a:t>
            </a:r>
            <a:r>
              <a:rPr lang="en-US" sz="2800" dirty="0"/>
              <a:t> student dashboard. </a:t>
            </a:r>
          </a:p>
          <a:p>
            <a:pPr marL="285750" indent="-285750">
              <a:buFont typeface="Arial" panose="020B0604020202020204" pitchFamily="34" charset="0"/>
              <a:buChar char="•"/>
            </a:pPr>
            <a:r>
              <a:rPr lang="en-US" sz="2800" dirty="0"/>
              <a:t> It contains totally 9 features. </a:t>
            </a:r>
          </a:p>
          <a:p>
            <a:pPr marL="285750" indent="-285750">
              <a:buFont typeface="Arial" panose="020B0604020202020204" pitchFamily="34" charset="0"/>
              <a:buChar char="•"/>
            </a:pPr>
            <a:r>
              <a:rPr lang="en-US" sz="2800" dirty="0"/>
              <a:t> In this project I have selected 5 features to </a:t>
            </a:r>
            <a:r>
              <a:rPr lang="en-US" sz="2800" dirty="0" err="1"/>
              <a:t>analyse</a:t>
            </a:r>
            <a:r>
              <a:rPr lang="en-US" sz="2800" dirty="0"/>
              <a:t> the performance.</a:t>
            </a:r>
          </a:p>
          <a:p>
            <a:pPr marL="285750" indent="-285750">
              <a:buFont typeface="Arial" panose="020B0604020202020204" pitchFamily="34" charset="0"/>
              <a:buChar char="•"/>
            </a:pPr>
            <a:r>
              <a:rPr lang="en-US" sz="2800" dirty="0"/>
              <a:t>Salary and start date are in numerical values</a:t>
            </a:r>
          </a:p>
          <a:p>
            <a:pPr marL="285750" indent="-285750">
              <a:buFont typeface="Arial" panose="020B0604020202020204" pitchFamily="34" charset="0"/>
              <a:buChar char="•"/>
            </a:pPr>
            <a:r>
              <a:rPr lang="en-US" sz="2800" dirty="0"/>
              <a:t>Name, gender, FTE, Employee type, work location are in text format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B8125A-BDC5-4B75-BEA8-8B114F050AEE}"/>
              </a:ext>
            </a:extLst>
          </p:cNvPr>
          <p:cNvSpPr txBox="1"/>
          <p:nvPr/>
        </p:nvSpPr>
        <p:spPr>
          <a:xfrm>
            <a:off x="2533650" y="1905000"/>
            <a:ext cx="56197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main thing of the project is the pivot table and the chart.</a:t>
            </a:r>
          </a:p>
          <a:p>
            <a:pPr marL="285750" indent="-285750">
              <a:buFont typeface="Arial" panose="020B0604020202020204" pitchFamily="34" charset="0"/>
              <a:buChar char="•"/>
            </a:pPr>
            <a:r>
              <a:rPr lang="en-US" dirty="0"/>
              <a:t>The second part is about the pivot table used in excel easily identify the salary analysis based on the dataset</a:t>
            </a:r>
            <a:endParaRPr lang="en-IN" dirty="0"/>
          </a:p>
        </p:txBody>
      </p:sp>
      <p:graphicFrame>
        <p:nvGraphicFramePr>
          <p:cNvPr id="12" name="Table 11">
            <a:extLst>
              <a:ext uri="{FF2B5EF4-FFF2-40B4-BE49-F238E27FC236}">
                <a16:creationId xmlns:a16="http://schemas.microsoft.com/office/drawing/2014/main" id="{CFD5DCB4-844D-4C47-807A-5CA90DFD7190}"/>
              </a:ext>
            </a:extLst>
          </p:cNvPr>
          <p:cNvGraphicFramePr>
            <a:graphicFrameLocks noGrp="1"/>
          </p:cNvGraphicFramePr>
          <p:nvPr>
            <p:extLst>
              <p:ext uri="{D42A27DB-BD31-4B8C-83A1-F6EECF244321}">
                <p14:modId xmlns:p14="http://schemas.microsoft.com/office/powerpoint/2010/main" val="4220648940"/>
              </p:ext>
            </p:extLst>
          </p:nvPr>
        </p:nvGraphicFramePr>
        <p:xfrm>
          <a:off x="3286125" y="3549191"/>
          <a:ext cx="4114800" cy="2194560"/>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4128284557"/>
                    </a:ext>
                  </a:extLst>
                </a:gridCol>
                <a:gridCol w="1066800">
                  <a:extLst>
                    <a:ext uri="{9D8B030D-6E8A-4147-A177-3AD203B41FA5}">
                      <a16:colId xmlns:a16="http://schemas.microsoft.com/office/drawing/2014/main" val="1187931928"/>
                    </a:ext>
                  </a:extLst>
                </a:gridCol>
                <a:gridCol w="749300">
                  <a:extLst>
                    <a:ext uri="{9D8B030D-6E8A-4147-A177-3AD203B41FA5}">
                      <a16:colId xmlns:a16="http://schemas.microsoft.com/office/drawing/2014/main" val="3460763913"/>
                    </a:ext>
                  </a:extLst>
                </a:gridCol>
                <a:gridCol w="825500">
                  <a:extLst>
                    <a:ext uri="{9D8B030D-6E8A-4147-A177-3AD203B41FA5}">
                      <a16:colId xmlns:a16="http://schemas.microsoft.com/office/drawing/2014/main" val="387012995"/>
                    </a:ext>
                  </a:extLst>
                </a:gridCol>
              </a:tblGrid>
              <a:tr h="182880">
                <a:tc>
                  <a:txBody>
                    <a:bodyPr/>
                    <a:lstStyle/>
                    <a:p>
                      <a:pPr algn="l" fontAlgn="b"/>
                      <a:r>
                        <a:rPr lang="en-IN" sz="1100" u="none" strike="noStrike">
                          <a:effectLst/>
                        </a:rPr>
                        <a:t>Name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7080953"/>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4686721"/>
                  </a:ext>
                </a:extLst>
              </a:tr>
              <a:tr h="182880">
                <a:tc>
                  <a:txBody>
                    <a:bodyPr/>
                    <a:lstStyle/>
                    <a:p>
                      <a:pPr algn="l" fontAlgn="b"/>
                      <a:r>
                        <a:rPr lang="en-IN" sz="1100" u="none" strike="noStrike">
                          <a:effectLst/>
                        </a:rPr>
                        <a:t>Sum of Salary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8176573"/>
                  </a:ext>
                </a:extLst>
              </a:tr>
              <a:tr h="18288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9005821"/>
                  </a:ext>
                </a:extLst>
              </a:tr>
              <a:tr h="182880">
                <a:tc>
                  <a:txBody>
                    <a:bodyPr/>
                    <a:lstStyle/>
                    <a:p>
                      <a:pPr algn="l" fontAlgn="b"/>
                      <a:r>
                        <a:rPr lang="en-IN" sz="1100" u="none" strike="noStrike">
                          <a:effectLst/>
                        </a:rPr>
                        <a:t>Auckland,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591037.4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880453.7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1471491.1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2978704"/>
                  </a:ext>
                </a:extLst>
              </a:tr>
              <a:tr h="182880">
                <a:tc>
                  <a:txBody>
                    <a:bodyPr/>
                    <a:lstStyle/>
                    <a:p>
                      <a:pPr algn="l" fontAlgn="b"/>
                      <a:r>
                        <a:rPr lang="en-IN" sz="1100" u="none" strike="noStrike">
                          <a:effectLst/>
                        </a:rPr>
                        <a:t>Chennai,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968974.37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444578.86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1413553.23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194098"/>
                  </a:ext>
                </a:extLst>
              </a:tr>
              <a:tr h="182880">
                <a:tc>
                  <a:txBody>
                    <a:bodyPr/>
                    <a:lstStyle/>
                    <a:p>
                      <a:pPr algn="l" fontAlgn="b"/>
                      <a:r>
                        <a:rPr lang="en-IN" sz="1100" u="none" strike="noStrike">
                          <a:effectLst/>
                        </a:rPr>
                        <a:t>Columbus,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701100.27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1087348.55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1788448.82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563776"/>
                  </a:ext>
                </a:extLst>
              </a:tr>
              <a:tr h="182880">
                <a:tc>
                  <a:txBody>
                    <a:bodyPr/>
                    <a:lstStyle/>
                    <a:p>
                      <a:pPr algn="l" fontAlgn="b"/>
                      <a:r>
                        <a:rPr lang="en-IN" sz="1100" u="none" strike="noStrike">
                          <a:effectLst/>
                        </a:rPr>
                        <a:t>Hyderabad,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1366259.75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1022069.47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2388329.22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1461378"/>
                  </a:ext>
                </a:extLst>
              </a:tr>
              <a:tr h="182880">
                <a:tc>
                  <a:txBody>
                    <a:bodyPr/>
                    <a:lstStyle/>
                    <a:p>
                      <a:pPr algn="l" fontAlgn="b"/>
                      <a:r>
                        <a:rPr lang="en-IN" sz="1100" u="none" strike="noStrike">
                          <a:effectLst/>
                        </a:rPr>
                        <a:t>Remote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1303283.19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1838526.48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3141809.67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41571"/>
                  </a:ext>
                </a:extLst>
              </a:tr>
              <a:tr h="182880">
                <a:tc>
                  <a:txBody>
                    <a:bodyPr/>
                    <a:lstStyle/>
                    <a:p>
                      <a:pPr algn="l" fontAlgn="b"/>
                      <a:r>
                        <a:rPr lang="en-IN" sz="1100" u="none" strike="noStrike">
                          <a:effectLst/>
                        </a:rPr>
                        <a:t>Seattle,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830881.5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664935.46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1495816.96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3662546"/>
                  </a:ext>
                </a:extLst>
              </a:tr>
              <a:tr h="182880">
                <a:tc>
                  <a:txBody>
                    <a:bodyPr/>
                    <a:lstStyle/>
                    <a:p>
                      <a:pPr algn="l" fontAlgn="b"/>
                      <a:r>
                        <a:rPr lang="en-IN" sz="1100" u="none" strike="noStrike">
                          <a:effectLst/>
                        </a:rPr>
                        <a:t>Wellington,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763109.56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833709.42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1596818.98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8318562"/>
                  </a:ext>
                </a:extLst>
              </a:tr>
              <a:tr h="1828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6524646.04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6771621.94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13296267.98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13499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650</Words>
  <Application>Microsoft Office PowerPoint</Application>
  <PresentationFormat>Widescreen</PresentationFormat>
  <Paragraphs>130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HP</cp:lastModifiedBy>
  <cp:revision>23</cp:revision>
  <dcterms:created xsi:type="dcterms:W3CDTF">2024-03-29T15:07:22Z</dcterms:created>
  <dcterms:modified xsi:type="dcterms:W3CDTF">2024-09-10T08:02:21Z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