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aret" pitchFamily="2" charset="77"/>
      <p:regular r:id="rId10"/>
    </p:embeddedFont>
    <p:embeddedFont>
      <p:font typeface="Garet Light" pitchFamily="2" charset="77"/>
      <p:regular r:id="rId11"/>
    </p:embeddedFont>
    <p:embeddedFont>
      <p:font typeface="Times New Roman Bold" panose="02030802070405020303" pitchFamily="18" charset="77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0" autoAdjust="0"/>
  </p:normalViewPr>
  <p:slideViewPr>
    <p:cSldViewPr>
      <p:cViewPr varScale="1">
        <p:scale>
          <a:sx n="77" d="100"/>
          <a:sy n="77" d="100"/>
        </p:scale>
        <p:origin x="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atsonx.a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17901" y="7672436"/>
            <a:ext cx="5326530" cy="1141833"/>
            <a:chOff x="0" y="0"/>
            <a:chExt cx="7102040" cy="1522444"/>
          </a:xfrm>
        </p:grpSpPr>
        <p:sp>
          <p:nvSpPr>
            <p:cNvPr id="4" name="TextBox 4"/>
            <p:cNvSpPr txBox="1"/>
            <p:nvPr/>
          </p:nvSpPr>
          <p:spPr>
            <a:xfrm>
              <a:off x="0" y="-104775"/>
              <a:ext cx="7102040" cy="831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 b="1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BY: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7428"/>
              <a:ext cx="7102040" cy="755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Mageshprabu G ,SKCT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85854" y="2864470"/>
            <a:ext cx="11178038" cy="255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2"/>
              </a:lnSpc>
            </a:pPr>
            <a:r>
              <a:rPr lang="en-US" sz="5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AUTOMATING RECRUITMENT WITH</a:t>
            </a:r>
          </a:p>
          <a:p>
            <a:pPr marL="0" lvl="0" indent="0" algn="r">
              <a:lnSpc>
                <a:spcPts val="4752"/>
              </a:lnSpc>
            </a:pPr>
            <a:r>
              <a:rPr lang="en-US" sz="5222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WATSONX </a:t>
            </a:r>
            <a:r>
              <a:rPr lang="en-US" sz="52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AND ORCHESTRATE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932770" y="8116467"/>
            <a:ext cx="5326530" cy="1141833"/>
            <a:chOff x="0" y="0"/>
            <a:chExt cx="7102040" cy="152244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04775"/>
              <a:ext cx="7102040" cy="831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 b="1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MENTOR: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67428"/>
              <a:ext cx="7102040" cy="755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Amith Hooli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7901" y="9124112"/>
            <a:ext cx="3943276" cy="1162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 September 2024</a:t>
            </a: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WatsonxCoE, EMEA </a:t>
            </a:r>
          </a:p>
          <a:p>
            <a:pPr algn="l">
              <a:lnSpc>
                <a:spcPts val="3033"/>
              </a:lnSpc>
              <a:spcBef>
                <a:spcPct val="0"/>
              </a:spcBef>
            </a:pPr>
            <a:endParaRPr lang="en-US" sz="3033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839722"/>
            <a:ext cx="7059085" cy="59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8"/>
              </a:lnSpc>
              <a:spcBef>
                <a:spcPct val="0"/>
              </a:spcBef>
            </a:pPr>
            <a:r>
              <a:rPr lang="en-US" sz="3908" spc="-3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703258"/>
            <a:ext cx="12708880" cy="209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endParaRPr/>
          </a:p>
          <a:p>
            <a:pPr marL="690881" lvl="1" indent="-345440" algn="l">
              <a:lnSpc>
                <a:spcPts val="41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HR processes using AI and machine learning.</a:t>
            </a:r>
          </a:p>
          <a:p>
            <a:pPr marL="690881" lvl="1" indent="-345440" algn="l">
              <a:lnSpc>
                <a:spcPts val="41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Streamlines resume processing, candidate assessment, and evaluation.</a:t>
            </a:r>
          </a:p>
          <a:p>
            <a:pPr marL="690881" lvl="1" indent="-345440" algn="l">
              <a:lnSpc>
                <a:spcPts val="41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accuracy, fairness, and efficiency in hiring.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555698"/>
            <a:ext cx="2131665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546673"/>
            <a:ext cx="151126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resume processing and assessment are time-consuming and prone to biases.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faster, more accurate, and objective hiring processes.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in handling large volumes of job applications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22781" y="1103420"/>
            <a:ext cx="12486967" cy="226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049" lvl="1" indent="-345025" algn="l">
              <a:lnSpc>
                <a:spcPts val="4123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professionals and recruitment agencies.</a:t>
            </a:r>
          </a:p>
          <a:p>
            <a:pPr marL="690049" lvl="1" indent="-345025" algn="l">
              <a:lnSpc>
                <a:spcPts val="4123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with high volumes of job applications.</a:t>
            </a:r>
          </a:p>
          <a:p>
            <a:pPr marL="690049" lvl="1" indent="-345025" algn="l">
              <a:lnSpc>
                <a:spcPts val="4123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aiming to optimize and modernize their hiring processes.</a:t>
            </a:r>
          </a:p>
          <a:p>
            <a:pPr algn="l">
              <a:lnSpc>
                <a:spcPts val="5037"/>
              </a:lnSpc>
            </a:pPr>
            <a:endParaRPr lang="en-US" sz="319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52171" y="489756"/>
            <a:ext cx="3652540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2781" y="3360258"/>
            <a:ext cx="15899457" cy="285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endParaRPr/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Resume Processing: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Extracts key fields using LLM models.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Candidate Matching: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Sorts top candidates based on job requirements.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Assessment: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Generates job-specific questions via CrewAI.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Voice-Driven Responses: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Converts spoken answers to text and stores them as transcripts.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2171" y="3212982"/>
            <a:ext cx="3647108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Capabilities: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2781" y="7529830"/>
            <a:ext cx="13229853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WatsonX Orchestrate: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platform for HR automation.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CrewAI Integration: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Generates tailored assessment questions.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LLM Models: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Evaluates candidate responses and assesses humanization.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2171" y="6876364"/>
            <a:ext cx="3403327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IBM’s Solution: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26998" y="1322652"/>
            <a:ext cx="16088023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Increased Efficiency: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Reduces time and effort in hiring processes.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Accuracy: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Minimizes biases and errors in candidate evaluation.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Improved Candidate Experience: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streamlined and objective assessment process.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998" y="556588"/>
            <a:ext cx="3295055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Value: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6998" y="4492992"/>
            <a:ext cx="16952300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Faster Time-to-Hire: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Speeds up resume processing and assessments.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Cost Reduction: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Lowers costs associated with prolonged vacancies and manual recruitment.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Resource Optimization: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HR to focus on strategic tasks.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6998" y="3727397"/>
            <a:ext cx="5075188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&amp; Cost Efficiency: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998" y="7802931"/>
            <a:ext cx="16952300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Faster Hiring: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time-to-fill open positions.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Higher Accuracy: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candidate selection and evaluation fairness.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Productivity Boost: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Decreases manual workload for HR teams.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6998" y="6893367"/>
            <a:ext cx="4277692" cy="5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Impactful Outcome: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70187" y="2852601"/>
            <a:ext cx="666527" cy="666527"/>
          </a:xfrm>
          <a:custGeom>
            <a:avLst/>
            <a:gdLst/>
            <a:ahLst/>
            <a:cxnLst/>
            <a:rect l="l" t="t" r="r" b="b"/>
            <a:pathLst>
              <a:path w="666527" h="666527">
                <a:moveTo>
                  <a:pt x="0" y="0"/>
                </a:moveTo>
                <a:lnTo>
                  <a:pt x="666526" y="0"/>
                </a:lnTo>
                <a:lnTo>
                  <a:pt x="666526" y="666527"/>
                </a:lnTo>
                <a:lnTo>
                  <a:pt x="0" y="666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945015" y="2799936"/>
            <a:ext cx="1032917" cy="1032917"/>
          </a:xfrm>
          <a:custGeom>
            <a:avLst/>
            <a:gdLst/>
            <a:ahLst/>
            <a:cxnLst/>
            <a:rect l="l" t="t" r="r" b="b"/>
            <a:pathLst>
              <a:path w="1032917" h="1032917">
                <a:moveTo>
                  <a:pt x="0" y="0"/>
                </a:moveTo>
                <a:lnTo>
                  <a:pt x="1032917" y="0"/>
                </a:lnTo>
                <a:lnTo>
                  <a:pt x="1032917" y="1032917"/>
                </a:lnTo>
                <a:lnTo>
                  <a:pt x="0" y="103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883946" y="2852601"/>
            <a:ext cx="1139315" cy="1139315"/>
          </a:xfrm>
          <a:custGeom>
            <a:avLst/>
            <a:gdLst/>
            <a:ahLst/>
            <a:cxnLst/>
            <a:rect l="l" t="t" r="r" b="b"/>
            <a:pathLst>
              <a:path w="1139315" h="1139315">
                <a:moveTo>
                  <a:pt x="0" y="0"/>
                </a:moveTo>
                <a:lnTo>
                  <a:pt x="1139315" y="0"/>
                </a:lnTo>
                <a:lnTo>
                  <a:pt x="1139315" y="1139315"/>
                </a:lnTo>
                <a:lnTo>
                  <a:pt x="0" y="11393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579570" y="2745634"/>
            <a:ext cx="940648" cy="940648"/>
          </a:xfrm>
          <a:custGeom>
            <a:avLst/>
            <a:gdLst/>
            <a:ahLst/>
            <a:cxnLst/>
            <a:rect l="l" t="t" r="r" b="b"/>
            <a:pathLst>
              <a:path w="940648" h="940648">
                <a:moveTo>
                  <a:pt x="0" y="0"/>
                </a:moveTo>
                <a:lnTo>
                  <a:pt x="940649" y="0"/>
                </a:lnTo>
                <a:lnTo>
                  <a:pt x="940649" y="940648"/>
                </a:lnTo>
                <a:lnTo>
                  <a:pt x="0" y="940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69881" y="6321759"/>
            <a:ext cx="1977391" cy="681859"/>
          </a:xfrm>
          <a:custGeom>
            <a:avLst/>
            <a:gdLst/>
            <a:ahLst/>
            <a:cxnLst/>
            <a:rect l="l" t="t" r="r" b="b"/>
            <a:pathLst>
              <a:path w="1977391" h="681859">
                <a:moveTo>
                  <a:pt x="0" y="0"/>
                </a:moveTo>
                <a:lnTo>
                  <a:pt x="1977391" y="0"/>
                </a:lnTo>
                <a:lnTo>
                  <a:pt x="1977391" y="681859"/>
                </a:lnTo>
                <a:lnTo>
                  <a:pt x="0" y="6818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563606" y="6248035"/>
            <a:ext cx="1153289" cy="1153289"/>
          </a:xfrm>
          <a:custGeom>
            <a:avLst/>
            <a:gdLst/>
            <a:ahLst/>
            <a:cxnLst/>
            <a:rect l="l" t="t" r="r" b="b"/>
            <a:pathLst>
              <a:path w="1153289" h="1153289">
                <a:moveTo>
                  <a:pt x="0" y="0"/>
                </a:moveTo>
                <a:lnTo>
                  <a:pt x="1153289" y="0"/>
                </a:lnTo>
                <a:lnTo>
                  <a:pt x="1153289" y="1153289"/>
                </a:lnTo>
                <a:lnTo>
                  <a:pt x="0" y="1153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043009" y="6116982"/>
            <a:ext cx="980252" cy="980252"/>
          </a:xfrm>
          <a:custGeom>
            <a:avLst/>
            <a:gdLst/>
            <a:ahLst/>
            <a:cxnLst/>
            <a:rect l="l" t="t" r="r" b="b"/>
            <a:pathLst>
              <a:path w="980252" h="980252">
                <a:moveTo>
                  <a:pt x="0" y="0"/>
                </a:moveTo>
                <a:lnTo>
                  <a:pt x="980252" y="0"/>
                </a:lnTo>
                <a:lnTo>
                  <a:pt x="980252" y="980252"/>
                </a:lnTo>
                <a:lnTo>
                  <a:pt x="0" y="980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181269" y="6116982"/>
            <a:ext cx="1044362" cy="1044362"/>
          </a:xfrm>
          <a:custGeom>
            <a:avLst/>
            <a:gdLst/>
            <a:ahLst/>
            <a:cxnLst/>
            <a:rect l="l" t="t" r="r" b="b"/>
            <a:pathLst>
              <a:path w="1044362" h="1044362">
                <a:moveTo>
                  <a:pt x="0" y="0"/>
                </a:moveTo>
                <a:lnTo>
                  <a:pt x="1044362" y="0"/>
                </a:lnTo>
                <a:lnTo>
                  <a:pt x="1044362" y="1044361"/>
                </a:lnTo>
                <a:lnTo>
                  <a:pt x="0" y="10443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078927" y="622913"/>
            <a:ext cx="12130146" cy="182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0"/>
              </a:lnSpc>
            </a:pPr>
            <a:r>
              <a:rPr lang="en-US" sz="6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</a:p>
          <a:p>
            <a:pPr marL="0" lvl="0" indent="0" algn="ctr">
              <a:lnSpc>
                <a:spcPts val="6560"/>
              </a:lnSpc>
              <a:spcBef>
                <a:spcPct val="0"/>
              </a:spcBef>
            </a:pPr>
            <a:endParaRPr lang="en-US" sz="65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07419" y="3748207"/>
            <a:ext cx="2392063" cy="41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7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Resume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98888" y="3823328"/>
            <a:ext cx="2114653" cy="46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matches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65023" y="3982391"/>
            <a:ext cx="2992902" cy="46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orchestrate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98174" y="7156018"/>
            <a:ext cx="5352084" cy="84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questions and answers </a:t>
            </a:r>
          </a:p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agents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77985" y="7608914"/>
            <a:ext cx="1737172" cy="46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46077" y="7304824"/>
            <a:ext cx="2098501" cy="84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Evaluvation </a:t>
            </a:r>
          </a:p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LLM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32401" y="7343343"/>
            <a:ext cx="1878163" cy="84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3"/>
              </a:lnSpc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Email</a:t>
            </a:r>
          </a:p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30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HR</a:t>
            </a:r>
          </a:p>
        </p:txBody>
      </p:sp>
      <p:sp>
        <p:nvSpPr>
          <p:cNvPr id="19" name="AutoShape 19"/>
          <p:cNvSpPr/>
          <p:nvPr/>
        </p:nvSpPr>
        <p:spPr>
          <a:xfrm>
            <a:off x="3899481" y="3335445"/>
            <a:ext cx="107469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7744578" y="3354495"/>
            <a:ext cx="107469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11890327" y="3316395"/>
            <a:ext cx="107469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4480520" y="5064640"/>
            <a:ext cx="20699" cy="10519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>
            <a:off x="11395628" y="6651699"/>
            <a:ext cx="989397" cy="219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>
            <a:off x="8109068" y="6843725"/>
            <a:ext cx="989397" cy="219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H="1">
            <a:off x="3984357" y="6783656"/>
            <a:ext cx="989397" cy="219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078927" y="4645989"/>
            <a:ext cx="12130146" cy="995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60"/>
              </a:lnSpc>
              <a:spcBef>
                <a:spcPct val="0"/>
              </a:spcBef>
            </a:pPr>
            <a:r>
              <a:rPr lang="en-US" sz="6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Video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568" y="1028700"/>
            <a:ext cx="12130146" cy="995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60"/>
              </a:lnSpc>
              <a:spcBef>
                <a:spcPct val="0"/>
              </a:spcBef>
            </a:pPr>
            <a:r>
              <a:rPr lang="en-US" sz="6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16857" y="3113161"/>
            <a:ext cx="8254975" cy="515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tooltip="http://watsonx.ai/"/>
              </a:rPr>
              <a:t>Watsonx.ai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Watsonx Orchestrate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 models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backend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Engineering</a:t>
            </a:r>
          </a:p>
          <a:p>
            <a:pPr marL="1217760" lvl="1" indent="-608880" algn="l">
              <a:lnSpc>
                <a:spcPts val="5640"/>
              </a:lnSpc>
              <a:buFont typeface="Arial"/>
              <a:buChar char="•"/>
            </a:pPr>
            <a:r>
              <a:rPr lang="en-US" sz="5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Agentic Framework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" r="-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0902" y="4473159"/>
            <a:ext cx="15006385" cy="158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7"/>
              </a:lnSpc>
            </a:pPr>
            <a:r>
              <a:rPr lang="en-US" sz="12099" spc="-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345</Words>
  <Application>Microsoft Macintosh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Garet Light</vt:lpstr>
      <vt:lpstr>Arial</vt:lpstr>
      <vt:lpstr>Garet</vt:lpstr>
      <vt:lpstr>Times New Roman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HR Processes with Watsonx Orchestrate</dc:title>
  <cp:lastModifiedBy>Mageshprabu G</cp:lastModifiedBy>
  <cp:revision>2</cp:revision>
  <dcterms:created xsi:type="dcterms:W3CDTF">2006-08-16T00:00:00Z</dcterms:created>
  <dcterms:modified xsi:type="dcterms:W3CDTF">2024-09-05T07:48:43Z</dcterms:modified>
  <dc:identifier>DAGLjWlUFHQ</dc:identifier>
</cp:coreProperties>
</file>