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63" r:id="rId4"/>
    <p:sldId id="262" r:id="rId5"/>
    <p:sldId id="264" r:id="rId6"/>
    <p:sldId id="265" r:id="rId7"/>
    <p:sldId id="267" r:id="rId8"/>
    <p:sldId id="269" r:id="rId9"/>
    <p:sldId id="276" r:id="rId10"/>
    <p:sldId id="278" r:id="rId11"/>
    <p:sldId id="279" r:id="rId12"/>
    <p:sldId id="284" r:id="rId13"/>
    <p:sldId id="285" r:id="rId14"/>
    <p:sldId id="286" r:id="rId15"/>
    <p:sldId id="288" r:id="rId16"/>
    <p:sldId id="287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DFE"/>
    <a:srgbClr val="46A4E2"/>
    <a:srgbClr val="0B397A"/>
    <a:srgbClr val="008D36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mosud.org/" TargetMode="External"/><Relationship Id="rId2" Type="http://schemas.openxmlformats.org/officeDocument/2006/relationships/hyperlink" Target="https://aqicn.org/map/wor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f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CA1EE4C-C59F-9CA4-2F1E-C2B287CBA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756" y="2456446"/>
            <a:ext cx="9021335" cy="2093252"/>
          </a:xfrm>
          <a:solidFill>
            <a:srgbClr val="46A4E2"/>
          </a:solidFill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ETUDE SUR LA QUALITE/POLLUTION DE L’AIR DANS  DE GRANDES VILLES A TRAVERS LE MONDE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6CE5AB-ACE9-5D2A-44B0-5C39DDA4C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6" y="0"/>
            <a:ext cx="1814476" cy="17634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FACEA7-7A54-4423-D597-6E42203EA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55" y="194213"/>
            <a:ext cx="3134736" cy="10806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D6291FA-3AC1-2656-054C-1A7C80BF3D9A}"/>
              </a:ext>
            </a:extLst>
          </p:cNvPr>
          <p:cNvSpPr txBox="1"/>
          <p:nvPr/>
        </p:nvSpPr>
        <p:spPr>
          <a:xfrm>
            <a:off x="3958682" y="5102196"/>
            <a:ext cx="498459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Présenté par: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KESSIE CHRISTELLE ARMANDE</a:t>
            </a:r>
            <a:endParaRPr lang="fr-FR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KOUADJA PRINCE K.H.M</a:t>
            </a:r>
            <a:endParaRPr lang="fr-FR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SILUE ISMAEL</a:t>
            </a:r>
            <a:endParaRPr lang="fr-FR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764762-EDEC-62A2-BC5A-AFF313013442}"/>
              </a:ext>
            </a:extLst>
          </p:cNvPr>
          <p:cNvSpPr txBox="1"/>
          <p:nvPr/>
        </p:nvSpPr>
        <p:spPr>
          <a:xfrm>
            <a:off x="4985395" y="1768618"/>
            <a:ext cx="343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TUTORE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3B931D-5E8C-2E6E-40F7-CF9D37D1B594}"/>
              </a:ext>
            </a:extLst>
          </p:cNvPr>
          <p:cNvSpPr txBox="1"/>
          <p:nvPr/>
        </p:nvSpPr>
        <p:spPr>
          <a:xfrm>
            <a:off x="7181385" y="4591195"/>
            <a:ext cx="4181706" cy="371099"/>
          </a:xfrm>
          <a:custGeom>
            <a:avLst/>
            <a:gdLst>
              <a:gd name="connsiteX0" fmla="*/ 119380 w 6618761"/>
              <a:gd name="connsiteY0" fmla="*/ 0 h 369332"/>
              <a:gd name="connsiteX1" fmla="*/ 6618761 w 6618761"/>
              <a:gd name="connsiteY1" fmla="*/ 0 h 369332"/>
              <a:gd name="connsiteX2" fmla="*/ 6618761 w 6618761"/>
              <a:gd name="connsiteY2" fmla="*/ 369332 h 369332"/>
              <a:gd name="connsiteX3" fmla="*/ 0 w 6618761"/>
              <a:gd name="connsiteY3" fmla="*/ 369332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8761" h="369332">
                <a:moveTo>
                  <a:pt x="119380" y="0"/>
                </a:moveTo>
                <a:lnTo>
                  <a:pt x="6618761" y="0"/>
                </a:lnTo>
                <a:lnTo>
                  <a:pt x="6618761" y="369332"/>
                </a:lnTo>
                <a:lnTo>
                  <a:pt x="0" y="369332"/>
                </a:lnTo>
                <a:close/>
              </a:path>
            </a:pathLst>
          </a:custGeom>
          <a:solidFill>
            <a:srgbClr val="46A4E2"/>
          </a:solidFill>
        </p:spPr>
        <p:txBody>
          <a:bodyPr wrap="square" rtlCol="0">
            <a:noAutofit/>
          </a:bodyPr>
          <a:lstStyle/>
          <a:p>
            <a:pPr algn="r"/>
            <a:r>
              <a:rPr lang="fr-FR" dirty="0">
                <a:solidFill>
                  <a:srgbClr val="FFFFFE"/>
                </a:solidFill>
                <a:cs typeface="Poppins" panose="00000500000000000000" pitchFamily="2" charset="0"/>
              </a:rPr>
              <a:t>ANNEE ACADEMIQUE : 2023-2024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45417D9-8826-1A9E-D59A-6CB1D32E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50" y="194213"/>
            <a:ext cx="1226635" cy="14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694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FB0FB555-3E90-7181-4DA5-6CCF85B29E2F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1A438-8CAD-4F81-4897-6AEA1B46644A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A7540-7A40-6511-8B49-9A0DB304E672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4F631D-60CF-DBF9-6CD6-5B9FE9A8B683}"/>
              </a:ext>
            </a:extLst>
          </p:cNvPr>
          <p:cNvSpPr txBox="1"/>
          <p:nvPr/>
        </p:nvSpPr>
        <p:spPr>
          <a:xfrm>
            <a:off x="2565924" y="582621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IMPACT SUR LA SANTE ET LE CLIMAT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C016EB-8D6B-777A-F6BB-3CE36BE1558B}"/>
              </a:ext>
            </a:extLst>
          </p:cNvPr>
          <p:cNvSpPr txBox="1"/>
          <p:nvPr/>
        </p:nvSpPr>
        <p:spPr>
          <a:xfrm>
            <a:off x="5140712" y="1416205"/>
            <a:ext cx="611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SUR LA SANTE HUMAINE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69D998-F1B3-D0D2-82AD-48E0F746F9EF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09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B6DFC4-F47E-7715-FE72-0FE8DBFE61E1}"/>
              </a:ext>
            </a:extLst>
          </p:cNvPr>
          <p:cNvSpPr txBox="1"/>
          <p:nvPr/>
        </p:nvSpPr>
        <p:spPr>
          <a:xfrm>
            <a:off x="2679829" y="1814530"/>
            <a:ext cx="81180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Cluster 1</a:t>
            </a:r>
            <a:r>
              <a:rPr lang="fr-FR" sz="2200" dirty="0">
                <a:solidFill>
                  <a:schemeClr val="bg1"/>
                </a:solidFill>
              </a:rPr>
              <a:t> (Niveaux élevés de PM10, PM25, SO2, faibles niveaux d'O3)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Effets sur les Voies Respiratoires</a:t>
            </a:r>
            <a:r>
              <a:rPr lang="fr-FR" sz="2200" dirty="0">
                <a:solidFill>
                  <a:schemeClr val="bg1"/>
                </a:solidFill>
              </a:rPr>
              <a:t> (PM10, PM25)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Impact Cardiovasculaire</a:t>
            </a:r>
            <a:r>
              <a:rPr lang="fr-FR" sz="2200" dirty="0">
                <a:solidFill>
                  <a:schemeClr val="bg1"/>
                </a:solidFill>
              </a:rPr>
              <a:t> (PM10, PM25)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Irritations et Inflammations</a:t>
            </a:r>
            <a:r>
              <a:rPr lang="fr-FR" sz="2200" dirty="0">
                <a:solidFill>
                  <a:schemeClr val="bg1"/>
                </a:solidFill>
              </a:rPr>
              <a:t> (SO2)</a:t>
            </a:r>
          </a:p>
          <a:p>
            <a:pPr lvl="1"/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Cluster 2</a:t>
            </a:r>
            <a:r>
              <a:rPr lang="fr-FR" sz="2200" dirty="0">
                <a:solidFill>
                  <a:schemeClr val="bg1"/>
                </a:solidFill>
              </a:rPr>
              <a:t> (Humidité élevée)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Propagation des Maladies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Cluster 3</a:t>
            </a:r>
            <a:r>
              <a:rPr lang="fr-FR" sz="2200" dirty="0">
                <a:solidFill>
                  <a:schemeClr val="bg1"/>
                </a:solidFill>
              </a:rPr>
              <a:t> (Faibles niveaux de NO2 et d'O3)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Effets sur la Qualité de l'Air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32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FB0FB555-3E90-7181-4DA5-6CCF85B29E2F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1A438-8CAD-4F81-4897-6AEA1B46644A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A7540-7A40-6511-8B49-9A0DB304E672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4F631D-60CF-DBF9-6CD6-5B9FE9A8B683}"/>
              </a:ext>
            </a:extLst>
          </p:cNvPr>
          <p:cNvSpPr txBox="1"/>
          <p:nvPr/>
        </p:nvSpPr>
        <p:spPr>
          <a:xfrm>
            <a:off x="2565924" y="582621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IMPACT SUR LA SANTE ET LE CLIMAT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C016EB-8D6B-777A-F6BB-3CE36BE1558B}"/>
              </a:ext>
            </a:extLst>
          </p:cNvPr>
          <p:cNvSpPr txBox="1"/>
          <p:nvPr/>
        </p:nvSpPr>
        <p:spPr>
          <a:xfrm>
            <a:off x="5140712" y="1416205"/>
            <a:ext cx="611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1.  SUR LA SANTE HUMAINE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4DCDE6-1868-85EF-2319-9C7F5471758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D98BA1-412F-F422-5240-3DD03D13E05A}"/>
              </a:ext>
            </a:extLst>
          </p:cNvPr>
          <p:cNvSpPr txBox="1"/>
          <p:nvPr/>
        </p:nvSpPr>
        <p:spPr>
          <a:xfrm>
            <a:off x="3616570" y="1929161"/>
            <a:ext cx="6110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Cluster 4</a:t>
            </a:r>
            <a:r>
              <a:rPr lang="fr-FR" sz="2200" dirty="0">
                <a:solidFill>
                  <a:schemeClr val="bg1"/>
                </a:solidFill>
              </a:rPr>
              <a:t> (Baisse générale des niveaux de polluants)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Exposition Réduite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Cluster 5</a:t>
            </a:r>
            <a:r>
              <a:rPr lang="fr-FR" sz="2200" dirty="0">
                <a:solidFill>
                  <a:schemeClr val="bg1"/>
                </a:solidFill>
              </a:rPr>
              <a:t> (Niveaux élevés de SO2, O3, PM25, NO2, température plus élevée, faible humidité)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Effets Multiples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Déshydratation</a:t>
            </a:r>
            <a:r>
              <a:rPr lang="fr-FR" sz="2200" dirty="0">
                <a:solidFill>
                  <a:schemeClr val="bg1"/>
                </a:solidFill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0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FB0FB555-3E90-7181-4DA5-6CCF85B29E2F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1A438-8CAD-4F81-4897-6AEA1B46644A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A7540-7A40-6511-8B49-9A0DB304E672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4F631D-60CF-DBF9-6CD6-5B9FE9A8B683}"/>
              </a:ext>
            </a:extLst>
          </p:cNvPr>
          <p:cNvSpPr txBox="1"/>
          <p:nvPr/>
        </p:nvSpPr>
        <p:spPr>
          <a:xfrm>
            <a:off x="2565924" y="582621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IMPACT SUR LA SANTE ET LE CLIMAT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C016EB-8D6B-777A-F6BB-3CE36BE1558B}"/>
              </a:ext>
            </a:extLst>
          </p:cNvPr>
          <p:cNvSpPr txBox="1"/>
          <p:nvPr/>
        </p:nvSpPr>
        <p:spPr>
          <a:xfrm>
            <a:off x="5140712" y="1416205"/>
            <a:ext cx="611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2.  SUR LA SANTE ANIMAL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4DCDE6-1868-85EF-2319-9C7F5471758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11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D98BA1-412F-F422-5240-3DD03D13E05A}"/>
              </a:ext>
            </a:extLst>
          </p:cNvPr>
          <p:cNvSpPr txBox="1"/>
          <p:nvPr/>
        </p:nvSpPr>
        <p:spPr>
          <a:xfrm>
            <a:off x="3616570" y="2826936"/>
            <a:ext cx="6110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  <a:ea typeface="Times New Roman" panose="02020603050405020304" pitchFamily="18" charset="0"/>
              </a:rPr>
              <a:t>P</a:t>
            </a:r>
            <a:r>
              <a:rPr lang="fr-FR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roblèmes respiratoires et dermatologiques</a:t>
            </a:r>
          </a:p>
          <a:p>
            <a:r>
              <a:rPr lang="fr-FR" sz="2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Impact sur la reproduction et la fertilité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85132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FB0FB555-3E90-7181-4DA5-6CCF85B29E2F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1A438-8CAD-4F81-4897-6AEA1B46644A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A7540-7A40-6511-8B49-9A0DB304E672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4F631D-60CF-DBF9-6CD6-5B9FE9A8B683}"/>
              </a:ext>
            </a:extLst>
          </p:cNvPr>
          <p:cNvSpPr txBox="1"/>
          <p:nvPr/>
        </p:nvSpPr>
        <p:spPr>
          <a:xfrm>
            <a:off x="2565924" y="582621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IMPACT SUR LA SANTE ET LE CLIMAT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C016EB-8D6B-777A-F6BB-3CE36BE1558B}"/>
              </a:ext>
            </a:extLst>
          </p:cNvPr>
          <p:cNvSpPr txBox="1"/>
          <p:nvPr/>
        </p:nvSpPr>
        <p:spPr>
          <a:xfrm>
            <a:off x="5140712" y="1416205"/>
            <a:ext cx="611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3.  SUR LA VEGETATION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4DCDE6-1868-85EF-2319-9C7F5471758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D98BA1-412F-F422-5240-3DD03D13E05A}"/>
              </a:ext>
            </a:extLst>
          </p:cNvPr>
          <p:cNvSpPr txBox="1"/>
          <p:nvPr/>
        </p:nvSpPr>
        <p:spPr>
          <a:xfrm>
            <a:off x="3616570" y="1929161"/>
            <a:ext cx="61108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Polluants Atmosphériques</a:t>
            </a:r>
            <a:r>
              <a:rPr lang="fr-FR" sz="2200" dirty="0">
                <a:solidFill>
                  <a:schemeClr val="bg1"/>
                </a:solidFill>
              </a:rPr>
              <a:t>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Dommages aux Feuilles et à la Croissance</a:t>
            </a:r>
            <a:r>
              <a:rPr lang="fr-FR" sz="2200" dirty="0">
                <a:solidFill>
                  <a:schemeClr val="bg1"/>
                </a:solidFill>
              </a:rPr>
              <a:t> (PM10, PM25, SO2 et NO2 )</a:t>
            </a:r>
          </a:p>
          <a:p>
            <a:pPr lvl="1"/>
            <a:endParaRPr lang="fr-FR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200" b="1" dirty="0">
                <a:solidFill>
                  <a:schemeClr val="bg1"/>
                </a:solidFill>
              </a:rPr>
              <a:t>Ozone (O3)</a:t>
            </a:r>
            <a:r>
              <a:rPr lang="fr-FR" sz="2200" dirty="0">
                <a:solidFill>
                  <a:schemeClr val="bg1"/>
                </a:solidFill>
              </a:rPr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chemeClr val="bg1"/>
                </a:solidFill>
              </a:rPr>
              <a:t>Effets Phytotoxiques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0949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4DCDE6-1868-85EF-2319-9C7F5471758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13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769DC7-DD7D-1BE0-6024-733080B08590}"/>
              </a:ext>
            </a:extLst>
          </p:cNvPr>
          <p:cNvSpPr txBox="1"/>
          <p:nvPr/>
        </p:nvSpPr>
        <p:spPr>
          <a:xfrm>
            <a:off x="2255582" y="2168906"/>
            <a:ext cx="7973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L’air pur devrait être un droit humain fondamental et une condition nécessaire à la santé et à la productivité des populations. 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B8DAF8-FFCC-7590-B775-8AF36373CC45}"/>
              </a:ext>
            </a:extLst>
          </p:cNvPr>
          <p:cNvSpPr txBox="1"/>
          <p:nvPr/>
        </p:nvSpPr>
        <p:spPr>
          <a:xfrm>
            <a:off x="7376273" y="4615051"/>
            <a:ext cx="39140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Dr Hans Henri </a:t>
            </a:r>
            <a:r>
              <a:rPr lang="fr-FR" sz="2000" dirty="0" err="1">
                <a:solidFill>
                  <a:schemeClr val="bg1"/>
                </a:solidFill>
              </a:rPr>
              <a:t>P.Kluge</a:t>
            </a:r>
            <a:r>
              <a:rPr lang="fr-FR" sz="2000" dirty="0">
                <a:solidFill>
                  <a:schemeClr val="bg1"/>
                </a:solidFill>
              </a:rPr>
              <a:t>, directeur général de l’OMS pour l’Europe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50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4DCDE6-1868-85EF-2319-9C7F5471758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13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711401-2F47-5F32-D814-58F77A5F7B7D}"/>
              </a:ext>
            </a:extLst>
          </p:cNvPr>
          <p:cNvSpPr txBox="1"/>
          <p:nvPr/>
        </p:nvSpPr>
        <p:spPr>
          <a:xfrm>
            <a:off x="4505093" y="394093"/>
            <a:ext cx="616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LOGICIELS UTILISES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7FBEE1-E75C-332E-1A9E-E856D48E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092" y="2248992"/>
            <a:ext cx="2207941" cy="2256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EE0EBC-E30D-89E2-1C9E-5BB7454FC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67" y="2248991"/>
            <a:ext cx="2408327" cy="22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4DCDE6-1868-85EF-2319-9C7F5471758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13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769DC7-DD7D-1BE0-6024-733080B08590}"/>
              </a:ext>
            </a:extLst>
          </p:cNvPr>
          <p:cNvSpPr txBox="1"/>
          <p:nvPr/>
        </p:nvSpPr>
        <p:spPr>
          <a:xfrm>
            <a:off x="1555715" y="1275632"/>
            <a:ext cx="9430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 Pollution in World: Real-time Air Quality Index Visual Map (aqicn.org)</a:t>
            </a:r>
            <a:endParaRPr lang="fr-FR" sz="3200" dirty="0">
              <a:solidFill>
                <a:srgbClr val="00B0F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711401-2F47-5F32-D814-58F77A5F7B7D}"/>
              </a:ext>
            </a:extLst>
          </p:cNvPr>
          <p:cNvSpPr txBox="1"/>
          <p:nvPr/>
        </p:nvSpPr>
        <p:spPr>
          <a:xfrm>
            <a:off x="4505093" y="394093"/>
            <a:ext cx="616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WEBOGRAPHIE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1D3A0B-5D41-E2AA-B40D-A45960C8322F}"/>
              </a:ext>
            </a:extLst>
          </p:cNvPr>
          <p:cNvSpPr txBox="1"/>
          <p:nvPr/>
        </p:nvSpPr>
        <p:spPr>
          <a:xfrm>
            <a:off x="3451303" y="2983725"/>
            <a:ext cx="6099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Inspirer un air meilleur | </a:t>
            </a:r>
            <a:r>
              <a:rPr lang="fr-FR" sz="3200" dirty="0" err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AtmoSud</a:t>
            </a:r>
            <a:endParaRPr lang="fr-FR" sz="3200" dirty="0">
              <a:solidFill>
                <a:srgbClr val="00B0F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440CB5-FDDC-AFE7-BEBD-F1449B4798CC}"/>
              </a:ext>
            </a:extLst>
          </p:cNvPr>
          <p:cNvSpPr txBox="1"/>
          <p:nvPr/>
        </p:nvSpPr>
        <p:spPr>
          <a:xfrm>
            <a:off x="1670143" y="4249333"/>
            <a:ext cx="94308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officiel de l'Organisation mondiale de la Santé (who.int)</a:t>
            </a:r>
            <a:endParaRPr lang="fr-FR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2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>
            <a:extLst>
              <a:ext uri="{FF2B5EF4-FFF2-40B4-BE49-F238E27FC236}">
                <a16:creationId xmlns:a16="http://schemas.microsoft.com/office/drawing/2014/main" id="{CDA36834-EB3F-720B-E55C-1E48E977E3A4}"/>
              </a:ext>
            </a:extLst>
          </p:cNvPr>
          <p:cNvSpPr txBox="1"/>
          <p:nvPr/>
        </p:nvSpPr>
        <p:spPr>
          <a:xfrm>
            <a:off x="3680465" y="2551470"/>
            <a:ext cx="464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cs typeface="Poppins" panose="00000500000000000000" pitchFamily="2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80041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CA1EE4C-C59F-9CA4-2F1E-C2B287CBA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756" y="2456446"/>
            <a:ext cx="9021335" cy="2093252"/>
          </a:xfrm>
          <a:solidFill>
            <a:srgbClr val="46A4E2"/>
          </a:solidFill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ETUDE SUR LA QUALITE/POLLUTION DE L’AIR DANS  DE GRANDES VILLES A TRAVERS LE MONDE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6CE5AB-ACE9-5D2A-44B0-5C39DDA4C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6" y="0"/>
            <a:ext cx="1814476" cy="17634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FACEA7-7A54-4423-D597-6E42203EA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79" y="247296"/>
            <a:ext cx="3134736" cy="10806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D6291FA-3AC1-2656-054C-1A7C80BF3D9A}"/>
              </a:ext>
            </a:extLst>
          </p:cNvPr>
          <p:cNvSpPr txBox="1"/>
          <p:nvPr/>
        </p:nvSpPr>
        <p:spPr>
          <a:xfrm>
            <a:off x="3958682" y="5102196"/>
            <a:ext cx="498459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Présenté par: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KESSIE CHRISTELLE ARMANDE</a:t>
            </a:r>
            <a:endParaRPr lang="fr-FR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KOUADJA PRINCE K.H.M</a:t>
            </a:r>
            <a:endParaRPr lang="fr-FR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SILUE ISMAEL</a:t>
            </a:r>
            <a:endParaRPr lang="fr-FR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764762-EDEC-62A2-BC5A-AFF313013442}"/>
              </a:ext>
            </a:extLst>
          </p:cNvPr>
          <p:cNvSpPr txBox="1"/>
          <p:nvPr/>
        </p:nvSpPr>
        <p:spPr>
          <a:xfrm>
            <a:off x="4985395" y="1768618"/>
            <a:ext cx="343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TUTORE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3B931D-5E8C-2E6E-40F7-CF9D37D1B594}"/>
              </a:ext>
            </a:extLst>
          </p:cNvPr>
          <p:cNvSpPr txBox="1"/>
          <p:nvPr/>
        </p:nvSpPr>
        <p:spPr>
          <a:xfrm>
            <a:off x="7181385" y="4591195"/>
            <a:ext cx="4181706" cy="371099"/>
          </a:xfrm>
          <a:custGeom>
            <a:avLst/>
            <a:gdLst>
              <a:gd name="connsiteX0" fmla="*/ 119380 w 6618761"/>
              <a:gd name="connsiteY0" fmla="*/ 0 h 369332"/>
              <a:gd name="connsiteX1" fmla="*/ 6618761 w 6618761"/>
              <a:gd name="connsiteY1" fmla="*/ 0 h 369332"/>
              <a:gd name="connsiteX2" fmla="*/ 6618761 w 6618761"/>
              <a:gd name="connsiteY2" fmla="*/ 369332 h 369332"/>
              <a:gd name="connsiteX3" fmla="*/ 0 w 6618761"/>
              <a:gd name="connsiteY3" fmla="*/ 369332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8761" h="369332">
                <a:moveTo>
                  <a:pt x="119380" y="0"/>
                </a:moveTo>
                <a:lnTo>
                  <a:pt x="6618761" y="0"/>
                </a:lnTo>
                <a:lnTo>
                  <a:pt x="6618761" y="369332"/>
                </a:lnTo>
                <a:lnTo>
                  <a:pt x="0" y="369332"/>
                </a:lnTo>
                <a:close/>
              </a:path>
            </a:pathLst>
          </a:custGeom>
          <a:solidFill>
            <a:srgbClr val="46A4E2"/>
          </a:solidFill>
        </p:spPr>
        <p:txBody>
          <a:bodyPr wrap="square" rtlCol="0">
            <a:noAutofit/>
          </a:bodyPr>
          <a:lstStyle/>
          <a:p>
            <a:pPr algn="r"/>
            <a:r>
              <a:rPr lang="fr-FR" dirty="0">
                <a:solidFill>
                  <a:srgbClr val="FFFFFE"/>
                </a:solidFill>
                <a:cs typeface="Poppins" panose="00000500000000000000" pitchFamily="2" charset="0"/>
              </a:rPr>
              <a:t>ANNEE ACADEMIQUE : 2023-2024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5C8FCF-DCF3-84E3-A05B-524C669A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50" y="194213"/>
            <a:ext cx="1226635" cy="14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11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4A50-6C87-5392-B3CD-F2E684D1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94" y="-53859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PLAN DE PRESENTATION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60957C2-785A-F3DF-E8A6-772F6C221110}"/>
              </a:ext>
            </a:extLst>
          </p:cNvPr>
          <p:cNvSpPr/>
          <p:nvPr/>
        </p:nvSpPr>
        <p:spPr>
          <a:xfrm rot="10800000">
            <a:off x="1822728" y="2129345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478FC6E-3226-EF6E-DDF2-250ADDCA50B0}"/>
              </a:ext>
            </a:extLst>
          </p:cNvPr>
          <p:cNvSpPr/>
          <p:nvPr/>
        </p:nvSpPr>
        <p:spPr>
          <a:xfrm>
            <a:off x="2087127" y="2319116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7D9029-F9B8-9BF4-5D64-F48A2EAF2B40}"/>
              </a:ext>
            </a:extLst>
          </p:cNvPr>
          <p:cNvSpPr/>
          <p:nvPr/>
        </p:nvSpPr>
        <p:spPr>
          <a:xfrm>
            <a:off x="2269336" y="2462032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698F8-CD5F-38DF-644C-9258F67E879C}"/>
              </a:ext>
            </a:extLst>
          </p:cNvPr>
          <p:cNvSpPr txBox="1"/>
          <p:nvPr/>
        </p:nvSpPr>
        <p:spPr>
          <a:xfrm>
            <a:off x="2410363" y="2627976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A36834-EB3F-720B-E55C-1E48E977E3A4}"/>
              </a:ext>
            </a:extLst>
          </p:cNvPr>
          <p:cNvSpPr txBox="1"/>
          <p:nvPr/>
        </p:nvSpPr>
        <p:spPr>
          <a:xfrm>
            <a:off x="1431991" y="3937324"/>
            <a:ext cx="228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OBJECTIFS DU PROJET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355A48-A9F0-A87B-6138-1E140ED78C88}"/>
              </a:ext>
            </a:extLst>
          </p:cNvPr>
          <p:cNvCxnSpPr/>
          <p:nvPr/>
        </p:nvCxnSpPr>
        <p:spPr>
          <a:xfrm>
            <a:off x="1431991" y="1014761"/>
            <a:ext cx="53941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684DCDB2-B380-F86A-6570-3771F6575704}"/>
              </a:ext>
            </a:extLst>
          </p:cNvPr>
          <p:cNvSpPr/>
          <p:nvPr/>
        </p:nvSpPr>
        <p:spPr>
          <a:xfrm rot="10800000">
            <a:off x="4143516" y="2129345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F645C18-93E8-CCCE-9649-881AE1552C92}"/>
              </a:ext>
            </a:extLst>
          </p:cNvPr>
          <p:cNvSpPr/>
          <p:nvPr/>
        </p:nvSpPr>
        <p:spPr>
          <a:xfrm>
            <a:off x="4407915" y="2319116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8C5AD82-AE81-4121-D610-29A9DB0F47E4}"/>
              </a:ext>
            </a:extLst>
          </p:cNvPr>
          <p:cNvSpPr/>
          <p:nvPr/>
        </p:nvSpPr>
        <p:spPr>
          <a:xfrm>
            <a:off x="4590124" y="2462032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8D14144-775B-D295-3477-F6D0D309A548}"/>
              </a:ext>
            </a:extLst>
          </p:cNvPr>
          <p:cNvSpPr txBox="1"/>
          <p:nvPr/>
        </p:nvSpPr>
        <p:spPr>
          <a:xfrm>
            <a:off x="4672850" y="2650231"/>
            <a:ext cx="5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4692356-3DAB-15FA-8749-9312A4E202FA}"/>
              </a:ext>
            </a:extLst>
          </p:cNvPr>
          <p:cNvSpPr txBox="1"/>
          <p:nvPr/>
        </p:nvSpPr>
        <p:spPr>
          <a:xfrm>
            <a:off x="3752779" y="3937324"/>
            <a:ext cx="228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NETOYAGE DES DONNEES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DBFACC-B591-E899-C86A-04492D4A8B0E}"/>
              </a:ext>
            </a:extLst>
          </p:cNvPr>
          <p:cNvSpPr/>
          <p:nvPr/>
        </p:nvSpPr>
        <p:spPr>
          <a:xfrm rot="10800000">
            <a:off x="6464304" y="2094196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3E3C16D-DD2F-1E01-F1E1-B8C3BF57F842}"/>
              </a:ext>
            </a:extLst>
          </p:cNvPr>
          <p:cNvSpPr/>
          <p:nvPr/>
        </p:nvSpPr>
        <p:spPr>
          <a:xfrm>
            <a:off x="6728703" y="2283967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72C980F-158B-BC51-25AB-30B1B626AE14}"/>
              </a:ext>
            </a:extLst>
          </p:cNvPr>
          <p:cNvSpPr/>
          <p:nvPr/>
        </p:nvSpPr>
        <p:spPr>
          <a:xfrm>
            <a:off x="6910912" y="2426883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6B54D62-9A97-5858-BA3B-E4259BC01411}"/>
              </a:ext>
            </a:extLst>
          </p:cNvPr>
          <p:cNvSpPr txBox="1"/>
          <p:nvPr/>
        </p:nvSpPr>
        <p:spPr>
          <a:xfrm>
            <a:off x="6963683" y="2617511"/>
            <a:ext cx="64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61863F8-DEC6-2F51-2CB5-4A4BE9F9791C}"/>
              </a:ext>
            </a:extLst>
          </p:cNvPr>
          <p:cNvSpPr txBox="1"/>
          <p:nvPr/>
        </p:nvSpPr>
        <p:spPr>
          <a:xfrm>
            <a:off x="5708111" y="3937323"/>
            <a:ext cx="27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METHODES D’ANALYSE UTILISEES</a:t>
            </a: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8AB0FF09-B3E3-297E-9C34-599AB3837F8B}"/>
              </a:ext>
            </a:extLst>
          </p:cNvPr>
          <p:cNvSpPr/>
          <p:nvPr/>
        </p:nvSpPr>
        <p:spPr>
          <a:xfrm rot="10800000">
            <a:off x="8912423" y="2151600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172C0399-A44C-2BEA-AE21-14D4DED64A36}"/>
              </a:ext>
            </a:extLst>
          </p:cNvPr>
          <p:cNvSpPr/>
          <p:nvPr/>
        </p:nvSpPr>
        <p:spPr>
          <a:xfrm>
            <a:off x="9176822" y="2341371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8488762-F152-5531-F384-D3972982B7C1}"/>
              </a:ext>
            </a:extLst>
          </p:cNvPr>
          <p:cNvSpPr/>
          <p:nvPr/>
        </p:nvSpPr>
        <p:spPr>
          <a:xfrm>
            <a:off x="9359031" y="2484287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17DA392-4C7F-18C2-705D-81BAD18A7874}"/>
              </a:ext>
            </a:extLst>
          </p:cNvPr>
          <p:cNvSpPr txBox="1"/>
          <p:nvPr/>
        </p:nvSpPr>
        <p:spPr>
          <a:xfrm>
            <a:off x="9429543" y="2670063"/>
            <a:ext cx="64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FCC4EFC-1BE3-BC03-0719-49BE8B45AB01}"/>
              </a:ext>
            </a:extLst>
          </p:cNvPr>
          <p:cNvSpPr txBox="1"/>
          <p:nvPr/>
        </p:nvSpPr>
        <p:spPr>
          <a:xfrm>
            <a:off x="8530029" y="3937322"/>
            <a:ext cx="244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6A4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IMPACT SUR LA SANTE ET LE CLIMAT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D371B81-1038-4082-BFBC-677D1FEC7F6D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O1</a:t>
            </a:r>
          </a:p>
        </p:txBody>
      </p:sp>
    </p:spTree>
    <p:extLst>
      <p:ext uri="{BB962C8B-B14F-4D97-AF65-F5344CB8AC3E}">
        <p14:creationId xmlns:p14="http://schemas.microsoft.com/office/powerpoint/2010/main" val="313002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  <p:bldP spid="72" grpId="0" animBg="1"/>
      <p:bldP spid="73" grpId="0" animBg="1"/>
      <p:bldP spid="74" grpId="0" animBg="1"/>
      <p:bldP spid="75" grpId="0"/>
      <p:bldP spid="76" grpId="0"/>
      <p:bldP spid="77" grpId="0" animBg="1"/>
      <p:bldP spid="78" grpId="0" animBg="1"/>
      <p:bldP spid="79" grpId="0" animBg="1"/>
      <p:bldP spid="80" grpId="0"/>
      <p:bldP spid="81" grpId="0"/>
      <p:bldP spid="87" grpId="0" animBg="1"/>
      <p:bldP spid="88" grpId="0" animBg="1"/>
      <p:bldP spid="89" grpId="0" animBg="1"/>
      <p:bldP spid="90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4A50-6C87-5392-B3CD-F2E684D1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94" y="-53859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PLAN DE PRESENTATION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60957C2-785A-F3DF-E8A6-772F6C221110}"/>
              </a:ext>
            </a:extLst>
          </p:cNvPr>
          <p:cNvSpPr/>
          <p:nvPr/>
        </p:nvSpPr>
        <p:spPr>
          <a:xfrm rot="10800000">
            <a:off x="2064053" y="2493331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478FC6E-3226-EF6E-DDF2-250ADDCA50B0}"/>
              </a:ext>
            </a:extLst>
          </p:cNvPr>
          <p:cNvSpPr/>
          <p:nvPr/>
        </p:nvSpPr>
        <p:spPr>
          <a:xfrm>
            <a:off x="2328452" y="2683102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7D9029-F9B8-9BF4-5D64-F48A2EAF2B40}"/>
              </a:ext>
            </a:extLst>
          </p:cNvPr>
          <p:cNvSpPr/>
          <p:nvPr/>
        </p:nvSpPr>
        <p:spPr>
          <a:xfrm>
            <a:off x="2510661" y="2826018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698F8-CD5F-38DF-644C-9258F67E879C}"/>
              </a:ext>
            </a:extLst>
          </p:cNvPr>
          <p:cNvSpPr txBox="1"/>
          <p:nvPr/>
        </p:nvSpPr>
        <p:spPr>
          <a:xfrm>
            <a:off x="2651688" y="2991962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A36834-EB3F-720B-E55C-1E48E977E3A4}"/>
              </a:ext>
            </a:extLst>
          </p:cNvPr>
          <p:cNvSpPr txBox="1"/>
          <p:nvPr/>
        </p:nvSpPr>
        <p:spPr>
          <a:xfrm>
            <a:off x="2640057" y="2895772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OBJECTIFS DU PROJET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355A48-A9F0-A87B-6138-1E140ED78C88}"/>
              </a:ext>
            </a:extLst>
          </p:cNvPr>
          <p:cNvCxnSpPr/>
          <p:nvPr/>
        </p:nvCxnSpPr>
        <p:spPr>
          <a:xfrm>
            <a:off x="1431991" y="1014761"/>
            <a:ext cx="53941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08EB88A-FDF2-0BA5-AC2A-351D4717FBA9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10884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FB0FB555-3E90-7181-4DA5-6CCF85B29E2F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1A438-8CAD-4F81-4897-6AEA1B46644A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A7540-7A40-6511-8B49-9A0DB304E672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4F631D-60CF-DBF9-6CD6-5B9FE9A8B683}"/>
              </a:ext>
            </a:extLst>
          </p:cNvPr>
          <p:cNvSpPr txBox="1"/>
          <p:nvPr/>
        </p:nvSpPr>
        <p:spPr>
          <a:xfrm>
            <a:off x="1989920" y="606748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OBJECTIFS DU PROJET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6E4528C-E23E-8B39-F1B2-7BF87C24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2" y="2171344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Etudier la qualité de l’air dans de grandes villes à travers le monde: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0">
              <a:lnSpc>
                <a:spcPct val="107000"/>
              </a:lnSpc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Évaluer les tendances temporelles des niveaux de pollution de l'air sur plusieurs années</a:t>
            </a:r>
            <a:endParaRPr lang="fr-FR" sz="2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Déterminer les relations entre les différents indicateurs</a:t>
            </a:r>
            <a:endParaRPr lang="fr-FR" sz="2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Classifier les pays du monde en fonction de leur niveau de pollution</a:t>
            </a:r>
            <a:endParaRPr lang="fr-FR" sz="2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Analyser la relation entre les niveaux de pollution de l'air et les incidences sur la santé et le climat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B39809-AEDC-19DF-1BE6-91A5BE633AAE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O3</a:t>
            </a:r>
          </a:p>
        </p:txBody>
      </p:sp>
    </p:spTree>
    <p:extLst>
      <p:ext uri="{BB962C8B-B14F-4D97-AF65-F5344CB8AC3E}">
        <p14:creationId xmlns:p14="http://schemas.microsoft.com/office/powerpoint/2010/main" val="68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4A50-6C87-5392-B3CD-F2E684D1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94" y="-53859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PLAN DE PRESENTATION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60957C2-785A-F3DF-E8A6-772F6C221110}"/>
              </a:ext>
            </a:extLst>
          </p:cNvPr>
          <p:cNvSpPr/>
          <p:nvPr/>
        </p:nvSpPr>
        <p:spPr>
          <a:xfrm rot="10800000">
            <a:off x="2064053" y="2493331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478FC6E-3226-EF6E-DDF2-250ADDCA50B0}"/>
              </a:ext>
            </a:extLst>
          </p:cNvPr>
          <p:cNvSpPr/>
          <p:nvPr/>
        </p:nvSpPr>
        <p:spPr>
          <a:xfrm>
            <a:off x="2328452" y="2683102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7D9029-F9B8-9BF4-5D64-F48A2EAF2B40}"/>
              </a:ext>
            </a:extLst>
          </p:cNvPr>
          <p:cNvSpPr/>
          <p:nvPr/>
        </p:nvSpPr>
        <p:spPr>
          <a:xfrm>
            <a:off x="2510661" y="2826018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698F8-CD5F-38DF-644C-9258F67E879C}"/>
              </a:ext>
            </a:extLst>
          </p:cNvPr>
          <p:cNvSpPr txBox="1"/>
          <p:nvPr/>
        </p:nvSpPr>
        <p:spPr>
          <a:xfrm>
            <a:off x="2651688" y="2991962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A36834-EB3F-720B-E55C-1E48E977E3A4}"/>
              </a:ext>
            </a:extLst>
          </p:cNvPr>
          <p:cNvSpPr txBox="1"/>
          <p:nvPr/>
        </p:nvSpPr>
        <p:spPr>
          <a:xfrm>
            <a:off x="3711903" y="2919461"/>
            <a:ext cx="604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NETOYAGE DES DONNEES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355A48-A9F0-A87B-6138-1E140ED78C88}"/>
              </a:ext>
            </a:extLst>
          </p:cNvPr>
          <p:cNvCxnSpPr/>
          <p:nvPr/>
        </p:nvCxnSpPr>
        <p:spPr>
          <a:xfrm>
            <a:off x="1431991" y="1014761"/>
            <a:ext cx="53941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Google Shape;1551;p69">
            <a:extLst>
              <a:ext uri="{FF2B5EF4-FFF2-40B4-BE49-F238E27FC236}">
                <a16:creationId xmlns:a16="http://schemas.microsoft.com/office/drawing/2014/main" id="{16D331EE-5B3B-495B-7455-9092A48C9778}"/>
              </a:ext>
            </a:extLst>
          </p:cNvPr>
          <p:cNvSpPr txBox="1">
            <a:spLocks/>
          </p:cNvSpPr>
          <p:nvPr/>
        </p:nvSpPr>
        <p:spPr>
          <a:xfrm>
            <a:off x="5108402" y="3655777"/>
            <a:ext cx="6377354" cy="8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NOS DONNEES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TRAITEMENTS DES VALEURS MANQUANTES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51ECF9-F6A6-F337-48DE-38C8BEFA5908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O4</a:t>
            </a:r>
          </a:p>
        </p:txBody>
      </p:sp>
    </p:spTree>
    <p:extLst>
      <p:ext uri="{BB962C8B-B14F-4D97-AF65-F5344CB8AC3E}">
        <p14:creationId xmlns:p14="http://schemas.microsoft.com/office/powerpoint/2010/main" val="303334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FB0FB555-3E90-7181-4DA5-6CCF85B29E2F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1A438-8CAD-4F81-4897-6AEA1B46644A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420B39-7F4D-C193-D0A5-084985098682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A7540-7A40-6511-8B49-9A0DB304E672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C4F631D-60CF-DBF9-6CD6-5B9FE9A8B683}"/>
              </a:ext>
            </a:extLst>
          </p:cNvPr>
          <p:cNvSpPr txBox="1"/>
          <p:nvPr/>
        </p:nvSpPr>
        <p:spPr>
          <a:xfrm>
            <a:off x="3242910" y="608886"/>
            <a:ext cx="63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NETOYAGE DES DONNEES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C016EB-8D6B-777A-F6BB-3CE36BE1558B}"/>
              </a:ext>
            </a:extLst>
          </p:cNvPr>
          <p:cNvSpPr txBox="1"/>
          <p:nvPr/>
        </p:nvSpPr>
        <p:spPr>
          <a:xfrm>
            <a:off x="5140712" y="1416205"/>
            <a:ext cx="3222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NOS DONNEES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260C07-D3B0-3954-FB27-489B1B27E826}"/>
              </a:ext>
            </a:extLst>
          </p:cNvPr>
          <p:cNvSpPr txBox="1"/>
          <p:nvPr/>
        </p:nvSpPr>
        <p:spPr>
          <a:xfrm>
            <a:off x="983880" y="2124091"/>
            <a:ext cx="47032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b="1" dirty="0">
                <a:solidFill>
                  <a:schemeClr val="bg1"/>
                </a:solidFill>
              </a:rPr>
              <a:t>Indicateurs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-Les particules fines (PM2,5 et PM10)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-Le dioxyde de soude (SO2)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-Le dioxyde d’azote (NO2)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-L’ozone (O3)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-Le monoxyde de carbone (CO)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b="1" dirty="0">
                <a:solidFill>
                  <a:schemeClr val="bg1"/>
                </a:solidFill>
              </a:rPr>
              <a:t>Dates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 De 2019 à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b="1" dirty="0">
                <a:solidFill>
                  <a:schemeClr val="bg1"/>
                </a:solidFill>
              </a:rPr>
              <a:t>Villes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32 capitales de 32 pays des 5 continents du monde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D64562-2512-3637-3AD2-300DBA81F434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38BFAC-F1CF-B415-11C2-2D5EDE63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81" y="2374020"/>
            <a:ext cx="6393619" cy="21099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D6D5B9-B890-EECA-6CF1-6D9AE970F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46" r="82073" b="2014"/>
          <a:stretch/>
        </p:blipFill>
        <p:spPr>
          <a:xfrm>
            <a:off x="7528392" y="5186048"/>
            <a:ext cx="3254530" cy="8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6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2C016EB-8D6B-777A-F6BB-3CE36BE1558B}"/>
              </a:ext>
            </a:extLst>
          </p:cNvPr>
          <p:cNvSpPr txBox="1"/>
          <p:nvPr/>
        </p:nvSpPr>
        <p:spPr>
          <a:xfrm>
            <a:off x="5012903" y="1394017"/>
            <a:ext cx="576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2. TRAITEMENTS DES VALEURS MANQUANTES</a:t>
            </a:r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3A012FE-E836-2306-8820-B4E32AA33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23" y="2412856"/>
            <a:ext cx="4196577" cy="30511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7ADEC8F-69F6-C03D-57E8-0022E00E937D}"/>
              </a:ext>
            </a:extLst>
          </p:cNvPr>
          <p:cNvSpPr txBox="1"/>
          <p:nvPr/>
        </p:nvSpPr>
        <p:spPr>
          <a:xfrm>
            <a:off x="6657278" y="2988527"/>
            <a:ext cx="54009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Nos données manquantes étaient du type MNAR (</a:t>
            </a:r>
            <a:r>
              <a:rPr lang="fr-FR" sz="2200" dirty="0" err="1">
                <a:solidFill>
                  <a:schemeClr val="bg1"/>
                </a:solidFill>
              </a:rPr>
              <a:t>Missing</a:t>
            </a:r>
            <a:r>
              <a:rPr lang="fr-FR" sz="2200" dirty="0">
                <a:solidFill>
                  <a:schemeClr val="bg1"/>
                </a:solidFill>
              </a:rPr>
              <a:t> Not At </a:t>
            </a:r>
            <a:r>
              <a:rPr lang="fr-FR" sz="2200" dirty="0" err="1">
                <a:solidFill>
                  <a:schemeClr val="bg1"/>
                </a:solidFill>
              </a:rPr>
              <a:t>Random</a:t>
            </a:r>
            <a:r>
              <a:rPr lang="fr-FR" sz="2200" dirty="0">
                <a:solidFill>
                  <a:schemeClr val="bg1"/>
                </a:solidFill>
              </a:rPr>
              <a:t>).</a:t>
            </a:r>
          </a:p>
          <a:p>
            <a:r>
              <a:rPr lang="fr-FR" sz="2200" dirty="0">
                <a:solidFill>
                  <a:schemeClr val="bg1"/>
                </a:solidFill>
              </a:rPr>
              <a:t>Pour les traiter nous avons utiliser la méthode d’imputation multiple.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4F41843-B140-5987-23D5-71264FA0EE4D}"/>
              </a:ext>
            </a:extLst>
          </p:cNvPr>
          <p:cNvSpPr/>
          <p:nvPr/>
        </p:nvSpPr>
        <p:spPr>
          <a:xfrm rot="10800000">
            <a:off x="1413916" y="204307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4409E05-9D60-6BEB-1EF6-41D449EF25FB}"/>
              </a:ext>
            </a:extLst>
          </p:cNvPr>
          <p:cNvSpPr/>
          <p:nvPr/>
        </p:nvSpPr>
        <p:spPr>
          <a:xfrm>
            <a:off x="1678315" y="394078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9271B08-2478-414D-71C6-7E3C9371DC1A}"/>
              </a:ext>
            </a:extLst>
          </p:cNvPr>
          <p:cNvSpPr/>
          <p:nvPr/>
        </p:nvSpPr>
        <p:spPr>
          <a:xfrm>
            <a:off x="1860524" y="536994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018D14-C7A7-FD7D-2135-A57578CA97BA}"/>
              </a:ext>
            </a:extLst>
          </p:cNvPr>
          <p:cNvSpPr txBox="1"/>
          <p:nvPr/>
        </p:nvSpPr>
        <p:spPr>
          <a:xfrm>
            <a:off x="2001551" y="702938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F6B5E4-955B-2CCA-ABD3-ACFFDDF4919C}"/>
              </a:ext>
            </a:extLst>
          </p:cNvPr>
          <p:cNvSpPr txBox="1"/>
          <p:nvPr/>
        </p:nvSpPr>
        <p:spPr>
          <a:xfrm>
            <a:off x="3242910" y="608886"/>
            <a:ext cx="63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NETOYAGE DES DONNEES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6B0235-6EE2-E4FB-DFFA-45A6FADE488D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O6</a:t>
            </a:r>
          </a:p>
        </p:txBody>
      </p:sp>
    </p:spTree>
    <p:extLst>
      <p:ext uri="{BB962C8B-B14F-4D97-AF65-F5344CB8AC3E}">
        <p14:creationId xmlns:p14="http://schemas.microsoft.com/office/powerpoint/2010/main" val="267183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4A50-6C87-5392-B3CD-F2E684D1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94" y="-53859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PLAN DE PRESENTATION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60957C2-785A-F3DF-E8A6-772F6C221110}"/>
              </a:ext>
            </a:extLst>
          </p:cNvPr>
          <p:cNvSpPr/>
          <p:nvPr/>
        </p:nvSpPr>
        <p:spPr>
          <a:xfrm rot="10800000">
            <a:off x="2064053" y="2493331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478FC6E-3226-EF6E-DDF2-250ADDCA50B0}"/>
              </a:ext>
            </a:extLst>
          </p:cNvPr>
          <p:cNvSpPr/>
          <p:nvPr/>
        </p:nvSpPr>
        <p:spPr>
          <a:xfrm>
            <a:off x="2328452" y="2683102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7D9029-F9B8-9BF4-5D64-F48A2EAF2B40}"/>
              </a:ext>
            </a:extLst>
          </p:cNvPr>
          <p:cNvSpPr/>
          <p:nvPr/>
        </p:nvSpPr>
        <p:spPr>
          <a:xfrm>
            <a:off x="2510661" y="2826018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698F8-CD5F-38DF-644C-9258F67E879C}"/>
              </a:ext>
            </a:extLst>
          </p:cNvPr>
          <p:cNvSpPr txBox="1"/>
          <p:nvPr/>
        </p:nvSpPr>
        <p:spPr>
          <a:xfrm>
            <a:off x="2651688" y="2991962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A36834-EB3F-720B-E55C-1E48E977E3A4}"/>
              </a:ext>
            </a:extLst>
          </p:cNvPr>
          <p:cNvSpPr txBox="1"/>
          <p:nvPr/>
        </p:nvSpPr>
        <p:spPr>
          <a:xfrm>
            <a:off x="3207197" y="2897910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METHODES D’ANALYSE UTILISEES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355A48-A9F0-A87B-6138-1E140ED78C88}"/>
              </a:ext>
            </a:extLst>
          </p:cNvPr>
          <p:cNvCxnSpPr/>
          <p:nvPr/>
        </p:nvCxnSpPr>
        <p:spPr>
          <a:xfrm>
            <a:off x="1431991" y="1014761"/>
            <a:ext cx="53941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79167B5E-5CFF-A9B4-B56F-D30791BF932A}"/>
              </a:ext>
            </a:extLst>
          </p:cNvPr>
          <p:cNvSpPr txBox="1"/>
          <p:nvPr/>
        </p:nvSpPr>
        <p:spPr>
          <a:xfrm>
            <a:off x="5513496" y="3544241"/>
            <a:ext cx="60997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SERIES TEMPORELLES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CLUSTERING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2136D5-85E2-D2A5-0575-197D0B989A89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O7</a:t>
            </a:r>
          </a:p>
        </p:txBody>
      </p:sp>
    </p:spTree>
    <p:extLst>
      <p:ext uri="{BB962C8B-B14F-4D97-AF65-F5344CB8AC3E}">
        <p14:creationId xmlns:p14="http://schemas.microsoft.com/office/powerpoint/2010/main" val="115735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4A50-6C87-5392-B3CD-F2E684D1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94" y="-53859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PLAN DE PRESENTATION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60957C2-785A-F3DF-E8A6-772F6C221110}"/>
              </a:ext>
            </a:extLst>
          </p:cNvPr>
          <p:cNvSpPr/>
          <p:nvPr/>
        </p:nvSpPr>
        <p:spPr>
          <a:xfrm rot="10800000">
            <a:off x="2064053" y="2493331"/>
            <a:ext cx="1564595" cy="1564595"/>
          </a:xfrm>
          <a:prstGeom prst="arc">
            <a:avLst>
              <a:gd name="adj1" fmla="val 15750956"/>
              <a:gd name="adj2" fmla="val 5836147"/>
            </a:avLst>
          </a:prstGeom>
          <a:ln w="57150">
            <a:solidFill>
              <a:srgbClr val="46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478FC6E-3226-EF6E-DDF2-250ADDCA50B0}"/>
              </a:ext>
            </a:extLst>
          </p:cNvPr>
          <p:cNvSpPr/>
          <p:nvPr/>
        </p:nvSpPr>
        <p:spPr>
          <a:xfrm>
            <a:off x="2328452" y="2683102"/>
            <a:ext cx="1119051" cy="1119051"/>
          </a:xfrm>
          <a:prstGeom prst="ellipse">
            <a:avLst/>
          </a:prstGeom>
          <a:solidFill>
            <a:srgbClr val="46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7D9029-F9B8-9BF4-5D64-F48A2EAF2B40}"/>
              </a:ext>
            </a:extLst>
          </p:cNvPr>
          <p:cNvSpPr/>
          <p:nvPr/>
        </p:nvSpPr>
        <p:spPr>
          <a:xfrm>
            <a:off x="2510661" y="2826018"/>
            <a:ext cx="790116" cy="790116"/>
          </a:xfrm>
          <a:prstGeom prst="ellipse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698F8-CD5F-38DF-644C-9258F67E879C}"/>
              </a:ext>
            </a:extLst>
          </p:cNvPr>
          <p:cNvSpPr txBox="1"/>
          <p:nvPr/>
        </p:nvSpPr>
        <p:spPr>
          <a:xfrm>
            <a:off x="2651688" y="2991962"/>
            <a:ext cx="5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46A4E2"/>
                </a:solidFill>
                <a:cs typeface="Poppins" panose="00000500000000000000" pitchFamily="2" charset="0"/>
              </a:rPr>
              <a:t>04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A36834-EB3F-720B-E55C-1E48E977E3A4}"/>
              </a:ext>
            </a:extLst>
          </p:cNvPr>
          <p:cNvSpPr txBox="1"/>
          <p:nvPr/>
        </p:nvSpPr>
        <p:spPr>
          <a:xfrm>
            <a:off x="3482986" y="2826018"/>
            <a:ext cx="82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46A4E2"/>
                </a:solidFill>
                <a:cs typeface="Poppins" panose="00000500000000000000" pitchFamily="2" charset="0"/>
              </a:rPr>
              <a:t>IMPACT SUR LA SANTE ET LE CLIMAT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B355A48-A9F0-A87B-6138-1E140ED78C88}"/>
              </a:ext>
            </a:extLst>
          </p:cNvPr>
          <p:cNvCxnSpPr/>
          <p:nvPr/>
        </p:nvCxnSpPr>
        <p:spPr>
          <a:xfrm>
            <a:off x="1431991" y="1014761"/>
            <a:ext cx="53941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Google Shape;1551;p69">
            <a:extLst>
              <a:ext uri="{FF2B5EF4-FFF2-40B4-BE49-F238E27FC236}">
                <a16:creationId xmlns:a16="http://schemas.microsoft.com/office/drawing/2014/main" id="{16D331EE-5B3B-495B-7455-9092A48C9778}"/>
              </a:ext>
            </a:extLst>
          </p:cNvPr>
          <p:cNvSpPr txBox="1">
            <a:spLocks/>
          </p:cNvSpPr>
          <p:nvPr/>
        </p:nvSpPr>
        <p:spPr>
          <a:xfrm>
            <a:off x="5108402" y="3655777"/>
            <a:ext cx="6377354" cy="8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SUR LA SANTE HUMAINE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SUR LA SANTE ANIMALE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" sz="2200" dirty="0">
                <a:solidFill>
                  <a:schemeClr val="accent2"/>
                </a:solidFill>
                <a:cs typeface="Khand" panose="02000000000000000000" pitchFamily="2" charset="0"/>
              </a:rPr>
              <a:t>SUR LA VEGETATION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131CC7-164C-8C09-183D-2BE7687E9BD6}"/>
              </a:ext>
            </a:extLst>
          </p:cNvPr>
          <p:cNvSpPr txBox="1"/>
          <p:nvPr/>
        </p:nvSpPr>
        <p:spPr>
          <a:xfrm>
            <a:off x="10797917" y="6299771"/>
            <a:ext cx="5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6A4E2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68754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2140</TotalTime>
  <Words>610</Words>
  <Application>Microsoft Office PowerPoint</Application>
  <PresentationFormat>Grand écran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Khand</vt:lpstr>
      <vt:lpstr>Poppins</vt:lpstr>
      <vt:lpstr>Times New Roman</vt:lpstr>
      <vt:lpstr>Tw Cen MT</vt:lpstr>
      <vt:lpstr>Wingdings</vt:lpstr>
      <vt:lpstr>Circuit</vt:lpstr>
      <vt:lpstr>Présentation PowerPoint</vt:lpstr>
      <vt:lpstr>PLAN DE PRESENTATION</vt:lpstr>
      <vt:lpstr>PLAN DE PRESENTATION</vt:lpstr>
      <vt:lpstr>Présentation PowerPoint</vt:lpstr>
      <vt:lpstr>PLAN DE PRESENTATION</vt:lpstr>
      <vt:lpstr>Présentation PowerPoint</vt:lpstr>
      <vt:lpstr>Présentation PowerPoint</vt:lpstr>
      <vt:lpstr>PLAN DE PRESENTATION</vt:lpstr>
      <vt:lpstr>PLAN DE PRESENTATION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science</dc:title>
  <dc:creator>CEPE-S1-01</dc:creator>
  <cp:lastModifiedBy>SILUE NBONTIMIN ISMAEL</cp:lastModifiedBy>
  <cp:revision>25</cp:revision>
  <dcterms:created xsi:type="dcterms:W3CDTF">2020-12-16T11:03:25Z</dcterms:created>
  <dcterms:modified xsi:type="dcterms:W3CDTF">2024-06-20T10:43:25Z</dcterms:modified>
</cp:coreProperties>
</file>