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Exo 2" panose="020B0604020202020204" charset="0"/>
      <p:regular r:id="rId26"/>
      <p:bold r:id="rId27"/>
      <p:italic r:id="rId28"/>
      <p:boldItalic r:id="rId29"/>
    </p:embeddedFont>
    <p:embeddedFont>
      <p:font typeface="Fira Sans Extra Condensed Medium" panose="020B0604020202020204" charset="0"/>
      <p:regular r:id="rId30"/>
      <p:bold r:id="rId31"/>
      <p:italic r:id="rId32"/>
      <p:boldItalic r:id="rId33"/>
    </p:embeddedFont>
    <p:embeddedFont>
      <p:font typeface="Roboto Condensed" panose="02000000000000000000" pitchFamily="2" charset="0"/>
      <p:regular r:id="rId34"/>
      <p:bold r:id="rId35"/>
      <p:italic r:id="rId36"/>
      <p:boldItalic r:id="rId37"/>
    </p:embeddedFont>
    <p:embeddedFont>
      <p:font typeface="Roboto Condensed Light"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361F33-02A2-4399-BC85-5D786B86E031}">
  <a:tblStyle styleId="{2A361F33-02A2-4399-BC85-5D786B86E03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9baafe93df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9baafe93df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7d973d457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7d973d457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7c953a979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7c953a979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7d973d457d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7d973d457d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9baafe93df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9baafe93df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7d973d457d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7d973d457d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7d973d457d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7d973d457d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7d973d457d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7d973d457d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7d973d457d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7d973d457d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7d973d457d_1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7d973d457d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7d973d457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7d973d457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81372e4cd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81372e4c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81372e4cd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81372e4cd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81372e4cd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181372e4cd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7d973d457d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7d973d457d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7d973d457d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7d973d457d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7c953a979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7c953a979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7c953a979d_2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7c953a979d_2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7c953a979d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7c953a979d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7c953a979d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7c953a979d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7d973d457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7d973d457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7d973d457d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7d973d457d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Font typeface="Roboto Condensed Light"/>
              <a:buNone/>
              <a:defRPr sz="1400">
                <a:latin typeface="Roboto Condensed Light"/>
                <a:ea typeface="Roboto Condensed Light"/>
                <a:cs typeface="Roboto Condensed Light"/>
                <a:sym typeface="Roboto Condensed Light"/>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7">
    <p:bg>
      <p:bgPr>
        <a:blipFill>
          <a:blip r:embed="rId2">
            <a:alphaModFix/>
          </a:blip>
          <a:stretch>
            <a:fillRect/>
          </a:stretch>
        </a:blipFill>
        <a:effectLst/>
      </p:bgPr>
    </p:bg>
    <p:spTree>
      <p:nvGrpSpPr>
        <p:cNvPr id="1" name="Shape 121"/>
        <p:cNvGrpSpPr/>
        <p:nvPr/>
      </p:nvGrpSpPr>
      <p:grpSpPr>
        <a:xfrm>
          <a:off x="0" y="0"/>
          <a:ext cx="0" cy="0"/>
          <a:chOff x="0" y="0"/>
          <a:chExt cx="0" cy="0"/>
        </a:xfrm>
      </p:grpSpPr>
      <p:sp>
        <p:nvSpPr>
          <p:cNvPr id="122" name="Google Shape;122;p2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mall numbers">
  <p:cSld name="CUSTOM_18">
    <p:bg>
      <p:bgPr>
        <a:blipFill>
          <a:blip r:embed="rId2">
            <a:alphaModFix/>
          </a:blip>
          <a:stretch>
            <a:fillRect/>
          </a:stretch>
        </a:blipFill>
        <a:effectLst/>
      </p:bgPr>
    </p:bg>
    <p:spTree>
      <p:nvGrpSpPr>
        <p:cNvPr id="1" name="Shape 127"/>
        <p:cNvGrpSpPr/>
        <p:nvPr/>
      </p:nvGrpSpPr>
      <p:grpSpPr>
        <a:xfrm>
          <a:off x="0" y="0"/>
          <a:ext cx="0" cy="0"/>
          <a:chOff x="0" y="0"/>
          <a:chExt cx="0" cy="0"/>
        </a:xfrm>
      </p:grpSpPr>
      <p:sp>
        <p:nvSpPr>
          <p:cNvPr id="128" name="Google Shape;128;p27"/>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29" name="Google Shape;129;p27"/>
          <p:cNvSpPr txBox="1">
            <a:spLocks noGrp="1"/>
          </p:cNvSpPr>
          <p:nvPr>
            <p:ph type="title" idx="2" hasCustomPrompt="1"/>
          </p:nvPr>
        </p:nvSpPr>
        <p:spPr>
          <a:xfrm>
            <a:off x="1086651" y="1475125"/>
            <a:ext cx="17952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30" name="Google Shape;130;p27"/>
          <p:cNvSpPr txBox="1">
            <a:spLocks noGrp="1"/>
          </p:cNvSpPr>
          <p:nvPr>
            <p:ph type="subTitle" idx="1"/>
          </p:nvPr>
        </p:nvSpPr>
        <p:spPr>
          <a:xfrm flipH="1">
            <a:off x="3481677" y="1666454"/>
            <a:ext cx="3264900" cy="33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solidFill>
                  <a:schemeClr val="lt1"/>
                </a:solidFill>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131" name="Google Shape;131;p27"/>
          <p:cNvSpPr txBox="1">
            <a:spLocks noGrp="1"/>
          </p:cNvSpPr>
          <p:nvPr>
            <p:ph type="title" idx="3" hasCustomPrompt="1"/>
          </p:nvPr>
        </p:nvSpPr>
        <p:spPr>
          <a:xfrm>
            <a:off x="2298451" y="2475350"/>
            <a:ext cx="17637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32" name="Google Shape;132;p27"/>
          <p:cNvSpPr txBox="1">
            <a:spLocks noGrp="1"/>
          </p:cNvSpPr>
          <p:nvPr>
            <p:ph type="subTitle" idx="4"/>
          </p:nvPr>
        </p:nvSpPr>
        <p:spPr>
          <a:xfrm flipH="1">
            <a:off x="4568051" y="2688425"/>
            <a:ext cx="3264900" cy="3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solidFill>
                  <a:schemeClr val="lt1"/>
                </a:solidFill>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133" name="Google Shape;133;p27"/>
          <p:cNvSpPr txBox="1">
            <a:spLocks noGrp="1"/>
          </p:cNvSpPr>
          <p:nvPr>
            <p:ph type="title" idx="5" hasCustomPrompt="1"/>
          </p:nvPr>
        </p:nvSpPr>
        <p:spPr>
          <a:xfrm>
            <a:off x="3353176" y="3513625"/>
            <a:ext cx="17952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34" name="Google Shape;134;p27"/>
          <p:cNvSpPr txBox="1">
            <a:spLocks noGrp="1"/>
          </p:cNvSpPr>
          <p:nvPr>
            <p:ph type="subTitle" idx="6"/>
          </p:nvPr>
        </p:nvSpPr>
        <p:spPr>
          <a:xfrm flipH="1">
            <a:off x="5671490" y="3709941"/>
            <a:ext cx="3264900" cy="3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solidFill>
                  <a:schemeClr val="lt1"/>
                </a:solidFill>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20" name="Google Shape;20;p5"/>
          <p:cNvSpPr txBox="1">
            <a:spLocks noGrp="1"/>
          </p:cNvSpPr>
          <p:nvPr>
            <p:ph type="ctrTitle" idx="2"/>
          </p:nvPr>
        </p:nvSpPr>
        <p:spPr>
          <a:xfrm>
            <a:off x="1741950" y="2846700"/>
            <a:ext cx="12579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1" name="Google Shape;21;p5"/>
          <p:cNvSpPr txBox="1">
            <a:spLocks noGrp="1"/>
          </p:cNvSpPr>
          <p:nvPr>
            <p:ph type="subTitle" idx="1"/>
          </p:nvPr>
        </p:nvSpPr>
        <p:spPr>
          <a:xfrm>
            <a:off x="1741950" y="1650025"/>
            <a:ext cx="2157300" cy="10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22" name="Google Shape;22;p5"/>
          <p:cNvSpPr txBox="1">
            <a:spLocks noGrp="1"/>
          </p:cNvSpPr>
          <p:nvPr>
            <p:ph type="ctrTitle" idx="3"/>
          </p:nvPr>
        </p:nvSpPr>
        <p:spPr>
          <a:xfrm>
            <a:off x="5633751" y="3635300"/>
            <a:ext cx="1780500" cy="42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3" name="Google Shape;23;p5"/>
          <p:cNvSpPr txBox="1">
            <a:spLocks noGrp="1"/>
          </p:cNvSpPr>
          <p:nvPr>
            <p:ph type="subTitle" idx="4"/>
          </p:nvPr>
        </p:nvSpPr>
        <p:spPr>
          <a:xfrm>
            <a:off x="5256958" y="2440056"/>
            <a:ext cx="2157300" cy="100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ctrTitle"/>
          </p:nvPr>
        </p:nvSpPr>
        <p:spPr>
          <a:xfrm flipH="1">
            <a:off x="1193529" y="1611150"/>
            <a:ext cx="5195700" cy="1921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6500"/>
              <a:buNone/>
              <a:defRPr sz="6500"/>
            </a:lvl2pPr>
            <a:lvl3pPr lvl="2" rtl="0">
              <a:spcBef>
                <a:spcPts val="0"/>
              </a:spcBef>
              <a:spcAft>
                <a:spcPts val="0"/>
              </a:spcAft>
              <a:buSzPts val="6500"/>
              <a:buNone/>
              <a:defRPr sz="6500"/>
            </a:lvl3pPr>
            <a:lvl4pPr lvl="3" rtl="0">
              <a:spcBef>
                <a:spcPts val="0"/>
              </a:spcBef>
              <a:spcAft>
                <a:spcPts val="0"/>
              </a:spcAft>
              <a:buSzPts val="6500"/>
              <a:buNone/>
              <a:defRPr sz="6500"/>
            </a:lvl4pPr>
            <a:lvl5pPr lvl="4" rtl="0">
              <a:spcBef>
                <a:spcPts val="0"/>
              </a:spcBef>
              <a:spcAft>
                <a:spcPts val="0"/>
              </a:spcAft>
              <a:buSzPts val="6500"/>
              <a:buNone/>
              <a:defRPr sz="6500"/>
            </a:lvl5pPr>
            <a:lvl6pPr lvl="5" rtl="0">
              <a:spcBef>
                <a:spcPts val="0"/>
              </a:spcBef>
              <a:spcAft>
                <a:spcPts val="0"/>
              </a:spcAft>
              <a:buSzPts val="6500"/>
              <a:buNone/>
              <a:defRPr sz="6500"/>
            </a:lvl6pPr>
            <a:lvl7pPr lvl="6" rtl="0">
              <a:spcBef>
                <a:spcPts val="0"/>
              </a:spcBef>
              <a:spcAft>
                <a:spcPts val="0"/>
              </a:spcAft>
              <a:buSzPts val="6500"/>
              <a:buNone/>
              <a:defRPr sz="6500"/>
            </a:lvl7pPr>
            <a:lvl8pPr lvl="7" rtl="0">
              <a:spcBef>
                <a:spcPts val="0"/>
              </a:spcBef>
              <a:spcAft>
                <a:spcPts val="0"/>
              </a:spcAft>
              <a:buSzPts val="6500"/>
              <a:buNone/>
              <a:defRPr sz="6500"/>
            </a:lvl8pPr>
            <a:lvl9pPr lvl="8" rtl="0">
              <a:spcBef>
                <a:spcPts val="0"/>
              </a:spcBef>
              <a:spcAft>
                <a:spcPts val="0"/>
              </a:spcAft>
              <a:buSzPts val="6500"/>
              <a:buNone/>
              <a:defRPr sz="65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ctrTitle"/>
          </p:nvPr>
        </p:nvSpPr>
        <p:spPr>
          <a:xfrm>
            <a:off x="1600733" y="985228"/>
            <a:ext cx="2673600" cy="205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2000"/>
            </a:lvl1pPr>
            <a:lvl2pPr lvl="1" algn="r" rtl="0">
              <a:spcBef>
                <a:spcPts val="0"/>
              </a:spcBef>
              <a:spcAft>
                <a:spcPts val="0"/>
              </a:spcAft>
              <a:buClr>
                <a:srgbClr val="000000"/>
              </a:buClr>
              <a:buSzPts val="2000"/>
              <a:buNone/>
              <a:defRPr sz="2000">
                <a:solidFill>
                  <a:srgbClr val="000000"/>
                </a:solidFill>
              </a:defRPr>
            </a:lvl2pPr>
            <a:lvl3pPr lvl="2" algn="r" rtl="0">
              <a:spcBef>
                <a:spcPts val="0"/>
              </a:spcBef>
              <a:spcAft>
                <a:spcPts val="0"/>
              </a:spcAft>
              <a:buClr>
                <a:srgbClr val="000000"/>
              </a:buClr>
              <a:buSzPts val="2000"/>
              <a:buNone/>
              <a:defRPr sz="2000">
                <a:solidFill>
                  <a:srgbClr val="000000"/>
                </a:solidFill>
              </a:defRPr>
            </a:lvl3pPr>
            <a:lvl4pPr lvl="3" algn="r" rtl="0">
              <a:spcBef>
                <a:spcPts val="0"/>
              </a:spcBef>
              <a:spcAft>
                <a:spcPts val="0"/>
              </a:spcAft>
              <a:buClr>
                <a:srgbClr val="000000"/>
              </a:buClr>
              <a:buSzPts val="2000"/>
              <a:buNone/>
              <a:defRPr sz="2000">
                <a:solidFill>
                  <a:srgbClr val="000000"/>
                </a:solidFill>
              </a:defRPr>
            </a:lvl4pPr>
            <a:lvl5pPr lvl="4" algn="r" rtl="0">
              <a:spcBef>
                <a:spcPts val="0"/>
              </a:spcBef>
              <a:spcAft>
                <a:spcPts val="0"/>
              </a:spcAft>
              <a:buClr>
                <a:srgbClr val="000000"/>
              </a:buClr>
              <a:buSzPts val="2000"/>
              <a:buNone/>
              <a:defRPr sz="2000">
                <a:solidFill>
                  <a:srgbClr val="000000"/>
                </a:solidFill>
              </a:defRPr>
            </a:lvl5pPr>
            <a:lvl6pPr lvl="5" algn="r" rtl="0">
              <a:spcBef>
                <a:spcPts val="0"/>
              </a:spcBef>
              <a:spcAft>
                <a:spcPts val="0"/>
              </a:spcAft>
              <a:buClr>
                <a:srgbClr val="000000"/>
              </a:buClr>
              <a:buSzPts val="2000"/>
              <a:buNone/>
              <a:defRPr sz="2000">
                <a:solidFill>
                  <a:srgbClr val="000000"/>
                </a:solidFill>
              </a:defRPr>
            </a:lvl6pPr>
            <a:lvl7pPr lvl="6" algn="r" rtl="0">
              <a:spcBef>
                <a:spcPts val="0"/>
              </a:spcBef>
              <a:spcAft>
                <a:spcPts val="0"/>
              </a:spcAft>
              <a:buClr>
                <a:srgbClr val="000000"/>
              </a:buClr>
              <a:buSzPts val="2000"/>
              <a:buNone/>
              <a:defRPr sz="2000">
                <a:solidFill>
                  <a:srgbClr val="000000"/>
                </a:solidFill>
              </a:defRPr>
            </a:lvl7pPr>
            <a:lvl8pPr lvl="7" algn="r" rtl="0">
              <a:spcBef>
                <a:spcPts val="0"/>
              </a:spcBef>
              <a:spcAft>
                <a:spcPts val="0"/>
              </a:spcAft>
              <a:buClr>
                <a:srgbClr val="000000"/>
              </a:buClr>
              <a:buSzPts val="2000"/>
              <a:buNone/>
              <a:defRPr sz="2000">
                <a:solidFill>
                  <a:srgbClr val="000000"/>
                </a:solidFill>
              </a:defRPr>
            </a:lvl8pPr>
            <a:lvl9pPr lvl="8" algn="r" rtl="0">
              <a:spcBef>
                <a:spcPts val="0"/>
              </a:spcBef>
              <a:spcAft>
                <a:spcPts val="0"/>
              </a:spcAft>
              <a:buClr>
                <a:srgbClr val="000000"/>
              </a:buClr>
              <a:buSzPts val="2000"/>
              <a:buNone/>
              <a:defRPr sz="2000">
                <a:solidFill>
                  <a:srgbClr val="000000"/>
                </a:solidFill>
              </a:defRPr>
            </a:lvl9pPr>
          </a:lstStyle>
          <a:p>
            <a:endParaRPr/>
          </a:p>
        </p:txBody>
      </p:sp>
      <p:sp>
        <p:nvSpPr>
          <p:cNvPr id="33" name="Google Shape;33;p9"/>
          <p:cNvSpPr txBox="1">
            <a:spLocks noGrp="1"/>
          </p:cNvSpPr>
          <p:nvPr>
            <p:ph type="subTitle" idx="1"/>
          </p:nvPr>
        </p:nvSpPr>
        <p:spPr>
          <a:xfrm>
            <a:off x="1665825" y="3058425"/>
            <a:ext cx="2608500" cy="178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400">
                <a:solidFill>
                  <a:schemeClr val="dk1"/>
                </a:solidFill>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34" name="Google Shape;34;p9"/>
          <p:cNvSpPr txBox="1">
            <a:spLocks noGrp="1"/>
          </p:cNvSpPr>
          <p:nvPr>
            <p:ph type="ctrTitle" idx="2"/>
          </p:nvPr>
        </p:nvSpPr>
        <p:spPr>
          <a:xfrm>
            <a:off x="1964850"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0"/>
          <p:cNvSpPr txBox="1">
            <a:spLocks noGrp="1"/>
          </p:cNvSpPr>
          <p:nvPr>
            <p:ph type="ctrTitle"/>
          </p:nvPr>
        </p:nvSpPr>
        <p:spPr>
          <a:xfrm flipH="1">
            <a:off x="695425" y="1514475"/>
            <a:ext cx="3559800" cy="780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37" name="Google Shape;37;p10"/>
          <p:cNvSpPr txBox="1">
            <a:spLocks noGrp="1"/>
          </p:cNvSpPr>
          <p:nvPr>
            <p:ph type="subTitle" idx="1"/>
          </p:nvPr>
        </p:nvSpPr>
        <p:spPr>
          <a:xfrm flipH="1">
            <a:off x="1581025" y="2559200"/>
            <a:ext cx="26742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2250675" y="1001350"/>
            <a:ext cx="6191100" cy="1963500"/>
          </a:xfrm>
          <a:prstGeom prst="rect">
            <a:avLst/>
          </a:prstGeom>
        </p:spPr>
        <p:txBody>
          <a:bodyPr spcFirstLastPara="1" wrap="square" lIns="91425" tIns="91425" rIns="91425" bIns="91425" anchor="b" anchorCtr="0">
            <a:noAutofit/>
          </a:bodyPr>
          <a:lstStyle>
            <a:lvl1pPr lvl="0" algn="r">
              <a:spcBef>
                <a:spcPts val="0"/>
              </a:spcBef>
              <a:spcAft>
                <a:spcPts val="0"/>
              </a:spcAft>
              <a:buSzPts val="12000"/>
              <a:buNone/>
              <a:defRPr sz="9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0" name="Google Shape;40;p11"/>
          <p:cNvSpPr txBox="1">
            <a:spLocks noGrp="1"/>
          </p:cNvSpPr>
          <p:nvPr>
            <p:ph type="body" idx="1"/>
          </p:nvPr>
        </p:nvSpPr>
        <p:spPr>
          <a:xfrm>
            <a:off x="2107950" y="2895050"/>
            <a:ext cx="6191100" cy="696000"/>
          </a:xfrm>
          <a:prstGeom prst="rect">
            <a:avLst/>
          </a:prstGeom>
        </p:spPr>
        <p:txBody>
          <a:bodyPr spcFirstLastPara="1" wrap="square" lIns="91425" tIns="91425" rIns="91425" bIns="91425" anchor="t" anchorCtr="0">
            <a:noAutofit/>
          </a:bodyPr>
          <a:lstStyle>
            <a:lvl1pPr marL="457200" lvl="0" indent="-304800" algn="r">
              <a:lnSpc>
                <a:spcPct val="100000"/>
              </a:lnSpc>
              <a:spcBef>
                <a:spcPts val="0"/>
              </a:spcBef>
              <a:spcAft>
                <a:spcPts val="0"/>
              </a:spcAft>
              <a:buSzPts val="1200"/>
              <a:buChar char="●"/>
              <a:defRPr sz="1600"/>
            </a:lvl1pPr>
            <a:lvl2pPr marL="914400" lvl="1" indent="-304800" algn="ctr">
              <a:spcBef>
                <a:spcPts val="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3">
    <p:bg>
      <p:bgPr>
        <a:blipFill>
          <a:blip r:embed="rId2">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64" name="Google Shape;64;p14"/>
          <p:cNvSpPr txBox="1">
            <a:spLocks noGrp="1"/>
          </p:cNvSpPr>
          <p:nvPr>
            <p:ph type="title" idx="2" hasCustomPrompt="1"/>
          </p:nvPr>
        </p:nvSpPr>
        <p:spPr>
          <a:xfrm flipH="1">
            <a:off x="4964179" y="2323850"/>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3718579" y="4030481"/>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11">
    <p:bg>
      <p:bgPr>
        <a:blipFill>
          <a:blip r:embed="rId2">
            <a:alphaModFix/>
          </a:blip>
          <a:stretch>
            <a:fillRect/>
          </a:stretch>
        </a:blipFill>
        <a:effectLst/>
      </p:bgPr>
    </p:bg>
    <p:spTree>
      <p:nvGrpSpPr>
        <p:cNvPr id="1" name="Shape 87"/>
        <p:cNvGrpSpPr/>
        <p:nvPr/>
      </p:nvGrpSpPr>
      <p:grpSpPr>
        <a:xfrm>
          <a:off x="0" y="0"/>
          <a:ext cx="0" cy="0"/>
          <a:chOff x="0" y="0"/>
          <a:chExt cx="0" cy="0"/>
        </a:xfrm>
      </p:grpSpPr>
      <p:sp>
        <p:nvSpPr>
          <p:cNvPr id="88" name="Google Shape;88;p20"/>
          <p:cNvSpPr txBox="1">
            <a:spLocks noGrp="1"/>
          </p:cNvSpPr>
          <p:nvPr>
            <p:ph type="ctrTitle"/>
          </p:nvPr>
        </p:nvSpPr>
        <p:spPr>
          <a:xfrm>
            <a:off x="5616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89" name="Google Shape;89;p20"/>
          <p:cNvSpPr txBox="1">
            <a:spLocks noGrp="1"/>
          </p:cNvSpPr>
          <p:nvPr>
            <p:ph type="subTitle" idx="1"/>
          </p:nvPr>
        </p:nvSpPr>
        <p:spPr>
          <a:xfrm>
            <a:off x="872450" y="3090475"/>
            <a:ext cx="20520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90" name="Google Shape;90;p20"/>
          <p:cNvSpPr txBox="1">
            <a:spLocks noGrp="1"/>
          </p:cNvSpPr>
          <p:nvPr>
            <p:ph type="ctrTitle" idx="2"/>
          </p:nvPr>
        </p:nvSpPr>
        <p:spPr>
          <a:xfrm>
            <a:off x="32352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91" name="Google Shape;91;p20"/>
          <p:cNvSpPr txBox="1">
            <a:spLocks noGrp="1"/>
          </p:cNvSpPr>
          <p:nvPr>
            <p:ph type="subTitle" idx="3"/>
          </p:nvPr>
        </p:nvSpPr>
        <p:spPr>
          <a:xfrm>
            <a:off x="3462900" y="2036750"/>
            <a:ext cx="2218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92" name="Google Shape;92;p20"/>
          <p:cNvSpPr txBox="1">
            <a:spLocks noGrp="1"/>
          </p:cNvSpPr>
          <p:nvPr>
            <p:ph type="ctrTitle" idx="4"/>
          </p:nvPr>
        </p:nvSpPr>
        <p:spPr>
          <a:xfrm>
            <a:off x="59088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93" name="Google Shape;93;p20"/>
          <p:cNvSpPr txBox="1">
            <a:spLocks noGrp="1"/>
          </p:cNvSpPr>
          <p:nvPr>
            <p:ph type="subTitle" idx="5"/>
          </p:nvPr>
        </p:nvSpPr>
        <p:spPr>
          <a:xfrm>
            <a:off x="6136500" y="3090475"/>
            <a:ext cx="2218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94" name="Google Shape;94;p20"/>
          <p:cNvSpPr txBox="1">
            <a:spLocks noGrp="1"/>
          </p:cNvSpPr>
          <p:nvPr>
            <p:ph type="ctrTitle" idx="6"/>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Exo 2"/>
              <a:buNone/>
              <a:defRPr sz="2800" b="1">
                <a:solidFill>
                  <a:srgbClr val="434343"/>
                </a:solidFill>
                <a:latin typeface="Exo 2"/>
                <a:ea typeface="Exo 2"/>
                <a:cs typeface="Exo 2"/>
                <a:sym typeface="Exo 2"/>
              </a:defRPr>
            </a:lvl1pPr>
            <a:lvl2pPr lvl="1">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2pPr>
            <a:lvl3pPr lvl="2">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3pPr>
            <a:lvl4pPr lvl="3">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4pPr>
            <a:lvl5pPr lvl="4">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5pPr>
            <a:lvl6pPr lvl="5">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6pPr>
            <a:lvl7pPr lvl="6">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7pPr>
            <a:lvl8pPr lvl="7">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8pPr>
            <a:lvl9pPr lvl="8">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1pPr>
            <a:lvl2pPr marL="914400" lvl="1"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2pPr>
            <a:lvl3pPr marL="1371600" lvl="2"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3pPr>
            <a:lvl4pPr marL="1828800" lvl="3"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4pPr>
            <a:lvl5pPr marL="2286000" lvl="4"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5pPr>
            <a:lvl6pPr marL="2743200" lvl="5"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6pPr>
            <a:lvl7pPr marL="3200400" lvl="6"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7pPr>
            <a:lvl8pPr marL="3657600" lvl="7"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8pPr>
            <a:lvl9pPr marL="4114800" lvl="8" indent="-304800">
              <a:lnSpc>
                <a:spcPct val="115000"/>
              </a:lnSpc>
              <a:spcBef>
                <a:spcPts val="1600"/>
              </a:spcBef>
              <a:spcAft>
                <a:spcPts val="160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5" r:id="rId4"/>
    <p:sldLayoutId id="2147483656" r:id="rId5"/>
    <p:sldLayoutId id="2147483657" r:id="rId6"/>
    <p:sldLayoutId id="2147483658" r:id="rId7"/>
    <p:sldLayoutId id="2147483660" r:id="rId8"/>
    <p:sldLayoutId id="2147483666" r:id="rId9"/>
    <p:sldLayoutId id="2147483670"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3"/>
          <p:cNvSpPr txBox="1">
            <a:spLocks noGrp="1"/>
          </p:cNvSpPr>
          <p:nvPr>
            <p:ph type="ctrTitle"/>
          </p:nvPr>
        </p:nvSpPr>
        <p:spPr>
          <a:xfrm>
            <a:off x="2278981" y="1393699"/>
            <a:ext cx="6886800" cy="17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a:t>PPBO 08</a:t>
            </a:r>
            <a:endParaRPr/>
          </a:p>
        </p:txBody>
      </p:sp>
      <p:sp>
        <p:nvSpPr>
          <p:cNvPr id="152" name="Google Shape;152;p33"/>
          <p:cNvSpPr txBox="1">
            <a:spLocks noGrp="1"/>
          </p:cNvSpPr>
          <p:nvPr>
            <p:ph type="subTitle" idx="1"/>
          </p:nvPr>
        </p:nvSpPr>
        <p:spPr>
          <a:xfrm>
            <a:off x="4813681" y="3085922"/>
            <a:ext cx="4352100" cy="717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400"/>
              <a:t>ENCAPSULATION &amp; INHERITANCE</a:t>
            </a:r>
            <a:endParaRPr sz="2400"/>
          </a:p>
          <a:p>
            <a:pPr marL="0" lvl="0" indent="0" algn="r" rtl="0">
              <a:spcBef>
                <a:spcPts val="0"/>
              </a:spcBef>
              <a:spcAft>
                <a:spcPts val="0"/>
              </a:spcAft>
              <a:buNone/>
            </a:pPr>
            <a:r>
              <a:rPr lang="en" sz="1000"/>
              <a:t>(</a:t>
            </a:r>
            <a:r>
              <a:rPr lang="en" sz="1000" i="1"/>
              <a:t>with</a:t>
            </a:r>
            <a:r>
              <a:rPr lang="en" sz="1000"/>
              <a:t> access modifier and package)</a:t>
            </a:r>
            <a:endParaRPr sz="1000"/>
          </a:p>
        </p:txBody>
      </p:sp>
      <p:cxnSp>
        <p:nvCxnSpPr>
          <p:cNvPr id="153" name="Google Shape;153;p33"/>
          <p:cNvCxnSpPr/>
          <p:nvPr/>
        </p:nvCxnSpPr>
        <p:spPr>
          <a:xfrm rot="10800000" flipH="1">
            <a:off x="4729050" y="3176000"/>
            <a:ext cx="4407900" cy="630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additive="base">
                                        <p:cTn id="7" dur="1200"/>
                                        <p:tgtEl>
                                          <p:spTgt spid="15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2"/>
          <p:cNvSpPr txBox="1">
            <a:spLocks noGrp="1"/>
          </p:cNvSpPr>
          <p:nvPr>
            <p:ph type="ctrTitle"/>
          </p:nvPr>
        </p:nvSpPr>
        <p:spPr>
          <a:xfrm flipH="1">
            <a:off x="3966979" y="2635675"/>
            <a:ext cx="5195700" cy="192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000"/>
              <a:t>INHERITANCE</a:t>
            </a:r>
            <a:endParaRPr sz="5000"/>
          </a:p>
        </p:txBody>
      </p:sp>
      <p:cxnSp>
        <p:nvCxnSpPr>
          <p:cNvPr id="244" name="Google Shape;244;p42"/>
          <p:cNvCxnSpPr/>
          <p:nvPr/>
        </p:nvCxnSpPr>
        <p:spPr>
          <a:xfrm>
            <a:off x="3696250" y="4008600"/>
            <a:ext cx="5447700" cy="19800"/>
          </a:xfrm>
          <a:prstGeom prst="straightConnector1">
            <a:avLst/>
          </a:prstGeom>
          <a:noFill/>
          <a:ln w="9525" cap="flat" cmpd="sng">
            <a:solidFill>
              <a:srgbClr val="434343"/>
            </a:solidFill>
            <a:prstDash val="solid"/>
            <a:round/>
            <a:headEnd type="none" w="med" len="med"/>
            <a:tailEnd type="none" w="med" len="med"/>
          </a:ln>
        </p:spPr>
      </p:cxnSp>
      <p:grpSp>
        <p:nvGrpSpPr>
          <p:cNvPr id="245" name="Google Shape;245;p42"/>
          <p:cNvGrpSpPr/>
          <p:nvPr/>
        </p:nvGrpSpPr>
        <p:grpSpPr>
          <a:xfrm>
            <a:off x="8089940" y="561326"/>
            <a:ext cx="423413" cy="421569"/>
            <a:chOff x="7703675" y="2541175"/>
            <a:chExt cx="499425" cy="497250"/>
          </a:xfrm>
        </p:grpSpPr>
        <p:sp>
          <p:nvSpPr>
            <p:cNvPr id="246" name="Google Shape;246;p42"/>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2"/>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2"/>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2"/>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2"/>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42">
            <a:hlinkClick r:id="" action="ppaction://noaction"/>
          </p:cNvPr>
          <p:cNvSpPr/>
          <p:nvPr/>
        </p:nvSpPr>
        <p:spPr>
          <a:xfrm>
            <a:off x="7991475" y="463300"/>
            <a:ext cx="620100" cy="617400"/>
          </a:xfrm>
          <a:prstGeom prst="snip2DiagRect">
            <a:avLst>
              <a:gd name="adj1" fmla="val 0"/>
              <a:gd name="adj2"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44"/>
                                        </p:tgtEl>
                                        <p:attrNameLst>
                                          <p:attrName>style.visibility</p:attrName>
                                        </p:attrNameLst>
                                      </p:cBhvr>
                                      <p:to>
                                        <p:strVal val="visible"/>
                                      </p:to>
                                    </p:set>
                                    <p:anim calcmode="lin" valueType="num">
                                      <p:cBhvr additive="base">
                                        <p:cTn id="7" dur="1000"/>
                                        <p:tgtEl>
                                          <p:spTgt spid="24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3"/>
          <p:cNvSpPr txBox="1">
            <a:spLocks noGrp="1"/>
          </p:cNvSpPr>
          <p:nvPr>
            <p:ph type="ctrTitle"/>
          </p:nvPr>
        </p:nvSpPr>
        <p:spPr>
          <a:xfrm>
            <a:off x="1964851" y="2004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Inheritance</a:t>
            </a:r>
            <a:endParaRPr/>
          </a:p>
        </p:txBody>
      </p:sp>
      <p:sp>
        <p:nvSpPr>
          <p:cNvPr id="257" name="Google Shape;257;p43"/>
          <p:cNvSpPr txBox="1">
            <a:spLocks noGrp="1"/>
          </p:cNvSpPr>
          <p:nvPr>
            <p:ph type="ctrTitle" idx="2"/>
          </p:nvPr>
        </p:nvSpPr>
        <p:spPr>
          <a:xfrm>
            <a:off x="1212950" y="4474621"/>
            <a:ext cx="6644700" cy="37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lt1"/>
                </a:solidFill>
              </a:rPr>
              <a:t>class</a:t>
            </a:r>
            <a:endParaRPr sz="2000"/>
          </a:p>
        </p:txBody>
      </p:sp>
      <p:sp>
        <p:nvSpPr>
          <p:cNvPr id="258" name="Google Shape;258;p43"/>
          <p:cNvSpPr txBox="1">
            <a:spLocks noGrp="1"/>
          </p:cNvSpPr>
          <p:nvPr>
            <p:ph type="subTitle" idx="1"/>
          </p:nvPr>
        </p:nvSpPr>
        <p:spPr>
          <a:xfrm>
            <a:off x="1212925" y="3268837"/>
            <a:ext cx="6644700" cy="105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lt1"/>
                </a:solidFill>
              </a:rPr>
              <a:t>- public</a:t>
            </a:r>
            <a:endParaRPr sz="1100">
              <a:solidFill>
                <a:schemeClr val="lt1"/>
              </a:solidFill>
            </a:endParaRPr>
          </a:p>
          <a:p>
            <a:pPr marL="0" lvl="0" indent="0" algn="l" rtl="0">
              <a:spcBef>
                <a:spcPts val="0"/>
              </a:spcBef>
              <a:spcAft>
                <a:spcPts val="0"/>
              </a:spcAft>
              <a:buNone/>
            </a:pPr>
            <a:r>
              <a:rPr lang="en" sz="1100">
                <a:solidFill>
                  <a:schemeClr val="lt1"/>
                </a:solidFill>
              </a:rPr>
              <a:t> → dapat diakses class lain</a:t>
            </a:r>
            <a:endParaRPr sz="1100">
              <a:solidFill>
                <a:schemeClr val="lt1"/>
              </a:solidFill>
            </a:endParaRPr>
          </a:p>
          <a:p>
            <a:pPr marL="0" lvl="0" indent="0" algn="l" rtl="0">
              <a:spcBef>
                <a:spcPts val="0"/>
              </a:spcBef>
              <a:spcAft>
                <a:spcPts val="0"/>
              </a:spcAft>
              <a:buNone/>
            </a:pPr>
            <a:r>
              <a:rPr lang="en" sz="1100">
                <a:solidFill>
                  <a:schemeClr val="lt1"/>
                </a:solidFill>
              </a:rPr>
              <a:t>- default</a:t>
            </a:r>
            <a:endParaRPr sz="1100">
              <a:solidFill>
                <a:schemeClr val="lt1"/>
              </a:solidFill>
            </a:endParaRPr>
          </a:p>
          <a:p>
            <a:pPr marL="0" lvl="0" indent="0" algn="l" rtl="0">
              <a:spcBef>
                <a:spcPts val="0"/>
              </a:spcBef>
              <a:spcAft>
                <a:spcPts val="0"/>
              </a:spcAft>
              <a:buNone/>
            </a:pPr>
            <a:r>
              <a:rPr lang="en" sz="1100">
                <a:solidFill>
                  <a:schemeClr val="lt1"/>
                </a:solidFill>
              </a:rPr>
              <a:t> → hanya dapat diakses class lain dalam satu package yg sama</a:t>
            </a:r>
            <a:endParaRPr sz="1100">
              <a:solidFill>
                <a:schemeClr val="lt1"/>
              </a:solidFill>
            </a:endParaRPr>
          </a:p>
        </p:txBody>
      </p:sp>
      <p:sp>
        <p:nvSpPr>
          <p:cNvPr id="259" name="Google Shape;259;p43"/>
          <p:cNvSpPr/>
          <p:nvPr/>
        </p:nvSpPr>
        <p:spPr>
          <a:xfrm rot="-5400000" flipH="1">
            <a:off x="2566800" y="-902148"/>
            <a:ext cx="4010400" cy="7337700"/>
          </a:xfrm>
          <a:prstGeom prst="snip1Rect">
            <a:avLst>
              <a:gd name="adj"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3"/>
          <p:cNvSpPr txBox="1">
            <a:spLocks noGrp="1"/>
          </p:cNvSpPr>
          <p:nvPr>
            <p:ph type="subTitle" idx="4"/>
          </p:nvPr>
        </p:nvSpPr>
        <p:spPr>
          <a:xfrm>
            <a:off x="1416875" y="873275"/>
            <a:ext cx="6021300" cy="14430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 sz="1400">
                <a:solidFill>
                  <a:schemeClr val="lt1"/>
                </a:solidFill>
              </a:rPr>
              <a:t>Inheritance atau pewarisan adalah sebuah mekanisme dalam OOP di mana sebuah kelas mampu untuk mewariskan implementasi (atribut dan method) dari kelas yang lain. Kelas yang mewariskan disebut sebagai subclass, sedangkan kelas yang diwariskan disebut sebagai superclass. </a:t>
            </a:r>
            <a:endParaRPr sz="1400">
              <a:solidFill>
                <a:schemeClr val="lt1"/>
              </a:solidFill>
            </a:endParaRPr>
          </a:p>
          <a:p>
            <a:pPr marL="0" lvl="0" indent="457200" algn="just" rtl="0">
              <a:spcBef>
                <a:spcPts val="0"/>
              </a:spcBef>
              <a:spcAft>
                <a:spcPts val="0"/>
              </a:spcAft>
              <a:buNone/>
            </a:pPr>
            <a:endParaRPr sz="1400">
              <a:solidFill>
                <a:schemeClr val="lt1"/>
              </a:solidFill>
            </a:endParaRPr>
          </a:p>
          <a:p>
            <a:pPr marL="0" lvl="0" indent="457200" algn="just" rtl="0">
              <a:spcBef>
                <a:spcPts val="0"/>
              </a:spcBef>
              <a:spcAft>
                <a:spcPts val="0"/>
              </a:spcAft>
              <a:buNone/>
            </a:pPr>
            <a:endParaRPr sz="1400">
              <a:solidFill>
                <a:schemeClr val="lt1"/>
              </a:solidFill>
            </a:endParaRPr>
          </a:p>
          <a:p>
            <a:pPr marL="0" lvl="0" indent="0" algn="just" rtl="0">
              <a:spcBef>
                <a:spcPts val="0"/>
              </a:spcBef>
              <a:spcAft>
                <a:spcPts val="0"/>
              </a:spcAft>
              <a:buNone/>
            </a:pPr>
            <a:r>
              <a:rPr lang="en" sz="1400" b="1">
                <a:solidFill>
                  <a:schemeClr val="lt1"/>
                </a:solidFill>
                <a:latin typeface="Roboto Condensed"/>
                <a:ea typeface="Roboto Condensed"/>
                <a:cs typeface="Roboto Condensed"/>
                <a:sym typeface="Roboto Condensed"/>
              </a:rPr>
              <a:t>Keywords:</a:t>
            </a:r>
            <a:endParaRPr sz="1400" b="1">
              <a:solidFill>
                <a:schemeClr val="lt1"/>
              </a:solidFill>
              <a:latin typeface="Roboto Condensed"/>
              <a:ea typeface="Roboto Condensed"/>
              <a:cs typeface="Roboto Condensed"/>
              <a:sym typeface="Roboto Condensed"/>
            </a:endParaRPr>
          </a:p>
          <a:p>
            <a:pPr marL="457200" lvl="0" indent="-317500" algn="just" rtl="0">
              <a:spcBef>
                <a:spcPts val="0"/>
              </a:spcBef>
              <a:spcAft>
                <a:spcPts val="0"/>
              </a:spcAft>
              <a:buClr>
                <a:schemeClr val="lt1"/>
              </a:buClr>
              <a:buSzPts val="1400"/>
              <a:buChar char="-"/>
            </a:pPr>
            <a:r>
              <a:rPr lang="en" sz="1400">
                <a:solidFill>
                  <a:schemeClr val="lt1"/>
                </a:solidFill>
              </a:rPr>
              <a:t>Superclass / parent class / base class </a:t>
            </a:r>
            <a:endParaRPr sz="1400">
              <a:solidFill>
                <a:schemeClr val="lt1"/>
              </a:solidFill>
            </a:endParaRPr>
          </a:p>
          <a:p>
            <a:pPr marL="457200" lvl="0" indent="-317500" algn="just" rtl="0">
              <a:spcBef>
                <a:spcPts val="0"/>
              </a:spcBef>
              <a:spcAft>
                <a:spcPts val="0"/>
              </a:spcAft>
              <a:buClr>
                <a:schemeClr val="lt1"/>
              </a:buClr>
              <a:buSzPts val="1400"/>
              <a:buChar char="-"/>
            </a:pPr>
            <a:r>
              <a:rPr lang="en" sz="1400">
                <a:solidFill>
                  <a:schemeClr val="lt1"/>
                </a:solidFill>
              </a:rPr>
              <a:t>Subclass / child class / derived class</a:t>
            </a:r>
            <a:endParaRPr sz="1400">
              <a:solidFill>
                <a:schemeClr val="lt1"/>
              </a:solidFill>
            </a:endParaRPr>
          </a:p>
          <a:p>
            <a:pPr marL="457200" lvl="0" indent="-317500" algn="just" rtl="0">
              <a:spcBef>
                <a:spcPts val="0"/>
              </a:spcBef>
              <a:spcAft>
                <a:spcPts val="0"/>
              </a:spcAft>
              <a:buClr>
                <a:schemeClr val="lt1"/>
              </a:buClr>
              <a:buSzPts val="1400"/>
              <a:buChar char="-"/>
            </a:pPr>
            <a:r>
              <a:rPr lang="en" sz="1400">
                <a:solidFill>
                  <a:schemeClr val="lt1"/>
                </a:solidFill>
              </a:rPr>
              <a:t>Hubungan “subclass IS-A superclass”, contoh: MobilTaxi IS-A Mobil</a:t>
            </a:r>
            <a:endParaRPr sz="1400">
              <a:solidFill>
                <a:schemeClr val="lt1"/>
              </a:solidFill>
            </a:endParaRPr>
          </a:p>
          <a:p>
            <a:pPr marL="0" lvl="0" indent="0" algn="just" rtl="0">
              <a:spcBef>
                <a:spcPts val="0"/>
              </a:spcBef>
              <a:spcAft>
                <a:spcPts val="0"/>
              </a:spcAft>
              <a:buNone/>
            </a:pPr>
            <a:endParaRPr sz="1400">
              <a:solidFill>
                <a:schemeClr val="lt1"/>
              </a:solidFill>
            </a:endParaRPr>
          </a:p>
          <a:p>
            <a:pPr marL="0" lvl="0" indent="0" algn="just" rtl="0">
              <a:spcBef>
                <a:spcPts val="0"/>
              </a:spcBef>
              <a:spcAft>
                <a:spcPts val="0"/>
              </a:spcAft>
              <a:buNone/>
            </a:pPr>
            <a:r>
              <a:rPr lang="en" sz="1400" b="1">
                <a:solidFill>
                  <a:schemeClr val="lt1"/>
                </a:solidFill>
                <a:latin typeface="Roboto Condensed"/>
                <a:ea typeface="Roboto Condensed"/>
                <a:cs typeface="Roboto Condensed"/>
                <a:sym typeface="Roboto Condensed"/>
              </a:rPr>
              <a:t>Syntax</a:t>
            </a:r>
            <a:r>
              <a:rPr lang="en" sz="1400">
                <a:solidFill>
                  <a:schemeClr val="lt1"/>
                </a:solidFill>
              </a:rPr>
              <a:t>:</a:t>
            </a:r>
            <a:endParaRPr sz="1400">
              <a:solidFill>
                <a:schemeClr val="lt1"/>
              </a:solidFill>
            </a:endParaRPr>
          </a:p>
          <a:p>
            <a:pPr marL="0" lvl="0" indent="0" algn="just" rtl="0">
              <a:spcBef>
                <a:spcPts val="0"/>
              </a:spcBef>
              <a:spcAft>
                <a:spcPts val="0"/>
              </a:spcAft>
              <a:buNone/>
            </a:pPr>
            <a:endParaRPr sz="1400">
              <a:solidFill>
                <a:schemeClr val="lt1"/>
              </a:solidFill>
            </a:endParaRPr>
          </a:p>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class</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SubclassName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extends</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SuperclassName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569CD6"/>
              </a:solidFill>
              <a:highlight>
                <a:srgbClr val="1E1E1E"/>
              </a:highlight>
              <a:latin typeface="Courier New"/>
              <a:ea typeface="Courier New"/>
              <a:cs typeface="Courier New"/>
              <a:sym typeface="Courier New"/>
            </a:endParaRPr>
          </a:p>
          <a:p>
            <a:pPr marL="0" lvl="0" indent="0" algn="just" rtl="0">
              <a:spcBef>
                <a:spcPts val="0"/>
              </a:spcBef>
              <a:spcAft>
                <a:spcPts val="0"/>
              </a:spcAft>
              <a:buNone/>
            </a:pPr>
            <a:endParaRPr sz="1400">
              <a:solidFill>
                <a:schemeClr val="lt1"/>
              </a:solidFill>
            </a:endParaRPr>
          </a:p>
          <a:p>
            <a:pPr marL="0" lvl="0" indent="0" algn="just" rtl="0">
              <a:spcBef>
                <a:spcPts val="0"/>
              </a:spcBef>
              <a:spcAft>
                <a:spcPts val="0"/>
              </a:spcAft>
              <a:buNone/>
            </a:pPr>
            <a:endParaRPr sz="1400">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10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4"/>
          <p:cNvSpPr txBox="1">
            <a:spLocks noGrp="1"/>
          </p:cNvSpPr>
          <p:nvPr>
            <p:ph type="ctrTitle" idx="6"/>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a:t>Mengapa menggunakan Inheritance? </a:t>
            </a:r>
            <a:endParaRPr sz="2600"/>
          </a:p>
        </p:txBody>
      </p:sp>
      <p:sp>
        <p:nvSpPr>
          <p:cNvPr id="266" name="Google Shape;266;p44"/>
          <p:cNvSpPr txBox="1">
            <a:spLocks noGrp="1"/>
          </p:cNvSpPr>
          <p:nvPr>
            <p:ph type="ctrTitle" idx="4"/>
          </p:nvPr>
        </p:nvSpPr>
        <p:spPr>
          <a:xfrm>
            <a:off x="5908800" y="3033313"/>
            <a:ext cx="26736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Abstraction</a:t>
            </a:r>
            <a:endParaRPr sz="2000"/>
          </a:p>
        </p:txBody>
      </p:sp>
      <p:sp>
        <p:nvSpPr>
          <p:cNvPr id="267" name="Google Shape;267;p44"/>
          <p:cNvSpPr txBox="1">
            <a:spLocks noGrp="1"/>
          </p:cNvSpPr>
          <p:nvPr>
            <p:ph type="subTitle" idx="1"/>
          </p:nvPr>
        </p:nvSpPr>
        <p:spPr>
          <a:xfrm>
            <a:off x="872450" y="3319075"/>
            <a:ext cx="2052000" cy="100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chemeClr val="dk1"/>
                </a:solidFill>
              </a:rPr>
              <a:t>Memudahkan modifikasi kode karena struktur kode yang terpusat pada superclass</a:t>
            </a:r>
            <a:endParaRPr sz="1400"/>
          </a:p>
        </p:txBody>
      </p:sp>
      <p:sp>
        <p:nvSpPr>
          <p:cNvPr id="268" name="Google Shape;268;p44"/>
          <p:cNvSpPr txBox="1">
            <a:spLocks noGrp="1"/>
          </p:cNvSpPr>
          <p:nvPr>
            <p:ph type="ctrTitle"/>
          </p:nvPr>
        </p:nvSpPr>
        <p:spPr>
          <a:xfrm>
            <a:off x="561600" y="3033313"/>
            <a:ext cx="26736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Reusability</a:t>
            </a:r>
            <a:endParaRPr sz="2000"/>
          </a:p>
        </p:txBody>
      </p:sp>
      <p:sp>
        <p:nvSpPr>
          <p:cNvPr id="269" name="Google Shape;269;p44"/>
          <p:cNvSpPr txBox="1">
            <a:spLocks noGrp="1"/>
          </p:cNvSpPr>
          <p:nvPr>
            <p:ph type="subTitle" idx="5"/>
          </p:nvPr>
        </p:nvSpPr>
        <p:spPr>
          <a:xfrm>
            <a:off x="6136500" y="3319075"/>
            <a:ext cx="2218200" cy="100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chemeClr val="dk1"/>
                </a:solidFill>
              </a:rPr>
              <a:t>Konsep di mana kita tidak memperlihatkan semua detail dari sebuah implementasi, tetapi hanya yang diperlukan oleh pengguna saja</a:t>
            </a:r>
            <a:endParaRPr sz="1400"/>
          </a:p>
        </p:txBody>
      </p:sp>
      <p:sp>
        <p:nvSpPr>
          <p:cNvPr id="270" name="Google Shape;270;p44"/>
          <p:cNvSpPr txBox="1">
            <a:spLocks noGrp="1"/>
          </p:cNvSpPr>
          <p:nvPr>
            <p:ph type="ctrTitle" idx="2"/>
          </p:nvPr>
        </p:nvSpPr>
        <p:spPr>
          <a:xfrm>
            <a:off x="3235200" y="3033313"/>
            <a:ext cx="26736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Method Overriding</a:t>
            </a:r>
            <a:endParaRPr sz="2000"/>
          </a:p>
        </p:txBody>
      </p:sp>
      <p:sp>
        <p:nvSpPr>
          <p:cNvPr id="271" name="Google Shape;271;p44"/>
          <p:cNvSpPr txBox="1">
            <a:spLocks noGrp="1"/>
          </p:cNvSpPr>
          <p:nvPr>
            <p:ph type="subTitle" idx="3"/>
          </p:nvPr>
        </p:nvSpPr>
        <p:spPr>
          <a:xfrm>
            <a:off x="3462900" y="2058181"/>
            <a:ext cx="2218200" cy="100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chemeClr val="dk1"/>
                </a:solidFill>
              </a:rPr>
              <a:t>Memungkinkan sebuah implementasi method untuk dapat dimodifikasi pada level subclass</a:t>
            </a:r>
            <a:endParaRPr sz="1400"/>
          </a:p>
        </p:txBody>
      </p:sp>
      <p:cxnSp>
        <p:nvCxnSpPr>
          <p:cNvPr id="272" name="Google Shape;272;p44"/>
          <p:cNvCxnSpPr/>
          <p:nvPr/>
        </p:nvCxnSpPr>
        <p:spPr>
          <a:xfrm>
            <a:off x="3235200" y="2414775"/>
            <a:ext cx="0" cy="1647600"/>
          </a:xfrm>
          <a:prstGeom prst="straightConnector1">
            <a:avLst/>
          </a:prstGeom>
          <a:noFill/>
          <a:ln w="9525" cap="flat" cmpd="sng">
            <a:solidFill>
              <a:srgbClr val="595959"/>
            </a:solidFill>
            <a:prstDash val="solid"/>
            <a:round/>
            <a:headEnd type="none" w="med" len="med"/>
            <a:tailEnd type="none" w="med" len="med"/>
          </a:ln>
        </p:spPr>
      </p:cxnSp>
      <p:cxnSp>
        <p:nvCxnSpPr>
          <p:cNvPr id="273" name="Google Shape;273;p44"/>
          <p:cNvCxnSpPr/>
          <p:nvPr/>
        </p:nvCxnSpPr>
        <p:spPr>
          <a:xfrm>
            <a:off x="5908800" y="2414775"/>
            <a:ext cx="0" cy="1647600"/>
          </a:xfrm>
          <a:prstGeom prst="straightConnector1">
            <a:avLst/>
          </a:prstGeom>
          <a:noFill/>
          <a:ln w="9525" cap="flat" cmpd="sng">
            <a:solidFill>
              <a:srgbClr val="595959"/>
            </a:solidFill>
            <a:prstDash val="solid"/>
            <a:round/>
            <a:headEnd type="none" w="med" len="med"/>
            <a:tailEnd type="none" w="med" len="med"/>
          </a:ln>
        </p:spPr>
      </p:cxnSp>
      <p:grpSp>
        <p:nvGrpSpPr>
          <p:cNvPr id="274" name="Google Shape;274;p44"/>
          <p:cNvGrpSpPr/>
          <p:nvPr/>
        </p:nvGrpSpPr>
        <p:grpSpPr>
          <a:xfrm>
            <a:off x="4249650" y="3516549"/>
            <a:ext cx="644700" cy="644700"/>
            <a:chOff x="4249650" y="3516549"/>
            <a:chExt cx="644700" cy="644700"/>
          </a:xfrm>
        </p:grpSpPr>
        <p:sp>
          <p:nvSpPr>
            <p:cNvPr id="275" name="Google Shape;275;p44"/>
            <p:cNvSpPr/>
            <p:nvPr/>
          </p:nvSpPr>
          <p:spPr>
            <a:xfrm>
              <a:off x="4249650" y="3516549"/>
              <a:ext cx="644700" cy="644700"/>
            </a:xfrm>
            <a:prstGeom prst="snip2DiagRect">
              <a:avLst>
                <a:gd name="adj1" fmla="val 0"/>
                <a:gd name="adj2"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 name="Google Shape;276;p44"/>
            <p:cNvGrpSpPr/>
            <p:nvPr/>
          </p:nvGrpSpPr>
          <p:grpSpPr>
            <a:xfrm>
              <a:off x="4406312" y="3674544"/>
              <a:ext cx="331366" cy="328695"/>
              <a:chOff x="-5613150" y="3991275"/>
              <a:chExt cx="294600" cy="292225"/>
            </a:xfrm>
          </p:grpSpPr>
          <p:sp>
            <p:nvSpPr>
              <p:cNvPr id="277" name="Google Shape;277;p44"/>
              <p:cNvSpPr/>
              <p:nvPr/>
            </p:nvSpPr>
            <p:spPr>
              <a:xfrm>
                <a:off x="-5480050" y="4046400"/>
                <a:ext cx="27600" cy="14200"/>
              </a:xfrm>
              <a:custGeom>
                <a:avLst/>
                <a:gdLst/>
                <a:ahLst/>
                <a:cxnLst/>
                <a:rect l="l" t="t" r="r" b="b"/>
                <a:pathLst>
                  <a:path w="1104" h="568" extrusionOk="0">
                    <a:moveTo>
                      <a:pt x="537" y="1"/>
                    </a:moveTo>
                    <a:lnTo>
                      <a:pt x="1" y="568"/>
                    </a:lnTo>
                    <a:lnTo>
                      <a:pt x="1104" y="568"/>
                    </a:lnTo>
                    <a:lnTo>
                      <a:pt x="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4"/>
              <p:cNvSpPr/>
              <p:nvPr/>
            </p:nvSpPr>
            <p:spPr>
              <a:xfrm>
                <a:off x="-5531225" y="4042450"/>
                <a:ext cx="44125" cy="18150"/>
              </a:xfrm>
              <a:custGeom>
                <a:avLst/>
                <a:gdLst/>
                <a:ahLst/>
                <a:cxnLst/>
                <a:rect l="l" t="t" r="r" b="b"/>
                <a:pathLst>
                  <a:path w="1765" h="726" extrusionOk="0">
                    <a:moveTo>
                      <a:pt x="693" y="1"/>
                    </a:moveTo>
                    <a:lnTo>
                      <a:pt x="0" y="726"/>
                    </a:lnTo>
                    <a:lnTo>
                      <a:pt x="1103" y="726"/>
                    </a:lnTo>
                    <a:lnTo>
                      <a:pt x="17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4"/>
              <p:cNvSpPr/>
              <p:nvPr/>
            </p:nvSpPr>
            <p:spPr>
              <a:xfrm>
                <a:off x="-5443025" y="4077125"/>
                <a:ext cx="41775" cy="40975"/>
              </a:xfrm>
              <a:custGeom>
                <a:avLst/>
                <a:gdLst/>
                <a:ahLst/>
                <a:cxnLst/>
                <a:rect l="l" t="t" r="r" b="b"/>
                <a:pathLst>
                  <a:path w="1671" h="1639" extrusionOk="0">
                    <a:moveTo>
                      <a:pt x="694" y="0"/>
                    </a:moveTo>
                    <a:lnTo>
                      <a:pt x="1" y="1638"/>
                    </a:lnTo>
                    <a:lnTo>
                      <a:pt x="1" y="1638"/>
                    </a:lnTo>
                    <a:lnTo>
                      <a:pt x="16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4"/>
              <p:cNvSpPr/>
              <p:nvPr/>
            </p:nvSpPr>
            <p:spPr>
              <a:xfrm>
                <a:off x="-5487925" y="4077125"/>
                <a:ext cx="43350" cy="54375"/>
              </a:xfrm>
              <a:custGeom>
                <a:avLst/>
                <a:gdLst/>
                <a:ahLst/>
                <a:cxnLst/>
                <a:rect l="l" t="t" r="r" b="b"/>
                <a:pathLst>
                  <a:path w="1734" h="2175" extrusionOk="0">
                    <a:moveTo>
                      <a:pt x="1" y="0"/>
                    </a:moveTo>
                    <a:lnTo>
                      <a:pt x="852" y="2174"/>
                    </a:lnTo>
                    <a:lnTo>
                      <a:pt x="17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4"/>
              <p:cNvSpPr/>
              <p:nvPr/>
            </p:nvSpPr>
            <p:spPr>
              <a:xfrm>
                <a:off x="-5445375" y="4042450"/>
                <a:ext cx="44125" cy="18150"/>
              </a:xfrm>
              <a:custGeom>
                <a:avLst/>
                <a:gdLst/>
                <a:ahLst/>
                <a:cxnLst/>
                <a:rect l="l" t="t" r="r" b="b"/>
                <a:pathLst>
                  <a:path w="1765" h="726" extrusionOk="0">
                    <a:moveTo>
                      <a:pt x="0" y="1"/>
                    </a:moveTo>
                    <a:lnTo>
                      <a:pt x="693" y="726"/>
                    </a:lnTo>
                    <a:lnTo>
                      <a:pt x="1764" y="726"/>
                    </a:lnTo>
                    <a:lnTo>
                      <a:pt x="11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4"/>
              <p:cNvSpPr/>
              <p:nvPr/>
            </p:nvSpPr>
            <p:spPr>
              <a:xfrm>
                <a:off x="-5531225" y="4077125"/>
                <a:ext cx="41750" cy="40975"/>
              </a:xfrm>
              <a:custGeom>
                <a:avLst/>
                <a:gdLst/>
                <a:ahLst/>
                <a:cxnLst/>
                <a:rect l="l" t="t" r="r" b="b"/>
                <a:pathLst>
                  <a:path w="1670" h="1639" extrusionOk="0">
                    <a:moveTo>
                      <a:pt x="0" y="0"/>
                    </a:moveTo>
                    <a:lnTo>
                      <a:pt x="1670" y="1638"/>
                    </a:lnTo>
                    <a:lnTo>
                      <a:pt x="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4"/>
              <p:cNvSpPr/>
              <p:nvPr/>
            </p:nvSpPr>
            <p:spPr>
              <a:xfrm>
                <a:off x="-5613150" y="4198400"/>
                <a:ext cx="292225" cy="33900"/>
              </a:xfrm>
              <a:custGeom>
                <a:avLst/>
                <a:gdLst/>
                <a:ahLst/>
                <a:cxnLst/>
                <a:rect l="l" t="t" r="r" b="b"/>
                <a:pathLst>
                  <a:path w="11689" h="1356" extrusionOk="0">
                    <a:moveTo>
                      <a:pt x="1" y="1"/>
                    </a:moveTo>
                    <a:lnTo>
                      <a:pt x="1" y="347"/>
                    </a:lnTo>
                    <a:lnTo>
                      <a:pt x="32" y="347"/>
                    </a:lnTo>
                    <a:cubicBezTo>
                      <a:pt x="32" y="883"/>
                      <a:pt x="505" y="1356"/>
                      <a:pt x="1072" y="1356"/>
                    </a:cubicBezTo>
                    <a:lnTo>
                      <a:pt x="10681" y="1356"/>
                    </a:lnTo>
                    <a:cubicBezTo>
                      <a:pt x="11216" y="1356"/>
                      <a:pt x="11689" y="883"/>
                      <a:pt x="11689" y="347"/>
                    </a:cubicBezTo>
                    <a:lnTo>
                      <a:pt x="11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4"/>
              <p:cNvSpPr/>
              <p:nvPr/>
            </p:nvSpPr>
            <p:spPr>
              <a:xfrm>
                <a:off x="-5610775" y="3991275"/>
                <a:ext cx="292225" cy="189050"/>
              </a:xfrm>
              <a:custGeom>
                <a:avLst/>
                <a:gdLst/>
                <a:ahLst/>
                <a:cxnLst/>
                <a:rect l="l" t="t" r="r" b="b"/>
                <a:pathLst>
                  <a:path w="11689" h="7562" extrusionOk="0">
                    <a:moveTo>
                      <a:pt x="7813" y="1386"/>
                    </a:moveTo>
                    <a:cubicBezTo>
                      <a:pt x="7908" y="1386"/>
                      <a:pt x="8034" y="1418"/>
                      <a:pt x="8065" y="1512"/>
                    </a:cubicBezTo>
                    <a:cubicBezTo>
                      <a:pt x="8128" y="1575"/>
                      <a:pt x="9483" y="2867"/>
                      <a:pt x="9515" y="2993"/>
                    </a:cubicBezTo>
                    <a:cubicBezTo>
                      <a:pt x="9578" y="3088"/>
                      <a:pt x="9578" y="3214"/>
                      <a:pt x="9452" y="3340"/>
                    </a:cubicBezTo>
                    <a:lnTo>
                      <a:pt x="6018" y="6774"/>
                    </a:lnTo>
                    <a:cubicBezTo>
                      <a:pt x="5943" y="6848"/>
                      <a:pt x="5862" y="6880"/>
                      <a:pt x="5783" y="6880"/>
                    </a:cubicBezTo>
                    <a:cubicBezTo>
                      <a:pt x="5696" y="6880"/>
                      <a:pt x="5612" y="6840"/>
                      <a:pt x="5545" y="6774"/>
                    </a:cubicBezTo>
                    <a:lnTo>
                      <a:pt x="2111" y="3340"/>
                    </a:lnTo>
                    <a:cubicBezTo>
                      <a:pt x="2001" y="3230"/>
                      <a:pt x="1987" y="2976"/>
                      <a:pt x="2027" y="2976"/>
                    </a:cubicBezTo>
                    <a:cubicBezTo>
                      <a:pt x="2033" y="2976"/>
                      <a:pt x="2040" y="2981"/>
                      <a:pt x="2048" y="2993"/>
                    </a:cubicBezTo>
                    <a:cubicBezTo>
                      <a:pt x="2048" y="2962"/>
                      <a:pt x="2079" y="2930"/>
                      <a:pt x="2111" y="2867"/>
                    </a:cubicBezTo>
                    <a:lnTo>
                      <a:pt x="3497" y="1512"/>
                    </a:lnTo>
                    <a:cubicBezTo>
                      <a:pt x="3560" y="1418"/>
                      <a:pt x="3655" y="1386"/>
                      <a:pt x="3718" y="1386"/>
                    </a:cubicBezTo>
                    <a:close/>
                    <a:moveTo>
                      <a:pt x="1008" y="0"/>
                    </a:moveTo>
                    <a:cubicBezTo>
                      <a:pt x="473" y="0"/>
                      <a:pt x="0" y="473"/>
                      <a:pt x="0" y="1040"/>
                    </a:cubicBezTo>
                    <a:lnTo>
                      <a:pt x="0" y="7561"/>
                    </a:lnTo>
                    <a:lnTo>
                      <a:pt x="11689" y="7561"/>
                    </a:lnTo>
                    <a:lnTo>
                      <a:pt x="11689" y="1040"/>
                    </a:lnTo>
                    <a:cubicBezTo>
                      <a:pt x="11657" y="473"/>
                      <a:pt x="11184" y="0"/>
                      <a:pt x="10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4"/>
              <p:cNvSpPr/>
              <p:nvPr/>
            </p:nvSpPr>
            <p:spPr>
              <a:xfrm>
                <a:off x="-5546975" y="4250400"/>
                <a:ext cx="160700" cy="33100"/>
              </a:xfrm>
              <a:custGeom>
                <a:avLst/>
                <a:gdLst/>
                <a:ahLst/>
                <a:cxnLst/>
                <a:rect l="l" t="t" r="r" b="b"/>
                <a:pathLst>
                  <a:path w="6428" h="1324" extrusionOk="0">
                    <a:moveTo>
                      <a:pt x="1544" y="0"/>
                    </a:moveTo>
                    <a:lnTo>
                      <a:pt x="1386" y="662"/>
                    </a:lnTo>
                    <a:lnTo>
                      <a:pt x="473" y="662"/>
                    </a:lnTo>
                    <a:cubicBezTo>
                      <a:pt x="32" y="662"/>
                      <a:pt x="0" y="1323"/>
                      <a:pt x="473" y="1323"/>
                    </a:cubicBezTo>
                    <a:lnTo>
                      <a:pt x="5955" y="1323"/>
                    </a:lnTo>
                    <a:cubicBezTo>
                      <a:pt x="6427" y="1323"/>
                      <a:pt x="6427" y="662"/>
                      <a:pt x="5986" y="662"/>
                    </a:cubicBezTo>
                    <a:lnTo>
                      <a:pt x="5072" y="662"/>
                    </a:lnTo>
                    <a:lnTo>
                      <a:pt x="4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6" name="Google Shape;286;p44"/>
          <p:cNvGrpSpPr/>
          <p:nvPr/>
        </p:nvGrpSpPr>
        <p:grpSpPr>
          <a:xfrm>
            <a:off x="1576050" y="2310850"/>
            <a:ext cx="644700" cy="644700"/>
            <a:chOff x="1576050" y="1853650"/>
            <a:chExt cx="644700" cy="644700"/>
          </a:xfrm>
        </p:grpSpPr>
        <p:sp>
          <p:nvSpPr>
            <p:cNvPr id="287" name="Google Shape;287;p44"/>
            <p:cNvSpPr/>
            <p:nvPr/>
          </p:nvSpPr>
          <p:spPr>
            <a:xfrm>
              <a:off x="1576050" y="1853650"/>
              <a:ext cx="644700" cy="644700"/>
            </a:xfrm>
            <a:prstGeom prst="snip2DiagRect">
              <a:avLst>
                <a:gd name="adj1" fmla="val 0"/>
                <a:gd name="adj2"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44"/>
            <p:cNvGrpSpPr/>
            <p:nvPr/>
          </p:nvGrpSpPr>
          <p:grpSpPr>
            <a:xfrm>
              <a:off x="1733606" y="2012194"/>
              <a:ext cx="329595" cy="327598"/>
              <a:chOff x="-6689825" y="3992050"/>
              <a:chExt cx="293025" cy="291250"/>
            </a:xfrm>
          </p:grpSpPr>
          <p:sp>
            <p:nvSpPr>
              <p:cNvPr id="289" name="Google Shape;289;p44"/>
              <p:cNvSpPr/>
              <p:nvPr/>
            </p:nvSpPr>
            <p:spPr>
              <a:xfrm>
                <a:off x="-6547275" y="3992050"/>
                <a:ext cx="30750" cy="65400"/>
              </a:xfrm>
              <a:custGeom>
                <a:avLst/>
                <a:gdLst/>
                <a:ahLst/>
                <a:cxnLst/>
                <a:rect l="l" t="t" r="r" b="b"/>
                <a:pathLst>
                  <a:path w="1230" h="2616" extrusionOk="0">
                    <a:moveTo>
                      <a:pt x="1229" y="1"/>
                    </a:moveTo>
                    <a:cubicBezTo>
                      <a:pt x="757" y="379"/>
                      <a:pt x="284" y="1355"/>
                      <a:pt x="1" y="2616"/>
                    </a:cubicBezTo>
                    <a:lnTo>
                      <a:pt x="1229" y="2616"/>
                    </a:lnTo>
                    <a:lnTo>
                      <a:pt x="12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4"/>
              <p:cNvSpPr/>
              <p:nvPr/>
            </p:nvSpPr>
            <p:spPr>
              <a:xfrm>
                <a:off x="-6547275" y="4143275"/>
                <a:ext cx="30750" cy="64600"/>
              </a:xfrm>
              <a:custGeom>
                <a:avLst/>
                <a:gdLst/>
                <a:ahLst/>
                <a:cxnLst/>
                <a:rect l="l" t="t" r="r" b="b"/>
                <a:pathLst>
                  <a:path w="1230" h="2584" extrusionOk="0">
                    <a:moveTo>
                      <a:pt x="1" y="1"/>
                    </a:moveTo>
                    <a:cubicBezTo>
                      <a:pt x="284" y="1261"/>
                      <a:pt x="757" y="2237"/>
                      <a:pt x="1229" y="2584"/>
                    </a:cubicBezTo>
                    <a:lnTo>
                      <a:pt x="12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4"/>
              <p:cNvSpPr/>
              <p:nvPr/>
            </p:nvSpPr>
            <p:spPr>
              <a:xfrm>
                <a:off x="-6551200" y="4073975"/>
                <a:ext cx="34675" cy="51200"/>
              </a:xfrm>
              <a:custGeom>
                <a:avLst/>
                <a:gdLst/>
                <a:ahLst/>
                <a:cxnLst/>
                <a:rect l="l" t="t" r="r" b="b"/>
                <a:pathLst>
                  <a:path w="1387" h="2048" extrusionOk="0">
                    <a:moveTo>
                      <a:pt x="63" y="0"/>
                    </a:moveTo>
                    <a:cubicBezTo>
                      <a:pt x="0" y="725"/>
                      <a:pt x="0" y="1355"/>
                      <a:pt x="63" y="2048"/>
                    </a:cubicBezTo>
                    <a:lnTo>
                      <a:pt x="1386" y="2048"/>
                    </a:lnTo>
                    <a:lnTo>
                      <a:pt x="13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4"/>
              <p:cNvSpPr/>
              <p:nvPr/>
            </p:nvSpPr>
            <p:spPr>
              <a:xfrm>
                <a:off x="-6475600" y="3994425"/>
                <a:ext cx="70125" cy="63025"/>
              </a:xfrm>
              <a:custGeom>
                <a:avLst/>
                <a:gdLst/>
                <a:ahLst/>
                <a:cxnLst/>
                <a:rect l="l" t="t" r="r" b="b"/>
                <a:pathLst>
                  <a:path w="2805" h="2521" extrusionOk="0">
                    <a:moveTo>
                      <a:pt x="1" y="0"/>
                    </a:moveTo>
                    <a:cubicBezTo>
                      <a:pt x="442" y="630"/>
                      <a:pt x="757" y="1512"/>
                      <a:pt x="946" y="2521"/>
                    </a:cubicBezTo>
                    <a:lnTo>
                      <a:pt x="2805" y="2521"/>
                    </a:lnTo>
                    <a:cubicBezTo>
                      <a:pt x="2301" y="1292"/>
                      <a:pt x="1261" y="34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4"/>
              <p:cNvSpPr/>
              <p:nvPr/>
            </p:nvSpPr>
            <p:spPr>
              <a:xfrm>
                <a:off x="-6449600" y="4073975"/>
                <a:ext cx="52800" cy="51200"/>
              </a:xfrm>
              <a:custGeom>
                <a:avLst/>
                <a:gdLst/>
                <a:ahLst/>
                <a:cxnLst/>
                <a:rect l="l" t="t" r="r" b="b"/>
                <a:pathLst>
                  <a:path w="2112" h="2048" extrusionOk="0">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4"/>
              <p:cNvSpPr/>
              <p:nvPr/>
            </p:nvSpPr>
            <p:spPr>
              <a:xfrm>
                <a:off x="-6500000" y="3992050"/>
                <a:ext cx="30725" cy="65400"/>
              </a:xfrm>
              <a:custGeom>
                <a:avLst/>
                <a:gdLst/>
                <a:ahLst/>
                <a:cxnLst/>
                <a:rect l="l" t="t" r="r" b="b"/>
                <a:pathLst>
                  <a:path w="1229" h="2616" extrusionOk="0">
                    <a:moveTo>
                      <a:pt x="0" y="1"/>
                    </a:moveTo>
                    <a:lnTo>
                      <a:pt x="0" y="2616"/>
                    </a:lnTo>
                    <a:lnTo>
                      <a:pt x="1229" y="2616"/>
                    </a:lnTo>
                    <a:cubicBezTo>
                      <a:pt x="977" y="1355"/>
                      <a:pt x="473" y="37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4"/>
              <p:cNvSpPr/>
              <p:nvPr/>
            </p:nvSpPr>
            <p:spPr>
              <a:xfrm>
                <a:off x="-6500000" y="4143275"/>
                <a:ext cx="30725" cy="64600"/>
              </a:xfrm>
              <a:custGeom>
                <a:avLst/>
                <a:gdLst/>
                <a:ahLst/>
                <a:cxnLst/>
                <a:rect l="l" t="t" r="r" b="b"/>
                <a:pathLst>
                  <a:path w="1229" h="2584" extrusionOk="0">
                    <a:moveTo>
                      <a:pt x="0" y="1"/>
                    </a:moveTo>
                    <a:lnTo>
                      <a:pt x="0" y="2584"/>
                    </a:lnTo>
                    <a:cubicBezTo>
                      <a:pt x="473" y="2237"/>
                      <a:pt x="945" y="1261"/>
                      <a:pt x="12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4"/>
              <p:cNvSpPr/>
              <p:nvPr/>
            </p:nvSpPr>
            <p:spPr>
              <a:xfrm>
                <a:off x="-6689825" y="4141700"/>
                <a:ext cx="149675" cy="141600"/>
              </a:xfrm>
              <a:custGeom>
                <a:avLst/>
                <a:gdLst/>
                <a:ahLst/>
                <a:cxnLst/>
                <a:rect l="l" t="t" r="r" b="b"/>
                <a:pathLst>
                  <a:path w="5987" h="5664" extrusionOk="0">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4"/>
              <p:cNvSpPr/>
              <p:nvPr/>
            </p:nvSpPr>
            <p:spPr>
              <a:xfrm>
                <a:off x="-6475600" y="4141700"/>
                <a:ext cx="70125" cy="64600"/>
              </a:xfrm>
              <a:custGeom>
                <a:avLst/>
                <a:gdLst/>
                <a:ahLst/>
                <a:cxnLst/>
                <a:rect l="l" t="t" r="r" b="b"/>
                <a:pathLst>
                  <a:path w="2805" h="2584" extrusionOk="0">
                    <a:moveTo>
                      <a:pt x="946" y="1"/>
                    </a:moveTo>
                    <a:cubicBezTo>
                      <a:pt x="757" y="1040"/>
                      <a:pt x="442" y="1954"/>
                      <a:pt x="1" y="2584"/>
                    </a:cubicBezTo>
                    <a:cubicBezTo>
                      <a:pt x="1261" y="2174"/>
                      <a:pt x="2301" y="1229"/>
                      <a:pt x="28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4"/>
              <p:cNvSpPr/>
              <p:nvPr/>
            </p:nvSpPr>
            <p:spPr>
              <a:xfrm>
                <a:off x="-6618950" y="4073975"/>
                <a:ext cx="52025" cy="51200"/>
              </a:xfrm>
              <a:custGeom>
                <a:avLst/>
                <a:gdLst/>
                <a:ahLst/>
                <a:cxnLst/>
                <a:rect l="l" t="t" r="r" b="b"/>
                <a:pathLst>
                  <a:path w="2081" h="2048" extrusionOk="0">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4"/>
              <p:cNvSpPr/>
              <p:nvPr/>
            </p:nvSpPr>
            <p:spPr>
              <a:xfrm>
                <a:off x="-6610275" y="3992850"/>
                <a:ext cx="70125" cy="63025"/>
              </a:xfrm>
              <a:custGeom>
                <a:avLst/>
                <a:gdLst/>
                <a:ahLst/>
                <a:cxnLst/>
                <a:rect l="l" t="t" r="r" b="b"/>
                <a:pathLst>
                  <a:path w="2805" h="2521" extrusionOk="0">
                    <a:moveTo>
                      <a:pt x="2804" y="0"/>
                    </a:moveTo>
                    <a:lnTo>
                      <a:pt x="2804" y="0"/>
                    </a:lnTo>
                    <a:cubicBezTo>
                      <a:pt x="1544" y="410"/>
                      <a:pt x="504" y="1355"/>
                      <a:pt x="0" y="2521"/>
                    </a:cubicBezTo>
                    <a:lnTo>
                      <a:pt x="1859" y="2521"/>
                    </a:lnTo>
                    <a:cubicBezTo>
                      <a:pt x="2017" y="1575"/>
                      <a:pt x="2363" y="693"/>
                      <a:pt x="28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4"/>
              <p:cNvSpPr/>
              <p:nvPr/>
            </p:nvSpPr>
            <p:spPr>
              <a:xfrm>
                <a:off x="-6500000" y="4073975"/>
                <a:ext cx="35450" cy="51200"/>
              </a:xfrm>
              <a:custGeom>
                <a:avLst/>
                <a:gdLst/>
                <a:ahLst/>
                <a:cxnLst/>
                <a:rect l="l" t="t" r="r" b="b"/>
                <a:pathLst>
                  <a:path w="1418" h="2048" extrusionOk="0">
                    <a:moveTo>
                      <a:pt x="0" y="0"/>
                    </a:moveTo>
                    <a:lnTo>
                      <a:pt x="0" y="2048"/>
                    </a:lnTo>
                    <a:lnTo>
                      <a:pt x="1292" y="2048"/>
                    </a:lnTo>
                    <a:cubicBezTo>
                      <a:pt x="1418" y="1355"/>
                      <a:pt x="1418" y="725"/>
                      <a:pt x="12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1" name="Google Shape;301;p44"/>
          <p:cNvGrpSpPr/>
          <p:nvPr/>
        </p:nvGrpSpPr>
        <p:grpSpPr>
          <a:xfrm>
            <a:off x="6923250" y="2312360"/>
            <a:ext cx="644700" cy="644700"/>
            <a:chOff x="6923250" y="1855160"/>
            <a:chExt cx="644700" cy="644700"/>
          </a:xfrm>
        </p:grpSpPr>
        <p:sp>
          <p:nvSpPr>
            <p:cNvPr id="302" name="Google Shape;302;p44"/>
            <p:cNvSpPr/>
            <p:nvPr/>
          </p:nvSpPr>
          <p:spPr>
            <a:xfrm>
              <a:off x="6923250" y="1855160"/>
              <a:ext cx="644700" cy="644700"/>
            </a:xfrm>
            <a:prstGeom prst="snip2DiagRect">
              <a:avLst>
                <a:gd name="adj1" fmla="val 0"/>
                <a:gd name="adj2"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44"/>
            <p:cNvGrpSpPr/>
            <p:nvPr/>
          </p:nvGrpSpPr>
          <p:grpSpPr>
            <a:xfrm>
              <a:off x="7080796" y="2013156"/>
              <a:ext cx="330494" cy="328723"/>
              <a:chOff x="-3031325" y="3597450"/>
              <a:chExt cx="293825" cy="292250"/>
            </a:xfrm>
          </p:grpSpPr>
          <p:sp>
            <p:nvSpPr>
              <p:cNvPr id="304" name="Google Shape;304;p44"/>
              <p:cNvSpPr/>
              <p:nvPr/>
            </p:nvSpPr>
            <p:spPr>
              <a:xfrm>
                <a:off x="-3029750" y="3597450"/>
                <a:ext cx="292250" cy="67775"/>
              </a:xfrm>
              <a:custGeom>
                <a:avLst/>
                <a:gdLst/>
                <a:ahLst/>
                <a:cxnLst/>
                <a:rect l="l" t="t" r="r" b="b"/>
                <a:pathLst>
                  <a:path w="11690" h="2711" extrusionOk="0">
                    <a:moveTo>
                      <a:pt x="1702" y="1387"/>
                    </a:moveTo>
                    <a:cubicBezTo>
                      <a:pt x="1891" y="1387"/>
                      <a:pt x="2049" y="1545"/>
                      <a:pt x="2049" y="1734"/>
                    </a:cubicBezTo>
                    <a:cubicBezTo>
                      <a:pt x="2049" y="1923"/>
                      <a:pt x="1891" y="2080"/>
                      <a:pt x="1702" y="2080"/>
                    </a:cubicBezTo>
                    <a:cubicBezTo>
                      <a:pt x="1513" y="2080"/>
                      <a:pt x="1356" y="1923"/>
                      <a:pt x="1356" y="1734"/>
                    </a:cubicBezTo>
                    <a:cubicBezTo>
                      <a:pt x="1356" y="1545"/>
                      <a:pt x="1513" y="1387"/>
                      <a:pt x="1702" y="1387"/>
                    </a:cubicBezTo>
                    <a:close/>
                    <a:moveTo>
                      <a:pt x="3120" y="1387"/>
                    </a:moveTo>
                    <a:cubicBezTo>
                      <a:pt x="3309" y="1387"/>
                      <a:pt x="3466" y="1545"/>
                      <a:pt x="3466" y="1734"/>
                    </a:cubicBezTo>
                    <a:cubicBezTo>
                      <a:pt x="3466" y="1923"/>
                      <a:pt x="3309" y="2080"/>
                      <a:pt x="3120" y="2080"/>
                    </a:cubicBezTo>
                    <a:cubicBezTo>
                      <a:pt x="2931" y="2080"/>
                      <a:pt x="2773" y="1923"/>
                      <a:pt x="2773" y="1734"/>
                    </a:cubicBezTo>
                    <a:cubicBezTo>
                      <a:pt x="2773" y="1545"/>
                      <a:pt x="2931" y="1387"/>
                      <a:pt x="3120" y="1387"/>
                    </a:cubicBezTo>
                    <a:close/>
                    <a:moveTo>
                      <a:pt x="9985" y="1417"/>
                    </a:moveTo>
                    <a:cubicBezTo>
                      <a:pt x="10400" y="1417"/>
                      <a:pt x="10449" y="2080"/>
                      <a:pt x="9956" y="2080"/>
                    </a:cubicBezTo>
                    <a:lnTo>
                      <a:pt x="5861" y="2080"/>
                    </a:lnTo>
                    <a:cubicBezTo>
                      <a:pt x="5451" y="2080"/>
                      <a:pt x="5388" y="1418"/>
                      <a:pt x="5861" y="1418"/>
                    </a:cubicBezTo>
                    <a:lnTo>
                      <a:pt x="9956" y="1418"/>
                    </a:lnTo>
                    <a:cubicBezTo>
                      <a:pt x="9966" y="1418"/>
                      <a:pt x="9976" y="1417"/>
                      <a:pt x="9985" y="1417"/>
                    </a:cubicBezTo>
                    <a:close/>
                    <a:moveTo>
                      <a:pt x="1041" y="1"/>
                    </a:moveTo>
                    <a:cubicBezTo>
                      <a:pt x="473" y="1"/>
                      <a:pt x="1" y="473"/>
                      <a:pt x="1" y="1040"/>
                    </a:cubicBezTo>
                    <a:lnTo>
                      <a:pt x="1" y="2710"/>
                    </a:lnTo>
                    <a:lnTo>
                      <a:pt x="11689" y="2710"/>
                    </a:lnTo>
                    <a:lnTo>
                      <a:pt x="11689" y="1040"/>
                    </a:lnTo>
                    <a:cubicBezTo>
                      <a:pt x="11658" y="473"/>
                      <a:pt x="11248" y="1"/>
                      <a:pt x="106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4"/>
              <p:cNvSpPr/>
              <p:nvPr/>
            </p:nvSpPr>
            <p:spPr>
              <a:xfrm>
                <a:off x="-3031325" y="3687250"/>
                <a:ext cx="292250" cy="153600"/>
              </a:xfrm>
              <a:custGeom>
                <a:avLst/>
                <a:gdLst/>
                <a:ahLst/>
                <a:cxnLst/>
                <a:rect l="l" t="t" r="r" b="b"/>
                <a:pathLst>
                  <a:path w="11690" h="6144" extrusionOk="0">
                    <a:moveTo>
                      <a:pt x="1" y="0"/>
                    </a:moveTo>
                    <a:lnTo>
                      <a:pt x="1" y="5104"/>
                    </a:lnTo>
                    <a:lnTo>
                      <a:pt x="64" y="5104"/>
                    </a:lnTo>
                    <a:cubicBezTo>
                      <a:pt x="64" y="5671"/>
                      <a:pt x="536" y="6144"/>
                      <a:pt x="1104" y="6144"/>
                    </a:cubicBezTo>
                    <a:lnTo>
                      <a:pt x="4475" y="6144"/>
                    </a:lnTo>
                    <a:cubicBezTo>
                      <a:pt x="4317" y="5671"/>
                      <a:pt x="4223" y="5199"/>
                      <a:pt x="4223" y="4695"/>
                    </a:cubicBezTo>
                    <a:lnTo>
                      <a:pt x="4223" y="2395"/>
                    </a:lnTo>
                    <a:cubicBezTo>
                      <a:pt x="4223" y="1790"/>
                      <a:pt x="4686" y="1366"/>
                      <a:pt x="5227" y="1366"/>
                    </a:cubicBezTo>
                    <a:cubicBezTo>
                      <a:pt x="5362" y="1366"/>
                      <a:pt x="5502" y="1393"/>
                      <a:pt x="5640" y="1450"/>
                    </a:cubicBezTo>
                    <a:cubicBezTo>
                      <a:pt x="5735" y="1481"/>
                      <a:pt x="5861" y="1544"/>
                      <a:pt x="5987" y="1544"/>
                    </a:cubicBezTo>
                    <a:cubicBezTo>
                      <a:pt x="6144" y="1544"/>
                      <a:pt x="6365" y="1450"/>
                      <a:pt x="6900" y="977"/>
                    </a:cubicBezTo>
                    <a:cubicBezTo>
                      <a:pt x="7090" y="788"/>
                      <a:pt x="7349" y="693"/>
                      <a:pt x="7613" y="693"/>
                    </a:cubicBezTo>
                    <a:cubicBezTo>
                      <a:pt x="7877" y="693"/>
                      <a:pt x="8145" y="788"/>
                      <a:pt x="8350" y="977"/>
                    </a:cubicBezTo>
                    <a:cubicBezTo>
                      <a:pt x="8822" y="1450"/>
                      <a:pt x="9106" y="1544"/>
                      <a:pt x="9263" y="1544"/>
                    </a:cubicBezTo>
                    <a:cubicBezTo>
                      <a:pt x="9358" y="1544"/>
                      <a:pt x="9484" y="1481"/>
                      <a:pt x="9610" y="1450"/>
                    </a:cubicBezTo>
                    <a:cubicBezTo>
                      <a:pt x="9742" y="1393"/>
                      <a:pt x="9878" y="1366"/>
                      <a:pt x="10011" y="1366"/>
                    </a:cubicBezTo>
                    <a:cubicBezTo>
                      <a:pt x="10544" y="1366"/>
                      <a:pt x="11028" y="1790"/>
                      <a:pt x="11028" y="2395"/>
                    </a:cubicBezTo>
                    <a:lnTo>
                      <a:pt x="11028" y="4695"/>
                    </a:lnTo>
                    <a:cubicBezTo>
                      <a:pt x="11028" y="5199"/>
                      <a:pt x="10933" y="5671"/>
                      <a:pt x="10744" y="6144"/>
                    </a:cubicBezTo>
                    <a:cubicBezTo>
                      <a:pt x="11248" y="6112"/>
                      <a:pt x="11689" y="5671"/>
                      <a:pt x="11689" y="5104"/>
                    </a:cubicBezTo>
                    <a:lnTo>
                      <a:pt x="116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4"/>
              <p:cNvSpPr/>
              <p:nvPr/>
            </p:nvSpPr>
            <p:spPr>
              <a:xfrm>
                <a:off x="-2908450" y="3724275"/>
                <a:ext cx="59900" cy="164625"/>
              </a:xfrm>
              <a:custGeom>
                <a:avLst/>
                <a:gdLst/>
                <a:ahLst/>
                <a:cxnLst/>
                <a:rect l="l" t="t" r="r" b="b"/>
                <a:pathLst>
                  <a:path w="2396" h="6585" extrusionOk="0">
                    <a:moveTo>
                      <a:pt x="2395" y="0"/>
                    </a:moveTo>
                    <a:cubicBezTo>
                      <a:pt x="1904" y="491"/>
                      <a:pt x="1500" y="721"/>
                      <a:pt x="1085" y="721"/>
                    </a:cubicBezTo>
                    <a:cubicBezTo>
                      <a:pt x="887" y="721"/>
                      <a:pt x="687" y="669"/>
                      <a:pt x="473" y="567"/>
                    </a:cubicBezTo>
                    <a:cubicBezTo>
                      <a:pt x="423" y="548"/>
                      <a:pt x="374" y="539"/>
                      <a:pt x="327" y="539"/>
                    </a:cubicBezTo>
                    <a:cubicBezTo>
                      <a:pt x="142" y="539"/>
                      <a:pt x="1" y="681"/>
                      <a:pt x="1" y="882"/>
                    </a:cubicBezTo>
                    <a:lnTo>
                      <a:pt x="1" y="3214"/>
                    </a:lnTo>
                    <a:cubicBezTo>
                      <a:pt x="1" y="3718"/>
                      <a:pt x="127" y="4222"/>
                      <a:pt x="316" y="4663"/>
                    </a:cubicBezTo>
                    <a:cubicBezTo>
                      <a:pt x="725" y="5513"/>
                      <a:pt x="1387" y="6238"/>
                      <a:pt x="2395" y="6585"/>
                    </a:cubicBezTo>
                    <a:lnTo>
                      <a:pt x="2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4"/>
              <p:cNvSpPr/>
              <p:nvPr/>
            </p:nvSpPr>
            <p:spPr>
              <a:xfrm>
                <a:off x="-2831250" y="3725850"/>
                <a:ext cx="59875" cy="163850"/>
              </a:xfrm>
              <a:custGeom>
                <a:avLst/>
                <a:gdLst/>
                <a:ahLst/>
                <a:cxnLst/>
                <a:rect l="l" t="t" r="r" b="b"/>
                <a:pathLst>
                  <a:path w="2395" h="6554" extrusionOk="0">
                    <a:moveTo>
                      <a:pt x="0" y="0"/>
                    </a:moveTo>
                    <a:lnTo>
                      <a:pt x="0" y="6553"/>
                    </a:lnTo>
                    <a:cubicBezTo>
                      <a:pt x="1008" y="6175"/>
                      <a:pt x="1670" y="5450"/>
                      <a:pt x="2079" y="4631"/>
                    </a:cubicBezTo>
                    <a:cubicBezTo>
                      <a:pt x="2269" y="4159"/>
                      <a:pt x="2395" y="3686"/>
                      <a:pt x="2395" y="3182"/>
                    </a:cubicBezTo>
                    <a:lnTo>
                      <a:pt x="2395" y="851"/>
                    </a:lnTo>
                    <a:cubicBezTo>
                      <a:pt x="2395" y="623"/>
                      <a:pt x="2212" y="477"/>
                      <a:pt x="2042" y="477"/>
                    </a:cubicBezTo>
                    <a:cubicBezTo>
                      <a:pt x="2000" y="477"/>
                      <a:pt x="1959" y="485"/>
                      <a:pt x="1922" y="504"/>
                    </a:cubicBezTo>
                    <a:cubicBezTo>
                      <a:pt x="1704" y="598"/>
                      <a:pt x="1496" y="647"/>
                      <a:pt x="1291" y="647"/>
                    </a:cubicBezTo>
                    <a:cubicBezTo>
                      <a:pt x="873" y="647"/>
                      <a:pt x="465" y="44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5"/>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a:t>Jenis - jenis inheritance</a:t>
            </a:r>
            <a:endParaRPr sz="2600"/>
          </a:p>
        </p:txBody>
      </p:sp>
      <p:grpSp>
        <p:nvGrpSpPr>
          <p:cNvPr id="313" name="Google Shape;313;p45"/>
          <p:cNvGrpSpPr/>
          <p:nvPr/>
        </p:nvGrpSpPr>
        <p:grpSpPr>
          <a:xfrm rot="10800000" flipH="1">
            <a:off x="1480468" y="1995364"/>
            <a:ext cx="1873113" cy="1304427"/>
            <a:chOff x="720000" y="2341741"/>
            <a:chExt cx="2120585" cy="1457949"/>
          </a:xfrm>
        </p:grpSpPr>
        <p:sp>
          <p:nvSpPr>
            <p:cNvPr id="314" name="Google Shape;314;p45"/>
            <p:cNvSpPr/>
            <p:nvPr/>
          </p:nvSpPr>
          <p:spPr>
            <a:xfrm>
              <a:off x="720000" y="2913790"/>
              <a:ext cx="885900" cy="885900"/>
            </a:xfrm>
            <a:prstGeom prst="snip2DiagRect">
              <a:avLst>
                <a:gd name="adj1" fmla="val 0"/>
                <a:gd name="adj2"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5" name="Google Shape;315;p45"/>
            <p:cNvCxnSpPr/>
            <p:nvPr/>
          </p:nvCxnSpPr>
          <p:spPr>
            <a:xfrm>
              <a:off x="1143010" y="3361375"/>
              <a:ext cx="1695900" cy="0"/>
            </a:xfrm>
            <a:prstGeom prst="straightConnector1">
              <a:avLst/>
            </a:prstGeom>
            <a:noFill/>
            <a:ln w="9525" cap="flat" cmpd="sng">
              <a:solidFill>
                <a:srgbClr val="434343"/>
              </a:solidFill>
              <a:prstDash val="solid"/>
              <a:round/>
              <a:headEnd type="none" w="med" len="med"/>
              <a:tailEnd type="none" w="med" len="med"/>
            </a:ln>
          </p:spPr>
        </p:cxnSp>
        <p:cxnSp>
          <p:nvCxnSpPr>
            <p:cNvPr id="316" name="Google Shape;316;p45"/>
            <p:cNvCxnSpPr/>
            <p:nvPr/>
          </p:nvCxnSpPr>
          <p:spPr>
            <a:xfrm rot="10800000">
              <a:off x="2840585" y="2341741"/>
              <a:ext cx="0" cy="1023000"/>
            </a:xfrm>
            <a:prstGeom prst="straightConnector1">
              <a:avLst/>
            </a:prstGeom>
            <a:noFill/>
            <a:ln w="9525" cap="flat" cmpd="sng">
              <a:solidFill>
                <a:srgbClr val="434343"/>
              </a:solidFill>
              <a:prstDash val="solid"/>
              <a:round/>
              <a:headEnd type="none" w="med" len="med"/>
              <a:tailEnd type="none" w="med" len="med"/>
            </a:ln>
          </p:spPr>
        </p:cxnSp>
      </p:grpSp>
      <p:grpSp>
        <p:nvGrpSpPr>
          <p:cNvPr id="317" name="Google Shape;317;p45"/>
          <p:cNvGrpSpPr/>
          <p:nvPr/>
        </p:nvGrpSpPr>
        <p:grpSpPr>
          <a:xfrm rot="10800000" flipH="1">
            <a:off x="4508888" y="1996359"/>
            <a:ext cx="1873113" cy="1304427"/>
            <a:chOff x="720000" y="2341741"/>
            <a:chExt cx="2120585" cy="1457949"/>
          </a:xfrm>
        </p:grpSpPr>
        <p:sp>
          <p:nvSpPr>
            <p:cNvPr id="318" name="Google Shape;318;p45"/>
            <p:cNvSpPr/>
            <p:nvPr/>
          </p:nvSpPr>
          <p:spPr>
            <a:xfrm>
              <a:off x="720000" y="2913790"/>
              <a:ext cx="885900" cy="885900"/>
            </a:xfrm>
            <a:prstGeom prst="snip2DiagRect">
              <a:avLst>
                <a:gd name="adj1" fmla="val 0"/>
                <a:gd name="adj2"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9" name="Google Shape;319;p45"/>
            <p:cNvCxnSpPr/>
            <p:nvPr/>
          </p:nvCxnSpPr>
          <p:spPr>
            <a:xfrm>
              <a:off x="1143010" y="3361375"/>
              <a:ext cx="1695900" cy="0"/>
            </a:xfrm>
            <a:prstGeom prst="straightConnector1">
              <a:avLst/>
            </a:prstGeom>
            <a:noFill/>
            <a:ln w="9525" cap="flat" cmpd="sng">
              <a:solidFill>
                <a:srgbClr val="434343"/>
              </a:solidFill>
              <a:prstDash val="solid"/>
              <a:round/>
              <a:headEnd type="none" w="med" len="med"/>
              <a:tailEnd type="none" w="med" len="med"/>
            </a:ln>
          </p:spPr>
        </p:cxnSp>
        <p:cxnSp>
          <p:nvCxnSpPr>
            <p:cNvPr id="320" name="Google Shape;320;p45"/>
            <p:cNvCxnSpPr/>
            <p:nvPr/>
          </p:nvCxnSpPr>
          <p:spPr>
            <a:xfrm rot="10800000">
              <a:off x="2840585" y="2341741"/>
              <a:ext cx="0" cy="1023000"/>
            </a:xfrm>
            <a:prstGeom prst="straightConnector1">
              <a:avLst/>
            </a:prstGeom>
            <a:noFill/>
            <a:ln w="9525" cap="flat" cmpd="sng">
              <a:solidFill>
                <a:srgbClr val="434343"/>
              </a:solidFill>
              <a:prstDash val="solid"/>
              <a:round/>
              <a:headEnd type="none" w="med" len="med"/>
              <a:tailEnd type="none" w="med" len="med"/>
            </a:ln>
          </p:spPr>
        </p:cxnSp>
      </p:grpSp>
      <p:sp>
        <p:nvSpPr>
          <p:cNvPr id="321" name="Google Shape;321;p45"/>
          <p:cNvSpPr/>
          <p:nvPr/>
        </p:nvSpPr>
        <p:spPr>
          <a:xfrm>
            <a:off x="5985706" y="3122111"/>
            <a:ext cx="788700" cy="798900"/>
          </a:xfrm>
          <a:prstGeom prst="snip2DiagRect">
            <a:avLst>
              <a:gd name="adj1" fmla="val 0"/>
              <a:gd name="adj2"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45"/>
          <p:cNvGrpSpPr/>
          <p:nvPr/>
        </p:nvGrpSpPr>
        <p:grpSpPr>
          <a:xfrm>
            <a:off x="2995883" y="2637008"/>
            <a:ext cx="1873113" cy="1290901"/>
            <a:chOff x="720000" y="2341741"/>
            <a:chExt cx="2120585" cy="1442831"/>
          </a:xfrm>
        </p:grpSpPr>
        <p:sp>
          <p:nvSpPr>
            <p:cNvPr id="323" name="Google Shape;323;p45"/>
            <p:cNvSpPr/>
            <p:nvPr/>
          </p:nvSpPr>
          <p:spPr>
            <a:xfrm>
              <a:off x="720000" y="2898672"/>
              <a:ext cx="885900" cy="885900"/>
            </a:xfrm>
            <a:prstGeom prst="snip2DiagRect">
              <a:avLst>
                <a:gd name="adj1" fmla="val 0"/>
                <a:gd name="adj2"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45"/>
            <p:cNvCxnSpPr/>
            <p:nvPr/>
          </p:nvCxnSpPr>
          <p:spPr>
            <a:xfrm>
              <a:off x="1143010" y="3361375"/>
              <a:ext cx="1695900" cy="0"/>
            </a:xfrm>
            <a:prstGeom prst="straightConnector1">
              <a:avLst/>
            </a:prstGeom>
            <a:noFill/>
            <a:ln w="9525" cap="flat" cmpd="sng">
              <a:solidFill>
                <a:srgbClr val="434343"/>
              </a:solidFill>
              <a:prstDash val="solid"/>
              <a:round/>
              <a:headEnd type="none" w="med" len="med"/>
              <a:tailEnd type="none" w="med" len="med"/>
            </a:ln>
          </p:spPr>
        </p:cxnSp>
        <p:cxnSp>
          <p:nvCxnSpPr>
            <p:cNvPr id="325" name="Google Shape;325;p45"/>
            <p:cNvCxnSpPr/>
            <p:nvPr/>
          </p:nvCxnSpPr>
          <p:spPr>
            <a:xfrm rot="10800000">
              <a:off x="2840585" y="2341741"/>
              <a:ext cx="0" cy="1023000"/>
            </a:xfrm>
            <a:prstGeom prst="straightConnector1">
              <a:avLst/>
            </a:prstGeom>
            <a:noFill/>
            <a:ln w="9525" cap="flat" cmpd="sng">
              <a:solidFill>
                <a:srgbClr val="434343"/>
              </a:solidFill>
              <a:prstDash val="solid"/>
              <a:round/>
              <a:headEnd type="none" w="med" len="med"/>
              <a:tailEnd type="none" w="med" len="med"/>
            </a:ln>
          </p:spPr>
        </p:cxnSp>
      </p:grpSp>
      <p:sp>
        <p:nvSpPr>
          <p:cNvPr id="326" name="Google Shape;326;p45"/>
          <p:cNvSpPr txBox="1"/>
          <p:nvPr/>
        </p:nvSpPr>
        <p:spPr>
          <a:xfrm>
            <a:off x="1485047" y="2202150"/>
            <a:ext cx="788700" cy="394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b="1">
                <a:solidFill>
                  <a:srgbClr val="FFFFFF"/>
                </a:solidFill>
                <a:latin typeface="Exo 2"/>
                <a:ea typeface="Exo 2"/>
                <a:cs typeface="Exo 2"/>
                <a:sym typeface="Exo 2"/>
              </a:rPr>
              <a:t>1</a:t>
            </a:r>
            <a:endParaRPr sz="1200" b="1">
              <a:solidFill>
                <a:srgbClr val="FFFFFF"/>
              </a:solidFill>
              <a:latin typeface="Exo 2"/>
              <a:ea typeface="Exo 2"/>
              <a:cs typeface="Exo 2"/>
              <a:sym typeface="Exo 2"/>
            </a:endParaRPr>
          </a:p>
        </p:txBody>
      </p:sp>
      <p:sp>
        <p:nvSpPr>
          <p:cNvPr id="327" name="Google Shape;327;p45"/>
          <p:cNvSpPr txBox="1"/>
          <p:nvPr/>
        </p:nvSpPr>
        <p:spPr>
          <a:xfrm>
            <a:off x="4494871" y="2208925"/>
            <a:ext cx="788700" cy="394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b="1">
                <a:solidFill>
                  <a:srgbClr val="FFFFFF"/>
                </a:solidFill>
                <a:latin typeface="Exo 2"/>
                <a:ea typeface="Exo 2"/>
                <a:cs typeface="Exo 2"/>
                <a:sym typeface="Exo 2"/>
              </a:rPr>
              <a:t>3</a:t>
            </a:r>
            <a:endParaRPr sz="1200" b="1">
              <a:solidFill>
                <a:srgbClr val="FFFFFF"/>
              </a:solidFill>
              <a:latin typeface="Exo 2"/>
              <a:ea typeface="Exo 2"/>
              <a:cs typeface="Exo 2"/>
              <a:sym typeface="Exo 2"/>
            </a:endParaRPr>
          </a:p>
        </p:txBody>
      </p:sp>
      <p:sp>
        <p:nvSpPr>
          <p:cNvPr id="328" name="Google Shape;328;p45"/>
          <p:cNvSpPr txBox="1"/>
          <p:nvPr/>
        </p:nvSpPr>
        <p:spPr>
          <a:xfrm>
            <a:off x="2988622" y="3359000"/>
            <a:ext cx="788700" cy="394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b="1">
                <a:solidFill>
                  <a:srgbClr val="FFFFFF"/>
                </a:solidFill>
                <a:latin typeface="Exo 2"/>
                <a:ea typeface="Exo 2"/>
                <a:cs typeface="Exo 2"/>
                <a:sym typeface="Exo 2"/>
              </a:rPr>
              <a:t>2</a:t>
            </a:r>
            <a:endParaRPr sz="1200" b="1">
              <a:solidFill>
                <a:srgbClr val="FFFFFF"/>
              </a:solidFill>
              <a:latin typeface="Exo 2"/>
              <a:ea typeface="Exo 2"/>
              <a:cs typeface="Exo 2"/>
              <a:sym typeface="Exo 2"/>
            </a:endParaRPr>
          </a:p>
        </p:txBody>
      </p:sp>
      <p:sp>
        <p:nvSpPr>
          <p:cNvPr id="329" name="Google Shape;329;p45"/>
          <p:cNvSpPr txBox="1"/>
          <p:nvPr/>
        </p:nvSpPr>
        <p:spPr>
          <a:xfrm>
            <a:off x="5985697" y="3352105"/>
            <a:ext cx="788700" cy="394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b="1">
                <a:solidFill>
                  <a:srgbClr val="FFFFFF"/>
                </a:solidFill>
                <a:latin typeface="Exo 2"/>
                <a:ea typeface="Exo 2"/>
                <a:cs typeface="Exo 2"/>
                <a:sym typeface="Exo 2"/>
              </a:rPr>
              <a:t>4</a:t>
            </a:r>
            <a:endParaRPr sz="1200" b="1">
              <a:solidFill>
                <a:srgbClr val="FFFFFF"/>
              </a:solidFill>
              <a:latin typeface="Exo 2"/>
              <a:ea typeface="Exo 2"/>
              <a:cs typeface="Exo 2"/>
              <a:sym typeface="Exo 2"/>
            </a:endParaRPr>
          </a:p>
        </p:txBody>
      </p:sp>
      <p:sp>
        <p:nvSpPr>
          <p:cNvPr id="330" name="Google Shape;330;p45"/>
          <p:cNvSpPr txBox="1"/>
          <p:nvPr/>
        </p:nvSpPr>
        <p:spPr>
          <a:xfrm>
            <a:off x="2690276" y="3943375"/>
            <a:ext cx="1408200" cy="60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b="1">
                <a:solidFill>
                  <a:srgbClr val="434343"/>
                </a:solidFill>
                <a:latin typeface="Roboto Condensed"/>
                <a:ea typeface="Roboto Condensed"/>
                <a:cs typeface="Roboto Condensed"/>
                <a:sym typeface="Roboto Condensed"/>
              </a:rPr>
              <a:t>Multilevel Inheritance</a:t>
            </a:r>
            <a:endParaRPr sz="1600" b="1">
              <a:solidFill>
                <a:srgbClr val="434343"/>
              </a:solidFill>
              <a:latin typeface="Roboto Condensed"/>
              <a:ea typeface="Roboto Condensed"/>
              <a:cs typeface="Roboto Condensed"/>
              <a:sym typeface="Roboto Condensed"/>
            </a:endParaRPr>
          </a:p>
        </p:txBody>
      </p:sp>
      <p:sp>
        <p:nvSpPr>
          <p:cNvPr id="331" name="Google Shape;331;p45"/>
          <p:cNvSpPr txBox="1"/>
          <p:nvPr/>
        </p:nvSpPr>
        <p:spPr>
          <a:xfrm>
            <a:off x="5677826" y="3943375"/>
            <a:ext cx="1408200" cy="60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b="1">
                <a:solidFill>
                  <a:srgbClr val="434343"/>
                </a:solidFill>
                <a:latin typeface="Roboto Condensed"/>
                <a:ea typeface="Roboto Condensed"/>
                <a:cs typeface="Roboto Condensed"/>
                <a:sym typeface="Roboto Condensed"/>
              </a:rPr>
              <a:t>Multiple Inheritance</a:t>
            </a:r>
            <a:endParaRPr sz="1600" b="1">
              <a:solidFill>
                <a:srgbClr val="434343"/>
              </a:solidFill>
              <a:latin typeface="Roboto Condensed"/>
              <a:ea typeface="Roboto Condensed"/>
              <a:cs typeface="Roboto Condensed"/>
              <a:sym typeface="Roboto Condensed"/>
            </a:endParaRPr>
          </a:p>
        </p:txBody>
      </p:sp>
      <p:sp>
        <p:nvSpPr>
          <p:cNvPr id="332" name="Google Shape;332;p45"/>
          <p:cNvSpPr txBox="1"/>
          <p:nvPr/>
        </p:nvSpPr>
        <p:spPr>
          <a:xfrm>
            <a:off x="4196521" y="1223287"/>
            <a:ext cx="1408200" cy="60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b="1">
                <a:solidFill>
                  <a:srgbClr val="434343"/>
                </a:solidFill>
                <a:latin typeface="Roboto Condensed"/>
                <a:ea typeface="Roboto Condensed"/>
                <a:cs typeface="Roboto Condensed"/>
                <a:sym typeface="Roboto Condensed"/>
              </a:rPr>
              <a:t>Hierarchical Inheritance</a:t>
            </a:r>
            <a:endParaRPr sz="1600" b="1">
              <a:solidFill>
                <a:srgbClr val="434343"/>
              </a:solidFill>
              <a:latin typeface="Roboto Condensed"/>
              <a:ea typeface="Roboto Condensed"/>
              <a:cs typeface="Roboto Condensed"/>
              <a:sym typeface="Roboto Condensed"/>
            </a:endParaRPr>
          </a:p>
        </p:txBody>
      </p:sp>
      <p:sp>
        <p:nvSpPr>
          <p:cNvPr id="333" name="Google Shape;333;p45"/>
          <p:cNvSpPr txBox="1"/>
          <p:nvPr/>
        </p:nvSpPr>
        <p:spPr>
          <a:xfrm>
            <a:off x="1177175" y="2823475"/>
            <a:ext cx="1404000" cy="60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b="1">
                <a:solidFill>
                  <a:srgbClr val="434343"/>
                </a:solidFill>
                <a:latin typeface="Roboto Condensed"/>
                <a:ea typeface="Roboto Condensed"/>
                <a:cs typeface="Roboto Condensed"/>
                <a:sym typeface="Roboto Condensed"/>
              </a:rPr>
              <a:t>Single Inheritance</a:t>
            </a:r>
            <a:endParaRPr sz="1600" b="1">
              <a:solidFill>
                <a:srgbClr val="434343"/>
              </a:solidFill>
              <a:latin typeface="Roboto Condensed"/>
              <a:ea typeface="Roboto Condensed"/>
              <a:cs typeface="Roboto Condensed"/>
              <a:sym typeface="Roboto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6"/>
          <p:cNvSpPr txBox="1">
            <a:spLocks noGrp="1"/>
          </p:cNvSpPr>
          <p:nvPr>
            <p:ph type="ctrTitle" idx="2"/>
          </p:nvPr>
        </p:nvSpPr>
        <p:spPr>
          <a:xfrm>
            <a:off x="1964850"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Single Inheritance</a:t>
            </a:r>
            <a:endParaRPr/>
          </a:p>
        </p:txBody>
      </p:sp>
      <p:sp>
        <p:nvSpPr>
          <p:cNvPr id="339" name="Google Shape;339;p46"/>
          <p:cNvSpPr txBox="1">
            <a:spLocks noGrp="1"/>
          </p:cNvSpPr>
          <p:nvPr>
            <p:ph type="subTitle" idx="1"/>
          </p:nvPr>
        </p:nvSpPr>
        <p:spPr>
          <a:xfrm>
            <a:off x="1742025" y="1839225"/>
            <a:ext cx="2608500" cy="178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Jenis inheritance paling sederhana. Sebuah subclass (class B)  meng-inherit satu superclass (class A) </a:t>
            </a:r>
            <a:endParaRPr/>
          </a:p>
        </p:txBody>
      </p:sp>
      <p:pic>
        <p:nvPicPr>
          <p:cNvPr id="340" name="Google Shape;340;p46"/>
          <p:cNvPicPr preferRelativeResize="0"/>
          <p:nvPr/>
        </p:nvPicPr>
        <p:blipFill rotWithShape="1">
          <a:blip r:embed="rId3">
            <a:alphaModFix/>
          </a:blip>
          <a:srcRect l="25373" r="25377" b="12861"/>
          <a:stretch/>
        </p:blipFill>
        <p:spPr>
          <a:xfrm>
            <a:off x="4527100" y="1386700"/>
            <a:ext cx="3182100" cy="2809200"/>
          </a:xfrm>
          <a:prstGeom prst="snip2DiagRect">
            <a:avLst>
              <a:gd name="adj1" fmla="val 0"/>
              <a:gd name="adj2" fmla="val 16667"/>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7"/>
          <p:cNvSpPr txBox="1">
            <a:spLocks noGrp="1"/>
          </p:cNvSpPr>
          <p:nvPr>
            <p:ph type="ctrTitle" idx="2"/>
          </p:nvPr>
        </p:nvSpPr>
        <p:spPr>
          <a:xfrm>
            <a:off x="1964850"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Multilevel Inheritance</a:t>
            </a:r>
            <a:endParaRPr/>
          </a:p>
        </p:txBody>
      </p:sp>
      <p:sp>
        <p:nvSpPr>
          <p:cNvPr id="346" name="Google Shape;346;p47"/>
          <p:cNvSpPr txBox="1">
            <a:spLocks noGrp="1"/>
          </p:cNvSpPr>
          <p:nvPr>
            <p:ph type="subTitle" idx="1"/>
          </p:nvPr>
        </p:nvSpPr>
        <p:spPr>
          <a:xfrm>
            <a:off x="1742025" y="1839225"/>
            <a:ext cx="2608500" cy="178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Pada jenis ini, inheritance dilakukan secara bertingkat dengan kedalaman lebih dari satu. Perlu diingat bahwa hubungan IS-A dapat bekerja secara bertingkat</a:t>
            </a:r>
            <a:endParaRPr/>
          </a:p>
          <a:p>
            <a:pPr marL="0" lvl="0" indent="0" algn="l" rtl="0">
              <a:spcBef>
                <a:spcPts val="0"/>
              </a:spcBef>
              <a:spcAft>
                <a:spcPts val="0"/>
              </a:spcAft>
              <a:buNone/>
            </a:pPr>
            <a:r>
              <a:rPr lang="en"/>
              <a:t>Contoh:</a:t>
            </a:r>
            <a:endParaRPr/>
          </a:p>
          <a:p>
            <a:pPr marL="457200" lvl="0" indent="-298450" algn="l" rtl="0">
              <a:spcBef>
                <a:spcPts val="0"/>
              </a:spcBef>
              <a:spcAft>
                <a:spcPts val="0"/>
              </a:spcAft>
              <a:buSzPts val="1100"/>
              <a:buChar char="-"/>
            </a:pPr>
            <a:r>
              <a:rPr lang="en"/>
              <a:t>class C IS-A class B (benar)</a:t>
            </a:r>
            <a:endParaRPr/>
          </a:p>
          <a:p>
            <a:pPr marL="457200" lvl="0" indent="-298450" algn="l" rtl="0">
              <a:spcBef>
                <a:spcPts val="0"/>
              </a:spcBef>
              <a:spcAft>
                <a:spcPts val="0"/>
              </a:spcAft>
              <a:buSzPts val="1100"/>
              <a:buChar char="-"/>
            </a:pPr>
            <a:r>
              <a:rPr lang="en"/>
              <a:t>class C IS-A class A (benar)</a:t>
            </a:r>
            <a:endParaRPr/>
          </a:p>
        </p:txBody>
      </p:sp>
      <p:pic>
        <p:nvPicPr>
          <p:cNvPr id="347" name="Google Shape;347;p47"/>
          <p:cNvPicPr preferRelativeResize="0"/>
          <p:nvPr/>
        </p:nvPicPr>
        <p:blipFill rotWithShape="1">
          <a:blip r:embed="rId3">
            <a:alphaModFix/>
          </a:blip>
          <a:srcRect l="25373" r="25377" b="8667"/>
          <a:stretch/>
        </p:blipFill>
        <p:spPr>
          <a:xfrm>
            <a:off x="4620825" y="1376300"/>
            <a:ext cx="3182100" cy="2944800"/>
          </a:xfrm>
          <a:prstGeom prst="snip2DiagRect">
            <a:avLst>
              <a:gd name="adj1" fmla="val 0"/>
              <a:gd name="adj2" fmla="val 16667"/>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8"/>
          <p:cNvSpPr txBox="1">
            <a:spLocks noGrp="1"/>
          </p:cNvSpPr>
          <p:nvPr>
            <p:ph type="ctrTitle" idx="2"/>
          </p:nvPr>
        </p:nvSpPr>
        <p:spPr>
          <a:xfrm>
            <a:off x="1964850"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Hierarchical Inheritance</a:t>
            </a:r>
            <a:endParaRPr/>
          </a:p>
        </p:txBody>
      </p:sp>
      <p:sp>
        <p:nvSpPr>
          <p:cNvPr id="353" name="Google Shape;353;p48"/>
          <p:cNvSpPr txBox="1">
            <a:spLocks noGrp="1"/>
          </p:cNvSpPr>
          <p:nvPr>
            <p:ph type="subTitle" idx="1"/>
          </p:nvPr>
        </p:nvSpPr>
        <p:spPr>
          <a:xfrm>
            <a:off x="1742025" y="1839225"/>
            <a:ext cx="2608500" cy="178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Pada jenis ini, sebuah class menjadi superclass dari lebih dari satu subclass</a:t>
            </a:r>
            <a:endParaRPr/>
          </a:p>
        </p:txBody>
      </p:sp>
      <p:pic>
        <p:nvPicPr>
          <p:cNvPr id="354" name="Google Shape;354;p48"/>
          <p:cNvPicPr preferRelativeResize="0"/>
          <p:nvPr/>
        </p:nvPicPr>
        <p:blipFill rotWithShape="1">
          <a:blip r:embed="rId3">
            <a:alphaModFix/>
          </a:blip>
          <a:srcRect l="-6595" r="-5574"/>
          <a:stretch/>
        </p:blipFill>
        <p:spPr>
          <a:xfrm>
            <a:off x="4350525" y="1397125"/>
            <a:ext cx="3623400" cy="2809200"/>
          </a:xfrm>
          <a:prstGeom prst="snip2DiagRect">
            <a:avLst>
              <a:gd name="adj1" fmla="val 0"/>
              <a:gd name="adj2" fmla="val 16667"/>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9"/>
          <p:cNvSpPr txBox="1">
            <a:spLocks noGrp="1"/>
          </p:cNvSpPr>
          <p:nvPr>
            <p:ph type="ctrTitle" idx="2"/>
          </p:nvPr>
        </p:nvSpPr>
        <p:spPr>
          <a:xfrm>
            <a:off x="1964850" y="31120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Multiple Inheritance</a:t>
            </a:r>
            <a:endParaRPr/>
          </a:p>
        </p:txBody>
      </p:sp>
      <p:sp>
        <p:nvSpPr>
          <p:cNvPr id="360" name="Google Shape;360;p49"/>
          <p:cNvSpPr txBox="1">
            <a:spLocks noGrp="1"/>
          </p:cNvSpPr>
          <p:nvPr>
            <p:ph type="subTitle" idx="1"/>
          </p:nvPr>
        </p:nvSpPr>
        <p:spPr>
          <a:xfrm>
            <a:off x="1742025" y="1839225"/>
            <a:ext cx="2608500" cy="178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Pada jenis ini, sebuah subclass men-inherit lebih dari satu superclass. </a:t>
            </a:r>
            <a:endParaRPr/>
          </a:p>
          <a:p>
            <a:pPr marL="0" lvl="0" indent="0" algn="l" rtl="0">
              <a:spcBef>
                <a:spcPts val="0"/>
              </a:spcBef>
              <a:spcAft>
                <a:spcPts val="0"/>
              </a:spcAft>
              <a:buNone/>
            </a:pPr>
            <a:r>
              <a:rPr lang="en"/>
              <a:t>NAMUN, jenis inheritance ini hanya bisa dilakukan jika superclass tersebut dalam bentuk </a:t>
            </a:r>
            <a:r>
              <a:rPr lang="en" b="1">
                <a:latin typeface="Roboto Condensed"/>
                <a:ea typeface="Roboto Condensed"/>
                <a:cs typeface="Roboto Condensed"/>
                <a:sym typeface="Roboto Condensed"/>
              </a:rPr>
              <a:t>interface</a:t>
            </a:r>
            <a:endParaRPr/>
          </a:p>
        </p:txBody>
      </p:sp>
      <p:pic>
        <p:nvPicPr>
          <p:cNvPr id="361" name="Google Shape;361;p49"/>
          <p:cNvPicPr preferRelativeResize="0"/>
          <p:nvPr/>
        </p:nvPicPr>
        <p:blipFill rotWithShape="1">
          <a:blip r:embed="rId3">
            <a:alphaModFix/>
          </a:blip>
          <a:srcRect l="27368" t="12164" r="26298" b="24315"/>
          <a:stretch/>
        </p:blipFill>
        <p:spPr>
          <a:xfrm>
            <a:off x="4815300" y="1759625"/>
            <a:ext cx="3363600" cy="2301000"/>
          </a:xfrm>
          <a:prstGeom prst="snip2DiagRect">
            <a:avLst>
              <a:gd name="adj1" fmla="val 0"/>
              <a:gd name="adj2" fmla="val 16667"/>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0"/>
          <p:cNvSpPr txBox="1">
            <a:spLocks noGrp="1"/>
          </p:cNvSpPr>
          <p:nvPr>
            <p:ph type="ctrTitle"/>
          </p:nvPr>
        </p:nvSpPr>
        <p:spPr>
          <a:xfrm>
            <a:off x="1964851" y="2004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Method Overriding</a:t>
            </a:r>
            <a:endParaRPr/>
          </a:p>
        </p:txBody>
      </p:sp>
      <p:sp>
        <p:nvSpPr>
          <p:cNvPr id="367" name="Google Shape;367;p50"/>
          <p:cNvSpPr txBox="1">
            <a:spLocks noGrp="1"/>
          </p:cNvSpPr>
          <p:nvPr>
            <p:ph type="ctrTitle" idx="2"/>
          </p:nvPr>
        </p:nvSpPr>
        <p:spPr>
          <a:xfrm>
            <a:off x="1212950" y="4474621"/>
            <a:ext cx="6644700" cy="37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lt1"/>
                </a:solidFill>
              </a:rPr>
              <a:t>class</a:t>
            </a:r>
            <a:endParaRPr sz="2000"/>
          </a:p>
        </p:txBody>
      </p:sp>
      <p:sp>
        <p:nvSpPr>
          <p:cNvPr id="368" name="Google Shape;368;p50"/>
          <p:cNvSpPr txBox="1">
            <a:spLocks noGrp="1"/>
          </p:cNvSpPr>
          <p:nvPr>
            <p:ph type="subTitle" idx="1"/>
          </p:nvPr>
        </p:nvSpPr>
        <p:spPr>
          <a:xfrm>
            <a:off x="1212925" y="3268837"/>
            <a:ext cx="6644700" cy="105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lt1"/>
                </a:solidFill>
              </a:rPr>
              <a:t>- public</a:t>
            </a:r>
            <a:endParaRPr sz="1100">
              <a:solidFill>
                <a:schemeClr val="lt1"/>
              </a:solidFill>
            </a:endParaRPr>
          </a:p>
          <a:p>
            <a:pPr marL="0" lvl="0" indent="0" algn="l" rtl="0">
              <a:spcBef>
                <a:spcPts val="0"/>
              </a:spcBef>
              <a:spcAft>
                <a:spcPts val="0"/>
              </a:spcAft>
              <a:buNone/>
            </a:pPr>
            <a:r>
              <a:rPr lang="en" sz="1100">
                <a:solidFill>
                  <a:schemeClr val="lt1"/>
                </a:solidFill>
              </a:rPr>
              <a:t> → dapat diakses class lain</a:t>
            </a:r>
            <a:endParaRPr sz="1100">
              <a:solidFill>
                <a:schemeClr val="lt1"/>
              </a:solidFill>
            </a:endParaRPr>
          </a:p>
          <a:p>
            <a:pPr marL="0" lvl="0" indent="0" algn="l" rtl="0">
              <a:spcBef>
                <a:spcPts val="0"/>
              </a:spcBef>
              <a:spcAft>
                <a:spcPts val="0"/>
              </a:spcAft>
              <a:buNone/>
            </a:pPr>
            <a:r>
              <a:rPr lang="en" sz="1100">
                <a:solidFill>
                  <a:schemeClr val="lt1"/>
                </a:solidFill>
              </a:rPr>
              <a:t>- default</a:t>
            </a:r>
            <a:endParaRPr sz="1100">
              <a:solidFill>
                <a:schemeClr val="lt1"/>
              </a:solidFill>
            </a:endParaRPr>
          </a:p>
          <a:p>
            <a:pPr marL="0" lvl="0" indent="0" algn="l" rtl="0">
              <a:spcBef>
                <a:spcPts val="0"/>
              </a:spcBef>
              <a:spcAft>
                <a:spcPts val="0"/>
              </a:spcAft>
              <a:buNone/>
            </a:pPr>
            <a:r>
              <a:rPr lang="en" sz="1100">
                <a:solidFill>
                  <a:schemeClr val="lt1"/>
                </a:solidFill>
              </a:rPr>
              <a:t> → hanya dapat diakses class lain dalam satu package yg sama</a:t>
            </a:r>
            <a:endParaRPr sz="1100">
              <a:solidFill>
                <a:schemeClr val="lt1"/>
              </a:solidFill>
            </a:endParaRPr>
          </a:p>
        </p:txBody>
      </p:sp>
      <p:sp>
        <p:nvSpPr>
          <p:cNvPr id="369" name="Google Shape;369;p50"/>
          <p:cNvSpPr/>
          <p:nvPr/>
        </p:nvSpPr>
        <p:spPr>
          <a:xfrm rot="-5400000" flipH="1">
            <a:off x="2566800" y="-902148"/>
            <a:ext cx="4010400" cy="7337700"/>
          </a:xfrm>
          <a:prstGeom prst="snip1Rect">
            <a:avLst>
              <a:gd name="adj"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0"/>
          <p:cNvSpPr txBox="1">
            <a:spLocks noGrp="1"/>
          </p:cNvSpPr>
          <p:nvPr>
            <p:ph type="subTitle" idx="4"/>
          </p:nvPr>
        </p:nvSpPr>
        <p:spPr>
          <a:xfrm>
            <a:off x="1416875" y="873275"/>
            <a:ext cx="6021300" cy="14430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 sz="1400">
                <a:solidFill>
                  <a:schemeClr val="lt1"/>
                </a:solidFill>
              </a:rPr>
              <a:t>Method overriding adalah sebuah teknik untuk memodifikasi implementasi sebuah method hasil dari warisan superclass pada level subclass. Method overriding berguna untuk menyesuaikan implementasi sesuai dengan konteks pada subclass. Method overriding adalah salah satu cara untuk menggunakan Polymorphism</a:t>
            </a:r>
            <a:endParaRPr sz="1400">
              <a:solidFill>
                <a:schemeClr val="lt1"/>
              </a:solidFill>
            </a:endParaRPr>
          </a:p>
          <a:p>
            <a:pPr marL="0" lvl="0" indent="457200" algn="just" rtl="0">
              <a:spcBef>
                <a:spcPts val="0"/>
              </a:spcBef>
              <a:spcAft>
                <a:spcPts val="0"/>
              </a:spcAft>
              <a:buNone/>
            </a:pPr>
            <a:endParaRPr sz="1400">
              <a:solidFill>
                <a:schemeClr val="lt1"/>
              </a:solidFill>
            </a:endParaRPr>
          </a:p>
          <a:p>
            <a:pPr marL="0" lvl="0" indent="0" algn="just" rtl="0">
              <a:spcBef>
                <a:spcPts val="0"/>
              </a:spcBef>
              <a:spcAft>
                <a:spcPts val="0"/>
              </a:spcAft>
              <a:buNone/>
            </a:pPr>
            <a:r>
              <a:rPr lang="en" sz="1400" b="1">
                <a:solidFill>
                  <a:schemeClr val="lt1"/>
                </a:solidFill>
                <a:latin typeface="Roboto Condensed"/>
                <a:ea typeface="Roboto Condensed"/>
                <a:cs typeface="Roboto Condensed"/>
                <a:sym typeface="Roboto Condensed"/>
              </a:rPr>
              <a:t>Syntax:</a:t>
            </a:r>
            <a:endParaRPr sz="1400">
              <a:solidFill>
                <a:schemeClr val="lt1"/>
              </a:solidFill>
            </a:endParaRPr>
          </a:p>
          <a:p>
            <a:pPr marL="0" lvl="0" indent="0" algn="just" rtl="0">
              <a:spcBef>
                <a:spcPts val="0"/>
              </a:spcBef>
              <a:spcAft>
                <a:spcPts val="0"/>
              </a:spcAft>
              <a:buNone/>
            </a:pPr>
            <a:r>
              <a:rPr lang="en" sz="1400">
                <a:solidFill>
                  <a:schemeClr val="lt1"/>
                </a:solidFill>
              </a:rPr>
              <a:t>Method </a:t>
            </a:r>
            <a:r>
              <a:rPr lang="en" sz="1400" i="1">
                <a:solidFill>
                  <a:schemeClr val="lt1"/>
                </a:solidFill>
              </a:rPr>
              <a:t>flag</a:t>
            </a:r>
            <a:r>
              <a:rPr lang="en" sz="1400">
                <a:solidFill>
                  <a:schemeClr val="lt1"/>
                </a:solidFill>
              </a:rPr>
              <a:t> yang akan di-override haruslah persis yaitu dari segi return type, parameter, dan nama method, lalu diberikan keyword </a:t>
            </a:r>
            <a:r>
              <a:rPr lang="en" sz="1400" b="1">
                <a:solidFill>
                  <a:schemeClr val="lt1"/>
                </a:solidFill>
                <a:latin typeface="Roboto Condensed"/>
                <a:ea typeface="Roboto Condensed"/>
                <a:cs typeface="Roboto Condensed"/>
                <a:sym typeface="Roboto Condensed"/>
              </a:rPr>
              <a:t>@Override</a:t>
            </a:r>
            <a:r>
              <a:rPr lang="en" sz="1400">
                <a:solidFill>
                  <a:schemeClr val="lt1"/>
                </a:solidFill>
              </a:rPr>
              <a:t> sebelum method tersebut</a:t>
            </a:r>
            <a:endParaRPr sz="1400">
              <a:solidFill>
                <a:schemeClr val="lt1"/>
              </a:solidFill>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Override</a:t>
            </a:r>
            <a:endParaRPr sz="1050">
              <a:solidFill>
                <a:srgbClr val="4EC9B0"/>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MethodToBeOverriden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400">
              <a:solidFill>
                <a:schemeClr val="lt1"/>
              </a:solidFill>
            </a:endParaRPr>
          </a:p>
          <a:p>
            <a:pPr marL="0" lvl="0" indent="0" algn="l" rtl="0">
              <a:lnSpc>
                <a:spcPct val="135714"/>
              </a:lnSpc>
              <a:spcBef>
                <a:spcPts val="0"/>
              </a:spcBef>
              <a:spcAft>
                <a:spcPts val="0"/>
              </a:spcAft>
              <a:buNone/>
            </a:pPr>
            <a:r>
              <a:rPr lang="en" sz="1400" b="1">
                <a:solidFill>
                  <a:schemeClr val="lt1"/>
                </a:solidFill>
                <a:latin typeface="Roboto Condensed"/>
                <a:ea typeface="Roboto Condensed"/>
                <a:cs typeface="Roboto Condensed"/>
                <a:sym typeface="Roboto Condensed"/>
              </a:rPr>
              <a:t>Note:</a:t>
            </a:r>
            <a:endParaRPr sz="1400">
              <a:solidFill>
                <a:schemeClr val="lt1"/>
              </a:solidFill>
            </a:endParaRPr>
          </a:p>
          <a:p>
            <a:pPr marL="0" lvl="0" indent="0" algn="l" rtl="0">
              <a:lnSpc>
                <a:spcPct val="135714"/>
              </a:lnSpc>
              <a:spcBef>
                <a:spcPts val="0"/>
              </a:spcBef>
              <a:spcAft>
                <a:spcPts val="0"/>
              </a:spcAft>
              <a:buNone/>
            </a:pPr>
            <a:r>
              <a:rPr lang="en" sz="1400">
                <a:solidFill>
                  <a:schemeClr val="lt1"/>
                </a:solidFill>
              </a:rPr>
              <a:t>Jika method </a:t>
            </a:r>
            <a:r>
              <a:rPr lang="en" sz="1400" i="1">
                <a:solidFill>
                  <a:schemeClr val="lt1"/>
                </a:solidFill>
              </a:rPr>
              <a:t>flag</a:t>
            </a:r>
            <a:r>
              <a:rPr lang="en" sz="1400">
                <a:solidFill>
                  <a:schemeClr val="lt1"/>
                </a:solidFill>
              </a:rPr>
              <a:t> tidak persis maka yang akan terjadi ialah </a:t>
            </a:r>
            <a:r>
              <a:rPr lang="en" sz="1400" b="1">
                <a:solidFill>
                  <a:schemeClr val="lt1"/>
                </a:solidFill>
                <a:latin typeface="Roboto Condensed"/>
                <a:ea typeface="Roboto Condensed"/>
                <a:cs typeface="Roboto Condensed"/>
                <a:sym typeface="Roboto Condensed"/>
              </a:rPr>
              <a:t>overload</a:t>
            </a:r>
            <a:r>
              <a:rPr lang="en" sz="1400">
                <a:solidFill>
                  <a:schemeClr val="lt1"/>
                </a:solidFill>
              </a:rPr>
              <a:t> bukan </a:t>
            </a:r>
            <a:r>
              <a:rPr lang="en" sz="1400" b="1">
                <a:solidFill>
                  <a:schemeClr val="lt1"/>
                </a:solidFill>
                <a:latin typeface="Roboto Condensed"/>
                <a:ea typeface="Roboto Condensed"/>
                <a:cs typeface="Roboto Condensed"/>
                <a:sym typeface="Roboto Condensed"/>
              </a:rPr>
              <a:t>override</a:t>
            </a:r>
            <a:endParaRPr sz="1400" b="1">
              <a:solidFill>
                <a:schemeClr val="lt1"/>
              </a:solidFill>
              <a:latin typeface="Roboto Condensed"/>
              <a:ea typeface="Roboto Condensed"/>
              <a:cs typeface="Roboto Condensed"/>
              <a:sym typeface="Roboto Condensed"/>
            </a:endParaRPr>
          </a:p>
          <a:p>
            <a:pPr marL="0" lvl="0" indent="0" algn="just" rtl="0">
              <a:spcBef>
                <a:spcPts val="0"/>
              </a:spcBef>
              <a:spcAft>
                <a:spcPts val="0"/>
              </a:spcAft>
              <a:buNone/>
            </a:pPr>
            <a:endParaRPr sz="1400">
              <a:solidFill>
                <a:schemeClr val="lt1"/>
              </a:solidFill>
            </a:endParaRPr>
          </a:p>
          <a:p>
            <a:pPr marL="0" lvl="0" indent="0" algn="just" rtl="0">
              <a:spcBef>
                <a:spcPts val="0"/>
              </a:spcBef>
              <a:spcAft>
                <a:spcPts val="0"/>
              </a:spcAft>
              <a:buNone/>
            </a:pPr>
            <a:endParaRPr sz="1400">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8"/>
                                        </p:tgtEl>
                                        <p:attrNameLst>
                                          <p:attrName>style.visibility</p:attrName>
                                        </p:attrNameLst>
                                      </p:cBhvr>
                                      <p:to>
                                        <p:strVal val="visible"/>
                                      </p:to>
                                    </p:set>
                                    <p:animEffect transition="in" filter="fade">
                                      <p:cBhvr>
                                        <p:cTn id="7" dur="1000"/>
                                        <p:tgtEl>
                                          <p:spTgt spid="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1"/>
          <p:cNvSpPr txBox="1">
            <a:spLocks noGrp="1"/>
          </p:cNvSpPr>
          <p:nvPr>
            <p:ph type="ctrTitle"/>
          </p:nvPr>
        </p:nvSpPr>
        <p:spPr>
          <a:xfrm>
            <a:off x="1933601" y="3736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Method overriding rules</a:t>
            </a:r>
            <a:endParaRPr/>
          </a:p>
        </p:txBody>
      </p:sp>
      <p:sp>
        <p:nvSpPr>
          <p:cNvPr id="376" name="Google Shape;376;p51"/>
          <p:cNvSpPr txBox="1">
            <a:spLocks noGrp="1"/>
          </p:cNvSpPr>
          <p:nvPr>
            <p:ph type="subTitle" idx="1"/>
          </p:nvPr>
        </p:nvSpPr>
        <p:spPr>
          <a:xfrm flipH="1">
            <a:off x="1469050" y="1264600"/>
            <a:ext cx="6693900" cy="1679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AutoNum type="arabicPeriod"/>
            </a:pPr>
            <a:r>
              <a:rPr lang="en" sz="1500">
                <a:solidFill>
                  <a:schemeClr val="dk1"/>
                </a:solidFill>
              </a:rPr>
              <a:t>Method yang dapat di-override adalah method yang accessible pada subclass tersebut</a:t>
            </a:r>
            <a:endParaRPr sz="1500">
              <a:solidFill>
                <a:schemeClr val="dk1"/>
              </a:solidFill>
            </a:endParaRPr>
          </a:p>
          <a:p>
            <a:pPr marL="457200" lvl="0" indent="-317500" algn="l" rtl="0">
              <a:spcBef>
                <a:spcPts val="0"/>
              </a:spcBef>
              <a:spcAft>
                <a:spcPts val="0"/>
              </a:spcAft>
              <a:buClr>
                <a:schemeClr val="dk1"/>
              </a:buClr>
              <a:buSzPts val="1400"/>
              <a:buAutoNum type="arabicPeriod"/>
            </a:pPr>
            <a:r>
              <a:rPr lang="en" sz="1500">
                <a:solidFill>
                  <a:schemeClr val="dk1"/>
                </a:solidFill>
              </a:rPr>
              <a:t>Access modifier pada overridden method dapat lebih “terbuka” tetapi tidak dapat lebih “tertutup”</a:t>
            </a:r>
            <a:endParaRPr sz="1500">
              <a:solidFill>
                <a:schemeClr val="dk1"/>
              </a:solidFill>
            </a:endParaRPr>
          </a:p>
          <a:p>
            <a:pPr marL="457200" lvl="0" indent="0" algn="l" rtl="0">
              <a:spcBef>
                <a:spcPts val="0"/>
              </a:spcBef>
              <a:spcAft>
                <a:spcPts val="0"/>
              </a:spcAft>
              <a:buNone/>
            </a:pPr>
            <a:r>
              <a:rPr lang="en" sz="1500">
                <a:solidFill>
                  <a:schemeClr val="dk1"/>
                </a:solidFill>
              </a:rPr>
              <a:t>Contoh: method yang aslinya protected dapat di-override menjadi public tetapi tidak dapat di-override menjadi private</a:t>
            </a:r>
            <a:endParaRPr sz="1500">
              <a:solidFill>
                <a:schemeClr val="dk1"/>
              </a:solidFill>
            </a:endParaRPr>
          </a:p>
          <a:p>
            <a:pPr marL="457200" lvl="0" indent="-323850" algn="l" rtl="0">
              <a:spcBef>
                <a:spcPts val="0"/>
              </a:spcBef>
              <a:spcAft>
                <a:spcPts val="0"/>
              </a:spcAft>
              <a:buClr>
                <a:schemeClr val="dk1"/>
              </a:buClr>
              <a:buSzPts val="1500"/>
              <a:buAutoNum type="arabicPeriod"/>
            </a:pPr>
            <a:r>
              <a:rPr lang="en" sz="1500">
                <a:solidFill>
                  <a:schemeClr val="dk1"/>
                </a:solidFill>
              </a:rPr>
              <a:t>Final method tidak dapat di-override</a:t>
            </a:r>
            <a:endParaRPr sz="1500">
              <a:solidFill>
                <a:schemeClr val="dk1"/>
              </a:solidFill>
            </a:endParaRPr>
          </a:p>
          <a:p>
            <a:pPr marL="457200" lvl="0" indent="-323850" algn="l" rtl="0">
              <a:spcBef>
                <a:spcPts val="0"/>
              </a:spcBef>
              <a:spcAft>
                <a:spcPts val="0"/>
              </a:spcAft>
              <a:buClr>
                <a:schemeClr val="dk1"/>
              </a:buClr>
              <a:buSzPts val="1500"/>
              <a:buAutoNum type="arabicPeriod"/>
            </a:pPr>
            <a:r>
              <a:rPr lang="en" sz="1500">
                <a:solidFill>
                  <a:schemeClr val="dk1"/>
                </a:solidFill>
              </a:rPr>
              <a:t>Static method tidak dapat di-override, tetapi dapat melakukan </a:t>
            </a:r>
            <a:r>
              <a:rPr lang="en" sz="1500" b="1">
                <a:solidFill>
                  <a:schemeClr val="dk1"/>
                </a:solidFill>
                <a:latin typeface="Roboto Condensed"/>
                <a:ea typeface="Roboto Condensed"/>
                <a:cs typeface="Roboto Condensed"/>
                <a:sym typeface="Roboto Condensed"/>
              </a:rPr>
              <a:t>method hiding</a:t>
            </a:r>
            <a:endParaRPr sz="1500" b="1">
              <a:solidFill>
                <a:schemeClr val="dk1"/>
              </a:solidFill>
              <a:latin typeface="Roboto Condensed"/>
              <a:ea typeface="Roboto Condensed"/>
              <a:cs typeface="Roboto Condensed"/>
              <a:sym typeface="Roboto Condensed"/>
            </a:endParaRPr>
          </a:p>
          <a:p>
            <a:pPr marL="457200" lvl="0" indent="0" algn="l" rtl="0">
              <a:spcBef>
                <a:spcPts val="0"/>
              </a:spcBef>
              <a:spcAft>
                <a:spcPts val="0"/>
              </a:spcAft>
              <a:buNone/>
            </a:pPr>
            <a:r>
              <a:rPr lang="en" sz="1500">
                <a:solidFill>
                  <a:schemeClr val="dk1"/>
                </a:solidFill>
              </a:rPr>
              <a:t>Method hiding adalah mekanisme untuk menyembunyikan implementasi static method pada superclass. Mekanisme ini berbeda dengan method overriding</a:t>
            </a:r>
            <a:endParaRPr sz="1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4"/>
          <p:cNvSpPr txBox="1">
            <a:spLocks noGrp="1"/>
          </p:cNvSpPr>
          <p:nvPr>
            <p:ph type="ctrTitle"/>
          </p:nvPr>
        </p:nvSpPr>
        <p:spPr>
          <a:xfrm flipH="1">
            <a:off x="3966979" y="2635675"/>
            <a:ext cx="5195700" cy="192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000"/>
              <a:t>PACKAGE</a:t>
            </a:r>
            <a:endParaRPr sz="5000"/>
          </a:p>
        </p:txBody>
      </p:sp>
      <p:cxnSp>
        <p:nvCxnSpPr>
          <p:cNvPr id="159" name="Google Shape;159;p34"/>
          <p:cNvCxnSpPr/>
          <p:nvPr/>
        </p:nvCxnSpPr>
        <p:spPr>
          <a:xfrm>
            <a:off x="3696250" y="4008600"/>
            <a:ext cx="5447700" cy="19800"/>
          </a:xfrm>
          <a:prstGeom prst="straightConnector1">
            <a:avLst/>
          </a:prstGeom>
          <a:noFill/>
          <a:ln w="9525" cap="flat" cmpd="sng">
            <a:solidFill>
              <a:srgbClr val="434343"/>
            </a:solidFill>
            <a:prstDash val="solid"/>
            <a:round/>
            <a:headEnd type="none" w="med" len="med"/>
            <a:tailEnd type="none" w="med" len="med"/>
          </a:ln>
        </p:spPr>
      </p:cxnSp>
      <p:grpSp>
        <p:nvGrpSpPr>
          <p:cNvPr id="160" name="Google Shape;160;p34"/>
          <p:cNvGrpSpPr/>
          <p:nvPr/>
        </p:nvGrpSpPr>
        <p:grpSpPr>
          <a:xfrm>
            <a:off x="8089940" y="561326"/>
            <a:ext cx="423413" cy="421569"/>
            <a:chOff x="7703675" y="2541175"/>
            <a:chExt cx="499425" cy="497250"/>
          </a:xfrm>
        </p:grpSpPr>
        <p:sp>
          <p:nvSpPr>
            <p:cNvPr id="161" name="Google Shape;161;p34"/>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4"/>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4"/>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4"/>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4"/>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34">
            <a:hlinkClick r:id="" action="ppaction://noaction"/>
          </p:cNvPr>
          <p:cNvSpPr/>
          <p:nvPr/>
        </p:nvSpPr>
        <p:spPr>
          <a:xfrm>
            <a:off x="7991475" y="463300"/>
            <a:ext cx="620100" cy="617400"/>
          </a:xfrm>
          <a:prstGeom prst="snip2DiagRect">
            <a:avLst>
              <a:gd name="adj1" fmla="val 0"/>
              <a:gd name="adj2"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59"/>
                                        </p:tgtEl>
                                        <p:attrNameLst>
                                          <p:attrName>style.visibility</p:attrName>
                                        </p:attrNameLst>
                                      </p:cBhvr>
                                      <p:to>
                                        <p:strVal val="visible"/>
                                      </p:to>
                                    </p:set>
                                    <p:anim calcmode="lin" valueType="num">
                                      <p:cBhvr additive="base">
                                        <p:cTn id="7" dur="1000"/>
                                        <p:tgtEl>
                                          <p:spTgt spid="15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2"/>
          <p:cNvSpPr txBox="1">
            <a:spLocks noGrp="1"/>
          </p:cNvSpPr>
          <p:nvPr>
            <p:ph type="ctrTitle"/>
          </p:nvPr>
        </p:nvSpPr>
        <p:spPr>
          <a:xfrm flipH="1">
            <a:off x="3165375" y="1949875"/>
            <a:ext cx="5997300" cy="192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000"/>
              <a:t>ABSTRACT CLASS </a:t>
            </a:r>
            <a:endParaRPr sz="5000"/>
          </a:p>
          <a:p>
            <a:pPr marL="0" lvl="0" indent="0" algn="r" rtl="0">
              <a:spcBef>
                <a:spcPts val="0"/>
              </a:spcBef>
              <a:spcAft>
                <a:spcPts val="0"/>
              </a:spcAft>
              <a:buNone/>
            </a:pPr>
            <a:r>
              <a:rPr lang="en" sz="5000"/>
              <a:t>&amp; </a:t>
            </a:r>
            <a:endParaRPr sz="5000"/>
          </a:p>
          <a:p>
            <a:pPr marL="0" lvl="0" indent="0" algn="r" rtl="0">
              <a:spcBef>
                <a:spcPts val="0"/>
              </a:spcBef>
              <a:spcAft>
                <a:spcPts val="0"/>
              </a:spcAft>
              <a:buNone/>
            </a:pPr>
            <a:r>
              <a:rPr lang="en" sz="5000"/>
              <a:t>INTERFACE</a:t>
            </a:r>
            <a:endParaRPr sz="5000"/>
          </a:p>
        </p:txBody>
      </p:sp>
      <p:cxnSp>
        <p:nvCxnSpPr>
          <p:cNvPr id="382" name="Google Shape;382;p52"/>
          <p:cNvCxnSpPr/>
          <p:nvPr/>
        </p:nvCxnSpPr>
        <p:spPr>
          <a:xfrm>
            <a:off x="3696250" y="4008600"/>
            <a:ext cx="5447700" cy="19800"/>
          </a:xfrm>
          <a:prstGeom prst="straightConnector1">
            <a:avLst/>
          </a:prstGeom>
          <a:noFill/>
          <a:ln w="9525" cap="flat" cmpd="sng">
            <a:solidFill>
              <a:srgbClr val="434343"/>
            </a:solidFill>
            <a:prstDash val="solid"/>
            <a:round/>
            <a:headEnd type="none" w="med" len="med"/>
            <a:tailEnd type="none" w="med" len="med"/>
          </a:ln>
        </p:spPr>
      </p:cxnSp>
      <p:grpSp>
        <p:nvGrpSpPr>
          <p:cNvPr id="383" name="Google Shape;383;p52"/>
          <p:cNvGrpSpPr/>
          <p:nvPr/>
        </p:nvGrpSpPr>
        <p:grpSpPr>
          <a:xfrm>
            <a:off x="8089940" y="561326"/>
            <a:ext cx="423413" cy="421569"/>
            <a:chOff x="7703675" y="2541175"/>
            <a:chExt cx="499425" cy="497250"/>
          </a:xfrm>
        </p:grpSpPr>
        <p:sp>
          <p:nvSpPr>
            <p:cNvPr id="384" name="Google Shape;384;p52"/>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2"/>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2"/>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2"/>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2"/>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9" name="Google Shape;389;p52">
            <a:hlinkClick r:id="" action="ppaction://noaction"/>
          </p:cNvPr>
          <p:cNvSpPr/>
          <p:nvPr/>
        </p:nvSpPr>
        <p:spPr>
          <a:xfrm>
            <a:off x="7991475" y="463300"/>
            <a:ext cx="620100" cy="617400"/>
          </a:xfrm>
          <a:prstGeom prst="snip2DiagRect">
            <a:avLst>
              <a:gd name="adj1" fmla="val 0"/>
              <a:gd name="adj2"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82"/>
                                        </p:tgtEl>
                                        <p:attrNameLst>
                                          <p:attrName>style.visibility</p:attrName>
                                        </p:attrNameLst>
                                      </p:cBhvr>
                                      <p:to>
                                        <p:strVal val="visible"/>
                                      </p:to>
                                    </p:set>
                                    <p:anim calcmode="lin" valueType="num">
                                      <p:cBhvr additive="base">
                                        <p:cTn id="7" dur="1000"/>
                                        <p:tgtEl>
                                          <p:spTgt spid="38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3"/>
          <p:cNvSpPr txBox="1">
            <a:spLocks noGrp="1"/>
          </p:cNvSpPr>
          <p:nvPr>
            <p:ph type="ctrTitle"/>
          </p:nvPr>
        </p:nvSpPr>
        <p:spPr>
          <a:xfrm>
            <a:off x="1964851" y="2004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Abstract Class</a:t>
            </a:r>
            <a:endParaRPr/>
          </a:p>
        </p:txBody>
      </p:sp>
      <p:sp>
        <p:nvSpPr>
          <p:cNvPr id="395" name="Google Shape;395;p53"/>
          <p:cNvSpPr txBox="1">
            <a:spLocks noGrp="1"/>
          </p:cNvSpPr>
          <p:nvPr>
            <p:ph type="ctrTitle" idx="2"/>
          </p:nvPr>
        </p:nvSpPr>
        <p:spPr>
          <a:xfrm>
            <a:off x="1212950" y="4474621"/>
            <a:ext cx="6644700" cy="37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lt1"/>
                </a:solidFill>
              </a:rPr>
              <a:t>class</a:t>
            </a:r>
            <a:endParaRPr sz="2000"/>
          </a:p>
        </p:txBody>
      </p:sp>
      <p:sp>
        <p:nvSpPr>
          <p:cNvPr id="396" name="Google Shape;396;p53"/>
          <p:cNvSpPr txBox="1">
            <a:spLocks noGrp="1"/>
          </p:cNvSpPr>
          <p:nvPr>
            <p:ph type="subTitle" idx="1"/>
          </p:nvPr>
        </p:nvSpPr>
        <p:spPr>
          <a:xfrm>
            <a:off x="1212925" y="3268837"/>
            <a:ext cx="6644700" cy="105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lt1"/>
                </a:solidFill>
              </a:rPr>
              <a:t>- public</a:t>
            </a:r>
            <a:endParaRPr sz="1100">
              <a:solidFill>
                <a:schemeClr val="lt1"/>
              </a:solidFill>
            </a:endParaRPr>
          </a:p>
          <a:p>
            <a:pPr marL="0" lvl="0" indent="0" algn="l" rtl="0">
              <a:spcBef>
                <a:spcPts val="0"/>
              </a:spcBef>
              <a:spcAft>
                <a:spcPts val="0"/>
              </a:spcAft>
              <a:buNone/>
            </a:pPr>
            <a:r>
              <a:rPr lang="en" sz="1100">
                <a:solidFill>
                  <a:schemeClr val="lt1"/>
                </a:solidFill>
              </a:rPr>
              <a:t> → dapat diakses class lain</a:t>
            </a:r>
            <a:endParaRPr sz="1100">
              <a:solidFill>
                <a:schemeClr val="lt1"/>
              </a:solidFill>
            </a:endParaRPr>
          </a:p>
          <a:p>
            <a:pPr marL="0" lvl="0" indent="0" algn="l" rtl="0">
              <a:spcBef>
                <a:spcPts val="0"/>
              </a:spcBef>
              <a:spcAft>
                <a:spcPts val="0"/>
              </a:spcAft>
              <a:buNone/>
            </a:pPr>
            <a:r>
              <a:rPr lang="en" sz="1100">
                <a:solidFill>
                  <a:schemeClr val="lt1"/>
                </a:solidFill>
              </a:rPr>
              <a:t>- default</a:t>
            </a:r>
            <a:endParaRPr sz="1100">
              <a:solidFill>
                <a:schemeClr val="lt1"/>
              </a:solidFill>
            </a:endParaRPr>
          </a:p>
          <a:p>
            <a:pPr marL="0" lvl="0" indent="0" algn="l" rtl="0">
              <a:spcBef>
                <a:spcPts val="0"/>
              </a:spcBef>
              <a:spcAft>
                <a:spcPts val="0"/>
              </a:spcAft>
              <a:buNone/>
            </a:pPr>
            <a:r>
              <a:rPr lang="en" sz="1100">
                <a:solidFill>
                  <a:schemeClr val="lt1"/>
                </a:solidFill>
              </a:rPr>
              <a:t> → hanya dapat diakses class lain dalam satu package yg sama</a:t>
            </a:r>
            <a:endParaRPr sz="1100">
              <a:solidFill>
                <a:schemeClr val="lt1"/>
              </a:solidFill>
            </a:endParaRPr>
          </a:p>
        </p:txBody>
      </p:sp>
      <p:sp>
        <p:nvSpPr>
          <p:cNvPr id="397" name="Google Shape;397;p53"/>
          <p:cNvSpPr/>
          <p:nvPr/>
        </p:nvSpPr>
        <p:spPr>
          <a:xfrm rot="-5400000" flipH="1">
            <a:off x="2566800" y="-902148"/>
            <a:ext cx="4010400" cy="7337700"/>
          </a:xfrm>
          <a:prstGeom prst="snip1Rect">
            <a:avLst>
              <a:gd name="adj"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3"/>
          <p:cNvSpPr txBox="1">
            <a:spLocks noGrp="1"/>
          </p:cNvSpPr>
          <p:nvPr>
            <p:ph type="subTitle" idx="4"/>
          </p:nvPr>
        </p:nvSpPr>
        <p:spPr>
          <a:xfrm>
            <a:off x="1416875" y="873275"/>
            <a:ext cx="6021300" cy="3601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solidFill>
                  <a:schemeClr val="lt1"/>
                </a:solidFill>
              </a:rPr>
              <a:t>	Abstract class adalah salah satu tipe class spesial yang ditandai dengan keyword </a:t>
            </a:r>
            <a:r>
              <a:rPr lang="en" sz="1400" b="1">
                <a:solidFill>
                  <a:schemeClr val="lt1"/>
                </a:solidFill>
                <a:latin typeface="Roboto Condensed"/>
                <a:ea typeface="Roboto Condensed"/>
                <a:cs typeface="Roboto Condensed"/>
                <a:sym typeface="Roboto Condensed"/>
              </a:rPr>
              <a:t>abstract</a:t>
            </a:r>
            <a:r>
              <a:rPr lang="en" sz="1400">
                <a:solidFill>
                  <a:schemeClr val="lt1"/>
                </a:solidFill>
              </a:rPr>
              <a:t> pada deklarasi class tersebut. Sebuah abstract class dibuat apabila class tersebut memang dimaksudkan untuk </a:t>
            </a:r>
            <a:r>
              <a:rPr lang="en" sz="1400" b="1">
                <a:solidFill>
                  <a:schemeClr val="lt1"/>
                </a:solidFill>
                <a:latin typeface="Roboto Condensed"/>
                <a:ea typeface="Roboto Condensed"/>
                <a:cs typeface="Roboto Condensed"/>
                <a:sym typeface="Roboto Condensed"/>
              </a:rPr>
              <a:t>tidak akan memiliki instance</a:t>
            </a:r>
            <a:r>
              <a:rPr lang="en" sz="1400">
                <a:solidFill>
                  <a:schemeClr val="lt1"/>
                </a:solidFill>
              </a:rPr>
              <a:t> (tetapi tetap bisa di-reference-kan). Abstract class dapat memiliki method abstract dan method non abstract.</a:t>
            </a:r>
            <a:endParaRPr sz="1400">
              <a:solidFill>
                <a:schemeClr val="lt1"/>
              </a:solidFill>
            </a:endParaRPr>
          </a:p>
          <a:p>
            <a:pPr marL="0" lvl="0" indent="0" algn="just" rtl="0">
              <a:spcBef>
                <a:spcPts val="0"/>
              </a:spcBef>
              <a:spcAft>
                <a:spcPts val="0"/>
              </a:spcAft>
              <a:buNone/>
            </a:pPr>
            <a:r>
              <a:rPr lang="en" sz="1400">
                <a:solidFill>
                  <a:schemeClr val="lt1"/>
                </a:solidFill>
              </a:rPr>
              <a:t>	Method abstract adalah sebuah method yang hanya menyediakan method </a:t>
            </a:r>
            <a:r>
              <a:rPr lang="en" sz="1400" i="1">
                <a:solidFill>
                  <a:schemeClr val="lt1"/>
                </a:solidFill>
              </a:rPr>
              <a:t>flag</a:t>
            </a:r>
            <a:r>
              <a:rPr lang="en" sz="1400">
                <a:solidFill>
                  <a:schemeClr val="lt1"/>
                </a:solidFill>
              </a:rPr>
              <a:t> (return type, parameter, dan nama method) saja tanpa menyediakan isi (body) dari method tersebut. Method abstract dibuat sengaja supaya method tersebut di-override pada class yang meng-inherit abstract class. Class yang meng-inherit abstract class harus meng-override semua abstract method yang ada</a:t>
            </a:r>
            <a:endParaRPr sz="1400">
              <a:solidFill>
                <a:schemeClr val="lt1"/>
              </a:solidFill>
            </a:endParaRPr>
          </a:p>
          <a:p>
            <a:pPr marL="0" lvl="0" indent="0" algn="just" rtl="0">
              <a:spcBef>
                <a:spcPts val="0"/>
              </a:spcBef>
              <a:spcAft>
                <a:spcPts val="0"/>
              </a:spcAft>
              <a:buNone/>
            </a:pPr>
            <a:endParaRPr sz="1400">
              <a:solidFill>
                <a:schemeClr val="lt1"/>
              </a:solidFill>
            </a:endParaRPr>
          </a:p>
          <a:p>
            <a:pPr marL="0" lvl="0" indent="0" algn="just" rtl="0">
              <a:spcBef>
                <a:spcPts val="0"/>
              </a:spcBef>
              <a:spcAft>
                <a:spcPts val="0"/>
              </a:spcAft>
              <a:buNone/>
            </a:pPr>
            <a:r>
              <a:rPr lang="en" sz="1400">
                <a:solidFill>
                  <a:schemeClr val="lt1"/>
                </a:solidFill>
              </a:rPr>
              <a:t>Peraturan abstract class:</a:t>
            </a:r>
            <a:endParaRPr sz="1400">
              <a:solidFill>
                <a:schemeClr val="lt1"/>
              </a:solidFill>
            </a:endParaRPr>
          </a:p>
          <a:p>
            <a:pPr marL="457200" lvl="0" indent="-317500" algn="just" rtl="0">
              <a:spcBef>
                <a:spcPts val="0"/>
              </a:spcBef>
              <a:spcAft>
                <a:spcPts val="0"/>
              </a:spcAft>
              <a:buClr>
                <a:schemeClr val="lt1"/>
              </a:buClr>
              <a:buSzPts val="1400"/>
              <a:buChar char="-"/>
            </a:pPr>
            <a:r>
              <a:rPr lang="en" sz="1400">
                <a:solidFill>
                  <a:schemeClr val="lt1"/>
                </a:solidFill>
              </a:rPr>
              <a:t>Tidak dapat membuat instance dari abstract class</a:t>
            </a:r>
            <a:endParaRPr sz="1400">
              <a:solidFill>
                <a:schemeClr val="lt1"/>
              </a:solidFill>
            </a:endParaRPr>
          </a:p>
          <a:p>
            <a:pPr marL="457200" lvl="0" indent="-317500" algn="just" rtl="0">
              <a:spcBef>
                <a:spcPts val="0"/>
              </a:spcBef>
              <a:spcAft>
                <a:spcPts val="0"/>
              </a:spcAft>
              <a:buClr>
                <a:schemeClr val="lt1"/>
              </a:buClr>
              <a:buSzPts val="1400"/>
              <a:buChar char="-"/>
            </a:pPr>
            <a:r>
              <a:rPr lang="en" sz="1400">
                <a:solidFill>
                  <a:schemeClr val="lt1"/>
                </a:solidFill>
              </a:rPr>
              <a:t>Abstract class dapat memiliki constructor</a:t>
            </a:r>
            <a:endParaRPr sz="1400">
              <a:solidFill>
                <a:schemeClr val="lt1"/>
              </a:solidFill>
            </a:endParaRPr>
          </a:p>
          <a:p>
            <a:pPr marL="457200" lvl="0" indent="-317500" algn="just" rtl="0">
              <a:spcBef>
                <a:spcPts val="0"/>
              </a:spcBef>
              <a:spcAft>
                <a:spcPts val="0"/>
              </a:spcAft>
              <a:buClr>
                <a:schemeClr val="lt1"/>
              </a:buClr>
              <a:buSzPts val="1400"/>
              <a:buChar char="-"/>
            </a:pPr>
            <a:r>
              <a:rPr lang="en" sz="1400">
                <a:solidFill>
                  <a:schemeClr val="lt1"/>
                </a:solidFill>
              </a:rPr>
              <a:t>Abstract class tanpa satupun abstract method diperbolehkan</a:t>
            </a:r>
            <a:endParaRPr sz="1400">
              <a:solidFill>
                <a:schemeClr val="lt1"/>
              </a:solidFill>
            </a:endParaRPr>
          </a:p>
          <a:p>
            <a:pPr marL="457200" lvl="0" indent="-317500" algn="just" rtl="0">
              <a:spcBef>
                <a:spcPts val="0"/>
              </a:spcBef>
              <a:spcAft>
                <a:spcPts val="0"/>
              </a:spcAft>
              <a:buClr>
                <a:schemeClr val="lt1"/>
              </a:buClr>
              <a:buSzPts val="1400"/>
              <a:buChar char="-"/>
            </a:pPr>
            <a:r>
              <a:rPr lang="en" sz="1400">
                <a:solidFill>
                  <a:schemeClr val="lt1"/>
                </a:solidFill>
              </a:rPr>
              <a:t>Tidak diperbolehkan menggabungkan keyword </a:t>
            </a:r>
            <a:r>
              <a:rPr lang="en" sz="1400" b="1">
                <a:solidFill>
                  <a:schemeClr val="lt1"/>
                </a:solidFill>
                <a:latin typeface="Roboto Condensed"/>
                <a:ea typeface="Roboto Condensed"/>
                <a:cs typeface="Roboto Condensed"/>
                <a:sym typeface="Roboto Condensed"/>
              </a:rPr>
              <a:t>final</a:t>
            </a:r>
            <a:r>
              <a:rPr lang="en" sz="1400">
                <a:solidFill>
                  <a:schemeClr val="lt1"/>
                </a:solidFill>
              </a:rPr>
              <a:t> dan </a:t>
            </a:r>
            <a:r>
              <a:rPr lang="en" sz="1400" b="1">
                <a:solidFill>
                  <a:schemeClr val="lt1"/>
                </a:solidFill>
                <a:latin typeface="Roboto Condensed"/>
                <a:ea typeface="Roboto Condensed"/>
                <a:cs typeface="Roboto Condensed"/>
                <a:sym typeface="Roboto Condensed"/>
              </a:rPr>
              <a:t>abstract</a:t>
            </a:r>
            <a:r>
              <a:rPr lang="en" sz="1400">
                <a:solidFill>
                  <a:schemeClr val="lt1"/>
                </a:solidFill>
              </a:rPr>
              <a:t> (karena kontradiktif) </a:t>
            </a:r>
            <a:endParaRPr sz="1400">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1000"/>
                                        <p:tgtEl>
                                          <p:spTgt spid="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54"/>
          <p:cNvSpPr txBox="1">
            <a:spLocks noGrp="1"/>
          </p:cNvSpPr>
          <p:nvPr>
            <p:ph type="ctrTitle"/>
          </p:nvPr>
        </p:nvSpPr>
        <p:spPr>
          <a:xfrm>
            <a:off x="1964851" y="2004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Interface</a:t>
            </a:r>
            <a:endParaRPr/>
          </a:p>
        </p:txBody>
      </p:sp>
      <p:sp>
        <p:nvSpPr>
          <p:cNvPr id="404" name="Google Shape;404;p54"/>
          <p:cNvSpPr txBox="1">
            <a:spLocks noGrp="1"/>
          </p:cNvSpPr>
          <p:nvPr>
            <p:ph type="ctrTitle" idx="2"/>
          </p:nvPr>
        </p:nvSpPr>
        <p:spPr>
          <a:xfrm>
            <a:off x="1212950" y="4474621"/>
            <a:ext cx="6644700" cy="37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lt1"/>
                </a:solidFill>
              </a:rPr>
              <a:t>class</a:t>
            </a:r>
            <a:endParaRPr sz="2000"/>
          </a:p>
        </p:txBody>
      </p:sp>
      <p:sp>
        <p:nvSpPr>
          <p:cNvPr id="405" name="Google Shape;405;p54"/>
          <p:cNvSpPr txBox="1">
            <a:spLocks noGrp="1"/>
          </p:cNvSpPr>
          <p:nvPr>
            <p:ph type="subTitle" idx="1"/>
          </p:nvPr>
        </p:nvSpPr>
        <p:spPr>
          <a:xfrm>
            <a:off x="1212925" y="3268837"/>
            <a:ext cx="6644700" cy="105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lt1"/>
                </a:solidFill>
              </a:rPr>
              <a:t>- public</a:t>
            </a:r>
            <a:endParaRPr sz="1100">
              <a:solidFill>
                <a:schemeClr val="lt1"/>
              </a:solidFill>
            </a:endParaRPr>
          </a:p>
          <a:p>
            <a:pPr marL="0" lvl="0" indent="0" algn="l" rtl="0">
              <a:spcBef>
                <a:spcPts val="0"/>
              </a:spcBef>
              <a:spcAft>
                <a:spcPts val="0"/>
              </a:spcAft>
              <a:buNone/>
            </a:pPr>
            <a:r>
              <a:rPr lang="en" sz="1100">
                <a:solidFill>
                  <a:schemeClr val="lt1"/>
                </a:solidFill>
              </a:rPr>
              <a:t> → dapat diakses class lain</a:t>
            </a:r>
            <a:endParaRPr sz="1100">
              <a:solidFill>
                <a:schemeClr val="lt1"/>
              </a:solidFill>
            </a:endParaRPr>
          </a:p>
          <a:p>
            <a:pPr marL="0" lvl="0" indent="0" algn="l" rtl="0">
              <a:spcBef>
                <a:spcPts val="0"/>
              </a:spcBef>
              <a:spcAft>
                <a:spcPts val="0"/>
              </a:spcAft>
              <a:buNone/>
            </a:pPr>
            <a:r>
              <a:rPr lang="en" sz="1100">
                <a:solidFill>
                  <a:schemeClr val="lt1"/>
                </a:solidFill>
              </a:rPr>
              <a:t>- default</a:t>
            </a:r>
            <a:endParaRPr sz="1100">
              <a:solidFill>
                <a:schemeClr val="lt1"/>
              </a:solidFill>
            </a:endParaRPr>
          </a:p>
          <a:p>
            <a:pPr marL="0" lvl="0" indent="0" algn="l" rtl="0">
              <a:spcBef>
                <a:spcPts val="0"/>
              </a:spcBef>
              <a:spcAft>
                <a:spcPts val="0"/>
              </a:spcAft>
              <a:buNone/>
            </a:pPr>
            <a:r>
              <a:rPr lang="en" sz="1100">
                <a:solidFill>
                  <a:schemeClr val="lt1"/>
                </a:solidFill>
              </a:rPr>
              <a:t> → hanya dapat diakses class lain dalam satu package yg sama</a:t>
            </a:r>
            <a:endParaRPr sz="1100">
              <a:solidFill>
                <a:schemeClr val="lt1"/>
              </a:solidFill>
            </a:endParaRPr>
          </a:p>
        </p:txBody>
      </p:sp>
      <p:sp>
        <p:nvSpPr>
          <p:cNvPr id="406" name="Google Shape;406;p54"/>
          <p:cNvSpPr/>
          <p:nvPr/>
        </p:nvSpPr>
        <p:spPr>
          <a:xfrm rot="-5400000" flipH="1">
            <a:off x="2566800" y="-902148"/>
            <a:ext cx="4010400" cy="7337700"/>
          </a:xfrm>
          <a:prstGeom prst="snip1Rect">
            <a:avLst>
              <a:gd name="adj"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4"/>
          <p:cNvSpPr txBox="1">
            <a:spLocks noGrp="1"/>
          </p:cNvSpPr>
          <p:nvPr>
            <p:ph type="subTitle" idx="4"/>
          </p:nvPr>
        </p:nvSpPr>
        <p:spPr>
          <a:xfrm>
            <a:off x="1416875" y="873275"/>
            <a:ext cx="6021300" cy="3601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solidFill>
                  <a:schemeClr val="lt1"/>
                </a:solidFill>
              </a:rPr>
              <a:t>	Interface adalah salah satu tipe class spesial yang ditandai dengan penggunaan keyword </a:t>
            </a:r>
            <a:r>
              <a:rPr lang="en" sz="1400" b="1">
                <a:solidFill>
                  <a:schemeClr val="lt1"/>
                </a:solidFill>
                <a:latin typeface="Roboto Condensed"/>
                <a:ea typeface="Roboto Condensed"/>
                <a:cs typeface="Roboto Condensed"/>
                <a:sym typeface="Roboto Condensed"/>
              </a:rPr>
              <a:t>interface</a:t>
            </a:r>
            <a:r>
              <a:rPr lang="en" sz="1400">
                <a:solidFill>
                  <a:schemeClr val="lt1"/>
                </a:solidFill>
              </a:rPr>
              <a:t> daripada </a:t>
            </a:r>
            <a:r>
              <a:rPr lang="en" sz="1400" b="1">
                <a:solidFill>
                  <a:schemeClr val="lt1"/>
                </a:solidFill>
                <a:latin typeface="Roboto Condensed"/>
                <a:ea typeface="Roboto Condensed"/>
                <a:cs typeface="Roboto Condensed"/>
                <a:sym typeface="Roboto Condensed"/>
              </a:rPr>
              <a:t>class</a:t>
            </a:r>
            <a:r>
              <a:rPr lang="en" sz="1400">
                <a:solidFill>
                  <a:schemeClr val="lt1"/>
                </a:solidFill>
              </a:rPr>
              <a:t> saat pendeklarasian. Penggunaan interface adalah sebuah cara untuk mencapai </a:t>
            </a:r>
            <a:r>
              <a:rPr lang="en" sz="1400" b="1">
                <a:solidFill>
                  <a:schemeClr val="lt1"/>
                </a:solidFill>
                <a:latin typeface="Roboto Condensed"/>
                <a:ea typeface="Roboto Condensed"/>
                <a:cs typeface="Roboto Condensed"/>
                <a:sym typeface="Roboto Condensed"/>
              </a:rPr>
              <a:t>total abstraction</a:t>
            </a:r>
            <a:r>
              <a:rPr lang="en" sz="1400">
                <a:solidFill>
                  <a:schemeClr val="lt1"/>
                </a:solidFill>
              </a:rPr>
              <a:t> di Java, di mana pada interface hanya diperbolehkan untuk membuat abstract method dan final public static attribute. Khusus untuk interface, seluruh method secara default bertipe </a:t>
            </a:r>
            <a:r>
              <a:rPr lang="en" sz="1400" b="1">
                <a:solidFill>
                  <a:schemeClr val="lt1"/>
                </a:solidFill>
                <a:latin typeface="Roboto Condensed"/>
                <a:ea typeface="Roboto Condensed"/>
                <a:cs typeface="Roboto Condensed"/>
                <a:sym typeface="Roboto Condensed"/>
              </a:rPr>
              <a:t>abstract</a:t>
            </a:r>
            <a:r>
              <a:rPr lang="en" sz="1400">
                <a:solidFill>
                  <a:schemeClr val="lt1"/>
                </a:solidFill>
              </a:rPr>
              <a:t>.</a:t>
            </a:r>
            <a:endParaRPr sz="1400">
              <a:solidFill>
                <a:schemeClr val="lt1"/>
              </a:solidFill>
            </a:endParaRPr>
          </a:p>
          <a:p>
            <a:pPr marL="0" lvl="0" indent="457200" algn="just" rtl="0">
              <a:spcBef>
                <a:spcPts val="0"/>
              </a:spcBef>
              <a:spcAft>
                <a:spcPts val="0"/>
              </a:spcAft>
              <a:buNone/>
            </a:pPr>
            <a:r>
              <a:rPr lang="en" sz="1400">
                <a:solidFill>
                  <a:schemeClr val="lt1"/>
                </a:solidFill>
              </a:rPr>
              <a:t>Interface hanya memberikan instruksi seperti apa yang harus dan tidak harus dilakukan kepada class yang meng-inheritnya. Class meng-inherit interface tidak dengan menggunakan keyword </a:t>
            </a:r>
            <a:r>
              <a:rPr lang="en" sz="1400" b="1">
                <a:solidFill>
                  <a:schemeClr val="lt1"/>
                </a:solidFill>
                <a:latin typeface="Roboto Condensed"/>
                <a:ea typeface="Roboto Condensed"/>
                <a:cs typeface="Roboto Condensed"/>
                <a:sym typeface="Roboto Condensed"/>
              </a:rPr>
              <a:t>extends</a:t>
            </a:r>
            <a:r>
              <a:rPr lang="en" sz="1400">
                <a:solidFill>
                  <a:schemeClr val="lt1"/>
                </a:solidFill>
              </a:rPr>
              <a:t> tetapi menggunakan keyword </a:t>
            </a:r>
            <a:r>
              <a:rPr lang="en" sz="1400" b="1">
                <a:solidFill>
                  <a:schemeClr val="lt1"/>
                </a:solidFill>
                <a:latin typeface="Roboto Condensed"/>
                <a:ea typeface="Roboto Condensed"/>
                <a:cs typeface="Roboto Condensed"/>
                <a:sym typeface="Roboto Condensed"/>
              </a:rPr>
              <a:t>implements</a:t>
            </a:r>
            <a:r>
              <a:rPr lang="en" sz="1400">
                <a:solidFill>
                  <a:schemeClr val="lt1"/>
                </a:solidFill>
              </a:rPr>
              <a:t>. Hanya dari interface lah sebuah class dapat meraih </a:t>
            </a:r>
            <a:r>
              <a:rPr lang="en" sz="1400" b="1">
                <a:solidFill>
                  <a:schemeClr val="lt1"/>
                </a:solidFill>
                <a:latin typeface="Roboto Condensed"/>
                <a:ea typeface="Roboto Condensed"/>
                <a:cs typeface="Roboto Condensed"/>
                <a:sym typeface="Roboto Condensed"/>
              </a:rPr>
              <a:t>multiple inheritance</a:t>
            </a:r>
            <a:r>
              <a:rPr lang="en" sz="1400">
                <a:solidFill>
                  <a:schemeClr val="lt1"/>
                </a:solidFill>
              </a:rPr>
              <a:t> (sebuah class dapat meng-implement lebih dari satu interface) </a:t>
            </a:r>
            <a:endParaRPr sz="1400">
              <a:solidFill>
                <a:schemeClr val="lt1"/>
              </a:solidFill>
            </a:endParaRPr>
          </a:p>
          <a:p>
            <a:pPr marL="0" lvl="0" indent="457200" algn="just" rtl="0">
              <a:spcBef>
                <a:spcPts val="0"/>
              </a:spcBef>
              <a:spcAft>
                <a:spcPts val="0"/>
              </a:spcAft>
              <a:buNone/>
            </a:pPr>
            <a:endParaRPr sz="1400">
              <a:solidFill>
                <a:schemeClr val="lt1"/>
              </a:solidFill>
            </a:endParaRPr>
          </a:p>
          <a:p>
            <a:pPr marL="0" lvl="0" indent="0" algn="just" rtl="0">
              <a:spcBef>
                <a:spcPts val="0"/>
              </a:spcBef>
              <a:spcAft>
                <a:spcPts val="0"/>
              </a:spcAft>
              <a:buClr>
                <a:schemeClr val="dk1"/>
              </a:buClr>
              <a:buSzPts val="1100"/>
              <a:buFont typeface="Arial"/>
              <a:buNone/>
            </a:pPr>
            <a:r>
              <a:rPr lang="en" sz="1400">
                <a:solidFill>
                  <a:schemeClr val="lt1"/>
                </a:solidFill>
              </a:rPr>
              <a:t>Peraturan interface:</a:t>
            </a:r>
            <a:endParaRPr sz="1400">
              <a:solidFill>
                <a:schemeClr val="lt1"/>
              </a:solidFill>
            </a:endParaRPr>
          </a:p>
          <a:p>
            <a:pPr marL="457200" lvl="0" indent="-317500" algn="just" rtl="0">
              <a:spcBef>
                <a:spcPts val="0"/>
              </a:spcBef>
              <a:spcAft>
                <a:spcPts val="0"/>
              </a:spcAft>
              <a:buClr>
                <a:schemeClr val="lt1"/>
              </a:buClr>
              <a:buSzPts val="1400"/>
              <a:buChar char="-"/>
            </a:pPr>
            <a:r>
              <a:rPr lang="en" sz="1400">
                <a:solidFill>
                  <a:schemeClr val="lt1"/>
                </a:solidFill>
              </a:rPr>
              <a:t>Tidak dapat membuat instance dari interface</a:t>
            </a:r>
            <a:endParaRPr sz="1400">
              <a:solidFill>
                <a:schemeClr val="lt1"/>
              </a:solidFill>
            </a:endParaRPr>
          </a:p>
          <a:p>
            <a:pPr marL="457200" lvl="0" indent="-317500" algn="just" rtl="0">
              <a:spcBef>
                <a:spcPts val="0"/>
              </a:spcBef>
              <a:spcAft>
                <a:spcPts val="0"/>
              </a:spcAft>
              <a:buClr>
                <a:schemeClr val="lt1"/>
              </a:buClr>
              <a:buSzPts val="1400"/>
              <a:buChar char="-"/>
            </a:pPr>
            <a:r>
              <a:rPr lang="en" sz="1400">
                <a:solidFill>
                  <a:schemeClr val="lt1"/>
                </a:solidFill>
              </a:rPr>
              <a:t>Interface tidak dapat memiliki constructor</a:t>
            </a:r>
            <a:endParaRPr sz="1400">
              <a:solidFill>
                <a:schemeClr val="lt1"/>
              </a:solidFill>
            </a:endParaRPr>
          </a:p>
          <a:p>
            <a:pPr marL="457200" lvl="0" indent="-317500" algn="just" rtl="0">
              <a:spcBef>
                <a:spcPts val="0"/>
              </a:spcBef>
              <a:spcAft>
                <a:spcPts val="0"/>
              </a:spcAft>
              <a:buClr>
                <a:schemeClr val="lt1"/>
              </a:buClr>
              <a:buSzPts val="1400"/>
              <a:buChar char="-"/>
            </a:pPr>
            <a:r>
              <a:rPr lang="en" sz="1400">
                <a:solidFill>
                  <a:schemeClr val="lt1"/>
                </a:solidFill>
              </a:rPr>
              <a:t>Hanya boleh ada abstract method dan public final static attribute</a:t>
            </a:r>
            <a:endParaRPr sz="1400">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5"/>
                                        </p:tgtEl>
                                        <p:attrNameLst>
                                          <p:attrName>style.visibility</p:attrName>
                                        </p:attrNameLst>
                                      </p:cBhvr>
                                      <p:to>
                                        <p:strVal val="visible"/>
                                      </p:to>
                                    </p:set>
                                    <p:animEffect transition="in" filter="fade">
                                      <p:cBhvr>
                                        <p:cTn id="7" dur="1000"/>
                                        <p:tgtEl>
                                          <p:spTgt spid="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1"/>
        <p:cNvGrpSpPr/>
        <p:nvPr/>
      </p:nvGrpSpPr>
      <p:grpSpPr>
        <a:xfrm>
          <a:off x="0" y="0"/>
          <a:ext cx="0" cy="0"/>
          <a:chOff x="0" y="0"/>
          <a:chExt cx="0" cy="0"/>
        </a:xfrm>
      </p:grpSpPr>
      <p:pic>
        <p:nvPicPr>
          <p:cNvPr id="412" name="Google Shape;412;p55"/>
          <p:cNvPicPr preferRelativeResize="0"/>
          <p:nvPr/>
        </p:nvPicPr>
        <p:blipFill>
          <a:blip r:embed="rId4">
            <a:alphaModFix amt="62000"/>
          </a:blip>
          <a:stretch>
            <a:fillRect/>
          </a:stretch>
        </p:blipFill>
        <p:spPr>
          <a:xfrm>
            <a:off x="0" y="0"/>
            <a:ext cx="9144000" cy="5143500"/>
          </a:xfrm>
          <a:prstGeom prst="rect">
            <a:avLst/>
          </a:prstGeom>
          <a:noFill/>
          <a:ln>
            <a:noFill/>
          </a:ln>
        </p:spPr>
      </p:pic>
      <p:cxnSp>
        <p:nvCxnSpPr>
          <p:cNvPr id="413" name="Google Shape;413;p55"/>
          <p:cNvCxnSpPr/>
          <p:nvPr/>
        </p:nvCxnSpPr>
        <p:spPr>
          <a:xfrm rot="10800000">
            <a:off x="-6825" y="2056050"/>
            <a:ext cx="2854800" cy="0"/>
          </a:xfrm>
          <a:prstGeom prst="straightConnector1">
            <a:avLst/>
          </a:prstGeom>
          <a:noFill/>
          <a:ln w="9525" cap="flat" cmpd="sng">
            <a:solidFill>
              <a:srgbClr val="FFFFFF"/>
            </a:solidFill>
            <a:prstDash val="solid"/>
            <a:round/>
            <a:headEnd type="none" w="med" len="med"/>
            <a:tailEnd type="none" w="med" len="med"/>
          </a:ln>
        </p:spPr>
      </p:cxnSp>
      <p:cxnSp>
        <p:nvCxnSpPr>
          <p:cNvPr id="414" name="Google Shape;414;p55"/>
          <p:cNvCxnSpPr/>
          <p:nvPr/>
        </p:nvCxnSpPr>
        <p:spPr>
          <a:xfrm rot="10800000">
            <a:off x="4389425" y="2962350"/>
            <a:ext cx="4747800" cy="0"/>
          </a:xfrm>
          <a:prstGeom prst="straightConnector1">
            <a:avLst/>
          </a:prstGeom>
          <a:noFill/>
          <a:ln w="9525" cap="flat" cmpd="sng">
            <a:solidFill>
              <a:srgbClr val="FFFFFF"/>
            </a:solidFill>
            <a:prstDash val="solid"/>
            <a:round/>
            <a:headEnd type="none" w="med" len="med"/>
            <a:tailEnd type="none" w="med" len="med"/>
          </a:ln>
        </p:spPr>
      </p:cxnSp>
      <p:sp>
        <p:nvSpPr>
          <p:cNvPr id="415" name="Google Shape;415;p55"/>
          <p:cNvSpPr txBox="1">
            <a:spLocks noGrp="1"/>
          </p:cNvSpPr>
          <p:nvPr>
            <p:ph type="ctrTitle"/>
          </p:nvPr>
        </p:nvSpPr>
        <p:spPr>
          <a:xfrm flipH="1">
            <a:off x="125" y="1534950"/>
            <a:ext cx="9144000" cy="192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chemeClr val="lt1"/>
                </a:solidFill>
              </a:rPr>
              <a:t>ty</a:t>
            </a:r>
            <a:endParaRPr sz="6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13"/>
                                        </p:tgtEl>
                                        <p:attrNameLst>
                                          <p:attrName>style.visibility</p:attrName>
                                        </p:attrNameLst>
                                      </p:cBhvr>
                                      <p:to>
                                        <p:strVal val="visible"/>
                                      </p:to>
                                    </p:set>
                                    <p:anim calcmode="lin" valueType="num">
                                      <p:cBhvr additive="base">
                                        <p:cTn id="7" dur="1000"/>
                                        <p:tgtEl>
                                          <p:spTgt spid="413"/>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14"/>
                                        </p:tgtEl>
                                        <p:attrNameLst>
                                          <p:attrName>style.visibility</p:attrName>
                                        </p:attrNameLst>
                                      </p:cBhvr>
                                      <p:to>
                                        <p:strVal val="visible"/>
                                      </p:to>
                                    </p:set>
                                    <p:anim calcmode="lin" valueType="num">
                                      <p:cBhvr additive="base">
                                        <p:cTn id="10" dur="1000"/>
                                        <p:tgtEl>
                                          <p:spTgt spid="41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5"/>
          <p:cNvSpPr txBox="1">
            <a:spLocks noGrp="1"/>
          </p:cNvSpPr>
          <p:nvPr>
            <p:ph type="ctrTitle"/>
          </p:nvPr>
        </p:nvSpPr>
        <p:spPr>
          <a:xfrm>
            <a:off x="1964851" y="200450"/>
            <a:ext cx="5214300" cy="9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Package</a:t>
            </a:r>
            <a:endParaRPr/>
          </a:p>
        </p:txBody>
      </p:sp>
      <p:sp>
        <p:nvSpPr>
          <p:cNvPr id="172" name="Google Shape;172;p35"/>
          <p:cNvSpPr txBox="1">
            <a:spLocks noGrp="1"/>
          </p:cNvSpPr>
          <p:nvPr>
            <p:ph type="subTitle" idx="1"/>
          </p:nvPr>
        </p:nvSpPr>
        <p:spPr>
          <a:xfrm>
            <a:off x="1212925" y="3268837"/>
            <a:ext cx="6644700" cy="105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lt1"/>
                </a:solidFill>
              </a:rPr>
              <a:t>- public</a:t>
            </a:r>
            <a:endParaRPr sz="1100">
              <a:solidFill>
                <a:schemeClr val="lt1"/>
              </a:solidFill>
            </a:endParaRPr>
          </a:p>
          <a:p>
            <a:pPr marL="0" lvl="0" indent="0" algn="l" rtl="0">
              <a:spcBef>
                <a:spcPts val="0"/>
              </a:spcBef>
              <a:spcAft>
                <a:spcPts val="0"/>
              </a:spcAft>
              <a:buNone/>
            </a:pPr>
            <a:r>
              <a:rPr lang="en" sz="1100">
                <a:solidFill>
                  <a:schemeClr val="lt1"/>
                </a:solidFill>
              </a:rPr>
              <a:t> → dapat diakses class lain</a:t>
            </a:r>
            <a:endParaRPr sz="1100">
              <a:solidFill>
                <a:schemeClr val="lt1"/>
              </a:solidFill>
            </a:endParaRPr>
          </a:p>
          <a:p>
            <a:pPr marL="0" lvl="0" indent="0" algn="l" rtl="0">
              <a:spcBef>
                <a:spcPts val="0"/>
              </a:spcBef>
              <a:spcAft>
                <a:spcPts val="0"/>
              </a:spcAft>
              <a:buNone/>
            </a:pPr>
            <a:r>
              <a:rPr lang="en" sz="1100">
                <a:solidFill>
                  <a:schemeClr val="lt1"/>
                </a:solidFill>
              </a:rPr>
              <a:t>- default</a:t>
            </a:r>
            <a:endParaRPr sz="1100">
              <a:solidFill>
                <a:schemeClr val="lt1"/>
              </a:solidFill>
            </a:endParaRPr>
          </a:p>
          <a:p>
            <a:pPr marL="0" lvl="0" indent="0" algn="l" rtl="0">
              <a:spcBef>
                <a:spcPts val="0"/>
              </a:spcBef>
              <a:spcAft>
                <a:spcPts val="0"/>
              </a:spcAft>
              <a:buNone/>
            </a:pPr>
            <a:r>
              <a:rPr lang="en" sz="1100">
                <a:solidFill>
                  <a:schemeClr val="lt1"/>
                </a:solidFill>
              </a:rPr>
              <a:t> → hanya dapat diakses class lain dalam satu package yg sama</a:t>
            </a:r>
            <a:endParaRPr sz="1100">
              <a:solidFill>
                <a:schemeClr val="lt1"/>
              </a:solidFill>
            </a:endParaRPr>
          </a:p>
        </p:txBody>
      </p:sp>
      <p:sp>
        <p:nvSpPr>
          <p:cNvPr id="173" name="Google Shape;173;p35"/>
          <p:cNvSpPr/>
          <p:nvPr/>
        </p:nvSpPr>
        <p:spPr>
          <a:xfrm rot="-5400000" flipH="1">
            <a:off x="3199200" y="-1037925"/>
            <a:ext cx="2745600" cy="7337700"/>
          </a:xfrm>
          <a:prstGeom prst="snip1Rect">
            <a:avLst>
              <a:gd name="adj"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5"/>
          <p:cNvSpPr txBox="1">
            <a:spLocks noGrp="1"/>
          </p:cNvSpPr>
          <p:nvPr>
            <p:ph type="subTitle" idx="4"/>
          </p:nvPr>
        </p:nvSpPr>
        <p:spPr>
          <a:xfrm>
            <a:off x="1439075" y="1692300"/>
            <a:ext cx="6021300" cy="17589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 sz="1400">
                <a:solidFill>
                  <a:schemeClr val="lt1"/>
                </a:solidFill>
              </a:rPr>
              <a:t>Package dalam java digunakan untuk kumpulan class yang saling terkait. Dapat dianalogikan sebagai sebuah folder dalam direktori file. Package dapat digunakan untuk menghindari konflik nama, serta untuk membuat kumpulan kode menjadi lebih mudah dipelihara. Package dalam java dibedakan menjadi dua kategori utama, yaitu :</a:t>
            </a:r>
            <a:endParaRPr sz="1400">
              <a:solidFill>
                <a:schemeClr val="lt1"/>
              </a:solidFill>
            </a:endParaRPr>
          </a:p>
          <a:p>
            <a:pPr marL="457200" lvl="0" indent="-317500" algn="just" rtl="0">
              <a:spcBef>
                <a:spcPts val="0"/>
              </a:spcBef>
              <a:spcAft>
                <a:spcPts val="0"/>
              </a:spcAft>
              <a:buClr>
                <a:schemeClr val="lt1"/>
              </a:buClr>
              <a:buSzPts val="1400"/>
              <a:buAutoNum type="arabicPeriod"/>
            </a:pPr>
            <a:r>
              <a:rPr lang="en" sz="1400">
                <a:solidFill>
                  <a:schemeClr val="lt1"/>
                </a:solidFill>
              </a:rPr>
              <a:t>Built-in Package (https://docs.oracle.com/javase/8/docs/api/)</a:t>
            </a:r>
            <a:endParaRPr sz="1400">
              <a:solidFill>
                <a:schemeClr val="lt1"/>
              </a:solidFill>
            </a:endParaRPr>
          </a:p>
          <a:p>
            <a:pPr marL="457200" lvl="0" indent="-317500" algn="just" rtl="0">
              <a:spcBef>
                <a:spcPts val="0"/>
              </a:spcBef>
              <a:spcAft>
                <a:spcPts val="0"/>
              </a:spcAft>
              <a:buClr>
                <a:schemeClr val="lt1"/>
              </a:buClr>
              <a:buSzPts val="1400"/>
              <a:buAutoNum type="arabicPeriod"/>
            </a:pPr>
            <a:r>
              <a:rPr lang="en" sz="1400">
                <a:solidFill>
                  <a:schemeClr val="lt1"/>
                </a:solidFill>
              </a:rPr>
              <a:t>User-defined Package</a:t>
            </a:r>
            <a:endParaRPr sz="1400">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fade">
                                      <p:cBhvr>
                                        <p:cTn id="7" dur="10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6"/>
          <p:cNvSpPr txBox="1">
            <a:spLocks noGrp="1"/>
          </p:cNvSpPr>
          <p:nvPr>
            <p:ph type="ctrTitle"/>
          </p:nvPr>
        </p:nvSpPr>
        <p:spPr>
          <a:xfrm flipH="1">
            <a:off x="3966979" y="2635675"/>
            <a:ext cx="5195700" cy="192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000"/>
              <a:t>  ACCESS MODIFIER</a:t>
            </a:r>
            <a:endParaRPr sz="5000"/>
          </a:p>
        </p:txBody>
      </p:sp>
      <p:cxnSp>
        <p:nvCxnSpPr>
          <p:cNvPr id="180" name="Google Shape;180;p36"/>
          <p:cNvCxnSpPr/>
          <p:nvPr/>
        </p:nvCxnSpPr>
        <p:spPr>
          <a:xfrm>
            <a:off x="3696250" y="4389600"/>
            <a:ext cx="5447700" cy="19800"/>
          </a:xfrm>
          <a:prstGeom prst="straightConnector1">
            <a:avLst/>
          </a:prstGeom>
          <a:noFill/>
          <a:ln w="9525" cap="flat" cmpd="sng">
            <a:solidFill>
              <a:srgbClr val="434343"/>
            </a:solidFill>
            <a:prstDash val="solid"/>
            <a:round/>
            <a:headEnd type="none" w="med" len="med"/>
            <a:tailEnd type="none" w="med" len="med"/>
          </a:ln>
        </p:spPr>
      </p:cxnSp>
      <p:grpSp>
        <p:nvGrpSpPr>
          <p:cNvPr id="181" name="Google Shape;181;p36"/>
          <p:cNvGrpSpPr/>
          <p:nvPr/>
        </p:nvGrpSpPr>
        <p:grpSpPr>
          <a:xfrm>
            <a:off x="8089940" y="561326"/>
            <a:ext cx="423413" cy="421569"/>
            <a:chOff x="7703675" y="2541175"/>
            <a:chExt cx="499425" cy="497250"/>
          </a:xfrm>
        </p:grpSpPr>
        <p:sp>
          <p:nvSpPr>
            <p:cNvPr id="182" name="Google Shape;182;p36"/>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6"/>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6"/>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6"/>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6"/>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36">
            <a:hlinkClick r:id="" action="ppaction://noaction"/>
          </p:cNvPr>
          <p:cNvSpPr/>
          <p:nvPr/>
        </p:nvSpPr>
        <p:spPr>
          <a:xfrm>
            <a:off x="7991475" y="463300"/>
            <a:ext cx="620100" cy="617400"/>
          </a:xfrm>
          <a:prstGeom prst="snip2DiagRect">
            <a:avLst>
              <a:gd name="adj1" fmla="val 0"/>
              <a:gd name="adj2"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1000"/>
                                        <p:tgtEl>
                                          <p:spTgt spid="18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7"/>
          <p:cNvSpPr/>
          <p:nvPr/>
        </p:nvSpPr>
        <p:spPr>
          <a:xfrm rot="5400000">
            <a:off x="3697050" y="388400"/>
            <a:ext cx="1749900" cy="7337700"/>
          </a:xfrm>
          <a:prstGeom prst="snip1Rect">
            <a:avLst>
              <a:gd name="adj"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7"/>
          <p:cNvSpPr txBox="1">
            <a:spLocks noGrp="1"/>
          </p:cNvSpPr>
          <p:nvPr>
            <p:ph type="ctrTitle"/>
          </p:nvPr>
        </p:nvSpPr>
        <p:spPr>
          <a:xfrm>
            <a:off x="1964851" y="2004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Access Modifiers</a:t>
            </a:r>
            <a:endParaRPr/>
          </a:p>
        </p:txBody>
      </p:sp>
      <p:sp>
        <p:nvSpPr>
          <p:cNvPr id="194" name="Google Shape;194;p37"/>
          <p:cNvSpPr txBox="1">
            <a:spLocks noGrp="1"/>
          </p:cNvSpPr>
          <p:nvPr>
            <p:ph type="ctrTitle" idx="2"/>
          </p:nvPr>
        </p:nvSpPr>
        <p:spPr>
          <a:xfrm>
            <a:off x="1212950" y="4474621"/>
            <a:ext cx="6644700" cy="37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lt1"/>
                </a:solidFill>
              </a:rPr>
              <a:t>class</a:t>
            </a:r>
            <a:endParaRPr sz="2000"/>
          </a:p>
        </p:txBody>
      </p:sp>
      <p:sp>
        <p:nvSpPr>
          <p:cNvPr id="195" name="Google Shape;195;p37"/>
          <p:cNvSpPr txBox="1">
            <a:spLocks noGrp="1"/>
          </p:cNvSpPr>
          <p:nvPr>
            <p:ph type="subTitle" idx="1"/>
          </p:nvPr>
        </p:nvSpPr>
        <p:spPr>
          <a:xfrm>
            <a:off x="1212925" y="3268837"/>
            <a:ext cx="6644700" cy="105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rPr>
              <a:t>- public</a:t>
            </a:r>
            <a:endParaRPr sz="1200">
              <a:solidFill>
                <a:schemeClr val="lt1"/>
              </a:solidFill>
            </a:endParaRPr>
          </a:p>
          <a:p>
            <a:pPr marL="0" lvl="0" indent="0" algn="l" rtl="0">
              <a:spcBef>
                <a:spcPts val="0"/>
              </a:spcBef>
              <a:spcAft>
                <a:spcPts val="0"/>
              </a:spcAft>
              <a:buNone/>
            </a:pPr>
            <a:r>
              <a:rPr lang="en" sz="1200">
                <a:solidFill>
                  <a:schemeClr val="lt1"/>
                </a:solidFill>
              </a:rPr>
              <a:t> → dapat diakses class lain</a:t>
            </a:r>
            <a:endParaRPr sz="1200">
              <a:solidFill>
                <a:schemeClr val="lt1"/>
              </a:solidFill>
            </a:endParaRPr>
          </a:p>
          <a:p>
            <a:pPr marL="0" lvl="0" indent="0" algn="l" rtl="0">
              <a:spcBef>
                <a:spcPts val="0"/>
              </a:spcBef>
              <a:spcAft>
                <a:spcPts val="0"/>
              </a:spcAft>
              <a:buNone/>
            </a:pPr>
            <a:r>
              <a:rPr lang="en" sz="1200">
                <a:solidFill>
                  <a:schemeClr val="lt1"/>
                </a:solidFill>
              </a:rPr>
              <a:t>- default</a:t>
            </a:r>
            <a:endParaRPr sz="1200">
              <a:solidFill>
                <a:schemeClr val="lt1"/>
              </a:solidFill>
            </a:endParaRPr>
          </a:p>
          <a:p>
            <a:pPr marL="0" lvl="0" indent="0" algn="l" rtl="0">
              <a:spcBef>
                <a:spcPts val="0"/>
              </a:spcBef>
              <a:spcAft>
                <a:spcPts val="0"/>
              </a:spcAft>
              <a:buNone/>
            </a:pPr>
            <a:r>
              <a:rPr lang="en" sz="1200">
                <a:solidFill>
                  <a:schemeClr val="lt1"/>
                </a:solidFill>
              </a:rPr>
              <a:t> → hanya dapat diakses class lain dalam satu package yg sama</a:t>
            </a:r>
            <a:endParaRPr sz="1200">
              <a:solidFill>
                <a:schemeClr val="lt1"/>
              </a:solidFill>
            </a:endParaRPr>
          </a:p>
        </p:txBody>
      </p:sp>
      <p:sp>
        <p:nvSpPr>
          <p:cNvPr id="196" name="Google Shape;196;p37"/>
          <p:cNvSpPr/>
          <p:nvPr/>
        </p:nvSpPr>
        <p:spPr>
          <a:xfrm rot="-5400000" flipH="1">
            <a:off x="3427350" y="-1734775"/>
            <a:ext cx="2289300" cy="7337700"/>
          </a:xfrm>
          <a:prstGeom prst="snip1Rect">
            <a:avLst>
              <a:gd name="adj"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7"/>
          <p:cNvSpPr txBox="1">
            <a:spLocks noGrp="1"/>
          </p:cNvSpPr>
          <p:nvPr>
            <p:ph type="ctrTitle" idx="3"/>
          </p:nvPr>
        </p:nvSpPr>
        <p:spPr>
          <a:xfrm>
            <a:off x="1596143" y="2558789"/>
            <a:ext cx="6644700" cy="495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000">
                <a:solidFill>
                  <a:schemeClr val="lt1"/>
                </a:solidFill>
              </a:rPr>
              <a:t>atribut, method, constructor</a:t>
            </a:r>
            <a:endParaRPr sz="2000"/>
          </a:p>
        </p:txBody>
      </p:sp>
      <p:sp>
        <p:nvSpPr>
          <p:cNvPr id="198" name="Google Shape;198;p37"/>
          <p:cNvSpPr txBox="1">
            <a:spLocks noGrp="1"/>
          </p:cNvSpPr>
          <p:nvPr>
            <p:ph type="subTitle" idx="4"/>
          </p:nvPr>
        </p:nvSpPr>
        <p:spPr>
          <a:xfrm>
            <a:off x="1416875" y="873275"/>
            <a:ext cx="6021300" cy="1443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a:solidFill>
                  <a:schemeClr val="lt1"/>
                </a:solidFill>
              </a:rPr>
              <a:t>- public</a:t>
            </a:r>
            <a:endParaRPr sz="1200">
              <a:solidFill>
                <a:schemeClr val="lt1"/>
              </a:solidFill>
            </a:endParaRPr>
          </a:p>
          <a:p>
            <a:pPr marL="0" lvl="0" indent="0" algn="l" rtl="0">
              <a:spcBef>
                <a:spcPts val="0"/>
              </a:spcBef>
              <a:spcAft>
                <a:spcPts val="0"/>
              </a:spcAft>
              <a:buNone/>
            </a:pPr>
            <a:r>
              <a:rPr lang="en" sz="1200">
                <a:solidFill>
                  <a:schemeClr val="lt1"/>
                </a:solidFill>
              </a:rPr>
              <a:t> → dapat diakses class lain</a:t>
            </a:r>
            <a:endParaRPr sz="1200">
              <a:solidFill>
                <a:schemeClr val="lt1"/>
              </a:solidFill>
            </a:endParaRPr>
          </a:p>
          <a:p>
            <a:pPr marL="0" lvl="0" indent="0" algn="l" rtl="0">
              <a:spcBef>
                <a:spcPts val="0"/>
              </a:spcBef>
              <a:spcAft>
                <a:spcPts val="0"/>
              </a:spcAft>
              <a:buNone/>
            </a:pPr>
            <a:r>
              <a:rPr lang="en" sz="1200">
                <a:solidFill>
                  <a:schemeClr val="lt1"/>
                </a:solidFill>
              </a:rPr>
              <a:t>- default</a:t>
            </a:r>
            <a:endParaRPr sz="1200">
              <a:solidFill>
                <a:schemeClr val="lt1"/>
              </a:solidFill>
            </a:endParaRPr>
          </a:p>
          <a:p>
            <a:pPr marL="0" lvl="0" indent="0" algn="l" rtl="0">
              <a:spcBef>
                <a:spcPts val="0"/>
              </a:spcBef>
              <a:spcAft>
                <a:spcPts val="0"/>
              </a:spcAft>
              <a:buNone/>
            </a:pPr>
            <a:r>
              <a:rPr lang="en" sz="1200">
                <a:solidFill>
                  <a:schemeClr val="lt1"/>
                </a:solidFill>
              </a:rPr>
              <a:t> → hanya dapat diakses class lain dalam satu package yg sama</a:t>
            </a:r>
            <a:endParaRPr sz="1200">
              <a:solidFill>
                <a:schemeClr val="lt1"/>
              </a:solidFill>
            </a:endParaRPr>
          </a:p>
          <a:p>
            <a:pPr marL="0" lvl="0" indent="0" algn="just" rtl="0">
              <a:spcBef>
                <a:spcPts val="0"/>
              </a:spcBef>
              <a:spcAft>
                <a:spcPts val="0"/>
              </a:spcAft>
              <a:buNone/>
            </a:pPr>
            <a:r>
              <a:rPr lang="en" sz="1200">
                <a:solidFill>
                  <a:schemeClr val="lt1"/>
                </a:solidFill>
              </a:rPr>
              <a:t>- private</a:t>
            </a:r>
            <a:endParaRPr sz="1200">
              <a:solidFill>
                <a:schemeClr val="lt1"/>
              </a:solidFill>
            </a:endParaRPr>
          </a:p>
          <a:p>
            <a:pPr marL="0" lvl="0" indent="0" algn="l" rtl="0">
              <a:spcBef>
                <a:spcPts val="0"/>
              </a:spcBef>
              <a:spcAft>
                <a:spcPts val="0"/>
              </a:spcAft>
              <a:buNone/>
            </a:pPr>
            <a:r>
              <a:rPr lang="en" sz="1200">
                <a:solidFill>
                  <a:schemeClr val="lt1"/>
                </a:solidFill>
              </a:rPr>
              <a:t> → hanya dapat diakses dalam class tersebut</a:t>
            </a:r>
            <a:endParaRPr sz="1200">
              <a:solidFill>
                <a:schemeClr val="lt1"/>
              </a:solidFill>
            </a:endParaRPr>
          </a:p>
          <a:p>
            <a:pPr marL="0" lvl="0" indent="0" algn="just" rtl="0">
              <a:spcBef>
                <a:spcPts val="0"/>
              </a:spcBef>
              <a:spcAft>
                <a:spcPts val="0"/>
              </a:spcAft>
              <a:buNone/>
            </a:pPr>
            <a:r>
              <a:rPr lang="en" sz="1200">
                <a:solidFill>
                  <a:schemeClr val="lt1"/>
                </a:solidFill>
              </a:rPr>
              <a:t>- protected</a:t>
            </a:r>
            <a:endParaRPr sz="1200">
              <a:solidFill>
                <a:schemeClr val="lt1"/>
              </a:solidFill>
            </a:endParaRPr>
          </a:p>
          <a:p>
            <a:pPr marL="0" lvl="0" indent="0" algn="l" rtl="0">
              <a:spcBef>
                <a:spcPts val="0"/>
              </a:spcBef>
              <a:spcAft>
                <a:spcPts val="0"/>
              </a:spcAft>
              <a:buNone/>
            </a:pPr>
            <a:r>
              <a:rPr lang="en" sz="1200">
                <a:solidFill>
                  <a:schemeClr val="lt1"/>
                </a:solidFill>
              </a:rPr>
              <a:t> → hanya dapat diakses di class turunan dan dalam package yang sama</a:t>
            </a:r>
            <a:endParaRPr sz="1200">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fade">
                                      <p:cBhvr>
                                        <p:cTn id="7" dur="10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8"/>
          <p:cNvSpPr/>
          <p:nvPr/>
        </p:nvSpPr>
        <p:spPr>
          <a:xfrm rot="5400000">
            <a:off x="3856200" y="547500"/>
            <a:ext cx="1431600" cy="7337700"/>
          </a:xfrm>
          <a:prstGeom prst="snip1Rect">
            <a:avLst>
              <a:gd name="adj"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8"/>
          <p:cNvSpPr txBox="1">
            <a:spLocks noGrp="1"/>
          </p:cNvSpPr>
          <p:nvPr>
            <p:ph type="ctrTitle"/>
          </p:nvPr>
        </p:nvSpPr>
        <p:spPr>
          <a:xfrm>
            <a:off x="1964851" y="2004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Non-Access Modifiers</a:t>
            </a:r>
            <a:endParaRPr/>
          </a:p>
        </p:txBody>
      </p:sp>
      <p:sp>
        <p:nvSpPr>
          <p:cNvPr id="205" name="Google Shape;205;p38"/>
          <p:cNvSpPr txBox="1">
            <a:spLocks noGrp="1"/>
          </p:cNvSpPr>
          <p:nvPr>
            <p:ph type="ctrTitle" idx="2"/>
          </p:nvPr>
        </p:nvSpPr>
        <p:spPr>
          <a:xfrm>
            <a:off x="1212950" y="4439102"/>
            <a:ext cx="6644700" cy="46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lt1"/>
                </a:solidFill>
              </a:rPr>
              <a:t>class</a:t>
            </a:r>
            <a:endParaRPr sz="2000"/>
          </a:p>
        </p:txBody>
      </p:sp>
      <p:sp>
        <p:nvSpPr>
          <p:cNvPr id="206" name="Google Shape;206;p38"/>
          <p:cNvSpPr txBox="1">
            <a:spLocks noGrp="1"/>
          </p:cNvSpPr>
          <p:nvPr>
            <p:ph type="subTitle" idx="1"/>
          </p:nvPr>
        </p:nvSpPr>
        <p:spPr>
          <a:xfrm>
            <a:off x="1212950" y="3568725"/>
            <a:ext cx="7253400" cy="86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rPr>
              <a:t>- final</a:t>
            </a:r>
            <a:endParaRPr sz="1200">
              <a:solidFill>
                <a:schemeClr val="lt1"/>
              </a:solidFill>
            </a:endParaRPr>
          </a:p>
          <a:p>
            <a:pPr marL="0" lvl="0" indent="0" algn="l" rtl="0">
              <a:spcBef>
                <a:spcPts val="0"/>
              </a:spcBef>
              <a:spcAft>
                <a:spcPts val="0"/>
              </a:spcAft>
              <a:buNone/>
            </a:pPr>
            <a:r>
              <a:rPr lang="en" sz="1200">
                <a:solidFill>
                  <a:schemeClr val="lt1"/>
                </a:solidFill>
              </a:rPr>
              <a:t> → class yang tidak bisa diturunkan ke class lain</a:t>
            </a:r>
            <a:endParaRPr sz="1200">
              <a:solidFill>
                <a:schemeClr val="lt1"/>
              </a:solidFill>
            </a:endParaRPr>
          </a:p>
          <a:p>
            <a:pPr marL="0" lvl="0" indent="0" algn="l" rtl="0">
              <a:spcBef>
                <a:spcPts val="0"/>
              </a:spcBef>
              <a:spcAft>
                <a:spcPts val="0"/>
              </a:spcAft>
              <a:buNone/>
            </a:pPr>
            <a:r>
              <a:rPr lang="en" sz="1200">
                <a:solidFill>
                  <a:schemeClr val="lt1"/>
                </a:solidFill>
              </a:rPr>
              <a:t>- abstract</a:t>
            </a:r>
            <a:endParaRPr sz="1200">
              <a:solidFill>
                <a:schemeClr val="lt1"/>
              </a:solidFill>
            </a:endParaRPr>
          </a:p>
          <a:p>
            <a:pPr marL="0" lvl="0" indent="0" algn="l" rtl="0">
              <a:spcBef>
                <a:spcPts val="0"/>
              </a:spcBef>
              <a:spcAft>
                <a:spcPts val="0"/>
              </a:spcAft>
              <a:buNone/>
            </a:pPr>
            <a:r>
              <a:rPr lang="en" sz="1200">
                <a:solidFill>
                  <a:schemeClr val="lt1"/>
                </a:solidFill>
              </a:rPr>
              <a:t> → class yang tidak dapat dibuat objeknya, tetapi hanya digunakan sebagai 'blueprint' untuk diturunkan ke class lain</a:t>
            </a:r>
            <a:endParaRPr sz="1200">
              <a:solidFill>
                <a:schemeClr val="lt1"/>
              </a:solidFill>
            </a:endParaRPr>
          </a:p>
        </p:txBody>
      </p:sp>
      <p:sp>
        <p:nvSpPr>
          <p:cNvPr id="207" name="Google Shape;207;p38"/>
          <p:cNvSpPr/>
          <p:nvPr/>
        </p:nvSpPr>
        <p:spPr>
          <a:xfrm rot="-5400000" flipH="1">
            <a:off x="3305250" y="-1620075"/>
            <a:ext cx="2533500" cy="7337700"/>
          </a:xfrm>
          <a:prstGeom prst="snip1Rect">
            <a:avLst>
              <a:gd name="adj"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8"/>
          <p:cNvSpPr txBox="1">
            <a:spLocks noGrp="1"/>
          </p:cNvSpPr>
          <p:nvPr>
            <p:ph type="ctrTitle" idx="3"/>
          </p:nvPr>
        </p:nvSpPr>
        <p:spPr>
          <a:xfrm>
            <a:off x="1596143" y="2740045"/>
            <a:ext cx="6644700" cy="548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000">
                <a:solidFill>
                  <a:schemeClr val="lt1"/>
                </a:solidFill>
              </a:rPr>
              <a:t>atribut &amp; method</a:t>
            </a:r>
            <a:endParaRPr sz="2000"/>
          </a:p>
        </p:txBody>
      </p:sp>
      <p:sp>
        <p:nvSpPr>
          <p:cNvPr id="209" name="Google Shape;209;p38"/>
          <p:cNvSpPr txBox="1">
            <a:spLocks noGrp="1"/>
          </p:cNvSpPr>
          <p:nvPr>
            <p:ph type="subTitle" idx="4"/>
          </p:nvPr>
        </p:nvSpPr>
        <p:spPr>
          <a:xfrm>
            <a:off x="1416875" y="889550"/>
            <a:ext cx="6021300" cy="2107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a:solidFill>
                  <a:schemeClr val="lt1"/>
                </a:solidFill>
              </a:rPr>
              <a:t>- final</a:t>
            </a:r>
            <a:endParaRPr sz="1200">
              <a:solidFill>
                <a:schemeClr val="lt1"/>
              </a:solidFill>
            </a:endParaRPr>
          </a:p>
          <a:p>
            <a:pPr marL="0" lvl="0" indent="0" algn="l" rtl="0">
              <a:spcBef>
                <a:spcPts val="0"/>
              </a:spcBef>
              <a:spcAft>
                <a:spcPts val="0"/>
              </a:spcAft>
              <a:buNone/>
            </a:pPr>
            <a:r>
              <a:rPr lang="en" sz="1200">
                <a:solidFill>
                  <a:schemeClr val="lt1"/>
                </a:solidFill>
              </a:rPr>
              <a:t> → atribut/method tidak dapat diubah</a:t>
            </a:r>
            <a:endParaRPr sz="1200">
              <a:solidFill>
                <a:schemeClr val="lt1"/>
              </a:solidFill>
            </a:endParaRPr>
          </a:p>
          <a:p>
            <a:pPr marL="0" lvl="0" indent="0" algn="just" rtl="0">
              <a:spcBef>
                <a:spcPts val="0"/>
              </a:spcBef>
              <a:spcAft>
                <a:spcPts val="0"/>
              </a:spcAft>
              <a:buNone/>
            </a:pPr>
            <a:r>
              <a:rPr lang="en" sz="1200">
                <a:solidFill>
                  <a:schemeClr val="lt1"/>
                </a:solidFill>
              </a:rPr>
              <a:t>- static</a:t>
            </a:r>
            <a:endParaRPr sz="1200">
              <a:solidFill>
                <a:schemeClr val="lt1"/>
              </a:solidFill>
            </a:endParaRPr>
          </a:p>
          <a:p>
            <a:pPr marL="0" lvl="0" indent="0" algn="l" rtl="0">
              <a:spcBef>
                <a:spcPts val="0"/>
              </a:spcBef>
              <a:spcAft>
                <a:spcPts val="0"/>
              </a:spcAft>
              <a:buNone/>
            </a:pPr>
            <a:r>
              <a:rPr lang="en" sz="1200">
                <a:solidFill>
                  <a:schemeClr val="lt1"/>
                </a:solidFill>
              </a:rPr>
              <a:t> → atribut/method milik class, bukan objek</a:t>
            </a:r>
            <a:endParaRPr sz="1200">
              <a:solidFill>
                <a:schemeClr val="lt1"/>
              </a:solidFill>
            </a:endParaRPr>
          </a:p>
          <a:p>
            <a:pPr marL="0" lvl="0" indent="0" algn="just" rtl="0">
              <a:spcBef>
                <a:spcPts val="0"/>
              </a:spcBef>
              <a:spcAft>
                <a:spcPts val="0"/>
              </a:spcAft>
              <a:buNone/>
            </a:pPr>
            <a:r>
              <a:rPr lang="en" sz="1200">
                <a:solidFill>
                  <a:schemeClr val="lt1"/>
                </a:solidFill>
              </a:rPr>
              <a:t>- abstract</a:t>
            </a:r>
            <a:endParaRPr sz="1200">
              <a:solidFill>
                <a:schemeClr val="lt1"/>
              </a:solidFill>
            </a:endParaRPr>
          </a:p>
          <a:p>
            <a:pPr marL="0" lvl="0" indent="0" algn="l" rtl="0">
              <a:spcBef>
                <a:spcPts val="0"/>
              </a:spcBef>
              <a:spcAft>
                <a:spcPts val="0"/>
              </a:spcAft>
              <a:buNone/>
            </a:pPr>
            <a:r>
              <a:rPr lang="en" sz="1200">
                <a:solidFill>
                  <a:schemeClr val="lt1"/>
                </a:solidFill>
              </a:rPr>
              <a:t> → hanya dapat digunakan pada method dengan class abstract</a:t>
            </a:r>
            <a:endParaRPr sz="1200">
              <a:solidFill>
                <a:schemeClr val="lt1"/>
              </a:solidFill>
            </a:endParaRPr>
          </a:p>
          <a:p>
            <a:pPr marL="0" lvl="0" indent="0" algn="just" rtl="0">
              <a:spcBef>
                <a:spcPts val="0"/>
              </a:spcBef>
              <a:spcAft>
                <a:spcPts val="0"/>
              </a:spcAft>
              <a:buNone/>
            </a:pPr>
            <a:r>
              <a:rPr lang="en" sz="1200">
                <a:solidFill>
                  <a:schemeClr val="lt1"/>
                </a:solidFill>
              </a:rPr>
              <a:t>- transient</a:t>
            </a:r>
            <a:endParaRPr sz="1200">
              <a:solidFill>
                <a:schemeClr val="lt1"/>
              </a:solidFill>
            </a:endParaRPr>
          </a:p>
          <a:p>
            <a:pPr marL="0" lvl="0" indent="0" algn="l" rtl="0">
              <a:spcBef>
                <a:spcPts val="0"/>
              </a:spcBef>
              <a:spcAft>
                <a:spcPts val="0"/>
              </a:spcAft>
              <a:buNone/>
            </a:pPr>
            <a:r>
              <a:rPr lang="en" sz="1200">
                <a:solidFill>
                  <a:schemeClr val="lt1"/>
                </a:solidFill>
              </a:rPr>
              <a:t> → dilewati ketika melakukan serialisasi object dengan atribut/method tersebut</a:t>
            </a:r>
            <a:endParaRPr sz="1200">
              <a:solidFill>
                <a:schemeClr val="lt1"/>
              </a:solidFill>
            </a:endParaRPr>
          </a:p>
          <a:p>
            <a:pPr marL="0" lvl="0" indent="0" algn="l" rtl="0">
              <a:spcBef>
                <a:spcPts val="0"/>
              </a:spcBef>
              <a:spcAft>
                <a:spcPts val="0"/>
              </a:spcAft>
              <a:buNone/>
            </a:pPr>
            <a:r>
              <a:rPr lang="en" sz="1200">
                <a:solidFill>
                  <a:schemeClr val="lt1"/>
                </a:solidFill>
              </a:rPr>
              <a:t>- synchronized</a:t>
            </a:r>
            <a:endParaRPr sz="1200">
              <a:solidFill>
                <a:schemeClr val="lt1"/>
              </a:solidFill>
            </a:endParaRPr>
          </a:p>
          <a:p>
            <a:pPr marL="0" lvl="0" indent="0" algn="l" rtl="0">
              <a:spcBef>
                <a:spcPts val="0"/>
              </a:spcBef>
              <a:spcAft>
                <a:spcPts val="0"/>
              </a:spcAft>
              <a:buNone/>
            </a:pPr>
            <a:r>
              <a:rPr lang="en" sz="1200">
                <a:solidFill>
                  <a:schemeClr val="lt1"/>
                </a:solidFill>
              </a:rPr>
              <a:t> → method yang hanya akan dapat diakses oleh satu thread di satu waktu yang sama</a:t>
            </a:r>
            <a:endParaRPr sz="1200">
              <a:solidFill>
                <a:schemeClr val="lt1"/>
              </a:solidFill>
            </a:endParaRPr>
          </a:p>
          <a:p>
            <a:pPr marL="0" lvl="0" indent="0" algn="l" rtl="0">
              <a:spcBef>
                <a:spcPts val="0"/>
              </a:spcBef>
              <a:spcAft>
                <a:spcPts val="0"/>
              </a:spcAft>
              <a:buNone/>
            </a:pPr>
            <a:r>
              <a:rPr lang="en" sz="1200">
                <a:solidFill>
                  <a:schemeClr val="lt1"/>
                </a:solidFill>
              </a:rPr>
              <a:t>- volatile</a:t>
            </a:r>
            <a:endParaRPr sz="1200">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10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9"/>
          <p:cNvSpPr txBox="1">
            <a:spLocks noGrp="1"/>
          </p:cNvSpPr>
          <p:nvPr>
            <p:ph type="ctrTitle"/>
          </p:nvPr>
        </p:nvSpPr>
        <p:spPr>
          <a:xfrm flipH="1">
            <a:off x="3966979" y="2635675"/>
            <a:ext cx="5195700" cy="192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000"/>
              <a:t>ENCAPSULATION</a:t>
            </a:r>
            <a:endParaRPr sz="5000"/>
          </a:p>
        </p:txBody>
      </p:sp>
      <p:cxnSp>
        <p:nvCxnSpPr>
          <p:cNvPr id="215" name="Google Shape;215;p39"/>
          <p:cNvCxnSpPr/>
          <p:nvPr/>
        </p:nvCxnSpPr>
        <p:spPr>
          <a:xfrm>
            <a:off x="3696250" y="4008600"/>
            <a:ext cx="5447700" cy="19800"/>
          </a:xfrm>
          <a:prstGeom prst="straightConnector1">
            <a:avLst/>
          </a:prstGeom>
          <a:noFill/>
          <a:ln w="9525" cap="flat" cmpd="sng">
            <a:solidFill>
              <a:srgbClr val="434343"/>
            </a:solidFill>
            <a:prstDash val="solid"/>
            <a:round/>
            <a:headEnd type="none" w="med" len="med"/>
            <a:tailEnd type="none" w="med" len="med"/>
          </a:ln>
        </p:spPr>
      </p:cxnSp>
      <p:grpSp>
        <p:nvGrpSpPr>
          <p:cNvPr id="216" name="Google Shape;216;p39"/>
          <p:cNvGrpSpPr/>
          <p:nvPr/>
        </p:nvGrpSpPr>
        <p:grpSpPr>
          <a:xfrm>
            <a:off x="8089940" y="561326"/>
            <a:ext cx="423413" cy="421569"/>
            <a:chOff x="7703675" y="2541175"/>
            <a:chExt cx="499425" cy="497250"/>
          </a:xfrm>
        </p:grpSpPr>
        <p:sp>
          <p:nvSpPr>
            <p:cNvPr id="217" name="Google Shape;217;p39"/>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9"/>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9"/>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9"/>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9"/>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39">
            <a:hlinkClick r:id="" action="ppaction://noaction"/>
          </p:cNvPr>
          <p:cNvSpPr/>
          <p:nvPr/>
        </p:nvSpPr>
        <p:spPr>
          <a:xfrm>
            <a:off x="7991475" y="463300"/>
            <a:ext cx="620100" cy="617400"/>
          </a:xfrm>
          <a:prstGeom prst="snip2DiagRect">
            <a:avLst>
              <a:gd name="adj1" fmla="val 0"/>
              <a:gd name="adj2"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15"/>
                                        </p:tgtEl>
                                        <p:attrNameLst>
                                          <p:attrName>style.visibility</p:attrName>
                                        </p:attrNameLst>
                                      </p:cBhvr>
                                      <p:to>
                                        <p:strVal val="visible"/>
                                      </p:to>
                                    </p:set>
                                    <p:anim calcmode="lin" valueType="num">
                                      <p:cBhvr additive="base">
                                        <p:cTn id="7" dur="1000"/>
                                        <p:tgtEl>
                                          <p:spTgt spid="21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0"/>
          <p:cNvSpPr txBox="1">
            <a:spLocks noGrp="1"/>
          </p:cNvSpPr>
          <p:nvPr>
            <p:ph type="ctrTitle"/>
          </p:nvPr>
        </p:nvSpPr>
        <p:spPr>
          <a:xfrm>
            <a:off x="1964851" y="200450"/>
            <a:ext cx="5214300" cy="9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Encapsulation</a:t>
            </a:r>
            <a:endParaRPr/>
          </a:p>
        </p:txBody>
      </p:sp>
      <p:sp>
        <p:nvSpPr>
          <p:cNvPr id="228" name="Google Shape;228;p40"/>
          <p:cNvSpPr txBox="1">
            <a:spLocks noGrp="1"/>
          </p:cNvSpPr>
          <p:nvPr>
            <p:ph type="subTitle" idx="1"/>
          </p:nvPr>
        </p:nvSpPr>
        <p:spPr>
          <a:xfrm>
            <a:off x="1212925" y="3268837"/>
            <a:ext cx="6644700" cy="105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lt1"/>
                </a:solidFill>
              </a:rPr>
              <a:t>- public</a:t>
            </a:r>
            <a:endParaRPr sz="1100">
              <a:solidFill>
                <a:schemeClr val="lt1"/>
              </a:solidFill>
            </a:endParaRPr>
          </a:p>
          <a:p>
            <a:pPr marL="0" lvl="0" indent="0" algn="l" rtl="0">
              <a:spcBef>
                <a:spcPts val="0"/>
              </a:spcBef>
              <a:spcAft>
                <a:spcPts val="0"/>
              </a:spcAft>
              <a:buNone/>
            </a:pPr>
            <a:r>
              <a:rPr lang="en" sz="1100">
                <a:solidFill>
                  <a:schemeClr val="lt1"/>
                </a:solidFill>
              </a:rPr>
              <a:t> → dapat diakses class lain</a:t>
            </a:r>
            <a:endParaRPr sz="1100">
              <a:solidFill>
                <a:schemeClr val="lt1"/>
              </a:solidFill>
            </a:endParaRPr>
          </a:p>
          <a:p>
            <a:pPr marL="0" lvl="0" indent="0" algn="l" rtl="0">
              <a:spcBef>
                <a:spcPts val="0"/>
              </a:spcBef>
              <a:spcAft>
                <a:spcPts val="0"/>
              </a:spcAft>
              <a:buNone/>
            </a:pPr>
            <a:r>
              <a:rPr lang="en" sz="1100">
                <a:solidFill>
                  <a:schemeClr val="lt1"/>
                </a:solidFill>
              </a:rPr>
              <a:t>- default</a:t>
            </a:r>
            <a:endParaRPr sz="1100">
              <a:solidFill>
                <a:schemeClr val="lt1"/>
              </a:solidFill>
            </a:endParaRPr>
          </a:p>
          <a:p>
            <a:pPr marL="0" lvl="0" indent="0" algn="l" rtl="0">
              <a:spcBef>
                <a:spcPts val="0"/>
              </a:spcBef>
              <a:spcAft>
                <a:spcPts val="0"/>
              </a:spcAft>
              <a:buNone/>
            </a:pPr>
            <a:r>
              <a:rPr lang="en" sz="1100">
                <a:solidFill>
                  <a:schemeClr val="lt1"/>
                </a:solidFill>
              </a:rPr>
              <a:t> → hanya dapat diakses class lain dalam satu package yg sama</a:t>
            </a:r>
            <a:endParaRPr sz="1100">
              <a:solidFill>
                <a:schemeClr val="lt1"/>
              </a:solidFill>
            </a:endParaRPr>
          </a:p>
        </p:txBody>
      </p:sp>
      <p:sp>
        <p:nvSpPr>
          <p:cNvPr id="229" name="Google Shape;229;p40"/>
          <p:cNvSpPr/>
          <p:nvPr/>
        </p:nvSpPr>
        <p:spPr>
          <a:xfrm rot="-5400000" flipH="1">
            <a:off x="3199200" y="-1037925"/>
            <a:ext cx="2745600" cy="7337700"/>
          </a:xfrm>
          <a:prstGeom prst="snip1Rect">
            <a:avLst>
              <a:gd name="adj"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0"/>
          <p:cNvSpPr txBox="1">
            <a:spLocks noGrp="1"/>
          </p:cNvSpPr>
          <p:nvPr>
            <p:ph type="subTitle" idx="4"/>
          </p:nvPr>
        </p:nvSpPr>
        <p:spPr>
          <a:xfrm>
            <a:off x="1431675" y="1509825"/>
            <a:ext cx="6021300" cy="22422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 sz="1400">
                <a:solidFill>
                  <a:schemeClr val="lt1"/>
                </a:solidFill>
              </a:rPr>
              <a:t>Encapsulation atau enkapsulasi adalah konsep untuk memastikan bahwa data-data yang sensitif tersembunyi dari user. Pengimplementasian konsep encapsulation ini wajib melakukan dua hal, yaitu dengan mendeklarasikan atribut/method dengan modifier private serta membuat method set (setter) dan get (getter) untuk mengakses ataupun memanipulasi atribut/method yang private tersebut.</a:t>
            </a:r>
            <a:endParaRPr sz="1400">
              <a:solidFill>
                <a:schemeClr val="lt1"/>
              </a:solidFill>
            </a:endParaRPr>
          </a:p>
          <a:p>
            <a:pPr marL="0" lvl="0" indent="0" algn="just" rtl="0">
              <a:spcBef>
                <a:spcPts val="0"/>
              </a:spcBef>
              <a:spcAft>
                <a:spcPts val="0"/>
              </a:spcAft>
              <a:buNone/>
            </a:pPr>
            <a:endParaRPr sz="1400">
              <a:solidFill>
                <a:schemeClr val="lt1"/>
              </a:solidFill>
            </a:endParaRPr>
          </a:p>
          <a:p>
            <a:pPr marL="0" lvl="0" indent="0" algn="just" rtl="0">
              <a:spcBef>
                <a:spcPts val="0"/>
              </a:spcBef>
              <a:spcAft>
                <a:spcPts val="0"/>
              </a:spcAft>
              <a:buNone/>
            </a:pPr>
            <a:r>
              <a:rPr lang="en" sz="1400" b="1">
                <a:solidFill>
                  <a:schemeClr val="lt1"/>
                </a:solidFill>
                <a:latin typeface="Roboto Condensed"/>
                <a:ea typeface="Roboto Condensed"/>
                <a:cs typeface="Roboto Condensed"/>
                <a:sym typeface="Roboto Condensed"/>
              </a:rPr>
              <a:t>Keywords:</a:t>
            </a:r>
            <a:endParaRPr sz="1400" b="1">
              <a:solidFill>
                <a:schemeClr val="lt1"/>
              </a:solidFill>
              <a:latin typeface="Roboto Condensed"/>
              <a:ea typeface="Roboto Condensed"/>
              <a:cs typeface="Roboto Condensed"/>
              <a:sym typeface="Roboto Condensed"/>
            </a:endParaRPr>
          </a:p>
          <a:p>
            <a:pPr marL="457200" lvl="0" indent="-317500" algn="just" rtl="0">
              <a:spcBef>
                <a:spcPts val="0"/>
              </a:spcBef>
              <a:spcAft>
                <a:spcPts val="0"/>
              </a:spcAft>
              <a:buClr>
                <a:schemeClr val="lt1"/>
              </a:buClr>
              <a:buSzPts val="1400"/>
              <a:buChar char="-"/>
            </a:pPr>
            <a:r>
              <a:rPr lang="en" sz="1400">
                <a:solidFill>
                  <a:schemeClr val="lt1"/>
                </a:solidFill>
              </a:rPr>
              <a:t>Private atribut/method</a:t>
            </a:r>
            <a:endParaRPr sz="1400">
              <a:solidFill>
                <a:schemeClr val="lt1"/>
              </a:solidFill>
            </a:endParaRPr>
          </a:p>
          <a:p>
            <a:pPr marL="457200" lvl="0" indent="-317500" algn="just" rtl="0">
              <a:spcBef>
                <a:spcPts val="0"/>
              </a:spcBef>
              <a:spcAft>
                <a:spcPts val="0"/>
              </a:spcAft>
              <a:buClr>
                <a:schemeClr val="lt1"/>
              </a:buClr>
              <a:buSzPts val="1400"/>
              <a:buChar char="-"/>
            </a:pPr>
            <a:r>
              <a:rPr lang="en" sz="1400">
                <a:solidFill>
                  <a:schemeClr val="lt1"/>
                </a:solidFill>
              </a:rPr>
              <a:t>Setter Getter</a:t>
            </a:r>
            <a:endParaRPr sz="1400">
              <a:solidFill>
                <a:schemeClr val="lt1"/>
              </a:solidFill>
            </a:endParaRPr>
          </a:p>
          <a:p>
            <a:pPr marL="914400" lvl="0" indent="0" algn="just" rtl="0">
              <a:spcBef>
                <a:spcPts val="0"/>
              </a:spcBef>
              <a:spcAft>
                <a:spcPts val="0"/>
              </a:spcAft>
              <a:buNone/>
            </a:pPr>
            <a:endParaRPr sz="1400">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fade">
                                      <p:cBhvr>
                                        <p:cTn id="7" dur="10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1"/>
          <p:cNvSpPr txBox="1">
            <a:spLocks noGrp="1"/>
          </p:cNvSpPr>
          <p:nvPr>
            <p:ph type="ctrTitle"/>
          </p:nvPr>
        </p:nvSpPr>
        <p:spPr>
          <a:xfrm>
            <a:off x="1964851" y="200450"/>
            <a:ext cx="5214300" cy="9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236" name="Google Shape;236;p41"/>
          <p:cNvSpPr txBox="1">
            <a:spLocks noGrp="1"/>
          </p:cNvSpPr>
          <p:nvPr>
            <p:ph type="subTitle" idx="1"/>
          </p:nvPr>
        </p:nvSpPr>
        <p:spPr>
          <a:xfrm>
            <a:off x="1212925" y="3268837"/>
            <a:ext cx="6644700" cy="105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lt1"/>
                </a:solidFill>
              </a:rPr>
              <a:t>- public</a:t>
            </a:r>
            <a:endParaRPr sz="1100">
              <a:solidFill>
                <a:schemeClr val="lt1"/>
              </a:solidFill>
            </a:endParaRPr>
          </a:p>
          <a:p>
            <a:pPr marL="0" lvl="0" indent="0" algn="l" rtl="0">
              <a:spcBef>
                <a:spcPts val="0"/>
              </a:spcBef>
              <a:spcAft>
                <a:spcPts val="0"/>
              </a:spcAft>
              <a:buNone/>
            </a:pPr>
            <a:r>
              <a:rPr lang="en" sz="1100">
                <a:solidFill>
                  <a:schemeClr val="lt1"/>
                </a:solidFill>
              </a:rPr>
              <a:t> → dapat diakses class lain</a:t>
            </a:r>
            <a:endParaRPr sz="1100">
              <a:solidFill>
                <a:schemeClr val="lt1"/>
              </a:solidFill>
            </a:endParaRPr>
          </a:p>
          <a:p>
            <a:pPr marL="0" lvl="0" indent="0" algn="l" rtl="0">
              <a:spcBef>
                <a:spcPts val="0"/>
              </a:spcBef>
              <a:spcAft>
                <a:spcPts val="0"/>
              </a:spcAft>
              <a:buNone/>
            </a:pPr>
            <a:r>
              <a:rPr lang="en" sz="1100">
                <a:solidFill>
                  <a:schemeClr val="lt1"/>
                </a:solidFill>
              </a:rPr>
              <a:t>- default</a:t>
            </a:r>
            <a:endParaRPr sz="1100">
              <a:solidFill>
                <a:schemeClr val="lt1"/>
              </a:solidFill>
            </a:endParaRPr>
          </a:p>
          <a:p>
            <a:pPr marL="0" lvl="0" indent="0" algn="l" rtl="0">
              <a:spcBef>
                <a:spcPts val="0"/>
              </a:spcBef>
              <a:spcAft>
                <a:spcPts val="0"/>
              </a:spcAft>
              <a:buNone/>
            </a:pPr>
            <a:r>
              <a:rPr lang="en" sz="1100">
                <a:solidFill>
                  <a:schemeClr val="lt1"/>
                </a:solidFill>
              </a:rPr>
              <a:t> → hanya dapat diakses class lain dalam satu package yg sama</a:t>
            </a:r>
            <a:endParaRPr sz="1100">
              <a:solidFill>
                <a:schemeClr val="lt1"/>
              </a:solidFill>
            </a:endParaRPr>
          </a:p>
        </p:txBody>
      </p:sp>
      <p:sp>
        <p:nvSpPr>
          <p:cNvPr id="237" name="Google Shape;237;p41"/>
          <p:cNvSpPr/>
          <p:nvPr/>
        </p:nvSpPr>
        <p:spPr>
          <a:xfrm rot="-5400000" flipH="1">
            <a:off x="3199200" y="-1037925"/>
            <a:ext cx="2745600" cy="7337700"/>
          </a:xfrm>
          <a:prstGeom prst="snip1Rect">
            <a:avLst>
              <a:gd name="adj"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1"/>
          <p:cNvSpPr txBox="1">
            <a:spLocks noGrp="1"/>
          </p:cNvSpPr>
          <p:nvPr>
            <p:ph type="subTitle" idx="4"/>
          </p:nvPr>
        </p:nvSpPr>
        <p:spPr>
          <a:xfrm>
            <a:off x="1561350" y="1487625"/>
            <a:ext cx="6021300" cy="2286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400">
                <a:solidFill>
                  <a:schemeClr val="lt1"/>
                </a:solidFill>
              </a:rPr>
              <a:t>Dengan menggunakan encapsulation, kita dapat :</a:t>
            </a:r>
            <a:endParaRPr sz="1400">
              <a:solidFill>
                <a:schemeClr val="lt1"/>
              </a:solidFill>
            </a:endParaRPr>
          </a:p>
          <a:p>
            <a:pPr marL="0" lvl="0" indent="0" algn="just" rtl="0">
              <a:spcBef>
                <a:spcPts val="0"/>
              </a:spcBef>
              <a:spcAft>
                <a:spcPts val="0"/>
              </a:spcAft>
              <a:buClr>
                <a:schemeClr val="dk1"/>
              </a:buClr>
              <a:buSzPts val="1100"/>
              <a:buFont typeface="Arial"/>
              <a:buNone/>
            </a:pPr>
            <a:endParaRPr sz="1400">
              <a:solidFill>
                <a:schemeClr val="lt1"/>
              </a:solidFill>
            </a:endParaRPr>
          </a:p>
          <a:p>
            <a:pPr marL="457200" lvl="0" indent="-317500" algn="just" rtl="0">
              <a:spcBef>
                <a:spcPts val="0"/>
              </a:spcBef>
              <a:spcAft>
                <a:spcPts val="0"/>
              </a:spcAft>
              <a:buClr>
                <a:schemeClr val="lt1"/>
              </a:buClr>
              <a:buSzPts val="1400"/>
              <a:buAutoNum type="arabicPeriod"/>
            </a:pPr>
            <a:r>
              <a:rPr lang="en" sz="1400">
                <a:solidFill>
                  <a:schemeClr val="lt1"/>
                </a:solidFill>
              </a:rPr>
              <a:t>Menyembunyikan atribut/method yang tidak perlu diketahui oleh user. (User hanya cukup memanggil suatu method tanpa memerlukan proses yang kompleks → proses kompleks dilakukan oleh method yang sudah dibuat)</a:t>
            </a:r>
            <a:endParaRPr sz="1400">
              <a:solidFill>
                <a:schemeClr val="lt1"/>
              </a:solidFill>
            </a:endParaRPr>
          </a:p>
          <a:p>
            <a:pPr marL="457200" lvl="0" indent="-317500" algn="just" rtl="0">
              <a:spcBef>
                <a:spcPts val="0"/>
              </a:spcBef>
              <a:spcAft>
                <a:spcPts val="0"/>
              </a:spcAft>
              <a:buClr>
                <a:schemeClr val="lt1"/>
              </a:buClr>
              <a:buSzPts val="1400"/>
              <a:buAutoNum type="arabicPeriod"/>
            </a:pPr>
            <a:r>
              <a:rPr lang="en" sz="1400">
                <a:solidFill>
                  <a:schemeClr val="lt1"/>
                </a:solidFill>
              </a:rPr>
              <a:t>Mencegah/menghindari terjadi kesalahan yang mungkin dapat terjadi terhadap penggunaan suatu class di class lain yang menggunakannya. </a:t>
            </a:r>
            <a:endParaRPr sz="1400">
              <a:solidFill>
                <a:schemeClr val="lt1"/>
              </a:solidFill>
            </a:endParaRPr>
          </a:p>
          <a:p>
            <a:pPr marL="457200" lvl="0" indent="-317500" algn="just" rtl="0">
              <a:spcBef>
                <a:spcPts val="0"/>
              </a:spcBef>
              <a:spcAft>
                <a:spcPts val="0"/>
              </a:spcAft>
              <a:buClr>
                <a:schemeClr val="lt1"/>
              </a:buClr>
              <a:buSzPts val="1400"/>
              <a:buAutoNum type="arabicPeriod"/>
            </a:pPr>
            <a:r>
              <a:rPr lang="en" sz="1400">
                <a:solidFill>
                  <a:schemeClr val="lt1"/>
                </a:solidFill>
              </a:rPr>
              <a:t>Mempermudah dalam pemeliharaan kode ataupun proses debugging (karena atribut yang digunakan hanya dapat didapatkan/diproses di dalam suatu method saja).</a:t>
            </a:r>
            <a:endParaRPr sz="1400">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6"/>
                                        </p:tgtEl>
                                        <p:attrNameLst>
                                          <p:attrName>style.visibility</p:attrName>
                                        </p:attrNameLst>
                                      </p:cBhvr>
                                      <p:to>
                                        <p:strVal val="visible"/>
                                      </p:to>
                                    </p:set>
                                    <p:animEffect transition="in" filter="fade">
                                      <p:cBhvr>
                                        <p:cTn id="7" dur="1000"/>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 Newsletter XL by Slidesgo">
  <a:themeElements>
    <a:clrScheme name="Simple Light">
      <a:dk1>
        <a:srgbClr val="000000"/>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1285</Words>
  <Application>Microsoft Office PowerPoint</Application>
  <PresentationFormat>On-screen Show (16:9)</PresentationFormat>
  <Paragraphs>171</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Roboto Condensed</vt:lpstr>
      <vt:lpstr>Roboto Condensed Light</vt:lpstr>
      <vt:lpstr>Arial</vt:lpstr>
      <vt:lpstr>Exo 2</vt:lpstr>
      <vt:lpstr>Courier New</vt:lpstr>
      <vt:lpstr>Fira Sans Extra Condensed Medium</vt:lpstr>
      <vt:lpstr>Tech Newsletter XL by Slidesgo</vt:lpstr>
      <vt:lpstr>PPBO 08</vt:lpstr>
      <vt:lpstr>PACKAGE</vt:lpstr>
      <vt:lpstr>Package</vt:lpstr>
      <vt:lpstr>  ACCESS MODIFIER</vt:lpstr>
      <vt:lpstr>Access Modifiers</vt:lpstr>
      <vt:lpstr>Non-Access Modifiers</vt:lpstr>
      <vt:lpstr>ENCAPSULATION</vt:lpstr>
      <vt:lpstr>Encapsulation</vt:lpstr>
      <vt:lpstr>Why</vt:lpstr>
      <vt:lpstr>INHERITANCE</vt:lpstr>
      <vt:lpstr>Inheritance</vt:lpstr>
      <vt:lpstr>Mengapa menggunakan Inheritance? </vt:lpstr>
      <vt:lpstr>Jenis - jenis inheritance</vt:lpstr>
      <vt:lpstr>Single Inheritance</vt:lpstr>
      <vt:lpstr>Multilevel Inheritance</vt:lpstr>
      <vt:lpstr>Hierarchical Inheritance</vt:lpstr>
      <vt:lpstr>Multiple Inheritance</vt:lpstr>
      <vt:lpstr>Method Overriding</vt:lpstr>
      <vt:lpstr>Method overriding rules</vt:lpstr>
      <vt:lpstr>ABSTRACT CLASS  &amp;  INTERFACE</vt:lpstr>
      <vt:lpstr>Abstract Class</vt:lpstr>
      <vt:lpstr>Interface</vt:lpstr>
      <vt:lpstr>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PPBO 08</dc:title>
  <cp:lastModifiedBy>Muhammad Alwiza Ansyar</cp:lastModifiedBy>
  <cp:revision>1</cp:revision>
  <dcterms:modified xsi:type="dcterms:W3CDTF">2022-11-07T04:58:50Z</dcterms:modified>
</cp:coreProperties>
</file>