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99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8" d="100"/>
          <a:sy n="68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Android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Introduction To Android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Android Mobile Development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8" y="3161210"/>
            <a:ext cx="7635241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81B0-8D8F-44AE-8123-0A8FEEB0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8C17-2D1F-4671-A9C1-96ABD6597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has its own libraries, which is written in C/C++. </a:t>
            </a:r>
          </a:p>
          <a:p>
            <a:r>
              <a:rPr lang="en-US" dirty="0"/>
              <a:t>These libraries cannot be accessed directly. With the help of application framework, we can access these libraries. </a:t>
            </a:r>
          </a:p>
          <a:p>
            <a:r>
              <a:rPr lang="en-US" dirty="0"/>
              <a:t>There are many libraries like web libraries to access web browsers, libraries for android and video formats etc.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BF0D37D-D1B9-4B9E-88D0-55A869FA3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910012"/>
            <a:ext cx="82772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259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8B2A-1940-4E55-BF8A-84D9DA2E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CAE3F-11A6-4727-A5B3-ACEC3C301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Android Runtime was designed specifically for Android to meet the needs of running in an embedded environment where you have limited battery, limited memory, limited CPU.</a:t>
            </a:r>
          </a:p>
          <a:p>
            <a:r>
              <a:rPr lang="en-US" dirty="0" err="1"/>
              <a:t>Dalvik</a:t>
            </a:r>
            <a:r>
              <a:rPr lang="en-US" dirty="0"/>
              <a:t> is the process virtual machine in Google's android operating system. </a:t>
            </a:r>
          </a:p>
          <a:p>
            <a:r>
              <a:rPr lang="en-US" dirty="0"/>
              <a:t>It is the software that runs the apps on android devices. </a:t>
            </a:r>
          </a:p>
          <a:p>
            <a:r>
              <a:rPr lang="en-US" dirty="0" err="1"/>
              <a:t>Dalvik</a:t>
            </a:r>
            <a:r>
              <a:rPr lang="en-US" dirty="0"/>
              <a:t> is thus an integral part of android ,which is typically used on mobile devices such as mobile phones and tablet computers.</a:t>
            </a:r>
          </a:p>
          <a:p>
            <a:r>
              <a:rPr lang="en-US" dirty="0"/>
              <a:t>Programs are commonly written in java and compiled to byte code.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1F30F77-929E-4E0A-B86A-55C7F54A8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929" y="166689"/>
            <a:ext cx="33337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9284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8B2A-1940-4E55-BF8A-84D9DA2E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CAE3F-11A6-4727-A5B3-ACEC3C301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in blue, meaning that it's written in the Java programming language.</a:t>
            </a:r>
          </a:p>
          <a:p>
            <a:r>
              <a:rPr lang="en-US" dirty="0"/>
              <a:t>The core library contains all of the collection classes, utilities, IO, all the utilities and tools that you’ve come to expected to use.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1F30F77-929E-4E0A-B86A-55C7F54A8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4077508"/>
            <a:ext cx="33337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313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665D-91BF-4616-A9C0-65A40ECD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423FE-2E97-45C1-B382-7A6B1EC09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all written in a Java programming language and the application framework is the toolkit that all applications use.</a:t>
            </a:r>
          </a:p>
          <a:p>
            <a:r>
              <a:rPr lang="en-US" dirty="0"/>
              <a:t>These applications include the ones that come with a phone like the home applications, or the phone application. </a:t>
            </a:r>
          </a:p>
          <a:p>
            <a:r>
              <a:rPr lang="en-US" dirty="0"/>
              <a:t>It includes applications written by Google, and it includes apps that will be written by you. </a:t>
            </a:r>
          </a:p>
          <a:p>
            <a:r>
              <a:rPr lang="en-US" dirty="0"/>
              <a:t>So, all apps use the same framework and the same APIs.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26E1548-5B5E-4FCE-8B5F-7A1772995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" y="5036234"/>
            <a:ext cx="85820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791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0851-A0B6-4765-B93C-DA779028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9FAC6-DAC5-4786-9656-D3C1BC5F2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These are as follows :</a:t>
            </a:r>
          </a:p>
          <a:p>
            <a:r>
              <a:rPr lang="en-US" dirty="0"/>
              <a:t>Activity  manager : It manages the lifecycle of applications. It enable proper management of all the activities. All the activities are controlled by activity manager.</a:t>
            </a:r>
          </a:p>
          <a:p>
            <a:r>
              <a:rPr lang="en-US" dirty="0"/>
              <a:t>Resource manager : It provides access to non-code resources such as graphics etc.</a:t>
            </a:r>
          </a:p>
          <a:p>
            <a:r>
              <a:rPr lang="en-US" dirty="0"/>
              <a:t>Notification manager : It enables all applications to display custom alerts in status bar.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3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0851-A0B6-4765-B93C-DA779028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9FAC6-DAC5-4786-9656-D3C1BC5F2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Location manager : It fires alerts when user enters or leaves a specified geographical location.</a:t>
            </a:r>
          </a:p>
          <a:p>
            <a:r>
              <a:rPr lang="en-US" dirty="0"/>
              <a:t>Package manager : It is use to retrieve the data about installed packages on device.</a:t>
            </a:r>
          </a:p>
          <a:p>
            <a:r>
              <a:rPr lang="en-US" dirty="0"/>
              <a:t>Window manager : It is use to create views and layouts.</a:t>
            </a:r>
          </a:p>
          <a:p>
            <a:r>
              <a:rPr lang="en-US" dirty="0"/>
              <a:t>Telephony manager : It is use to handle settings of network connection and all information about services on device.</a:t>
            </a:r>
          </a:p>
        </p:txBody>
      </p:sp>
    </p:spTree>
    <p:extLst>
      <p:ext uri="{BB962C8B-B14F-4D97-AF65-F5344CB8AC3E}">
        <p14:creationId xmlns:p14="http://schemas.microsoft.com/office/powerpoint/2010/main" val="2774875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199A-5566-422C-A236-D88FBFC6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09B84-2794-41D6-A0B5-4C0B80401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final layer on top is Applications.</a:t>
            </a:r>
          </a:p>
          <a:p>
            <a:r>
              <a:rPr lang="en-US" dirty="0"/>
              <a:t>It includes the home application the contacts application , the browser, and apps.</a:t>
            </a:r>
          </a:p>
          <a:p>
            <a:r>
              <a:rPr lang="en-US" dirty="0"/>
              <a:t>It is the most upper layer in android architecture. </a:t>
            </a:r>
          </a:p>
          <a:p>
            <a:r>
              <a:rPr lang="en-US" dirty="0"/>
              <a:t>All the applications like camera, Google maps, browser, </a:t>
            </a:r>
            <a:r>
              <a:rPr lang="en-US" dirty="0" err="1"/>
              <a:t>sms</a:t>
            </a:r>
            <a:r>
              <a:rPr lang="en-US" dirty="0"/>
              <a:t>, calendars, contacts are native applications. These applications works with end user with the help of application framework to operate.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043B5DB-97F3-42AD-B555-E7C64537D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44" y="4984750"/>
            <a:ext cx="85820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61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51D1-0B62-416F-AE6C-DD8F9F87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EC872-6372-42D8-BC33-26A86C5F8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is a multi-process system, in which each application (and parts of the system) runs in its own process. </a:t>
            </a:r>
          </a:p>
          <a:p>
            <a:r>
              <a:rPr lang="en-US" dirty="0"/>
              <a:t>Most security between applications and the system is enforced at the process level through standard Linux facilities, such as user and group IDs that are assigned to applications. </a:t>
            </a:r>
          </a:p>
          <a:p>
            <a:r>
              <a:rPr lang="en-US" dirty="0"/>
              <a:t>Android is designed having multi layer security which provides flexibility for this platform. When attackers attempt attack on device, android platform help to reduce the portability of the attack.</a:t>
            </a:r>
          </a:p>
        </p:txBody>
      </p:sp>
    </p:spTree>
    <p:extLst>
      <p:ext uri="{BB962C8B-B14F-4D97-AF65-F5344CB8AC3E}">
        <p14:creationId xmlns:p14="http://schemas.microsoft.com/office/powerpoint/2010/main" val="2967219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4202-4172-4FBE-A2C8-483A093C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78EFA-DEDB-4C0A-BA91-05EDE94D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Wi-Fi location still runs even when Wi-Fi is turned off</a:t>
            </a:r>
          </a:p>
          <a:p>
            <a:r>
              <a:rPr lang="en-US" dirty="0"/>
              <a:t>Developer logging and analyzing enhancements</a:t>
            </a:r>
          </a:p>
          <a:p>
            <a:r>
              <a:rPr lang="en-US" dirty="0"/>
              <a:t>It is optimized for mobile devices.</a:t>
            </a:r>
          </a:p>
          <a:p>
            <a:r>
              <a:rPr lang="en-US" dirty="0"/>
              <a:t>It enables reuse and replacement of components.</a:t>
            </a:r>
          </a:p>
          <a:p>
            <a:r>
              <a:rPr lang="en-US" dirty="0"/>
              <a:t>Java support, media support, multi touch, video calling, multi tasking, voice based features, screen capture, camera, </a:t>
            </a:r>
            <a:r>
              <a:rPr lang="en-US" dirty="0" err="1"/>
              <a:t>bluetooth</a:t>
            </a:r>
            <a:r>
              <a:rPr lang="en-US" dirty="0"/>
              <a:t>, </a:t>
            </a:r>
            <a:r>
              <a:rPr lang="en-US" dirty="0" err="1"/>
              <a:t>gps</a:t>
            </a:r>
            <a:r>
              <a:rPr lang="en-US" dirty="0"/>
              <a:t>, compass and accelerometer,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28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8A2B1-4A01-4813-BA6D-5C665716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9D0DC-2432-407D-9605-ED132B5E7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ability for anyone to customize the Google Android platform</a:t>
            </a:r>
          </a:p>
          <a:p>
            <a:r>
              <a:rPr lang="en-US" dirty="0"/>
              <a:t>It gives you better notification.</a:t>
            </a:r>
          </a:p>
          <a:p>
            <a:r>
              <a:rPr lang="en-US" dirty="0"/>
              <a:t>It lets you choose your hardware.</a:t>
            </a:r>
          </a:p>
          <a:p>
            <a:r>
              <a:rPr lang="en-US" dirty="0"/>
              <a:t>It has better app market (over 3 mil apps as per June 2017)</a:t>
            </a:r>
          </a:p>
          <a:p>
            <a:r>
              <a:rPr lang="en-US" dirty="0"/>
              <a:t>A more mature platform</a:t>
            </a:r>
          </a:p>
          <a:p>
            <a:r>
              <a:rPr lang="en-US" dirty="0"/>
              <a:t>With the support of many applications, the user can change the screen display.</a:t>
            </a:r>
          </a:p>
          <a:p>
            <a:r>
              <a:rPr lang="en-US" dirty="0"/>
              <a:t>With Google chrome you can open many window at once.</a:t>
            </a:r>
          </a:p>
          <a:p>
            <a:r>
              <a:rPr lang="en-US" dirty="0"/>
              <a:t>Supports all Google services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17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Inc. founded in Palo Alto, California, United States in October 2003 by Andy Rubin, Rich Miner, Nick Sears, and Chris White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07B654-E98F-450B-8BD3-43E5C381D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065" y="3163398"/>
            <a:ext cx="5031870" cy="264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7556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7954-BC35-4887-97DC-B8EC3324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Disadvatages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30C7-8A50-4AF9-A044-D52D7C3B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Market is less control of the manager, sometimes there are malware. </a:t>
            </a:r>
          </a:p>
          <a:p>
            <a:r>
              <a:rPr lang="en-US" dirty="0"/>
              <a:t>Wasteful Batteries, This is because the OS is a lot of "process" in the background causing the battery quickly drains. </a:t>
            </a:r>
          </a:p>
          <a:p>
            <a:r>
              <a:rPr lang="en-US" dirty="0"/>
              <a:t>Sometimes slow device company issued an official version of Android your own</a:t>
            </a:r>
          </a:p>
          <a:p>
            <a:r>
              <a:rPr lang="en-US" dirty="0"/>
              <a:t>Extremely inconsistence in design among apps</a:t>
            </a:r>
          </a:p>
          <a:p>
            <a:r>
              <a:rPr lang="en-US" dirty="0"/>
              <a:t>Very unstable and often hang or crash</a:t>
            </a:r>
          </a:p>
        </p:txBody>
      </p:sp>
    </p:spTree>
    <p:extLst>
      <p:ext uri="{BB962C8B-B14F-4D97-AF65-F5344CB8AC3E}">
        <p14:creationId xmlns:p14="http://schemas.microsoft.com/office/powerpoint/2010/main" val="896390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9A6E-BF21-4343-BE06-10F1F24DA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Android?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AC725-B6ED-4712-96BA-CEDEA1ADC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a open source software platform and operating system for mobile devices</a:t>
            </a:r>
          </a:p>
          <a:p>
            <a:r>
              <a:rPr lang="en-US" dirty="0"/>
              <a:t>Based on the Linux kernel</a:t>
            </a:r>
          </a:p>
          <a:p>
            <a:r>
              <a:rPr lang="en-US" dirty="0"/>
              <a:t>Developed by Google and later the Open Handset Alliance (OHA)</a:t>
            </a:r>
          </a:p>
          <a:p>
            <a:r>
              <a:rPr lang="en-US" dirty="0"/>
              <a:t>Allows writing managed code in the Java language</a:t>
            </a:r>
          </a:p>
          <a:p>
            <a:r>
              <a:rPr lang="en-US" dirty="0"/>
              <a:t>Android has its own virtual machine, DVM (</a:t>
            </a:r>
            <a:r>
              <a:rPr lang="en-US" dirty="0" err="1"/>
              <a:t>Dalvik</a:t>
            </a:r>
            <a:r>
              <a:rPr lang="en-US" dirty="0"/>
              <a:t> Virtual Machine), which is used for executing the android application</a:t>
            </a:r>
          </a:p>
          <a:p>
            <a:r>
              <a:rPr lang="en-US" dirty="0"/>
              <a:t>Google purchased the initial developer of the software, android incorporated in 2005.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55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7578-0EB2-4791-ABC9-ACE23923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Handset Alliance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DFFA8-D7E8-443D-AB04-B84DD5354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3985553" cy="4168775"/>
          </a:xfrm>
        </p:spPr>
        <p:txBody>
          <a:bodyPr>
            <a:normAutofit/>
          </a:bodyPr>
          <a:lstStyle/>
          <a:p>
            <a:r>
              <a:rPr lang="en-US" dirty="0"/>
              <a:t>The open handset alliance (OHA) is a business alliance of firm to develop open  standard for mobile devices.</a:t>
            </a:r>
          </a:p>
          <a:p>
            <a:r>
              <a:rPr lang="en-US" dirty="0"/>
              <a:t>Devoted to advancing open standards for mobile devices</a:t>
            </a:r>
          </a:p>
          <a:p>
            <a:r>
              <a:rPr lang="en-US" dirty="0"/>
              <a:t>Develop technologies that will significantly lower the cost of developing and distributing mobile devices and services.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70FEAB-9399-4B94-8D79-90E4E574F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938" y="1690689"/>
            <a:ext cx="3506412" cy="36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03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7578-0EB2-4791-ABC9-ACE23923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Handset Alliance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F63A201A-CE2A-4490-BF92-CEBAC45E5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09" y="2159391"/>
            <a:ext cx="762000" cy="43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6ED84635-B264-4152-B42A-5FD3848E9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809" y="2159391"/>
            <a:ext cx="762000" cy="43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F4619905-993E-4D21-A075-6F3132272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609" y="2159391"/>
            <a:ext cx="762000" cy="43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D5F16E93-A42D-425A-8A79-01798562C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409" y="2159391"/>
            <a:ext cx="762000" cy="43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>
            <a:extLst>
              <a:ext uri="{FF2B5EF4-FFF2-40B4-BE49-F238E27FC236}">
                <a16:creationId xmlns:a16="http://schemas.microsoft.com/office/drawing/2014/main" id="{C8F29572-F651-42E9-9BBF-168E89F59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" y="2997591"/>
            <a:ext cx="762000" cy="43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9B5FA01E-2E7A-477C-AA07-69EE266D7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809" y="2997591"/>
            <a:ext cx="762000" cy="43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>
            <a:extLst>
              <a:ext uri="{FF2B5EF4-FFF2-40B4-BE49-F238E27FC236}">
                <a16:creationId xmlns:a16="http://schemas.microsoft.com/office/drawing/2014/main" id="{753769FB-CC98-442C-A277-95F394B6D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409" y="2997591"/>
            <a:ext cx="762000" cy="43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>
            <a:extLst>
              <a:ext uri="{FF2B5EF4-FFF2-40B4-BE49-F238E27FC236}">
                <a16:creationId xmlns:a16="http://schemas.microsoft.com/office/drawing/2014/main" id="{815ADA1C-37B4-4BC1-8DDB-EF69B094D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409" y="2997591"/>
            <a:ext cx="762000" cy="43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3">
            <a:extLst>
              <a:ext uri="{FF2B5EF4-FFF2-40B4-BE49-F238E27FC236}">
                <a16:creationId xmlns:a16="http://schemas.microsoft.com/office/drawing/2014/main" id="{FA8E0B41-43E7-4006-89AC-2BA6E1A0C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209" y="2997591"/>
            <a:ext cx="762000" cy="43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4">
            <a:extLst>
              <a:ext uri="{FF2B5EF4-FFF2-40B4-BE49-F238E27FC236}">
                <a16:creationId xmlns:a16="http://schemas.microsoft.com/office/drawing/2014/main" id="{D819A381-A49B-4E5B-B6A1-99B884D0E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" y="3835791"/>
            <a:ext cx="762000" cy="43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5">
            <a:extLst>
              <a:ext uri="{FF2B5EF4-FFF2-40B4-BE49-F238E27FC236}">
                <a16:creationId xmlns:a16="http://schemas.microsoft.com/office/drawing/2014/main" id="{49B48B31-FF68-46D3-B17D-304D07FCD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009" y="3759591"/>
            <a:ext cx="762000" cy="43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6">
            <a:extLst>
              <a:ext uri="{FF2B5EF4-FFF2-40B4-BE49-F238E27FC236}">
                <a16:creationId xmlns:a16="http://schemas.microsoft.com/office/drawing/2014/main" id="{C2854C11-37E8-4A9F-AFC1-35541EFE8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809" y="3759591"/>
            <a:ext cx="762000" cy="43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4DCB7F23-BB88-4C57-8199-26280E716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409" y="2159391"/>
            <a:ext cx="762000" cy="43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8">
            <a:extLst>
              <a:ext uri="{FF2B5EF4-FFF2-40B4-BE49-F238E27FC236}">
                <a16:creationId xmlns:a16="http://schemas.microsoft.com/office/drawing/2014/main" id="{CC11D311-D946-4DA6-9A71-4079E8D7D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609" y="2997591"/>
            <a:ext cx="762000" cy="43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9">
            <a:extLst>
              <a:ext uri="{FF2B5EF4-FFF2-40B4-BE49-F238E27FC236}">
                <a16:creationId xmlns:a16="http://schemas.microsoft.com/office/drawing/2014/main" id="{A6F4A788-2612-41B8-AA0E-2991A9057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609" y="3835791"/>
            <a:ext cx="762000" cy="43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0">
            <a:extLst>
              <a:ext uri="{FF2B5EF4-FFF2-40B4-BE49-F238E27FC236}">
                <a16:creationId xmlns:a16="http://schemas.microsoft.com/office/drawing/2014/main" id="{0E23C548-2E9F-43C8-8D46-67204040F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09" y="3759591"/>
            <a:ext cx="1066800" cy="43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1">
            <a:extLst>
              <a:ext uri="{FF2B5EF4-FFF2-40B4-BE49-F238E27FC236}">
                <a16:creationId xmlns:a16="http://schemas.microsoft.com/office/drawing/2014/main" id="{B85F00BC-A91B-41B9-8CA6-C278F6095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009" y="3835791"/>
            <a:ext cx="914400" cy="43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2">
            <a:extLst>
              <a:ext uri="{FF2B5EF4-FFF2-40B4-BE49-F238E27FC236}">
                <a16:creationId xmlns:a16="http://schemas.microsoft.com/office/drawing/2014/main" id="{27103855-9DF5-492B-9C3B-DA14971A9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409" y="4597791"/>
            <a:ext cx="762000" cy="43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3">
            <a:extLst>
              <a:ext uri="{FF2B5EF4-FFF2-40B4-BE49-F238E27FC236}">
                <a16:creationId xmlns:a16="http://schemas.microsoft.com/office/drawing/2014/main" id="{D8DF95DC-B03B-40E6-966D-AA0E58170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809" y="4521591"/>
            <a:ext cx="762000" cy="43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4">
            <a:extLst>
              <a:ext uri="{FF2B5EF4-FFF2-40B4-BE49-F238E27FC236}">
                <a16:creationId xmlns:a16="http://schemas.microsoft.com/office/drawing/2014/main" id="{BF6174DF-6831-45A3-A2C9-7DCD19F8C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809" y="4445391"/>
            <a:ext cx="762000" cy="43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5">
            <a:extLst>
              <a:ext uri="{FF2B5EF4-FFF2-40B4-BE49-F238E27FC236}">
                <a16:creationId xmlns:a16="http://schemas.microsoft.com/office/drawing/2014/main" id="{8E99A2AC-3BAC-4E97-BCFC-3718778AE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609" y="4445391"/>
            <a:ext cx="762000" cy="43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6">
            <a:extLst>
              <a:ext uri="{FF2B5EF4-FFF2-40B4-BE49-F238E27FC236}">
                <a16:creationId xmlns:a16="http://schemas.microsoft.com/office/drawing/2014/main" id="{3DB69A32-30FF-4822-BF2A-909DA1B83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09" y="4445391"/>
            <a:ext cx="762000" cy="43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7">
            <a:extLst>
              <a:ext uri="{FF2B5EF4-FFF2-40B4-BE49-F238E27FC236}">
                <a16:creationId xmlns:a16="http://schemas.microsoft.com/office/drawing/2014/main" id="{2DD5C886-0115-488D-93AC-35B0CD961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809" y="4445391"/>
            <a:ext cx="990600" cy="43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8">
            <a:extLst>
              <a:ext uri="{FF2B5EF4-FFF2-40B4-BE49-F238E27FC236}">
                <a16:creationId xmlns:a16="http://schemas.microsoft.com/office/drawing/2014/main" id="{9EDA0BEA-8FEA-44E3-A271-11633C7B3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409" y="5359791"/>
            <a:ext cx="762000" cy="43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9">
            <a:extLst>
              <a:ext uri="{FF2B5EF4-FFF2-40B4-BE49-F238E27FC236}">
                <a16:creationId xmlns:a16="http://schemas.microsoft.com/office/drawing/2014/main" id="{F1EE5C72-CD36-49ED-8146-0F438B292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609" y="5283591"/>
            <a:ext cx="762000" cy="43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0">
            <a:extLst>
              <a:ext uri="{FF2B5EF4-FFF2-40B4-BE49-F238E27FC236}">
                <a16:creationId xmlns:a16="http://schemas.microsoft.com/office/drawing/2014/main" id="{E81C63DA-8C19-46BA-A438-9E785F5ED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609" y="5207391"/>
            <a:ext cx="762000" cy="43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1">
            <a:extLst>
              <a:ext uri="{FF2B5EF4-FFF2-40B4-BE49-F238E27FC236}">
                <a16:creationId xmlns:a16="http://schemas.microsoft.com/office/drawing/2014/main" id="{9CE601E5-5020-41AC-910D-63488A9FC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409" y="5207391"/>
            <a:ext cx="762000" cy="43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2">
            <a:extLst>
              <a:ext uri="{FF2B5EF4-FFF2-40B4-BE49-F238E27FC236}">
                <a16:creationId xmlns:a16="http://schemas.microsoft.com/office/drawing/2014/main" id="{FE83B922-5333-4F71-A40A-173E1CB93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609" y="5283591"/>
            <a:ext cx="762000" cy="43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3">
            <a:extLst>
              <a:ext uri="{FF2B5EF4-FFF2-40B4-BE49-F238E27FC236}">
                <a16:creationId xmlns:a16="http://schemas.microsoft.com/office/drawing/2014/main" id="{23D06B50-84BC-4E84-B1DC-9D9E019A3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809" y="5283591"/>
            <a:ext cx="990600" cy="43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93677673-403A-4702-BFA8-FC64E5C18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09" y="1422071"/>
            <a:ext cx="1371600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13786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ECBA-1DC5-4108-B849-D8B37C90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Version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A573C5-75AB-4F62-866D-AFDE5C252B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90689"/>
            <a:ext cx="7886700" cy="3379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58F1CE-06C8-4544-8073-03AAA6EB62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187460"/>
            <a:ext cx="2233950" cy="139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3845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7EF1-CFBE-4948-A775-EF12C39D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9FD05-4CF9-4197-B13B-0A1E1778A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software stack is split into Four Layers :</a:t>
            </a:r>
          </a:p>
          <a:p>
            <a:r>
              <a:rPr lang="en-US" dirty="0"/>
              <a:t>The application layer</a:t>
            </a:r>
          </a:p>
          <a:p>
            <a:r>
              <a:rPr lang="en-US" dirty="0"/>
              <a:t>The application framework</a:t>
            </a:r>
          </a:p>
          <a:p>
            <a:r>
              <a:rPr lang="en-US" dirty="0"/>
              <a:t>The libraries and runtime</a:t>
            </a:r>
          </a:p>
          <a:p>
            <a:r>
              <a:rPr lang="en-US" dirty="0"/>
              <a:t>The kernel</a:t>
            </a:r>
          </a:p>
        </p:txBody>
      </p:sp>
    </p:spTree>
    <p:extLst>
      <p:ext uri="{BB962C8B-B14F-4D97-AF65-F5344CB8AC3E}">
        <p14:creationId xmlns:p14="http://schemas.microsoft.com/office/powerpoint/2010/main" val="3142382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80A9-BFDF-4272-BF31-3C77BF1A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02F73-DD1B-45F5-A686-6EF53BEEB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ndroid os system-architecture.jpg">
            <a:extLst>
              <a:ext uri="{FF2B5EF4-FFF2-40B4-BE49-F238E27FC236}">
                <a16:creationId xmlns:a16="http://schemas.microsoft.com/office/drawing/2014/main" id="{1FD887B5-00C3-454E-9736-A0428E978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85834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16C6-D7C0-4BEE-88D3-023B962E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CF171-C2AF-423A-9C17-092F4F81E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architecture is based on the Linux2.6 kernel. </a:t>
            </a:r>
          </a:p>
          <a:p>
            <a:r>
              <a:rPr lang="en-US" dirty="0"/>
              <a:t>This layer is core of android architecture. It provides service like power management, memory management, security etc.</a:t>
            </a:r>
          </a:p>
          <a:p>
            <a:r>
              <a:rPr lang="en-US" dirty="0"/>
              <a:t>It helps in software or hardware binding for better communication. 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D5FC33F-88F2-4DB9-852F-A7ABE1941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4172390"/>
            <a:ext cx="82296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94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5521</TotalTime>
  <Words>975</Words>
  <Application>Microsoft Office PowerPoint</Application>
  <PresentationFormat>On-screen Show (4:3)</PresentationFormat>
  <Paragraphs>89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Introduction To Android </vt:lpstr>
      <vt:lpstr>History of Android</vt:lpstr>
      <vt:lpstr>What Is Android?</vt:lpstr>
      <vt:lpstr>Open Handset Alliance</vt:lpstr>
      <vt:lpstr>Open Handset Alliance</vt:lpstr>
      <vt:lpstr>Android Version</vt:lpstr>
      <vt:lpstr>Android Architecture</vt:lpstr>
      <vt:lpstr>PowerPoint Presentation</vt:lpstr>
      <vt:lpstr>Linux Kernel</vt:lpstr>
      <vt:lpstr>Native Libraries</vt:lpstr>
      <vt:lpstr>Android Runtime</vt:lpstr>
      <vt:lpstr>Android Runtime</vt:lpstr>
      <vt:lpstr>Application Framework</vt:lpstr>
      <vt:lpstr>Application Framework</vt:lpstr>
      <vt:lpstr>Application Framework</vt:lpstr>
      <vt:lpstr>Application Layer</vt:lpstr>
      <vt:lpstr>Security</vt:lpstr>
      <vt:lpstr>Android Features</vt:lpstr>
      <vt:lpstr>Advantages</vt:lpstr>
      <vt:lpstr>Disadvatages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382</cp:revision>
  <dcterms:created xsi:type="dcterms:W3CDTF">2015-11-07T11:59:24Z</dcterms:created>
  <dcterms:modified xsi:type="dcterms:W3CDTF">2017-08-12T17:35:27Z</dcterms:modified>
</cp:coreProperties>
</file>