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66" r:id="rId4"/>
    <p:sldId id="267" r:id="rId5"/>
    <p:sldId id="271" r:id="rId6"/>
    <p:sldId id="274" r:id="rId7"/>
    <p:sldId id="272" r:id="rId8"/>
    <p:sldId id="269" r:id="rId9"/>
    <p:sldId id="273" r:id="rId10"/>
    <p:sldId id="260" r:id="rId11"/>
    <p:sldId id="263" r:id="rId12"/>
    <p:sldId id="265" r:id="rId13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9" autoAdjust="0"/>
    <p:restoredTop sz="79524" autoAdjust="0"/>
  </p:normalViewPr>
  <p:slideViewPr>
    <p:cSldViewPr snapToGrid="0">
      <p:cViewPr varScale="1">
        <p:scale>
          <a:sx n="100" d="100"/>
          <a:sy n="100" d="100"/>
        </p:scale>
        <p:origin x="1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7" d="100"/>
          <a:sy n="107" d="100"/>
        </p:scale>
        <p:origin x="320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12T19:14:57.160" idx="17">
    <p:pos x="10" y="10"/>
    <p:text>Jonas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 rtlCol="0"/>
        <a:lstStyle/>
        <a:p>
          <a:pPr rtl="0"/>
          <a:endParaRPr lang="en-US"/>
        </a:p>
      </dgm:t>
    </dgm:pt>
    <dgm:pt modelId="{4F2A1D3E-E19F-455D-859F-C40136366B3D}">
      <dgm:prSet custT="1"/>
      <dgm:spPr/>
      <dgm:t>
        <a:bodyPr rtlCol="0"/>
        <a:lstStyle/>
        <a:p>
          <a:pPr rtl="0"/>
          <a:r>
            <a:rPr lang="de-DE" sz="2600" noProof="0" dirty="0">
              <a:latin typeface="Bodoni MT" panose="02070603080606020203" pitchFamily="18" charset="77"/>
              <a:cs typeface="Times New Roman" panose="02020603050405020304" pitchFamily="18" charset="0"/>
            </a:rPr>
            <a:t>Gute Datenqualität kostet Zeit</a:t>
          </a:r>
        </a:p>
      </dgm:t>
    </dgm:pt>
    <dgm:pt modelId="{D2DA1E0C-46CA-43FE-AD0E-1FF5A487E9EC}" type="parTrans" cxnId="{2DD1656A-1B48-4AFC-A65D-081443F407D0}">
      <dgm:prSet/>
      <dgm:spPr/>
      <dgm:t>
        <a:bodyPr rtlCol="0"/>
        <a:lstStyle/>
        <a:p>
          <a:pPr rtl="0"/>
          <a:endParaRPr lang="de-DE" noProof="0" dirty="0"/>
        </a:p>
      </dgm:t>
    </dgm:pt>
    <dgm:pt modelId="{D34FF2C9-9A85-4762-AD7F-0FD4259109E1}" type="sibTrans" cxnId="{2DD1656A-1B48-4AFC-A65D-081443F407D0}">
      <dgm:prSet/>
      <dgm:spPr/>
      <dgm:t>
        <a:bodyPr rtlCol="0"/>
        <a:lstStyle/>
        <a:p>
          <a:pPr rtl="0"/>
          <a:endParaRPr lang="de-DE" noProof="0" dirty="0"/>
        </a:p>
      </dgm:t>
    </dgm:pt>
    <dgm:pt modelId="{4A266DF3-F699-481D-952B-06E94865913D}">
      <dgm:prSet custT="1"/>
      <dgm:spPr/>
      <dgm:t>
        <a:bodyPr rtlCol="0"/>
        <a:lstStyle/>
        <a:p>
          <a:pPr rtl="0"/>
          <a:r>
            <a:rPr lang="de-DE" sz="2600" noProof="0" dirty="0">
              <a:latin typeface="Bodoni MT" panose="02070603080606020203" pitchFamily="18" charset="77"/>
              <a:cs typeface="Times New Roman" panose="02020603050405020304" pitchFamily="18" charset="0"/>
            </a:rPr>
            <a:t>Rechenleistung für Training und Optimierung ist nicht zu unterschätzen</a:t>
          </a:r>
        </a:p>
      </dgm:t>
    </dgm:pt>
    <dgm:pt modelId="{59FC4C72-0240-44CF-8C29-7E4727E8C7E6}" type="parTrans" cxnId="{40A842E7-7BD1-4C4C-BC2D-27ADB1F124AC}">
      <dgm:prSet/>
      <dgm:spPr/>
      <dgm:t>
        <a:bodyPr rtlCol="0"/>
        <a:lstStyle/>
        <a:p>
          <a:pPr rtl="0"/>
          <a:endParaRPr lang="de-DE" noProof="0" dirty="0"/>
        </a:p>
      </dgm:t>
    </dgm:pt>
    <dgm:pt modelId="{E43F7441-9245-4528-B8F7-2C400412818E}" type="sibTrans" cxnId="{40A842E7-7BD1-4C4C-BC2D-27ADB1F124AC}">
      <dgm:prSet/>
      <dgm:spPr/>
      <dgm:t>
        <a:bodyPr rtlCol="0"/>
        <a:lstStyle/>
        <a:p>
          <a:pPr rtl="0"/>
          <a:endParaRPr lang="de-DE" noProof="0" dirty="0"/>
        </a:p>
      </dgm:t>
    </dgm:pt>
    <dgm:pt modelId="{01C95085-4C2D-4356-A570-C83CCEF090EE}">
      <dgm:prSet custT="1"/>
      <dgm:spPr/>
      <dgm:t>
        <a:bodyPr rtlCol="0"/>
        <a:lstStyle/>
        <a:p>
          <a:pPr rtl="0"/>
          <a:r>
            <a:rPr lang="de-DE" sz="2600" noProof="0" dirty="0">
              <a:latin typeface="Bodoni MT" panose="02070603080606020203" pitchFamily="18" charset="77"/>
              <a:cs typeface="Times New Roman" panose="02020603050405020304" pitchFamily="18" charset="0"/>
            </a:rPr>
            <a:t>Python ist eine effiziente Programmiersprache für Data Science </a:t>
          </a:r>
        </a:p>
      </dgm:t>
    </dgm:pt>
    <dgm:pt modelId="{1A37DCC7-773C-40E2-8E5C-227CCAB23176}" type="parTrans" cxnId="{E4D79477-D677-4768-9595-5D84F3189B84}">
      <dgm:prSet/>
      <dgm:spPr/>
      <dgm:t>
        <a:bodyPr rtlCol="0"/>
        <a:lstStyle/>
        <a:p>
          <a:pPr rtl="0"/>
          <a:endParaRPr lang="de-DE" noProof="0" dirty="0"/>
        </a:p>
      </dgm:t>
    </dgm:pt>
    <dgm:pt modelId="{0B095CAA-79B6-4FBE-87CC-C4771004C1DA}" type="sibTrans" cxnId="{E4D79477-D677-4768-9595-5D84F3189B84}">
      <dgm:prSet/>
      <dgm:spPr/>
      <dgm:t>
        <a:bodyPr rtlCol="0"/>
        <a:lstStyle/>
        <a:p>
          <a:pPr rtl="0"/>
          <a:endParaRPr lang="de-DE" noProof="0" dirty="0"/>
        </a:p>
      </dgm:t>
    </dgm:pt>
    <dgm:pt modelId="{0744302F-FE80-4A21-8F48-80AF7C573D05}">
      <dgm:prSet custT="1"/>
      <dgm:spPr/>
      <dgm:t>
        <a:bodyPr rtlCol="0"/>
        <a:lstStyle/>
        <a:p>
          <a:pPr rtl="0"/>
          <a:r>
            <a:rPr lang="de-DE" sz="2600" noProof="0" dirty="0">
              <a:latin typeface="Bodoni MT" panose="02070603080606020203" pitchFamily="18" charset="77"/>
              <a:cs typeface="Times New Roman" panose="02020603050405020304" pitchFamily="18" charset="0"/>
            </a:rPr>
            <a:t>Aufgrund des Datenschutzes waren Daten aus dem Geschäftsumfeld nicht möglich</a:t>
          </a:r>
        </a:p>
      </dgm:t>
    </dgm:pt>
    <dgm:pt modelId="{F62031B4-9D20-48B1-8479-0E7A28243ACD}" type="parTrans" cxnId="{6F54B448-C903-4B1A-B913-000410367ED3}">
      <dgm:prSet/>
      <dgm:spPr/>
      <dgm:t>
        <a:bodyPr rtlCol="0"/>
        <a:lstStyle/>
        <a:p>
          <a:pPr rtl="0"/>
          <a:endParaRPr lang="de-DE" noProof="0" dirty="0"/>
        </a:p>
      </dgm:t>
    </dgm:pt>
    <dgm:pt modelId="{15147C7B-1477-4765-85E8-62B7E1ABC25F}" type="sibTrans" cxnId="{6F54B448-C903-4B1A-B913-000410367ED3}">
      <dgm:prSet/>
      <dgm:spPr/>
      <dgm:t>
        <a:bodyPr rtlCol="0"/>
        <a:lstStyle/>
        <a:p>
          <a:pPr rtl="0"/>
          <a:endParaRPr lang="de-DE" noProof="0" dirty="0"/>
        </a:p>
      </dgm:t>
    </dgm:pt>
    <dgm:pt modelId="{4FB41823-BC59-46D4-9CBC-E9595939B9BC}">
      <dgm:prSet custT="1"/>
      <dgm:spPr/>
      <dgm:t>
        <a:bodyPr rtlCol="0"/>
        <a:lstStyle/>
        <a:p>
          <a:pPr rtl="0"/>
          <a:r>
            <a:rPr lang="de-DE" sz="2600" noProof="0" dirty="0">
              <a:latin typeface="Bodoni MT" panose="02070603080606020203" pitchFamily="18" charset="77"/>
              <a:cs typeface="Times New Roman" panose="02020603050405020304" pitchFamily="18" charset="0"/>
            </a:rPr>
            <a:t>Praxisbeispiel zeigt Komplexität von </a:t>
          </a:r>
          <a:r>
            <a:rPr lang="de-DE" sz="2600" noProof="0" dirty="0" err="1">
              <a:latin typeface="Bodoni MT" panose="02070603080606020203" pitchFamily="18" charset="77"/>
              <a:cs typeface="Times New Roman" panose="02020603050405020304" pitchFamily="18" charset="0"/>
            </a:rPr>
            <a:t>Machine</a:t>
          </a:r>
          <a:r>
            <a:rPr lang="de-DE" sz="2600" noProof="0" dirty="0">
              <a:latin typeface="Bodoni MT" panose="02070603080606020203" pitchFamily="18" charset="77"/>
              <a:cs typeface="Times New Roman" panose="02020603050405020304" pitchFamily="18" charset="0"/>
            </a:rPr>
            <a:t> Learning auf, im Vergleich zu konstruierten Beispielen</a:t>
          </a:r>
        </a:p>
      </dgm:t>
    </dgm:pt>
    <dgm:pt modelId="{7909C466-3CC6-471A-ADC0-471EF5FBA9B7}" type="parTrans" cxnId="{0505B190-7936-490E-9ABF-6141D1B0B273}">
      <dgm:prSet/>
      <dgm:spPr/>
      <dgm:t>
        <a:bodyPr rtlCol="0"/>
        <a:lstStyle/>
        <a:p>
          <a:pPr rtl="0"/>
          <a:endParaRPr lang="de-DE" noProof="0" dirty="0"/>
        </a:p>
      </dgm:t>
    </dgm:pt>
    <dgm:pt modelId="{A88136E4-6B4C-4EE8-9E5A-1F016A3C14DC}" type="sibTrans" cxnId="{0505B190-7936-490E-9ABF-6141D1B0B273}">
      <dgm:prSet/>
      <dgm:spPr/>
      <dgm:t>
        <a:bodyPr rtlCol="0"/>
        <a:lstStyle/>
        <a:p>
          <a:pPr rtl="0"/>
          <a:endParaRPr lang="de-DE" noProof="0" dirty="0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10DA26D8-3205-49AB-9801-7479D75D0B9B}" type="pres">
      <dgm:prSet presAssocID="{4F2A1D3E-E19F-455D-859F-C40136366B3D}" presName="thickLine" presStyleLbl="alignNode1" presStyleIdx="0" presStyleCnt="5"/>
      <dgm:spPr/>
    </dgm:pt>
    <dgm:pt modelId="{678D6ACC-8BEB-4F60-8CD4-9CB2DDE72612}" type="pres">
      <dgm:prSet presAssocID="{4F2A1D3E-E19F-455D-859F-C40136366B3D}" presName="horz1" presStyleCnt="0"/>
      <dgm:spPr/>
    </dgm:pt>
    <dgm:pt modelId="{278D475D-CCFA-4E93-A503-7548BD710D98}" type="pres">
      <dgm:prSet presAssocID="{4F2A1D3E-E19F-455D-859F-C40136366B3D}" presName="tx1" presStyleLbl="revTx" presStyleIdx="0" presStyleCnt="5"/>
      <dgm:spPr/>
    </dgm:pt>
    <dgm:pt modelId="{51866F1A-9654-4DD6-B628-9CEF2A359C7D}" type="pres">
      <dgm:prSet presAssocID="{4F2A1D3E-E19F-455D-859F-C40136366B3D}" presName="vert1" presStyleCnt="0"/>
      <dgm:spPr/>
    </dgm:pt>
    <dgm:pt modelId="{D3985387-25A2-4EB6-99AD-2664D2661A5C}" type="pres">
      <dgm:prSet presAssocID="{4A266DF3-F699-481D-952B-06E94865913D}" presName="thickLine" presStyleLbl="alignNode1" presStyleIdx="1" presStyleCnt="5"/>
      <dgm:spPr/>
    </dgm:pt>
    <dgm:pt modelId="{D93FF54B-7422-4E12-8F54-0440562FEA00}" type="pres">
      <dgm:prSet presAssocID="{4A266DF3-F699-481D-952B-06E94865913D}" presName="horz1" presStyleCnt="0"/>
      <dgm:spPr/>
    </dgm:pt>
    <dgm:pt modelId="{3844A50A-7598-4C44-A3FD-CCE61E6BCEA0}" type="pres">
      <dgm:prSet presAssocID="{4A266DF3-F699-481D-952B-06E94865913D}" presName="tx1" presStyleLbl="revTx" presStyleIdx="1" presStyleCnt="5"/>
      <dgm:spPr/>
    </dgm:pt>
    <dgm:pt modelId="{52264B7A-13F0-4086-9BFF-154C471D9488}" type="pres">
      <dgm:prSet presAssocID="{4A266DF3-F699-481D-952B-06E94865913D}" presName="vert1" presStyleCnt="0"/>
      <dgm:spPr/>
    </dgm:pt>
    <dgm:pt modelId="{0E99E569-0DA0-4A1F-855A-45FE9C2A465F}" type="pres">
      <dgm:prSet presAssocID="{01C95085-4C2D-4356-A570-C83CCEF090EE}" presName="thickLine" presStyleLbl="alignNode1" presStyleIdx="2" presStyleCnt="5"/>
      <dgm:spPr/>
    </dgm:pt>
    <dgm:pt modelId="{E928D5FC-4B8D-4EAC-BECF-2325D3247CB5}" type="pres">
      <dgm:prSet presAssocID="{01C95085-4C2D-4356-A570-C83CCEF090EE}" presName="horz1" presStyleCnt="0"/>
      <dgm:spPr/>
    </dgm:pt>
    <dgm:pt modelId="{A6486D84-853E-4D93-85FB-A93C2AB50F27}" type="pres">
      <dgm:prSet presAssocID="{01C95085-4C2D-4356-A570-C83CCEF090EE}" presName="tx1" presStyleLbl="revTx" presStyleIdx="2" presStyleCnt="5"/>
      <dgm:spPr/>
    </dgm:pt>
    <dgm:pt modelId="{E0FEAD18-8D45-4A8F-BDC5-71384C79ABB6}" type="pres">
      <dgm:prSet presAssocID="{01C95085-4C2D-4356-A570-C83CCEF090EE}" presName="vert1" presStyleCnt="0"/>
      <dgm:spPr/>
    </dgm:pt>
    <dgm:pt modelId="{0E419124-2FCF-43D5-BF44-3E185E381CAF}" type="pres">
      <dgm:prSet presAssocID="{0744302F-FE80-4A21-8F48-80AF7C573D05}" presName="thickLine" presStyleLbl="alignNode1" presStyleIdx="3" presStyleCnt="5"/>
      <dgm:spPr/>
    </dgm:pt>
    <dgm:pt modelId="{016670BC-15F8-43BA-9C8C-10356130B131}" type="pres">
      <dgm:prSet presAssocID="{0744302F-FE80-4A21-8F48-80AF7C573D05}" presName="horz1" presStyleCnt="0"/>
      <dgm:spPr/>
    </dgm:pt>
    <dgm:pt modelId="{193E6818-D85B-45EA-925F-270217CFF92B}" type="pres">
      <dgm:prSet presAssocID="{0744302F-FE80-4A21-8F48-80AF7C573D05}" presName="tx1" presStyleLbl="revTx" presStyleIdx="3" presStyleCnt="5"/>
      <dgm:spPr/>
    </dgm:pt>
    <dgm:pt modelId="{BC68D606-70C8-42B9-94DE-3C2DF7824FEC}" type="pres">
      <dgm:prSet presAssocID="{0744302F-FE80-4A21-8F48-80AF7C573D05}" presName="vert1" presStyleCnt="0"/>
      <dgm:spPr/>
    </dgm:pt>
    <dgm:pt modelId="{B0421C79-5D98-43A9-B899-C8AB3E8CBA2F}" type="pres">
      <dgm:prSet presAssocID="{4FB41823-BC59-46D4-9CBC-E9595939B9BC}" presName="thickLine" presStyleLbl="alignNode1" presStyleIdx="4" presStyleCnt="5"/>
      <dgm:spPr/>
    </dgm:pt>
    <dgm:pt modelId="{E69FFEFD-3FAC-4CFD-A3FD-3BC8B08F6425}" type="pres">
      <dgm:prSet presAssocID="{4FB41823-BC59-46D4-9CBC-E9595939B9BC}" presName="horz1" presStyleCnt="0"/>
      <dgm:spPr/>
    </dgm:pt>
    <dgm:pt modelId="{73421EB2-879A-441E-8FA1-1781101EFA83}" type="pres">
      <dgm:prSet presAssocID="{4FB41823-BC59-46D4-9CBC-E9595939B9BC}" presName="tx1" presStyleLbl="revTx" presStyleIdx="4" presStyleCnt="5"/>
      <dgm:spPr/>
    </dgm:pt>
    <dgm:pt modelId="{6A9A9880-1F62-498C-89F7-71D2BAAAB5C2}" type="pres">
      <dgm:prSet presAssocID="{4FB41823-BC59-46D4-9CBC-E9595939B9BC}" presName="vert1" presStyleCnt="0"/>
      <dgm:spPr/>
    </dgm:pt>
  </dgm:ptLst>
  <dgm:cxnLst>
    <dgm:cxn modelId="{71B14908-DFD0-4B52-A569-796A61CDEA6D}" type="presOf" srcId="{4A266DF3-F699-481D-952B-06E94865913D}" destId="{3844A50A-7598-4C44-A3FD-CCE61E6BCEA0}" srcOrd="0" destOrd="0" presId="urn:microsoft.com/office/officeart/2008/layout/LinedList"/>
    <dgm:cxn modelId="{8BD2321A-3366-4BD9-85BD-7B0534FF2C6F}" type="presOf" srcId="{0744302F-FE80-4A21-8F48-80AF7C573D05}" destId="{193E6818-D85B-45EA-925F-270217CFF92B}" srcOrd="0" destOrd="0" presId="urn:microsoft.com/office/officeart/2008/layout/LinedList"/>
    <dgm:cxn modelId="{CCFDB124-A83D-4064-9873-74E1C8F45FAA}" type="presOf" srcId="{4F2A1D3E-E19F-455D-859F-C40136366B3D}" destId="{278D475D-CCFA-4E93-A503-7548BD710D98}" srcOrd="0" destOrd="0" presId="urn:microsoft.com/office/officeart/2008/layout/LinedList"/>
    <dgm:cxn modelId="{6F54B448-C903-4B1A-B913-000410367ED3}" srcId="{6B10407F-191D-44EC-A3C5-69647440BFC9}" destId="{0744302F-FE80-4A21-8F48-80AF7C573D05}" srcOrd="3" destOrd="0" parTransId="{F62031B4-9D20-48B1-8479-0E7A28243ACD}" sibTransId="{15147C7B-1477-4765-85E8-62B7E1ABC25F}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E4D79477-D677-4768-9595-5D84F3189B84}" srcId="{6B10407F-191D-44EC-A3C5-69647440BFC9}" destId="{01C95085-4C2D-4356-A570-C83CCEF090EE}" srcOrd="2" destOrd="0" parTransId="{1A37DCC7-773C-40E2-8E5C-227CCAB23176}" sibTransId="{0B095CAA-79B6-4FBE-87CC-C4771004C1DA}"/>
    <dgm:cxn modelId="{0505B190-7936-490E-9ABF-6141D1B0B273}" srcId="{6B10407F-191D-44EC-A3C5-69647440BFC9}" destId="{4FB41823-BC59-46D4-9CBC-E9595939B9BC}" srcOrd="4" destOrd="0" parTransId="{7909C466-3CC6-471A-ADC0-471EF5FBA9B7}" sibTransId="{A88136E4-6B4C-4EE8-9E5A-1F016A3C14DC}"/>
    <dgm:cxn modelId="{F20600CB-7D16-4922-9547-D4BD88EB56BA}" type="presOf" srcId="{4FB41823-BC59-46D4-9CBC-E9595939B9BC}" destId="{73421EB2-879A-441E-8FA1-1781101EFA83}" srcOrd="0" destOrd="0" presId="urn:microsoft.com/office/officeart/2008/layout/LinedList"/>
    <dgm:cxn modelId="{FC1581E0-9AF9-452C-B330-AADCD0AC8668}" type="presOf" srcId="{01C95085-4C2D-4356-A570-C83CCEF090EE}" destId="{A6486D84-853E-4D93-85FB-A93C2AB50F27}" srcOrd="0" destOrd="0" presId="urn:microsoft.com/office/officeart/2008/layout/LinedList"/>
    <dgm:cxn modelId="{40A842E7-7BD1-4C4C-BC2D-27ADB1F124AC}" srcId="{6B10407F-191D-44EC-A3C5-69647440BFC9}" destId="{4A266DF3-F699-481D-952B-06E94865913D}" srcOrd="1" destOrd="0" parTransId="{59FC4C72-0240-44CF-8C29-7E4727E8C7E6}" sibTransId="{E43F7441-9245-4528-B8F7-2C400412818E}"/>
    <dgm:cxn modelId="{08CEAF35-5045-4A1B-858A-CF6CAF90FE23}" type="presParOf" srcId="{22B5111B-463D-47D1-954F-127C30012F9F}" destId="{10DA26D8-3205-49AB-9801-7479D75D0B9B}" srcOrd="0" destOrd="0" presId="urn:microsoft.com/office/officeart/2008/layout/LinedList"/>
    <dgm:cxn modelId="{F00F9E27-E394-4EF7-BF81-0BED2A9A8719}" type="presParOf" srcId="{22B5111B-463D-47D1-954F-127C30012F9F}" destId="{678D6ACC-8BEB-4F60-8CD4-9CB2DDE72612}" srcOrd="1" destOrd="0" presId="urn:microsoft.com/office/officeart/2008/layout/LinedList"/>
    <dgm:cxn modelId="{5D03E00A-53A4-48C5-BC20-D2192A849477}" type="presParOf" srcId="{678D6ACC-8BEB-4F60-8CD4-9CB2DDE72612}" destId="{278D475D-CCFA-4E93-A503-7548BD710D98}" srcOrd="0" destOrd="0" presId="urn:microsoft.com/office/officeart/2008/layout/LinedList"/>
    <dgm:cxn modelId="{C3CBB2E8-EA79-4E00-9622-8364B735AA1B}" type="presParOf" srcId="{678D6ACC-8BEB-4F60-8CD4-9CB2DDE72612}" destId="{51866F1A-9654-4DD6-B628-9CEF2A359C7D}" srcOrd="1" destOrd="0" presId="urn:microsoft.com/office/officeart/2008/layout/LinedList"/>
    <dgm:cxn modelId="{3987093D-53E7-4975-A887-090D5D176C22}" type="presParOf" srcId="{22B5111B-463D-47D1-954F-127C30012F9F}" destId="{D3985387-25A2-4EB6-99AD-2664D2661A5C}" srcOrd="2" destOrd="0" presId="urn:microsoft.com/office/officeart/2008/layout/LinedList"/>
    <dgm:cxn modelId="{4F2E58A3-613C-4528-A234-71B5E6437DE8}" type="presParOf" srcId="{22B5111B-463D-47D1-954F-127C30012F9F}" destId="{D93FF54B-7422-4E12-8F54-0440562FEA00}" srcOrd="3" destOrd="0" presId="urn:microsoft.com/office/officeart/2008/layout/LinedList"/>
    <dgm:cxn modelId="{CC4F92C3-0662-4B99-85AE-8CDFF335B722}" type="presParOf" srcId="{D93FF54B-7422-4E12-8F54-0440562FEA00}" destId="{3844A50A-7598-4C44-A3FD-CCE61E6BCEA0}" srcOrd="0" destOrd="0" presId="urn:microsoft.com/office/officeart/2008/layout/LinedList"/>
    <dgm:cxn modelId="{2CC6B806-82C6-41CE-A4CA-41827D2106FA}" type="presParOf" srcId="{D93FF54B-7422-4E12-8F54-0440562FEA00}" destId="{52264B7A-13F0-4086-9BFF-154C471D9488}" srcOrd="1" destOrd="0" presId="urn:microsoft.com/office/officeart/2008/layout/LinedList"/>
    <dgm:cxn modelId="{C7AA6E1D-A88B-4F24-80C9-B9A051379DFC}" type="presParOf" srcId="{22B5111B-463D-47D1-954F-127C30012F9F}" destId="{0E99E569-0DA0-4A1F-855A-45FE9C2A465F}" srcOrd="4" destOrd="0" presId="urn:microsoft.com/office/officeart/2008/layout/LinedList"/>
    <dgm:cxn modelId="{700CBC55-B851-4E9E-BDA5-9A9A40E0B52D}" type="presParOf" srcId="{22B5111B-463D-47D1-954F-127C30012F9F}" destId="{E928D5FC-4B8D-4EAC-BECF-2325D3247CB5}" srcOrd="5" destOrd="0" presId="urn:microsoft.com/office/officeart/2008/layout/LinedList"/>
    <dgm:cxn modelId="{9D83811F-0910-48F8-A286-92F60FA904DE}" type="presParOf" srcId="{E928D5FC-4B8D-4EAC-BECF-2325D3247CB5}" destId="{A6486D84-853E-4D93-85FB-A93C2AB50F27}" srcOrd="0" destOrd="0" presId="urn:microsoft.com/office/officeart/2008/layout/LinedList"/>
    <dgm:cxn modelId="{BF615345-0274-4CA4-B833-7F15C5E43C6A}" type="presParOf" srcId="{E928D5FC-4B8D-4EAC-BECF-2325D3247CB5}" destId="{E0FEAD18-8D45-4A8F-BDC5-71384C79ABB6}" srcOrd="1" destOrd="0" presId="urn:microsoft.com/office/officeart/2008/layout/LinedList"/>
    <dgm:cxn modelId="{E740907B-633E-4E30-B872-FBAC3F50C4AC}" type="presParOf" srcId="{22B5111B-463D-47D1-954F-127C30012F9F}" destId="{0E419124-2FCF-43D5-BF44-3E185E381CAF}" srcOrd="6" destOrd="0" presId="urn:microsoft.com/office/officeart/2008/layout/LinedList"/>
    <dgm:cxn modelId="{30DE51C2-8FC6-4561-8544-DB469E44896A}" type="presParOf" srcId="{22B5111B-463D-47D1-954F-127C30012F9F}" destId="{016670BC-15F8-43BA-9C8C-10356130B131}" srcOrd="7" destOrd="0" presId="urn:microsoft.com/office/officeart/2008/layout/LinedList"/>
    <dgm:cxn modelId="{714D7DAA-1A2C-42D7-9714-CA126D6E0644}" type="presParOf" srcId="{016670BC-15F8-43BA-9C8C-10356130B131}" destId="{193E6818-D85B-45EA-925F-270217CFF92B}" srcOrd="0" destOrd="0" presId="urn:microsoft.com/office/officeart/2008/layout/LinedList"/>
    <dgm:cxn modelId="{E0EFE213-3240-4C2B-BB7D-3A9F227ECFAC}" type="presParOf" srcId="{016670BC-15F8-43BA-9C8C-10356130B131}" destId="{BC68D606-70C8-42B9-94DE-3C2DF7824FEC}" srcOrd="1" destOrd="0" presId="urn:microsoft.com/office/officeart/2008/layout/LinedList"/>
    <dgm:cxn modelId="{FCD51C9A-8D10-4E85-B6C4-81AF9BC53C5E}" type="presParOf" srcId="{22B5111B-463D-47D1-954F-127C30012F9F}" destId="{B0421C79-5D98-43A9-B899-C8AB3E8CBA2F}" srcOrd="8" destOrd="0" presId="urn:microsoft.com/office/officeart/2008/layout/LinedList"/>
    <dgm:cxn modelId="{2025E8B9-27D5-47FA-A361-2FDA57AE78A9}" type="presParOf" srcId="{22B5111B-463D-47D1-954F-127C30012F9F}" destId="{E69FFEFD-3FAC-4CFD-A3FD-3BC8B08F6425}" srcOrd="9" destOrd="0" presId="urn:microsoft.com/office/officeart/2008/layout/LinedList"/>
    <dgm:cxn modelId="{7CFA18D2-8669-435B-A1AF-721605394039}" type="presParOf" srcId="{E69FFEFD-3FAC-4CFD-A3FD-3BC8B08F6425}" destId="{73421EB2-879A-441E-8FA1-1781101EFA83}" srcOrd="0" destOrd="0" presId="urn:microsoft.com/office/officeart/2008/layout/LinedList"/>
    <dgm:cxn modelId="{C357F3ED-418B-4123-8FA1-79A5BEA1D285}" type="presParOf" srcId="{E69FFEFD-3FAC-4CFD-A3FD-3BC8B08F6425}" destId="{6A9A9880-1F62-498C-89F7-71D2BAAAB5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A26D8-3205-49AB-9801-7479D75D0B9B}">
      <dsp:nvSpPr>
        <dsp:cNvPr id="0" name=""/>
        <dsp:cNvSpPr/>
      </dsp:nvSpPr>
      <dsp:spPr>
        <a:xfrm>
          <a:off x="0" y="680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D475D-CCFA-4E93-A503-7548BD710D98}">
      <dsp:nvSpPr>
        <dsp:cNvPr id="0" name=""/>
        <dsp:cNvSpPr/>
      </dsp:nvSpPr>
      <dsp:spPr>
        <a:xfrm>
          <a:off x="0" y="680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noProof="0" dirty="0">
              <a:latin typeface="Bodoni MT" panose="02070603080606020203" pitchFamily="18" charset="77"/>
              <a:cs typeface="Times New Roman" panose="02020603050405020304" pitchFamily="18" charset="0"/>
            </a:rPr>
            <a:t>Gute Datenqualität kostet Zeit</a:t>
          </a:r>
        </a:p>
      </dsp:txBody>
      <dsp:txXfrm>
        <a:off x="0" y="680"/>
        <a:ext cx="6305550" cy="1114384"/>
      </dsp:txXfrm>
    </dsp:sp>
    <dsp:sp modelId="{D3985387-25A2-4EB6-99AD-2664D2661A5C}">
      <dsp:nvSpPr>
        <dsp:cNvPr id="0" name=""/>
        <dsp:cNvSpPr/>
      </dsp:nvSpPr>
      <dsp:spPr>
        <a:xfrm>
          <a:off x="0" y="111506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4A50A-7598-4C44-A3FD-CCE61E6BCEA0}">
      <dsp:nvSpPr>
        <dsp:cNvPr id="0" name=""/>
        <dsp:cNvSpPr/>
      </dsp:nvSpPr>
      <dsp:spPr>
        <a:xfrm>
          <a:off x="0" y="111506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noProof="0" dirty="0">
              <a:latin typeface="Bodoni MT" panose="02070603080606020203" pitchFamily="18" charset="77"/>
              <a:cs typeface="Times New Roman" panose="02020603050405020304" pitchFamily="18" charset="0"/>
            </a:rPr>
            <a:t>Rechenleistung für Training und Optimierung ist nicht zu unterschätzen</a:t>
          </a:r>
        </a:p>
      </dsp:txBody>
      <dsp:txXfrm>
        <a:off x="0" y="1115064"/>
        <a:ext cx="6305550" cy="1114384"/>
      </dsp:txXfrm>
    </dsp:sp>
    <dsp:sp modelId="{0E99E569-0DA0-4A1F-855A-45FE9C2A465F}">
      <dsp:nvSpPr>
        <dsp:cNvPr id="0" name=""/>
        <dsp:cNvSpPr/>
      </dsp:nvSpPr>
      <dsp:spPr>
        <a:xfrm>
          <a:off x="0" y="222944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86D84-853E-4D93-85FB-A93C2AB50F27}">
      <dsp:nvSpPr>
        <dsp:cNvPr id="0" name=""/>
        <dsp:cNvSpPr/>
      </dsp:nvSpPr>
      <dsp:spPr>
        <a:xfrm>
          <a:off x="0" y="222944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noProof="0" dirty="0">
              <a:latin typeface="Bodoni MT" panose="02070603080606020203" pitchFamily="18" charset="77"/>
              <a:cs typeface="Times New Roman" panose="02020603050405020304" pitchFamily="18" charset="0"/>
            </a:rPr>
            <a:t>Python ist eine effiziente Programmiersprache für Data Science </a:t>
          </a:r>
        </a:p>
      </dsp:txBody>
      <dsp:txXfrm>
        <a:off x="0" y="2229449"/>
        <a:ext cx="6305550" cy="1114384"/>
      </dsp:txXfrm>
    </dsp:sp>
    <dsp:sp modelId="{0E419124-2FCF-43D5-BF44-3E185E381CAF}">
      <dsp:nvSpPr>
        <dsp:cNvPr id="0" name=""/>
        <dsp:cNvSpPr/>
      </dsp:nvSpPr>
      <dsp:spPr>
        <a:xfrm>
          <a:off x="0" y="334383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E6818-D85B-45EA-925F-270217CFF92B}">
      <dsp:nvSpPr>
        <dsp:cNvPr id="0" name=""/>
        <dsp:cNvSpPr/>
      </dsp:nvSpPr>
      <dsp:spPr>
        <a:xfrm>
          <a:off x="0" y="334383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noProof="0" dirty="0">
              <a:latin typeface="Bodoni MT" panose="02070603080606020203" pitchFamily="18" charset="77"/>
              <a:cs typeface="Times New Roman" panose="02020603050405020304" pitchFamily="18" charset="0"/>
            </a:rPr>
            <a:t>Aufgrund des Datenschutzes waren Daten aus dem Geschäftsumfeld nicht möglich</a:t>
          </a:r>
        </a:p>
      </dsp:txBody>
      <dsp:txXfrm>
        <a:off x="0" y="3343834"/>
        <a:ext cx="6305550" cy="1114384"/>
      </dsp:txXfrm>
    </dsp:sp>
    <dsp:sp modelId="{B0421C79-5D98-43A9-B899-C8AB3E8CBA2F}">
      <dsp:nvSpPr>
        <dsp:cNvPr id="0" name=""/>
        <dsp:cNvSpPr/>
      </dsp:nvSpPr>
      <dsp:spPr>
        <a:xfrm>
          <a:off x="0" y="445821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21EB2-879A-441E-8FA1-1781101EFA83}">
      <dsp:nvSpPr>
        <dsp:cNvPr id="0" name=""/>
        <dsp:cNvSpPr/>
      </dsp:nvSpPr>
      <dsp:spPr>
        <a:xfrm>
          <a:off x="0" y="445821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noProof="0" dirty="0">
              <a:latin typeface="Bodoni MT" panose="02070603080606020203" pitchFamily="18" charset="77"/>
              <a:cs typeface="Times New Roman" panose="02020603050405020304" pitchFamily="18" charset="0"/>
            </a:rPr>
            <a:t>Praxisbeispiel zeigt Komplexität von </a:t>
          </a:r>
          <a:r>
            <a:rPr lang="de-DE" sz="2600" kern="1200" noProof="0" dirty="0" err="1">
              <a:latin typeface="Bodoni MT" panose="02070603080606020203" pitchFamily="18" charset="77"/>
              <a:cs typeface="Times New Roman" panose="02020603050405020304" pitchFamily="18" charset="0"/>
            </a:rPr>
            <a:t>Machine</a:t>
          </a:r>
          <a:r>
            <a:rPr lang="de-DE" sz="2600" kern="1200" noProof="0" dirty="0">
              <a:latin typeface="Bodoni MT" panose="02070603080606020203" pitchFamily="18" charset="77"/>
              <a:cs typeface="Times New Roman" panose="02020603050405020304" pitchFamily="18" charset="0"/>
            </a:rPr>
            <a:t> Learning auf, im Vergleich zu konstruierten Beispielen</a:t>
          </a:r>
        </a:p>
      </dsp:txBody>
      <dsp:txXfrm>
        <a:off x="0" y="4458219"/>
        <a:ext cx="6305550" cy="1114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A22E3BF-591C-481A-8B89-8F59BD083B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CEE9F6-337E-4069-9E03-9AEF98121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223-0394-4653-850A-5CFB486BDE83}" type="datetime1">
              <a:rPr lang="de-DE" smtClean="0"/>
              <a:t>18.01.22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2DD829-D09F-4194-BB1A-70D0A66ABD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5EB81F-605E-4CD0-8D85-B54A0147B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F4F7F-FEA2-4D79-BD1D-6E2024CD62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30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9EE13-CF4B-4779-BA20-982008386F3C}" type="datetime1">
              <a:rPr lang="de-DE" smtClean="0"/>
              <a:pPr/>
              <a:t>18.01.22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745B4-E2A0-42CC-9FED-47B6EC2BC2F2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111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50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27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324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Marco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1795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Marco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1452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642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Marco</a:t>
            </a:r>
          </a:p>
          <a:p>
            <a:endParaRPr lang="de-CH" dirty="0"/>
          </a:p>
          <a:p>
            <a:r>
              <a:rPr lang="de-CH" dirty="0"/>
              <a:t>Schon durchgeführt da bei mir lokal über 1 Minute</a:t>
            </a:r>
          </a:p>
          <a:p>
            <a:r>
              <a:rPr lang="de-CH" dirty="0"/>
              <a:t>Grafik 300 Batches und der Loss Wert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959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8797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22307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Marco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Jonas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Marco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Marco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07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 6" title="Kreis mit Ausbuchtungen"/>
          <p:cNvSpPr/>
          <p:nvPr/>
        </p:nvSpPr>
        <p:spPr bwMode="auto">
          <a:xfrm>
            <a:off x="4149284" y="280980"/>
            <a:ext cx="3893432" cy="346693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78522" y="838745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35695855-2C3C-4607-B286-469A5D649551}" type="datetime1">
              <a:rPr lang="de-DE" noProof="0" smtClean="0"/>
              <a:t>18.01.22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13" name="Rechteck 12" title="Rahmen am linken Rand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8E9E9-BFF0-4EF4-A26D-5D19B0036F5D}" type="datetime1">
              <a:rPr lang="de-DE" noProof="0" smtClean="0"/>
              <a:t>18.01.22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A0FE2A-C243-49A6-85D6-34B528E67EA2}" type="datetime1">
              <a:rPr lang="de-DE" noProof="0" smtClean="0"/>
              <a:t>18.01.22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50C6DB-F1C6-467F-8CE0-A0346EFFE638}" type="datetime1">
              <a:rPr lang="de-DE" noProof="0" smtClean="0"/>
              <a:t>18.01.22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8FC6C5A-E802-4462-B445-3752E9FABE21}" type="datetime1">
              <a:rPr lang="de-DE" noProof="0" smtClean="0"/>
              <a:t>18.01.22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  <p:grpSp>
        <p:nvGrpSpPr>
          <p:cNvPr id="7" name="Gruppe 6" title="Linke Wellenform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ihandform 6" title="Linke Wellenform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ihandform 11" title="Linke Wellenlini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978EDB-C11C-4C48-AD02-A27E3A9F3021}" type="datetime1">
              <a:rPr lang="de-DE" noProof="0" smtClean="0"/>
              <a:t>18.01.22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61D66-BCE1-42A2-A51D-4FFAED4B1900}" type="datetime1">
              <a:rPr lang="de-DE" noProof="0" smtClean="0"/>
              <a:t>18.01.22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A6A6CE-ADEF-490B-8885-487C6BE9CCEF}" type="datetime1">
              <a:rPr lang="de-DE" noProof="0" smtClean="0"/>
              <a:t>18.01.22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5321E-64B6-4F7B-B90E-E11BD8C9B303}" type="datetime1">
              <a:rPr lang="de-DE" noProof="0" smtClean="0"/>
              <a:t>18.01.22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ihandform 11" title="Rechte Wellen-Hintergrundform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2D8B6F82-F16F-4314-B31A-6A12CD9F4D25}" type="datetime1">
              <a:rPr lang="de-DE" noProof="0" smtClean="0"/>
              <a:t>18.01.22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8" name="Rechteck 7" title="Rahmen am linken Rand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Freihandform 11" title="Rechte Wellen-Hintergrundform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hteck 11" title="Rahmen am linken Rand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1C3C8E23-E973-42ED-B43B-DAF54C52B003}" type="datetime1">
              <a:rPr lang="de-DE" noProof="0" smtClean="0"/>
              <a:t>18.01.22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6CB7931-7355-4552-BD02-BEFEB20ABB1F}" type="datetime1">
              <a:rPr lang="de-DE" noProof="0" smtClean="0"/>
              <a:t>18.01.22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11" name="Freihandform 6" title="Ausbuchtungen am linken Rand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hteck 11" title="Rahmen am rechten Rand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gi71/ml-coron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swiss/de/dataset/covid-19-schweiz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3A30F57-1E4D-F54E-ACF0-143B03764B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942" y="644595"/>
            <a:ext cx="2727255" cy="272725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301214" y="6145967"/>
            <a:ext cx="566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Bodoni MT" panose="02070603080606020203" pitchFamily="18" charset="77"/>
                <a:cs typeface="Times New Roman" panose="02020603050405020304" pitchFamily="18" charset="0"/>
              </a:rPr>
              <a:t>Machine</a:t>
            </a:r>
            <a:r>
              <a:rPr lang="de-DE" dirty="0">
                <a:latin typeface="Bodoni MT" panose="02070603080606020203" pitchFamily="18" charset="77"/>
                <a:cs typeface="Times New Roman" panose="02020603050405020304" pitchFamily="18" charset="0"/>
              </a:rPr>
              <a:t> Learning Innovationsprojekt					</a:t>
            </a:r>
          </a:p>
          <a:p>
            <a:r>
              <a:rPr lang="de-CH" dirty="0">
                <a:latin typeface="Bodoni MT" panose="02070603080606020203" pitchFamily="18" charset="77"/>
                <a:cs typeface="Times New Roman" panose="02020603050405020304" pitchFamily="18" charset="0"/>
              </a:rPr>
              <a:t>CAS </a:t>
            </a:r>
            <a:r>
              <a:rPr lang="de-CH" dirty="0" err="1">
                <a:latin typeface="Bodoni MT" panose="02070603080606020203" pitchFamily="18" charset="77"/>
                <a:cs typeface="Times New Roman" panose="02020603050405020304" pitchFamily="18" charset="0"/>
              </a:rPr>
              <a:t>Artificial</a:t>
            </a:r>
            <a:r>
              <a:rPr lang="de-CH" dirty="0">
                <a:latin typeface="Bodoni MT" panose="02070603080606020203" pitchFamily="18" charset="77"/>
                <a:cs typeface="Times New Roman" panose="02020603050405020304" pitchFamily="18" charset="0"/>
              </a:rPr>
              <a:t> </a:t>
            </a:r>
            <a:r>
              <a:rPr lang="de-CH" dirty="0" err="1">
                <a:latin typeface="Bodoni MT" panose="02070603080606020203" pitchFamily="18" charset="77"/>
                <a:cs typeface="Times New Roman" panose="02020603050405020304" pitchFamily="18" charset="0"/>
              </a:rPr>
              <a:t>Intelligence</a:t>
            </a:r>
            <a:r>
              <a:rPr lang="de-CH" dirty="0">
                <a:latin typeface="Bodoni MT" panose="02070603080606020203" pitchFamily="18" charset="77"/>
                <a:cs typeface="Times New Roman" panose="02020603050405020304" pitchFamily="18" charset="0"/>
              </a:rPr>
              <a:t>/</a:t>
            </a:r>
            <a:r>
              <a:rPr lang="de-CH" dirty="0" err="1">
                <a:latin typeface="Bodoni MT" panose="02070603080606020203" pitchFamily="18" charset="77"/>
                <a:cs typeface="Times New Roman" panose="02020603050405020304" pitchFamily="18" charset="0"/>
              </a:rPr>
              <a:t>Künstliche</a:t>
            </a:r>
            <a:r>
              <a:rPr lang="de-CH" dirty="0">
                <a:latin typeface="Bodoni MT" panose="02070603080606020203" pitchFamily="18" charset="77"/>
                <a:cs typeface="Times New Roman" panose="02020603050405020304" pitchFamily="18" charset="0"/>
              </a:rPr>
              <a:t> Intelligenz HSLU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196" y="4189245"/>
            <a:ext cx="10318418" cy="1165037"/>
          </a:xfrm>
        </p:spPr>
        <p:txBody>
          <a:bodyPr rtlCol="0"/>
          <a:lstStyle/>
          <a:p>
            <a:pPr rtl="0"/>
            <a:r>
              <a:rPr lang="de-DE" sz="5000" dirty="0">
                <a:latin typeface="Bodoni MT" panose="02070603080606020203" pitchFamily="18" charset="0"/>
              </a:rPr>
              <a:t>Vorhersage COVID-19</a:t>
            </a:r>
            <a:br>
              <a:rPr lang="de-DE" sz="5000" dirty="0">
                <a:latin typeface="Bodoni MT" panose="02070603080606020203" pitchFamily="18" charset="0"/>
              </a:rPr>
            </a:br>
            <a:r>
              <a:rPr lang="de-DE" sz="5000" dirty="0">
                <a:latin typeface="Bodoni MT" panose="02070603080606020203" pitchFamily="18" charset="0"/>
              </a:rPr>
              <a:t>Kennzahlen</a:t>
            </a:r>
            <a:br>
              <a:rPr lang="de-DE" sz="5000" dirty="0">
                <a:latin typeface="Bodoni MT" panose="02070603080606020203" pitchFamily="18" charset="0"/>
              </a:rPr>
            </a:br>
            <a:endParaRPr lang="de-DE" sz="1800" dirty="0">
              <a:latin typeface="Bodoni MT" panose="02070603080606020203" pitchFamily="18" charset="0"/>
            </a:endParaRPr>
          </a:p>
        </p:txBody>
      </p:sp>
      <p:sp>
        <p:nvSpPr>
          <p:cNvPr id="6" name="Textfeld 7">
            <a:extLst>
              <a:ext uri="{FF2B5EF4-FFF2-40B4-BE49-F238E27FC236}">
                <a16:creationId xmlns:a16="http://schemas.microsoft.com/office/drawing/2014/main" id="{9A85C89B-63BB-9E4D-A713-4AFD6AD03E36}"/>
              </a:ext>
            </a:extLst>
          </p:cNvPr>
          <p:cNvSpPr txBox="1"/>
          <p:nvPr/>
        </p:nvSpPr>
        <p:spPr>
          <a:xfrm>
            <a:off x="6221507" y="6145966"/>
            <a:ext cx="597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Bodoni MT" panose="02070603080606020203" pitchFamily="18" charset="77"/>
                <a:cs typeface="Times New Roman" panose="02020603050405020304" pitchFamily="18" charset="0"/>
              </a:rPr>
              <a:t>	Jonas Furrer &amp; Marco </a:t>
            </a:r>
            <a:r>
              <a:rPr lang="de-DE" dirty="0" err="1">
                <a:latin typeface="Bodoni MT" panose="02070603080606020203" pitchFamily="18" charset="77"/>
                <a:cs typeface="Times New Roman" panose="02020603050405020304" pitchFamily="18" charset="0"/>
              </a:rPr>
              <a:t>Amrein</a:t>
            </a:r>
            <a:endParaRPr lang="de-DE" dirty="0">
              <a:latin typeface="Bodoni MT" panose="02070603080606020203" pitchFamily="18" charset="77"/>
              <a:cs typeface="Times New Roman" panose="02020603050405020304" pitchFamily="18" charset="0"/>
            </a:endParaRPr>
          </a:p>
          <a:p>
            <a:pPr algn="r"/>
            <a:r>
              <a:rPr lang="de-CH" dirty="0">
                <a:latin typeface="Bodoni MT" panose="02070603080606020203" pitchFamily="18" charset="77"/>
                <a:cs typeface="Times New Roman" panose="02020603050405020304" pitchFamily="18" charset="0"/>
              </a:rPr>
              <a:t>18. Januar 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E8377-5635-024B-90A2-11749EA422A8}"/>
              </a:ext>
            </a:extLst>
          </p:cNvPr>
          <p:cNvSpPr txBox="1"/>
          <p:nvPr/>
        </p:nvSpPr>
        <p:spPr>
          <a:xfrm>
            <a:off x="1155196" y="5354282"/>
            <a:ext cx="103184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Bodoni MT" panose="02070603080606020203" pitchFamily="18" charset="77"/>
                <a:cs typeface="Times New Roman" panose="02020603050405020304" pitchFamily="18" charset="0"/>
              </a:rPr>
              <a:t>Anwendung und Vergleich von </a:t>
            </a:r>
            <a:r>
              <a:rPr lang="de-DE" sz="2000" dirty="0" err="1">
                <a:latin typeface="Bodoni MT" panose="02070603080606020203" pitchFamily="18" charset="77"/>
                <a:cs typeface="Times New Roman" panose="02020603050405020304" pitchFamily="18" charset="0"/>
              </a:rPr>
              <a:t>Machine</a:t>
            </a:r>
            <a:r>
              <a:rPr lang="de-DE" sz="2000" dirty="0">
                <a:latin typeface="Bodoni MT" panose="02070603080606020203" pitchFamily="18" charset="77"/>
                <a:cs typeface="Times New Roman" panose="02020603050405020304" pitchFamily="18" charset="0"/>
              </a:rPr>
              <a:t> Learning und </a:t>
            </a:r>
            <a:r>
              <a:rPr lang="de-DE" sz="2000" dirty="0" err="1">
                <a:latin typeface="Bodoni MT" panose="02070603080606020203" pitchFamily="18" charset="77"/>
                <a:cs typeface="Times New Roman" panose="02020603050405020304" pitchFamily="18" charset="0"/>
              </a:rPr>
              <a:t>Deep</a:t>
            </a:r>
            <a:r>
              <a:rPr lang="de-DE" sz="2000" dirty="0">
                <a:latin typeface="Bodoni MT" panose="02070603080606020203" pitchFamily="18" charset="77"/>
                <a:cs typeface="Times New Roman" panose="02020603050405020304" pitchFamily="18" charset="0"/>
              </a:rPr>
              <a:t> Learning Algorithmen</a:t>
            </a:r>
            <a:br>
              <a:rPr lang="de-DE" dirty="0">
                <a:latin typeface="Bodoni MT" panose="02070603080606020203" pitchFamily="18" charset="0"/>
              </a:rPr>
            </a:b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de-DE" dirty="0"/>
          </a:p>
        </p:txBody>
      </p:sp>
      <p:sp>
        <p:nvSpPr>
          <p:cNvPr id="12" name="Freihand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rtlCol="0" anchor="ctr">
            <a:normAutofit/>
          </a:bodyPr>
          <a:lstStyle/>
          <a:p>
            <a:pPr rtl="0"/>
            <a:r>
              <a:rPr lang="de-DE" sz="2800" dirty="0">
                <a:latin typeface="Bodoni MT" panose="02070603080606020203" pitchFamily="18" charset="0"/>
                <a:cs typeface="Times New Roman" panose="02020603050405020304" pitchFamily="18" charset="0"/>
              </a:rPr>
              <a:t>ERKENNTNISSE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519754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hteck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de-DE"/>
          </a:p>
        </p:txBody>
      </p:sp>
      <p:sp>
        <p:nvSpPr>
          <p:cNvPr id="16" name="Freihand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fik 6" descr="Fragezeichen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BA12E3-E0DD-4573-B106-10742AA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0" y="1235847"/>
            <a:ext cx="6548882" cy="33252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rtl="0"/>
            <a:r>
              <a:rPr lang="de-DE" sz="4000" spc="800" dirty="0">
                <a:latin typeface="Bodoni MT" panose="02070603080606020203" pitchFamily="18" charset="0"/>
              </a:rPr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163057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3513005" y="2360809"/>
            <a:ext cx="848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4000" dirty="0">
                <a:latin typeface="Bodoni MT" panose="02070603080606020203" pitchFamily="18" charset="0"/>
              </a:rPr>
              <a:t>Danke fürs Zuhören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0F45A-7CCC-49F3-8070-6478AD60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13916"/>
            <a:ext cx="10178322" cy="1492132"/>
          </a:xfrm>
        </p:spPr>
        <p:txBody>
          <a:bodyPr/>
          <a:lstStyle/>
          <a:p>
            <a:r>
              <a:rPr lang="de-CH" dirty="0" err="1"/>
              <a:t>agENDA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2F6E21-6E3E-481C-A494-3221F827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Ziel des Projekts</a:t>
            </a:r>
          </a:p>
          <a:p>
            <a:r>
              <a:rPr lang="de-CH" dirty="0"/>
              <a:t>Methodik / Organisation</a:t>
            </a:r>
          </a:p>
          <a:p>
            <a:r>
              <a:rPr lang="de-CH" dirty="0"/>
              <a:t>Umsetzung</a:t>
            </a:r>
          </a:p>
          <a:p>
            <a:r>
              <a:rPr lang="de-CH" dirty="0"/>
              <a:t>Demo</a:t>
            </a:r>
          </a:p>
          <a:p>
            <a:r>
              <a:rPr lang="de-CH" dirty="0"/>
              <a:t>Resultate</a:t>
            </a:r>
          </a:p>
          <a:p>
            <a:r>
              <a:rPr lang="de-CH" dirty="0"/>
              <a:t>Diskussion der Resultate</a:t>
            </a:r>
          </a:p>
          <a:p>
            <a:r>
              <a:rPr lang="de-CH" dirty="0"/>
              <a:t>Erkenntnisse</a:t>
            </a:r>
          </a:p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36258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DD543-30C5-44EB-915D-CCBFFBF7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 des </a:t>
            </a:r>
            <a:r>
              <a:rPr lang="de-CH" dirty="0" err="1"/>
              <a:t>projekts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6C733-AC19-49EF-A7CB-82EEC17E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Vergleich von verschiedenen Modellen zur Vorhersage der Covid-19 Fallzahlen</a:t>
            </a:r>
          </a:p>
          <a:p>
            <a:r>
              <a:rPr lang="de-CH" dirty="0"/>
              <a:t>Pro Modell Mean </a:t>
            </a:r>
            <a:r>
              <a:rPr lang="de-CH" dirty="0" err="1"/>
              <a:t>Squared</a:t>
            </a:r>
            <a:r>
              <a:rPr lang="de-CH" dirty="0"/>
              <a:t> Error (MSE), Dauer für Training und </a:t>
            </a:r>
            <a:r>
              <a:rPr lang="de-CH" dirty="0" err="1"/>
              <a:t>Prediction</a:t>
            </a:r>
            <a:r>
              <a:rPr lang="de-CH" dirty="0"/>
              <a:t> messen und vergleichen</a:t>
            </a:r>
          </a:p>
          <a:p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F50EC9-2BBE-4D90-A911-EFA780164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402" y="3597152"/>
            <a:ext cx="8227195" cy="2878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62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58500-05DF-4E31-8CAE-7FD1D57C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Methodik / 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D8B6C-9B59-4EF7-9692-8F252C39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Code Verwaltungssystem: </a:t>
            </a:r>
            <a:r>
              <a:rPr lang="de-CH" dirty="0">
                <a:hlinkClick r:id="rId3"/>
              </a:rPr>
              <a:t>https://github.com/maggi71/ml-corona</a:t>
            </a:r>
            <a:r>
              <a:rPr lang="de-CH" dirty="0"/>
              <a:t> </a:t>
            </a:r>
          </a:p>
          <a:p>
            <a:r>
              <a:rPr lang="de-CH" dirty="0"/>
              <a:t>Entwicklungsumgebung: Visual Studio Code mit </a:t>
            </a:r>
            <a:r>
              <a:rPr lang="de-CH" dirty="0" err="1"/>
              <a:t>Anaconda</a:t>
            </a:r>
            <a:r>
              <a:rPr lang="de-CH" dirty="0"/>
              <a:t> Environment (Remote)</a:t>
            </a:r>
          </a:p>
          <a:p>
            <a:r>
              <a:rPr lang="de-CH" dirty="0"/>
              <a:t>Kommunikation:  Wöchentliche Videokonferenzen</a:t>
            </a:r>
          </a:p>
          <a:p>
            <a:r>
              <a:rPr lang="de-CH" dirty="0"/>
              <a:t>Qualitätssicherung: Gegenseitige Code Reviews</a:t>
            </a:r>
          </a:p>
        </p:txBody>
      </p:sp>
    </p:spTree>
    <p:extLst>
      <p:ext uri="{BB962C8B-B14F-4D97-AF65-F5344CB8AC3E}">
        <p14:creationId xmlns:p14="http://schemas.microsoft.com/office/powerpoint/2010/main" val="410951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F0A59-4443-409D-A634-20253B78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7D760-3A82-4E5B-A602-9AF73EAF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Download der Daten von </a:t>
            </a:r>
            <a:r>
              <a:rPr lang="de-CH" dirty="0" err="1"/>
              <a:t>Opendata</a:t>
            </a:r>
            <a:r>
              <a:rPr lang="de-CH" dirty="0"/>
              <a:t> Swiss </a:t>
            </a:r>
            <a:r>
              <a:rPr lang="de-CH" dirty="0">
                <a:hlinkClick r:id="rId3"/>
              </a:rPr>
              <a:t>https://opendata.swiss/de/dataset/covid-19-schweiz</a:t>
            </a:r>
            <a:r>
              <a:rPr lang="de-CH" dirty="0"/>
              <a:t> als CSV Dateien</a:t>
            </a:r>
          </a:p>
          <a:p>
            <a:r>
              <a:rPr lang="de-CH" dirty="0"/>
              <a:t>Datenanalyse</a:t>
            </a:r>
          </a:p>
          <a:p>
            <a:r>
              <a:rPr lang="de-CH" dirty="0"/>
              <a:t>Aufbereitung und Bereinigung der Daten</a:t>
            </a:r>
          </a:p>
          <a:p>
            <a:r>
              <a:rPr lang="de-CH" dirty="0"/>
              <a:t>Implementierung der Modelle</a:t>
            </a:r>
          </a:p>
          <a:p>
            <a:pPr lvl="1"/>
            <a:r>
              <a:rPr lang="de-CH" dirty="0"/>
              <a:t>Polynomiale Regression</a:t>
            </a:r>
          </a:p>
          <a:p>
            <a:pPr lvl="1"/>
            <a:r>
              <a:rPr lang="de-CH" dirty="0" err="1"/>
              <a:t>Convolutional</a:t>
            </a:r>
            <a:r>
              <a:rPr lang="de-CH" dirty="0"/>
              <a:t> </a:t>
            </a:r>
            <a:r>
              <a:rPr lang="de-CH" dirty="0" err="1"/>
              <a:t>Neural</a:t>
            </a:r>
            <a:r>
              <a:rPr lang="de-CH" dirty="0"/>
              <a:t> Network (CNN)</a:t>
            </a:r>
          </a:p>
          <a:p>
            <a:pPr lvl="1"/>
            <a:r>
              <a:rPr lang="en-US" dirty="0"/>
              <a:t>Long short-term memory (LSTM)</a:t>
            </a:r>
            <a:endParaRPr lang="de-CH" dirty="0"/>
          </a:p>
          <a:p>
            <a:r>
              <a:rPr lang="de-CH" dirty="0"/>
              <a:t>Optimierung der Hyperparameter mittels </a:t>
            </a:r>
            <a:r>
              <a:rPr lang="de-CH" dirty="0" err="1"/>
              <a:t>GridSearch</a:t>
            </a:r>
            <a:r>
              <a:rPr lang="de-CH" dirty="0"/>
              <a:t> und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07697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AAA0-16EC-FD43-893A-B9E08368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Hyperparameter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E3EB-1F89-504C-B7FF-44A8E0039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Regression: Grad des Polynoms (n=2, n=3, …, n=12)</a:t>
            </a:r>
          </a:p>
          <a:p>
            <a:r>
              <a:rPr lang="en-CH" dirty="0"/>
              <a:t>CNN: n_filter, n_kernel, n_epoches, n_batch, pool_size, activation_conv, activation_dense, optimizer</a:t>
            </a:r>
          </a:p>
          <a:p>
            <a:r>
              <a:rPr lang="en-CH" dirty="0"/>
              <a:t>LSTM: (n_layers), n_neurons, n_epoches, n_batch, optimizer</a:t>
            </a:r>
          </a:p>
        </p:txBody>
      </p:sp>
    </p:spTree>
    <p:extLst>
      <p:ext uri="{BB962C8B-B14F-4D97-AF65-F5344CB8AC3E}">
        <p14:creationId xmlns:p14="http://schemas.microsoft.com/office/powerpoint/2010/main" val="514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A57B0-8B4B-41A0-82F6-3B990F72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4763DE-69D2-4160-8882-C246FAF7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Demo des LSTM Modells</a:t>
            </a:r>
          </a:p>
          <a:p>
            <a:pPr lvl="1"/>
            <a:r>
              <a:rPr lang="de-CH" dirty="0"/>
              <a:t>Trainieren des Netzwerks</a:t>
            </a:r>
          </a:p>
          <a:p>
            <a:pPr lvl="1"/>
            <a:r>
              <a:rPr lang="de-CH" dirty="0" err="1"/>
              <a:t>Prediction</a:t>
            </a:r>
            <a:endParaRPr lang="de-CH" dirty="0"/>
          </a:p>
          <a:p>
            <a:pPr lvl="1"/>
            <a:r>
              <a:rPr lang="de-CH" dirty="0"/>
              <a:t>Vergleich </a:t>
            </a:r>
            <a:r>
              <a:rPr lang="de-CH" dirty="0" err="1"/>
              <a:t>Prediction</a:t>
            </a:r>
            <a:r>
              <a:rPr lang="de-CH" dirty="0"/>
              <a:t> mit </a:t>
            </a:r>
            <a:r>
              <a:rPr lang="de-CH" dirty="0" err="1"/>
              <a:t>Ground</a:t>
            </a:r>
            <a:r>
              <a:rPr lang="de-CH" dirty="0"/>
              <a:t> </a:t>
            </a:r>
            <a:r>
              <a:rPr lang="de-CH" dirty="0" err="1"/>
              <a:t>Truth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499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5DEED-BDAA-4916-8ADA-83FFA038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9EFBA79-0AD6-4F3C-9892-AE31F6C80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193975"/>
              </p:ext>
            </p:extLst>
          </p:nvPr>
        </p:nvGraphicFramePr>
        <p:xfrm>
          <a:off x="1379956" y="2459421"/>
          <a:ext cx="9921765" cy="2366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0552">
                  <a:extLst>
                    <a:ext uri="{9D8B030D-6E8A-4147-A177-3AD203B41FA5}">
                      <a16:colId xmlns:a16="http://schemas.microsoft.com/office/drawing/2014/main" val="1981516642"/>
                    </a:ext>
                  </a:extLst>
                </a:gridCol>
                <a:gridCol w="2438972">
                  <a:extLst>
                    <a:ext uri="{9D8B030D-6E8A-4147-A177-3AD203B41FA5}">
                      <a16:colId xmlns:a16="http://schemas.microsoft.com/office/drawing/2014/main" val="1586119989"/>
                    </a:ext>
                  </a:extLst>
                </a:gridCol>
                <a:gridCol w="2264497">
                  <a:extLst>
                    <a:ext uri="{9D8B030D-6E8A-4147-A177-3AD203B41FA5}">
                      <a16:colId xmlns:a16="http://schemas.microsoft.com/office/drawing/2014/main" val="1533463363"/>
                    </a:ext>
                  </a:extLst>
                </a:gridCol>
                <a:gridCol w="2437744">
                  <a:extLst>
                    <a:ext uri="{9D8B030D-6E8A-4147-A177-3AD203B41FA5}">
                      <a16:colId xmlns:a16="http://schemas.microsoft.com/office/drawing/2014/main" val="144784447"/>
                    </a:ext>
                  </a:extLst>
                </a:gridCol>
              </a:tblGrid>
              <a:tr h="7882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Algorithmus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Performance (MSE)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Laufzeit für Training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Laufzeit für </a:t>
                      </a:r>
                      <a:r>
                        <a:rPr lang="de-CH" sz="1800" dirty="0" err="1">
                          <a:effectLst/>
                        </a:rPr>
                        <a:t>Prediction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604181"/>
                  </a:ext>
                </a:extLst>
              </a:tr>
              <a:tr h="6726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Polynomiale Regression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0.0266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0.0030s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0.0116s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326065"/>
                  </a:ext>
                </a:extLst>
              </a:tr>
              <a:tr h="4526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CNN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0.0427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15.9702s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0.0747s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525516"/>
                  </a:ext>
                </a:extLst>
              </a:tr>
              <a:tr h="4526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LSTM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0.0205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57.6358s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0.1137s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960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25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DBA2A-18F6-4139-9239-BEA1D212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DISKUSSION DER RESULTATE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55E298-DDBC-410B-887A-97CB0896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8249674" cy="3593591"/>
          </a:xfrm>
        </p:spPr>
        <p:txBody>
          <a:bodyPr/>
          <a:lstStyle/>
          <a:p>
            <a:r>
              <a:rPr lang="de-CH" dirty="0"/>
              <a:t>Reihenfolge Performance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LSTM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Polynomiale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CNN</a:t>
            </a:r>
          </a:p>
          <a:p>
            <a:pPr marL="800100" lvl="1" indent="-342900">
              <a:buFont typeface="+mj-lt"/>
              <a:buAutoNum type="arabicPeriod"/>
            </a:pPr>
            <a:endParaRPr lang="de-CH" dirty="0"/>
          </a:p>
          <a:p>
            <a:r>
              <a:rPr lang="de-CH" dirty="0"/>
              <a:t>Reihenfolge Laufzeit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Polynomiale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CNN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LSTM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0617015"/>
      </p:ext>
    </p:extLst>
  </p:cSld>
  <p:clrMapOvr>
    <a:masterClrMapping/>
  </p:clrMapOvr>
</p:sld>
</file>

<file path=ppt/theme/theme1.xml><?xml version="1.0" encoding="utf-8"?>
<a:theme xmlns:a="http://schemas.openxmlformats.org/drawingml/2006/main" name="Abzeichen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307781_TF55916208" id="{7C8B5549-2B31-4A28-86F9-E06209FBCDD1}" vid="{8181767A-98D5-4654-8BA0-28963CA97F7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Lernen Sie Ihre Lehrkraft kennen.</Template>
  <TotalTime>0</TotalTime>
  <Words>387</Words>
  <Application>Microsoft Macintosh PowerPoint</Application>
  <PresentationFormat>Widescreen</PresentationFormat>
  <Paragraphs>103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Bodoni MT</vt:lpstr>
      <vt:lpstr>Calibri</vt:lpstr>
      <vt:lpstr>Gill Sans MT</vt:lpstr>
      <vt:lpstr>Impact</vt:lpstr>
      <vt:lpstr>Abzeichen</vt:lpstr>
      <vt:lpstr>Vorhersage COVID-19 Kennzahlen </vt:lpstr>
      <vt:lpstr>agENDA</vt:lpstr>
      <vt:lpstr>ZIEL des projekts</vt:lpstr>
      <vt:lpstr>Methodik / Organisation</vt:lpstr>
      <vt:lpstr>UMSETZUNG</vt:lpstr>
      <vt:lpstr>Hyperparameter</vt:lpstr>
      <vt:lpstr>DEMO</vt:lpstr>
      <vt:lpstr>Resultate</vt:lpstr>
      <vt:lpstr>DISKUSSION DER RESULTATE</vt:lpstr>
      <vt:lpstr>ERKENNTNISSE</vt:lpstr>
      <vt:lpstr>FRAGEN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2022-01-12T16:05:18Z</dcterms:created>
  <dcterms:modified xsi:type="dcterms:W3CDTF">2022-01-18T11:13:47Z</dcterms:modified>
</cp:coreProperties>
</file>