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66" r:id="rId4"/>
    <p:sldId id="267" r:id="rId5"/>
    <p:sldId id="271" r:id="rId6"/>
    <p:sldId id="272" r:id="rId7"/>
    <p:sldId id="269" r:id="rId8"/>
    <p:sldId id="273" r:id="rId9"/>
    <p:sldId id="260" r:id="rId10"/>
    <p:sldId id="263" r:id="rId11"/>
    <p:sldId id="265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1" autoAdjust="0"/>
    <p:restoredTop sz="79522" autoAdjust="0"/>
  </p:normalViewPr>
  <p:slideViewPr>
    <p:cSldViewPr snapToGrid="0">
      <p:cViewPr varScale="1">
        <p:scale>
          <a:sx n="112" d="100"/>
          <a:sy n="112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7" d="100"/>
          <a:sy n="107" d="100"/>
        </p:scale>
        <p:origin x="32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4:57.160" idx="17">
    <p:pos x="10" y="10"/>
    <p:text>Jonas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 rtlCol="0"/>
        <a:lstStyle/>
        <a:p>
          <a:pPr rtl="0"/>
          <a:endParaRPr lang="en-US"/>
        </a:p>
      </dgm:t>
    </dgm:pt>
    <dgm:pt modelId="{4F2A1D3E-E19F-455D-859F-C40136366B3D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Gute Datenqualität kostet Zeit</a:t>
          </a:r>
        </a:p>
      </dgm:t>
    </dgm:pt>
    <dgm:pt modelId="{D2DA1E0C-46CA-43FE-AD0E-1FF5A487E9EC}" type="par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D34FF2C9-9A85-4762-AD7F-0FD4259109E1}" type="sib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4A266DF3-F699-481D-952B-06E94865913D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Rechenleistung für Training und Optimierung ist nicht zu unterschätzen</a:t>
          </a:r>
        </a:p>
      </dgm:t>
    </dgm:pt>
    <dgm:pt modelId="{59FC4C72-0240-44CF-8C29-7E4727E8C7E6}" type="par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E43F7441-9245-4528-B8F7-2C400412818E}" type="sib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01C95085-4C2D-4356-A570-C83CCEF090EE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Python ist eine effiziente Programmiersprache für Data Science </a:t>
          </a:r>
        </a:p>
      </dgm:t>
    </dgm:pt>
    <dgm:pt modelId="{1A37DCC7-773C-40E2-8E5C-227CCAB23176}" type="par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B095CAA-79B6-4FBE-87CC-C4771004C1DA}" type="sib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744302F-FE80-4A21-8F48-80AF7C573D05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Aufgrund des Datenschutzes waren Daten aus dem Geschäftsumfeld nicht möglich</a:t>
          </a:r>
        </a:p>
      </dgm:t>
    </dgm:pt>
    <dgm:pt modelId="{F62031B4-9D20-48B1-8479-0E7A28243ACD}" type="par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15147C7B-1477-4765-85E8-62B7E1ABC25F}" type="sib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4FB41823-BC59-46D4-9CBC-E9595939B9BC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Praxisbeispiel zeigt Komplexität von </a:t>
          </a:r>
          <a:r>
            <a:rPr lang="de-DE" sz="28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Machine</a:t>
          </a:r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Learning auf, im Vergleich zu konstruierten Beispielen</a:t>
          </a:r>
        </a:p>
      </dgm:t>
    </dgm:pt>
    <dgm:pt modelId="{7909C466-3CC6-471A-ADC0-471EF5FBA9B7}" type="par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A88136E4-6B4C-4EE8-9E5A-1F016A3C14DC}" type="sib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Gute Datenqualität kostet Zeit</a:t>
          </a:r>
        </a:p>
      </dsp:txBody>
      <dsp:txXfrm>
        <a:off x="0" y="680"/>
        <a:ext cx="6305550" cy="1114384"/>
      </dsp:txXfrm>
    </dsp:sp>
    <dsp:sp modelId="{D3985387-25A2-4EB6-99AD-2664D2661A5C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Rechenleistung für Training und Optimierung ist nicht zu unterschätzen</a:t>
          </a:r>
        </a:p>
      </dsp:txBody>
      <dsp:txXfrm>
        <a:off x="0" y="1115064"/>
        <a:ext cx="6305550" cy="1114384"/>
      </dsp:txXfrm>
    </dsp:sp>
    <dsp:sp modelId="{0E99E569-0DA0-4A1F-855A-45FE9C2A465F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Python ist eine effiziente Programmiersprache für Data Science </a:t>
          </a:r>
        </a:p>
      </dsp:txBody>
      <dsp:txXfrm>
        <a:off x="0" y="2229449"/>
        <a:ext cx="6305550" cy="1114384"/>
      </dsp:txXfrm>
    </dsp:sp>
    <dsp:sp modelId="{0E419124-2FCF-43D5-BF44-3E185E381CAF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Aufgrund des Datenschutzes waren Daten aus dem Geschäftsumfeld nicht möglich</a:t>
          </a:r>
        </a:p>
      </dsp:txBody>
      <dsp:txXfrm>
        <a:off x="0" y="3343834"/>
        <a:ext cx="6305550" cy="1114384"/>
      </dsp:txXfrm>
    </dsp:sp>
    <dsp:sp modelId="{B0421C79-5D98-43A9-B899-C8AB3E8CBA2F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Praxisbeispiel zeigt Komplexität von </a:t>
          </a:r>
          <a:r>
            <a:rPr lang="de-DE" sz="2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Machine</a:t>
          </a: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Learning auf, im Vergleich zu konstruierten Beispielen</a:t>
          </a:r>
        </a:p>
      </dsp:txBody>
      <dsp:txXfrm>
        <a:off x="0" y="4458219"/>
        <a:ext cx="6305550" cy="1114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22E3BF-591C-481A-8B89-8F59BD083B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EE9F6-337E-4069-9E03-9AEF98121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223-0394-4653-850A-5CFB486BDE83}" type="datetime1">
              <a:rPr lang="de-DE" smtClean="0"/>
              <a:t>17.01.22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DD829-D09F-4194-BB1A-70D0A66ABD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5EB81F-605E-4CD0-8D85-B54A0147B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4F7F-FEA2-4D79-BD1D-6E2024CD62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3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9EE13-CF4B-4779-BA20-982008386F3C}" type="datetime1">
              <a:rPr lang="de-DE" smtClean="0"/>
              <a:pPr/>
              <a:t>17.01.22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745B4-E2A0-42CC-9FED-47B6EC2BC2F2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11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50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7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324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1795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452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642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  <a:p>
            <a:endParaRPr lang="de-CH" dirty="0"/>
          </a:p>
          <a:p>
            <a:r>
              <a:rPr lang="de-CH" dirty="0"/>
              <a:t>Schon durchgeführt da bei mir lokal über 1 Minute</a:t>
            </a:r>
          </a:p>
          <a:p>
            <a:r>
              <a:rPr lang="de-CH" dirty="0"/>
              <a:t>Grafik 300 Batches und der Loss Wert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59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879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2230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Jonas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07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6" title="Kreis mit Ausbuchtungen"/>
          <p:cNvSpPr/>
          <p:nvPr/>
        </p:nvSpPr>
        <p:spPr bwMode="auto">
          <a:xfrm>
            <a:off x="4149284" y="280980"/>
            <a:ext cx="3893432" cy="346693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78522" y="838745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5695855-2C3C-4607-B286-469A5D649551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13" name="Rechteck 12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8E9E9-BFF0-4EF4-A26D-5D19B0036F5D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0FE2A-C243-49A6-85D6-34B528E67EA2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0C6DB-F1C6-467F-8CE0-A0346EFFE638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8FC6C5A-E802-4462-B445-3752E9FABE21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  <p:grpSp>
        <p:nvGrpSpPr>
          <p:cNvPr id="7" name="Gruppe 6" title="Linke Wellenform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ihandform 6" title="Linke Wellenform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ihandform 11" title="Linke Wellenlini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978EDB-C11C-4C48-AD02-A27E3A9F3021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61D66-BCE1-42A2-A51D-4FFAED4B1900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A6A6CE-ADEF-490B-8885-487C6BE9CCEF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5321E-64B6-4F7B-B90E-E11BD8C9B303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2D8B6F82-F16F-4314-B31A-6A12CD9F4D25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8" name="Rechteck 7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1C3C8E23-E973-42ED-B43B-DAF54C52B003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6CB7931-7355-4552-BD02-BEFEB20ABB1F}" type="datetime1">
              <a:rPr lang="de-DE" noProof="0" smtClean="0"/>
              <a:t>17.01.22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11" name="Freihandform 6" title="Ausbuchtungen am linken Rand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rechten Rand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gi71/ml-coron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swiss/de/dataset/covid-19-schwei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3A30F57-1E4D-F54E-ACF0-143B03764B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42" y="644595"/>
            <a:ext cx="2727255" cy="272725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301214" y="6145967"/>
            <a:ext cx="566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Machine</a:t>
            </a:r>
            <a:r>
              <a:rPr lang="de-DE" dirty="0">
                <a:latin typeface="Bodoni MT" panose="02070603080606020203" pitchFamily="18" charset="77"/>
                <a:cs typeface="Times New Roman" panose="02020603050405020304" pitchFamily="18" charset="0"/>
              </a:rPr>
              <a:t> Learning Innovationsprojekt					</a:t>
            </a:r>
          </a:p>
          <a:p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CAS </a:t>
            </a:r>
            <a:r>
              <a:rPr lang="de-CH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Artificial</a:t>
            </a:r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 </a:t>
            </a:r>
            <a:r>
              <a:rPr lang="de-CH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Intelligence</a:t>
            </a:r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/</a:t>
            </a:r>
            <a:r>
              <a:rPr lang="de-CH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Künstliche</a:t>
            </a:r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 Intelligenz HSLU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196" y="4189245"/>
            <a:ext cx="10318418" cy="1165037"/>
          </a:xfrm>
        </p:spPr>
        <p:txBody>
          <a:bodyPr rtlCol="0"/>
          <a:lstStyle/>
          <a:p>
            <a:pPr rtl="0"/>
            <a:r>
              <a:rPr lang="de-DE" sz="5000" dirty="0">
                <a:latin typeface="Bodoni MT" panose="02070603080606020203" pitchFamily="18" charset="0"/>
              </a:rPr>
              <a:t>Vorhersage COVID-19</a:t>
            </a:r>
            <a:br>
              <a:rPr lang="de-DE" sz="5000" dirty="0">
                <a:latin typeface="Bodoni MT" panose="02070603080606020203" pitchFamily="18" charset="0"/>
              </a:rPr>
            </a:br>
            <a:r>
              <a:rPr lang="de-DE" sz="5000" dirty="0">
                <a:latin typeface="Bodoni MT" panose="02070603080606020203" pitchFamily="18" charset="0"/>
              </a:rPr>
              <a:t>Kennzahlen</a:t>
            </a:r>
            <a:br>
              <a:rPr lang="de-DE" sz="5000" dirty="0">
                <a:latin typeface="Bodoni MT" panose="02070603080606020203" pitchFamily="18" charset="0"/>
              </a:rPr>
            </a:br>
            <a:endParaRPr lang="de-DE" sz="1800" dirty="0">
              <a:latin typeface="Bodoni MT" panose="02070603080606020203" pitchFamily="18" charset="0"/>
            </a:endParaRPr>
          </a:p>
        </p:txBody>
      </p:sp>
      <p:sp>
        <p:nvSpPr>
          <p:cNvPr id="6" name="Textfeld 7">
            <a:extLst>
              <a:ext uri="{FF2B5EF4-FFF2-40B4-BE49-F238E27FC236}">
                <a16:creationId xmlns:a16="http://schemas.microsoft.com/office/drawing/2014/main" id="{9A85C89B-63BB-9E4D-A713-4AFD6AD03E36}"/>
              </a:ext>
            </a:extLst>
          </p:cNvPr>
          <p:cNvSpPr txBox="1"/>
          <p:nvPr/>
        </p:nvSpPr>
        <p:spPr>
          <a:xfrm>
            <a:off x="6221507" y="6145966"/>
            <a:ext cx="597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Bodoni MT" panose="02070603080606020203" pitchFamily="18" charset="77"/>
                <a:cs typeface="Times New Roman" panose="02020603050405020304" pitchFamily="18" charset="0"/>
              </a:rPr>
              <a:t>	Jonas Furrer &amp; Marco </a:t>
            </a:r>
            <a:r>
              <a:rPr lang="de-DE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Amrein</a:t>
            </a:r>
            <a:endParaRPr lang="de-DE" dirty="0">
              <a:latin typeface="Bodoni MT" panose="02070603080606020203" pitchFamily="18" charset="77"/>
              <a:cs typeface="Times New Roman" panose="02020603050405020304" pitchFamily="18" charset="0"/>
            </a:endParaRPr>
          </a:p>
          <a:p>
            <a:pPr algn="r"/>
            <a:r>
              <a:rPr lang="de-CH" dirty="0">
                <a:latin typeface="Bodoni MT" panose="02070603080606020203" pitchFamily="18" charset="77"/>
                <a:cs typeface="Times New Roman" panose="02020603050405020304" pitchFamily="18" charset="0"/>
              </a:rPr>
              <a:t>18. Januar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E8377-5635-024B-90A2-11749EA422A8}"/>
              </a:ext>
            </a:extLst>
          </p:cNvPr>
          <p:cNvSpPr txBox="1"/>
          <p:nvPr/>
        </p:nvSpPr>
        <p:spPr>
          <a:xfrm>
            <a:off x="1155196" y="5354282"/>
            <a:ext cx="103184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Bodoni MT" panose="02070603080606020203" pitchFamily="18" charset="77"/>
                <a:cs typeface="Times New Roman" panose="02020603050405020304" pitchFamily="18" charset="0"/>
              </a:rPr>
              <a:t>Anwendung und Vergleich von </a:t>
            </a:r>
            <a:r>
              <a:rPr lang="de-DE" sz="2000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Machine</a:t>
            </a:r>
            <a:r>
              <a:rPr lang="de-DE" sz="2000" dirty="0">
                <a:latin typeface="Bodoni MT" panose="02070603080606020203" pitchFamily="18" charset="77"/>
                <a:cs typeface="Times New Roman" panose="02020603050405020304" pitchFamily="18" charset="0"/>
              </a:rPr>
              <a:t> Learning und </a:t>
            </a:r>
            <a:r>
              <a:rPr lang="de-DE" sz="2000" dirty="0" err="1">
                <a:latin typeface="Bodoni MT" panose="02070603080606020203" pitchFamily="18" charset="77"/>
                <a:cs typeface="Times New Roman" panose="02020603050405020304" pitchFamily="18" charset="0"/>
              </a:rPr>
              <a:t>Deep</a:t>
            </a:r>
            <a:r>
              <a:rPr lang="de-DE" sz="2000" dirty="0">
                <a:latin typeface="Bodoni MT" panose="02070603080606020203" pitchFamily="18" charset="77"/>
                <a:cs typeface="Times New Roman" panose="02020603050405020304" pitchFamily="18" charset="0"/>
              </a:rPr>
              <a:t> Learning Algorithmen</a:t>
            </a:r>
            <a:br>
              <a:rPr lang="de-DE" dirty="0">
                <a:latin typeface="Bodoni MT" panose="02070603080606020203" pitchFamily="18" charset="0"/>
              </a:rPr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hteck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/>
          </a:p>
        </p:txBody>
      </p:sp>
      <p:sp>
        <p:nvSpPr>
          <p:cNvPr id="16" name="Freihand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fik 6" descr="Fragezeichen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1235847"/>
            <a:ext cx="6548882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rtl="0"/>
            <a:r>
              <a:rPr lang="de-DE" sz="4000" spc="800" dirty="0">
                <a:latin typeface="Bodoni MT" panose="02070603080606020203" pitchFamily="18" charset="0"/>
              </a:rPr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513005" y="2360809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4000" dirty="0">
                <a:latin typeface="Bodoni MT" panose="02070603080606020203" pitchFamily="18" charset="0"/>
              </a:rPr>
              <a:t>Danke fürs Zuhören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0F45A-7CCC-49F3-8070-6478AD60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13916"/>
            <a:ext cx="10178322" cy="1492132"/>
          </a:xfrm>
        </p:spPr>
        <p:txBody>
          <a:bodyPr/>
          <a:lstStyle/>
          <a:p>
            <a:r>
              <a:rPr lang="de-CH" dirty="0" err="1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F6E21-6E3E-481C-A494-3221F827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Ziel des Projekts</a:t>
            </a:r>
          </a:p>
          <a:p>
            <a:r>
              <a:rPr lang="de-CH" dirty="0"/>
              <a:t>Methodik / Organisation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Resultate</a:t>
            </a:r>
          </a:p>
          <a:p>
            <a:r>
              <a:rPr lang="de-CH" dirty="0"/>
              <a:t>Diskussion der Resultate</a:t>
            </a:r>
          </a:p>
          <a:p>
            <a:r>
              <a:rPr lang="de-CH" dirty="0"/>
              <a:t>Erkenntnisse</a:t>
            </a:r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3625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DD543-30C5-44EB-915D-CCBFFBF7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 des </a:t>
            </a:r>
            <a:r>
              <a:rPr lang="de-CH" dirty="0" err="1"/>
              <a:t>projekts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6C733-AC19-49EF-A7CB-82EEC17E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Vergleich von verschiedenen Modellen zur Vorhersage der Covid-19 Fallzahlen</a:t>
            </a:r>
          </a:p>
          <a:p>
            <a:r>
              <a:rPr lang="de-CH" dirty="0"/>
              <a:t>Pro Modell Mean </a:t>
            </a:r>
            <a:r>
              <a:rPr lang="de-CH" dirty="0" err="1"/>
              <a:t>Squared</a:t>
            </a:r>
            <a:r>
              <a:rPr lang="de-CH" dirty="0"/>
              <a:t> Error (MSE), Dauer für Training und </a:t>
            </a:r>
            <a:r>
              <a:rPr lang="de-CH" dirty="0" err="1"/>
              <a:t>Prediction</a:t>
            </a:r>
            <a:r>
              <a:rPr lang="de-CH" dirty="0"/>
              <a:t> messen und vergleichen</a:t>
            </a:r>
          </a:p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F50EC9-2BBE-4D90-A911-EFA78016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02" y="3597152"/>
            <a:ext cx="8227195" cy="2878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62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58500-05DF-4E31-8CAE-7FD1D57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Methodik / 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D8B6C-9B59-4EF7-9692-8F252C39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 Verwaltungssystem: </a:t>
            </a:r>
            <a:r>
              <a:rPr lang="de-CH" dirty="0">
                <a:hlinkClick r:id="rId3"/>
              </a:rPr>
              <a:t>https://github.com/maggi71/ml-corona</a:t>
            </a:r>
            <a:r>
              <a:rPr lang="de-CH" dirty="0"/>
              <a:t> </a:t>
            </a:r>
          </a:p>
          <a:p>
            <a:r>
              <a:rPr lang="de-CH" dirty="0"/>
              <a:t>Entwicklungsumgebung: Visual Studio Code mit </a:t>
            </a:r>
            <a:r>
              <a:rPr lang="de-CH" dirty="0" err="1"/>
              <a:t>Anaconda</a:t>
            </a:r>
            <a:r>
              <a:rPr lang="de-CH" dirty="0"/>
              <a:t> Environment (Remote)</a:t>
            </a:r>
          </a:p>
          <a:p>
            <a:r>
              <a:rPr lang="de-CH" dirty="0"/>
              <a:t>Kommunikation:  Wöchentliche Videokonferenzen</a:t>
            </a:r>
          </a:p>
          <a:p>
            <a:r>
              <a:rPr lang="de-CH" dirty="0"/>
              <a:t>Qualitätssicherung: Gegenseitige Code Reviews</a:t>
            </a:r>
          </a:p>
        </p:txBody>
      </p:sp>
    </p:spTree>
    <p:extLst>
      <p:ext uri="{BB962C8B-B14F-4D97-AF65-F5344CB8AC3E}">
        <p14:creationId xmlns:p14="http://schemas.microsoft.com/office/powerpoint/2010/main" val="41095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F0A59-4443-409D-A634-20253B7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7D760-3A82-4E5B-A602-9AF73EAF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Download der Daten von </a:t>
            </a:r>
            <a:r>
              <a:rPr lang="de-CH" dirty="0" err="1"/>
              <a:t>Opendata</a:t>
            </a:r>
            <a:r>
              <a:rPr lang="de-CH" dirty="0"/>
              <a:t> Swiss </a:t>
            </a:r>
            <a:r>
              <a:rPr lang="de-CH" dirty="0">
                <a:hlinkClick r:id="rId3"/>
              </a:rPr>
              <a:t>https://opendata.swiss/de/dataset/covid-19-schweiz</a:t>
            </a:r>
            <a:r>
              <a:rPr lang="de-CH" dirty="0"/>
              <a:t> als CSV Dateien</a:t>
            </a:r>
          </a:p>
          <a:p>
            <a:r>
              <a:rPr lang="de-CH" dirty="0"/>
              <a:t>Datenanalyse</a:t>
            </a:r>
          </a:p>
          <a:p>
            <a:r>
              <a:rPr lang="de-CH" dirty="0"/>
              <a:t>Aufbereitung und Bereinigung der Daten</a:t>
            </a:r>
          </a:p>
          <a:p>
            <a:r>
              <a:rPr lang="de-CH" dirty="0"/>
              <a:t>Implementierung der Modelle</a:t>
            </a:r>
          </a:p>
          <a:p>
            <a:pPr lvl="1"/>
            <a:r>
              <a:rPr lang="de-CH" dirty="0"/>
              <a:t>Polynomiale Regression</a:t>
            </a:r>
          </a:p>
          <a:p>
            <a:pPr lvl="1"/>
            <a:r>
              <a:rPr lang="de-CH" dirty="0" err="1"/>
              <a:t>Convolutional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Network (CNN)</a:t>
            </a:r>
          </a:p>
          <a:p>
            <a:pPr lvl="1"/>
            <a:r>
              <a:rPr lang="en-US" dirty="0"/>
              <a:t>Long short-term memory (LSTM)</a:t>
            </a:r>
            <a:endParaRPr lang="de-CH" dirty="0"/>
          </a:p>
          <a:p>
            <a:r>
              <a:rPr lang="de-CH" dirty="0"/>
              <a:t>Optimierung der Hyperparameter mittels </a:t>
            </a:r>
            <a:r>
              <a:rPr lang="de-CH" dirty="0" err="1"/>
              <a:t>GridSearch</a:t>
            </a:r>
            <a:r>
              <a:rPr lang="de-CH" dirty="0"/>
              <a:t> und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07697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A57B0-8B4B-41A0-82F6-3B990F72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763DE-69D2-4160-8882-C246FAF7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Demo des LSTM Modells</a:t>
            </a:r>
          </a:p>
          <a:p>
            <a:pPr lvl="1"/>
            <a:r>
              <a:rPr lang="de-CH" dirty="0"/>
              <a:t>Trainieren des Netzwerks</a:t>
            </a:r>
          </a:p>
          <a:p>
            <a:pPr lvl="1"/>
            <a:r>
              <a:rPr lang="de-CH" dirty="0" err="1"/>
              <a:t>Prediction</a:t>
            </a:r>
            <a:endParaRPr lang="de-CH" dirty="0"/>
          </a:p>
          <a:p>
            <a:pPr lvl="1"/>
            <a:r>
              <a:rPr lang="de-CH" dirty="0"/>
              <a:t>Vergleich </a:t>
            </a:r>
            <a:r>
              <a:rPr lang="de-CH" dirty="0" err="1"/>
              <a:t>Prediction</a:t>
            </a:r>
            <a:r>
              <a:rPr lang="de-CH" dirty="0"/>
              <a:t> mit </a:t>
            </a:r>
            <a:r>
              <a:rPr lang="de-CH" dirty="0" err="1"/>
              <a:t>Ground</a:t>
            </a:r>
            <a:r>
              <a:rPr lang="de-CH" dirty="0"/>
              <a:t> </a:t>
            </a:r>
            <a:r>
              <a:rPr lang="de-CH" dirty="0" err="1"/>
              <a:t>Truth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499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5DEED-BDAA-4916-8ADA-83FFA038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9EFBA79-0AD6-4F3C-9892-AE31F6C80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193975"/>
              </p:ext>
            </p:extLst>
          </p:nvPr>
        </p:nvGraphicFramePr>
        <p:xfrm>
          <a:off x="1379956" y="2459421"/>
          <a:ext cx="9921765" cy="2366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0552">
                  <a:extLst>
                    <a:ext uri="{9D8B030D-6E8A-4147-A177-3AD203B41FA5}">
                      <a16:colId xmlns:a16="http://schemas.microsoft.com/office/drawing/2014/main" val="1981516642"/>
                    </a:ext>
                  </a:extLst>
                </a:gridCol>
                <a:gridCol w="2438972">
                  <a:extLst>
                    <a:ext uri="{9D8B030D-6E8A-4147-A177-3AD203B41FA5}">
                      <a16:colId xmlns:a16="http://schemas.microsoft.com/office/drawing/2014/main" val="1586119989"/>
                    </a:ext>
                  </a:extLst>
                </a:gridCol>
                <a:gridCol w="2264497">
                  <a:extLst>
                    <a:ext uri="{9D8B030D-6E8A-4147-A177-3AD203B41FA5}">
                      <a16:colId xmlns:a16="http://schemas.microsoft.com/office/drawing/2014/main" val="1533463363"/>
                    </a:ext>
                  </a:extLst>
                </a:gridCol>
                <a:gridCol w="2437744">
                  <a:extLst>
                    <a:ext uri="{9D8B030D-6E8A-4147-A177-3AD203B41FA5}">
                      <a16:colId xmlns:a16="http://schemas.microsoft.com/office/drawing/2014/main" val="144784447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Algorithmus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Performance (MSE)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Laufzeit für Training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Laufzeit für </a:t>
                      </a:r>
                      <a:r>
                        <a:rPr lang="de-CH" sz="1800" dirty="0" err="1">
                          <a:effectLst/>
                        </a:rPr>
                        <a:t>Prediction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604181"/>
                  </a:ext>
                </a:extLst>
              </a:tr>
              <a:tr h="6726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Polynomiale Regression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0.0266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0.0030s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0.0116s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326065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CNN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0.0427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15.9702s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0.0747s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25516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LSTM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0.0205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57.6358s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0.1137s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60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5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DBA2A-18F6-4139-9239-BEA1D212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 DER 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5E298-DDBC-410B-887A-97CB0896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8249674" cy="3593591"/>
          </a:xfrm>
        </p:spPr>
        <p:txBody>
          <a:bodyPr/>
          <a:lstStyle/>
          <a:p>
            <a:r>
              <a:rPr lang="de-CH" dirty="0"/>
              <a:t>Reihenfolge Performance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endParaRPr lang="de-CH" dirty="0"/>
          </a:p>
          <a:p>
            <a:r>
              <a:rPr lang="de-CH" dirty="0"/>
              <a:t>Reihenfolge Laufzeit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061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 dirty="0"/>
          </a:p>
        </p:txBody>
      </p:sp>
      <p:sp>
        <p:nvSpPr>
          <p:cNvPr id="12" name="Freihand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rtlCol="0" anchor="ctr">
            <a:normAutofit/>
          </a:bodyPr>
          <a:lstStyle/>
          <a:p>
            <a:pPr rtl="0"/>
            <a:r>
              <a:rPr lang="de-DE" sz="2800" dirty="0">
                <a:latin typeface="Bodoni MT" panose="02070603080606020203" pitchFamily="18" charset="0"/>
                <a:cs typeface="Times New Roman" panose="02020603050405020304" pitchFamily="18" charset="0"/>
              </a:rPr>
              <a:t>ERKENNTNISSE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730267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theme/theme1.xml><?xml version="1.0" encoding="utf-8"?>
<a:theme xmlns:a="http://schemas.openxmlformats.org/drawingml/2006/main" name="Abzeichen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307781_TF55916208" id="{7C8B5549-2B31-4A28-86F9-E06209FBCDD1}" vid="{8181767A-98D5-4654-8BA0-28963CA97F7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Lernen Sie Ihre Lehrkraft kennen.</Template>
  <TotalTime>0</TotalTime>
  <Words>316</Words>
  <Application>Microsoft Macintosh PowerPoint</Application>
  <PresentationFormat>Widescreen</PresentationFormat>
  <Paragraphs>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Bodoni MT</vt:lpstr>
      <vt:lpstr>Calibri</vt:lpstr>
      <vt:lpstr>Gill Sans MT</vt:lpstr>
      <vt:lpstr>Impact</vt:lpstr>
      <vt:lpstr>Times New Roman</vt:lpstr>
      <vt:lpstr>Abzeichen</vt:lpstr>
      <vt:lpstr>Vorhersage COVID-19 Kennzahlen </vt:lpstr>
      <vt:lpstr>agENDA</vt:lpstr>
      <vt:lpstr>ZIEL des projekts</vt:lpstr>
      <vt:lpstr>Methodik / Organisation</vt:lpstr>
      <vt:lpstr>UMSETZUNG</vt:lpstr>
      <vt:lpstr>DEMO</vt:lpstr>
      <vt:lpstr>Resultate</vt:lpstr>
      <vt:lpstr>DISKUSSION DER RESULTATE</vt:lpstr>
      <vt:lpstr>ERKENNTNISSE</vt:lpstr>
      <vt:lpstr>FRAGEN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2022-01-12T16:05:18Z</dcterms:created>
  <dcterms:modified xsi:type="dcterms:W3CDTF">2022-01-17T20:18:43Z</dcterms:modified>
</cp:coreProperties>
</file>