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9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66" r:id="rId4"/>
    <p:sldId id="267" r:id="rId5"/>
    <p:sldId id="271" r:id="rId6"/>
    <p:sldId id="272" r:id="rId7"/>
    <p:sldId id="269" r:id="rId8"/>
    <p:sldId id="273" r:id="rId9"/>
    <p:sldId id="260" r:id="rId10"/>
    <p:sldId id="263" r:id="rId11"/>
    <p:sldId id="265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02" autoAdjust="0"/>
  </p:normalViewPr>
  <p:slideViewPr>
    <p:cSldViewPr snapToGrid="0">
      <p:cViewPr varScale="1">
        <p:scale>
          <a:sx n="91" d="100"/>
          <a:sy n="91" d="100"/>
        </p:scale>
        <p:origin x="1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8:29:11.84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2" dt="2022-01-12T19:10:26.700" idx="3">
    <p:pos x="10" y="146"/>
    <p:text>Jonas</p:text>
    <p:extLst>
      <p:ext uri="{C676402C-5697-4E1C-873F-D02D1690AC5C}">
        <p15:threadingInfo xmlns:p15="http://schemas.microsoft.com/office/powerpoint/2012/main" timeZoneBias="-60">
          <p15:parentCm authorId="2" idx="1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4:57.160" idx="17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0:07.983" idx="4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2" dt="2022-01-12T19:10:33.212" idx="5">
    <p:pos x="10" y="146"/>
    <p:text>Jonas</p:text>
    <p:extLst>
      <p:ext uri="{C676402C-5697-4E1C-873F-D02D1690AC5C}">
        <p15:threadingInfo xmlns:p15="http://schemas.microsoft.com/office/powerpoint/2012/main" timeZoneBias="-60">
          <p15:parentCm authorId="2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0:48.122" idx="6">
    <p:pos x="10" y="10"/>
    <p:text>Marco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6:30.787" idx="18">
    <p:pos x="10" y="10"/>
    <p:text>Marco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1:13.083" idx="8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1:45.439" idx="9">
    <p:pos x="10" y="10"/>
    <p:text>Marco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2:04.139" idx="10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2:09.801" idx="11">
    <p:pos x="10" y="10"/>
    <p:text>Jonas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12T19:12:39.248" idx="12">
    <p:pos x="10" y="10"/>
    <p:text>1. Marco</p:text>
    <p:extLst>
      <p:ext uri="{C676402C-5697-4E1C-873F-D02D1690AC5C}">
        <p15:threadingInfo xmlns:p15="http://schemas.microsoft.com/office/powerpoint/2012/main" timeZoneBias="-60"/>
      </p:ext>
    </p:extLst>
  </p:cm>
  <p:cm authorId="2" dt="2022-01-12T19:13:04.955" idx="13">
    <p:pos x="10" y="146"/>
    <p:text>2. Jonas</p:text>
    <p:extLst>
      <p:ext uri="{C676402C-5697-4E1C-873F-D02D1690AC5C}">
        <p15:threadingInfo xmlns:p15="http://schemas.microsoft.com/office/powerpoint/2012/main" timeZoneBias="-60">
          <p15:parentCm authorId="2" idx="12"/>
        </p15:threadingInfo>
      </p:ext>
    </p:extLst>
  </p:cm>
  <p:cm authorId="2" dt="2022-01-12T19:13:18.949" idx="14">
    <p:pos x="10" y="282"/>
    <p:text>3. Marco</p:text>
    <p:extLst>
      <p:ext uri="{C676402C-5697-4E1C-873F-D02D1690AC5C}">
        <p15:threadingInfo xmlns:p15="http://schemas.microsoft.com/office/powerpoint/2012/main" timeZoneBias="-60">
          <p15:parentCm authorId="2" idx="12"/>
        </p15:threadingInfo>
      </p:ext>
    </p:extLst>
  </p:cm>
  <p:cm authorId="2" dt="2022-01-12T19:14:32.551" idx="15">
    <p:pos x="10" y="418"/>
    <p:text>4. Marco</p:text>
    <p:extLst>
      <p:ext uri="{C676402C-5697-4E1C-873F-D02D1690AC5C}">
        <p15:threadingInfo xmlns:p15="http://schemas.microsoft.com/office/powerpoint/2012/main" timeZoneBias="-60">
          <p15:parentCm authorId="2" idx="12"/>
        </p15:threadingInfo>
      </p:ext>
    </p:extLst>
  </p:cm>
  <p:cm authorId="2" dt="2022-01-12T19:14:42.977" idx="16">
    <p:pos x="10" y="554"/>
    <p:text>5. Jonas</p:text>
    <p:extLst>
      <p:ext uri="{C676402C-5697-4E1C-873F-D02D1690AC5C}">
        <p15:threadingInfo xmlns:p15="http://schemas.microsoft.com/office/powerpoint/2012/main" timeZoneBias="-60">
          <p15:parentCm authorId="2" idx="12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de-DE" noProof="0" dirty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de-DE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de-DE" noProof="0" dirty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 waren Daten aus dem Geschäftsumfeld nicht möglich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de-DE" noProof="0" dirty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Schulbeispielen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de-DE" noProof="0" dirty="0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Gute Datenqualität kostet Zeit</a:t>
          </a: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Rechenleistung für Training und Optimierung ist nicht zu unterschätzen</a:t>
          </a: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Python ist eine effiziente Programmiersprache für Data Science </a:t>
          </a: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Aufgrund des Datenschutze waren Daten aus dem Geschäftsumfeld nicht möglich</a:t>
          </a: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Praxisbeispiel zeigt Komplexität von </a:t>
          </a:r>
          <a:r>
            <a:rPr lang="de-DE" sz="28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Machine</a:t>
          </a:r>
          <a:r>
            <a:rPr lang="de-DE" sz="2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Learning auf, im Vergleich zu Schulbeispielen</a:t>
          </a: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22E3BF-591C-481A-8B89-8F59BD083B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EE9F6-337E-4069-9E03-9AEF98121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223-0394-4653-850A-5CFB486BDE83}" type="datetime1">
              <a:rPr lang="de-DE" smtClean="0"/>
              <a:t>12.01.2022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DD829-D09F-4194-BB1A-70D0A66AB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EB81F-605E-4CD0-8D85-B54A0147B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4F7F-FEA2-4D79-BD1D-6E2024CD62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3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EE13-CF4B-4779-BA20-982008386F3C}" type="datetime1">
              <a:rPr lang="de-DE" smtClean="0"/>
              <a:pPr/>
              <a:t>12.01.2022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745B4-E2A0-42CC-9FED-47B6EC2BC2F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11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07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5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745B4-E2A0-42CC-9FED-47B6EC2BC2F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7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6" title="Kreis mit Ausbuchtungen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35695855-2C3C-4607-B286-469A5D649551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Rechteck 12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8E9E9-BFF0-4EF4-A26D-5D19B0036F5D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A0FE2A-C243-49A6-85D6-34B528E67EA2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0C6DB-F1C6-467F-8CE0-A0346EFFE638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8FC6C5A-E802-4462-B445-3752E9FABE21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grpSp>
        <p:nvGrpSpPr>
          <p:cNvPr id="7" name="Gruppe 6" title="Linke Wellenform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ihandform 6" title="Linke Wellenform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ihandform 11" title="Linke Wellenlini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78EDB-C11C-4C48-AD02-A27E3A9F3021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1D66-BCE1-42A2-A51D-4FFAED4B1900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6A6CE-ADEF-490B-8885-487C6BE9CCEF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5321E-64B6-4F7B-B90E-E11BD8C9B303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2D8B6F82-F16F-4314-B31A-6A12CD9F4D25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Rechteck 7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reihandform 11" title="Rechte Wellen-Hintergrundform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linken Rand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1C3C8E23-E973-42ED-B43B-DAF54C52B003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6CB7931-7355-4552-BD02-BEFEB20ABB1F}" type="datetime1">
              <a:rPr lang="de-DE" noProof="0" smtClean="0"/>
              <a:t>12.01.2022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1" name="Freihandform 6" title="Ausbuchtungen am linken Rand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 title="Rahmen am rechten Rand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github.com/maggi71/ml-coron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hyperlink" Target="https://opendata.swiss/de/dataset/covid-19-schwei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9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51944" y="6287583"/>
            <a:ext cx="1143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Jonas Furrer &amp; Marco Amrein                                     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de-CH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Künstliche</a:t>
            </a:r>
            <a:r>
              <a:rPr lang="de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Intelligenz HSLU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8B600F-49A4-47CC-9F1B-121CD292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43" y="1555667"/>
            <a:ext cx="3561257" cy="34099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211" y="656255"/>
            <a:ext cx="10318418" cy="5602706"/>
          </a:xfrm>
        </p:spPr>
        <p:txBody>
          <a:bodyPr rtlCol="0"/>
          <a:lstStyle/>
          <a:p>
            <a:pPr rtl="0"/>
            <a:r>
              <a:rPr lang="de-DE" dirty="0">
                <a:latin typeface="Bodoni MT" panose="02070603080606020203" pitchFamily="18" charset="0"/>
              </a:rPr>
              <a:t>COVID-19</a:t>
            </a:r>
            <a:br>
              <a:rPr lang="de-DE" dirty="0">
                <a:latin typeface="Bodoni MT" panose="02070603080606020203" pitchFamily="18" charset="0"/>
              </a:rPr>
            </a:br>
            <a:r>
              <a:rPr lang="de-DE" dirty="0">
                <a:latin typeface="Bodoni MT" panose="02070603080606020203" pitchFamily="18" charset="0"/>
              </a:rPr>
              <a:t>Fallzahlen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hteck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/>
          </a:p>
        </p:txBody>
      </p:sp>
      <p:sp>
        <p:nvSpPr>
          <p:cNvPr id="16" name="Freihand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fik 6" descr="Fragezeichen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rtl="0"/>
            <a:r>
              <a:rPr lang="de-DE" sz="4000" spc="800" dirty="0">
                <a:latin typeface="Bodoni MT" panose="02070603080606020203" pitchFamily="18" charset="0"/>
              </a:rPr>
              <a:t>FRAGEN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3AD2A9-D6AD-4391-A51A-49C6E622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4000" dirty="0">
                <a:latin typeface="Bodoni MT" panose="02070603080606020203" pitchFamily="18" charset="0"/>
              </a:rPr>
              <a:t>Danke fürs Zuhören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F45A-7CCC-49F3-8070-6478AD6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13916"/>
            <a:ext cx="10178322" cy="1492132"/>
          </a:xfrm>
        </p:spPr>
        <p:txBody>
          <a:bodyPr/>
          <a:lstStyle/>
          <a:p>
            <a:r>
              <a:rPr lang="de-CH" dirty="0" err="1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F6E21-6E3E-481C-A494-3221F827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  <a:p>
            <a:r>
              <a:rPr lang="de-CH" dirty="0"/>
              <a:t>Methodik/Organisation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Resultate</a:t>
            </a:r>
          </a:p>
          <a:p>
            <a:r>
              <a:rPr lang="de-CH" dirty="0"/>
              <a:t>Diskussion der Resultate</a:t>
            </a:r>
          </a:p>
          <a:p>
            <a:r>
              <a:rPr lang="de-CH" dirty="0"/>
              <a:t>Erkenntnisse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3625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DD543-30C5-44EB-915D-CCBFFBF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6C733-AC19-49EF-A7CB-82EEC17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Vergleich von verschiedenen Modellen zur Vorhersage der </a:t>
            </a:r>
            <a:r>
              <a:rPr lang="de-CH" dirty="0" err="1"/>
              <a:t>Covid</a:t>
            </a:r>
            <a:r>
              <a:rPr lang="de-CH" dirty="0"/>
              <a:t> Fallzahlen</a:t>
            </a:r>
          </a:p>
          <a:p>
            <a:r>
              <a:rPr lang="de-CH" dirty="0"/>
              <a:t>Pro Modell Mean </a:t>
            </a:r>
            <a:r>
              <a:rPr lang="de-CH" dirty="0" err="1"/>
              <a:t>Squared</a:t>
            </a:r>
            <a:r>
              <a:rPr lang="de-CH" dirty="0"/>
              <a:t> Error, Dauer für Training und </a:t>
            </a:r>
            <a:r>
              <a:rPr lang="de-CH" dirty="0" err="1"/>
              <a:t>Prediction</a:t>
            </a:r>
            <a:r>
              <a:rPr lang="de-CH" dirty="0"/>
              <a:t> messen und vergleichen</a:t>
            </a: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F50EC9-2BBE-4D90-A911-EFA78016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02" y="3429000"/>
            <a:ext cx="8227195" cy="287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58500-05DF-4E31-8CAE-7FD1D57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Methodik / 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D8B6C-9B59-4EF7-9692-8F252C39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Code Verwaltungssystem : </a:t>
            </a:r>
            <a:r>
              <a:rPr lang="de-CH" dirty="0">
                <a:hlinkClick r:id="rId2"/>
              </a:rPr>
              <a:t>https://github.com/maggi71/ml-corona</a:t>
            </a:r>
            <a:r>
              <a:rPr lang="de-CH" dirty="0"/>
              <a:t> </a:t>
            </a:r>
          </a:p>
          <a:p>
            <a:r>
              <a:rPr lang="de-CH" dirty="0"/>
              <a:t>Entwicklungsumgebung : Visual Studio Code mit </a:t>
            </a:r>
            <a:r>
              <a:rPr lang="de-CH" dirty="0" err="1"/>
              <a:t>Anaconda</a:t>
            </a:r>
            <a:r>
              <a:rPr lang="de-CH" dirty="0"/>
              <a:t> Remote</a:t>
            </a:r>
          </a:p>
          <a:p>
            <a:r>
              <a:rPr lang="de-CH" dirty="0"/>
              <a:t>Kommunikation :  Wöchentliche Videokonferenzen</a:t>
            </a:r>
          </a:p>
          <a:p>
            <a:r>
              <a:rPr lang="de-CH" dirty="0"/>
              <a:t>Qualitätssicherung : Gegenseitige Code Reviews</a:t>
            </a:r>
          </a:p>
        </p:txBody>
      </p:sp>
    </p:spTree>
    <p:extLst>
      <p:ext uri="{BB962C8B-B14F-4D97-AF65-F5344CB8AC3E}">
        <p14:creationId xmlns:p14="http://schemas.microsoft.com/office/powerpoint/2010/main" val="41095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0A59-4443-409D-A634-20253B7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7D760-3A82-4E5B-A602-9AF73EAF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Download der Daten von </a:t>
            </a:r>
            <a:r>
              <a:rPr lang="de-CH" dirty="0" err="1"/>
              <a:t>Opendata</a:t>
            </a:r>
            <a:r>
              <a:rPr lang="de-CH" dirty="0"/>
              <a:t> Swiss </a:t>
            </a:r>
            <a:r>
              <a:rPr lang="de-CH" dirty="0">
                <a:hlinkClick r:id="rId2"/>
              </a:rPr>
              <a:t>https://opendata.swiss/de/dataset/covid-19-schweiz</a:t>
            </a:r>
            <a:r>
              <a:rPr lang="de-CH" dirty="0"/>
              <a:t> als CSV Dateien</a:t>
            </a:r>
          </a:p>
          <a:p>
            <a:r>
              <a:rPr lang="de-CH" dirty="0"/>
              <a:t>Datenanalyse</a:t>
            </a:r>
          </a:p>
          <a:p>
            <a:r>
              <a:rPr lang="de-CH" dirty="0"/>
              <a:t>Aufbereitung und Bereinigung der Daten</a:t>
            </a:r>
          </a:p>
          <a:p>
            <a:r>
              <a:rPr lang="de-CH" dirty="0"/>
              <a:t>Implementierung der Modelle</a:t>
            </a:r>
          </a:p>
          <a:p>
            <a:pPr lvl="1"/>
            <a:r>
              <a:rPr lang="de-CH" dirty="0"/>
              <a:t>Polynomiale Regression</a:t>
            </a:r>
          </a:p>
          <a:p>
            <a:pPr lvl="1"/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 (CNN)</a:t>
            </a:r>
          </a:p>
          <a:p>
            <a:pPr lvl="1"/>
            <a:r>
              <a:rPr lang="en-US" dirty="0"/>
              <a:t>Long short-term memory (LSTM)</a:t>
            </a:r>
            <a:endParaRPr lang="de-CH" dirty="0"/>
          </a:p>
          <a:p>
            <a:r>
              <a:rPr lang="de-CH" dirty="0"/>
              <a:t>Optimierung der Hyperparameter mittels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769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A57B0-8B4B-41A0-82F6-3B990F7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763DE-69D2-4160-8882-C246FAF7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Demo des LSTM Netzwerkes</a:t>
            </a:r>
          </a:p>
          <a:p>
            <a:pPr lvl="1"/>
            <a:r>
              <a:rPr lang="de-CH" dirty="0"/>
              <a:t>Aufbau des Modells</a:t>
            </a:r>
          </a:p>
          <a:p>
            <a:pPr lvl="1"/>
            <a:r>
              <a:rPr lang="de-CH" dirty="0"/>
              <a:t>Trainieren</a:t>
            </a:r>
          </a:p>
          <a:p>
            <a:pPr lvl="1"/>
            <a:r>
              <a:rPr lang="de-CH" dirty="0" err="1"/>
              <a:t>Prediction</a:t>
            </a:r>
            <a:endParaRPr lang="de-CH" dirty="0"/>
          </a:p>
          <a:p>
            <a:r>
              <a:rPr lang="de-CH" dirty="0"/>
              <a:t>Notebooks für Daten Sammeln und Bereinigen, Modelle</a:t>
            </a:r>
          </a:p>
        </p:txBody>
      </p:sp>
    </p:spTree>
    <p:extLst>
      <p:ext uri="{BB962C8B-B14F-4D97-AF65-F5344CB8AC3E}">
        <p14:creationId xmlns:p14="http://schemas.microsoft.com/office/powerpoint/2010/main" val="10249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DEED-BDAA-4916-8ADA-83FFA03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9EFBA79-0AD6-4F3C-9892-AE31F6C80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93975"/>
              </p:ext>
            </p:extLst>
          </p:nvPr>
        </p:nvGraphicFramePr>
        <p:xfrm>
          <a:off x="1379956" y="2459421"/>
          <a:ext cx="9921765" cy="236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0552">
                  <a:extLst>
                    <a:ext uri="{9D8B030D-6E8A-4147-A177-3AD203B41FA5}">
                      <a16:colId xmlns:a16="http://schemas.microsoft.com/office/drawing/2014/main" val="1981516642"/>
                    </a:ext>
                  </a:extLst>
                </a:gridCol>
                <a:gridCol w="2438972">
                  <a:extLst>
                    <a:ext uri="{9D8B030D-6E8A-4147-A177-3AD203B41FA5}">
                      <a16:colId xmlns:a16="http://schemas.microsoft.com/office/drawing/2014/main" val="1586119989"/>
                    </a:ext>
                  </a:extLst>
                </a:gridCol>
                <a:gridCol w="2264497">
                  <a:extLst>
                    <a:ext uri="{9D8B030D-6E8A-4147-A177-3AD203B41FA5}">
                      <a16:colId xmlns:a16="http://schemas.microsoft.com/office/drawing/2014/main" val="1533463363"/>
                    </a:ext>
                  </a:extLst>
                </a:gridCol>
                <a:gridCol w="2437744">
                  <a:extLst>
                    <a:ext uri="{9D8B030D-6E8A-4147-A177-3AD203B41FA5}">
                      <a16:colId xmlns:a16="http://schemas.microsoft.com/office/drawing/2014/main" val="144784447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Algorithmus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Performance (MSE)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Laufzeit für Training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Laufzeit für </a:t>
                      </a:r>
                      <a:r>
                        <a:rPr lang="de-CH" sz="1800" dirty="0" err="1">
                          <a:effectLst/>
                        </a:rPr>
                        <a:t>Prediction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04181"/>
                  </a:ext>
                </a:extLst>
              </a:tr>
              <a:tr h="6726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Polynomiale Regression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0.0266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0.0030s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0.0116s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326065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CNN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0.0427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15.9702s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0.0747s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525516"/>
                  </a:ext>
                </a:extLst>
              </a:tr>
              <a:tr h="4526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LSTM</a:t>
                      </a:r>
                      <a:endParaRPr lang="de-CH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0.0205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57.6358s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0.1137s</a:t>
                      </a:r>
                      <a:endParaRPr lang="de-CH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5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BA2A-18F6-4139-9239-BEA1D212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DISKUSSION DER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5E298-DDBC-410B-887A-97CB0896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8249674" cy="3593591"/>
          </a:xfrm>
        </p:spPr>
        <p:txBody>
          <a:bodyPr/>
          <a:lstStyle/>
          <a:p>
            <a:r>
              <a:rPr lang="de-CH" dirty="0"/>
              <a:t>Performance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endParaRPr lang="de-CH" dirty="0"/>
          </a:p>
          <a:p>
            <a:r>
              <a:rPr lang="de-CH" dirty="0"/>
              <a:t>Laufzeit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Polynomiale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CNN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CH" dirty="0"/>
              <a:t>LSTM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061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de-DE" dirty="0"/>
          </a:p>
        </p:txBody>
      </p:sp>
      <p:sp>
        <p:nvSpPr>
          <p:cNvPr id="12" name="Freihand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2800" dirty="0">
                <a:latin typeface="Bodoni MT" panose="02070603080606020203" pitchFamily="18" charset="0"/>
                <a:cs typeface="Times New Roman" panose="02020603050405020304" pitchFamily="18" charset="0"/>
              </a:rPr>
              <a:t>ERKENNTNISSE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610050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theme/theme1.xml><?xml version="1.0" encoding="utf-8"?>
<a:theme xmlns:a="http://schemas.openxmlformats.org/drawingml/2006/main" name="Abzeichen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307781_TF55916208" id="{7C8B5549-2B31-4A28-86F9-E06209FBCDD1}" vid="{8181767A-98D5-4654-8BA0-28963CA97F7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Lernen Sie Ihre Lehrkraft kennen.</Template>
  <TotalTime>0</TotalTime>
  <Words>244</Words>
  <Application>Microsoft Office PowerPoint</Application>
  <PresentationFormat>Breitbild</PresentationFormat>
  <Paragraphs>73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Impact</vt:lpstr>
      <vt:lpstr>Times New Roman</vt:lpstr>
      <vt:lpstr>Abzeichen</vt:lpstr>
      <vt:lpstr>COVID-19 Fallzahlen</vt:lpstr>
      <vt:lpstr>agENDA</vt:lpstr>
      <vt:lpstr>ZIEL</vt:lpstr>
      <vt:lpstr>Methodik / Organisation</vt:lpstr>
      <vt:lpstr>UMSETZUNG</vt:lpstr>
      <vt:lpstr>DEMO</vt:lpstr>
      <vt:lpstr>Resultate</vt:lpstr>
      <vt:lpstr>DISKUSSION DER RESULTATE</vt:lpstr>
      <vt:lpstr>ERKENNTNISSE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2022-01-12T16:05:18Z</dcterms:created>
  <dcterms:modified xsi:type="dcterms:W3CDTF">2022-01-12T18:23:19Z</dcterms:modified>
</cp:coreProperties>
</file>