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A2A497-7500-489C-95C0-6D6DDFC736F0}">
  <a:tblStyle styleId="{A4A2A497-7500-489C-95C0-6D6DDFC736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be9115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4be9115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be9115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be9115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4be9115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4be9115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be9115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be9115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4be9115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4be9115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4be9115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4be9115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4be9115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4be9115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4be9115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4be9115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be9115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be9115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4be9115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4be9115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be9115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be9115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8375"/>
            <a:ext cx="8520600" cy="22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Data Mining Project: Warehouse &amp; Retail Sales Analysis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MSCS 634 –Muluwork Geremew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Challenges &amp; Key Decisions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{A4A2A497-7500-489C-95C0-6D6DDFC736F0}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CCCCC"/>
                          </a:highlight>
                        </a:rPr>
                        <a:t>Challenges</a:t>
                      </a:r>
                      <a:endParaRPr>
                        <a:highlight>
                          <a:srgbClr val="CCCCCC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CCCCCC"/>
                          </a:highlight>
                        </a:rPr>
                        <a:t>Decisions</a:t>
                      </a:r>
                      <a:endParaRPr>
                        <a:highlight>
                          <a:srgbClr val="CCCCCC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Skewed targets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</a:t>
                      </a:r>
                      <a:r>
                        <a:rPr lang="en"/>
                        <a:t>log transformations tested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High-cardinality categories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</a:t>
                      </a:r>
                      <a:r>
                        <a:rPr lang="en"/>
                        <a:t>one-hot vs. target encoding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Multicollinearity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</a:t>
                      </a:r>
                      <a:r>
                        <a:rPr lang="en"/>
                        <a:t>VIF diagnostics &amp; regularization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imbalance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percentile threshold tuning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Outlier influence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</a:t>
                      </a:r>
                      <a:r>
                        <a:rPr lang="en"/>
                        <a:t>robust regression alternatives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Key Takeaways &amp; Future Improvements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Takeaways: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Clean, structured data underlies all modeling success.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Simple linear models often suffice with proper diagnostics.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Decision trees offer interpretability for critical business flags.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Clustering and association rules deliver strategic segmentation and bundling insights.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Future work: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Integrate external data (promotions, holidays).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Deploy time-series forecasting models (ARIMA, Prophet).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Explore deep-learning approaches for text descriptions.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Build a real-time dashboard for sales monitoring.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 &amp; Roadmap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cleaning &amp; preprocessing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Exploratory Data Analysis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Predictive modeling: Regression &amp; Classification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Unsupervised learning: Clustering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Pattern mining: Association rules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Recommendations &amp;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949125"/>
            <a:ext cx="7787350" cy="1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EDA Highlights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Cleaning:</a:t>
            </a:r>
            <a:r>
              <a:rPr lang="en" sz="1100">
                <a:solidFill>
                  <a:schemeClr val="dk1"/>
                </a:solidFill>
              </a:rPr>
              <a:t> 305,803 records, missing/categorical imputation, removed negatives.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EDA: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Skewed sales distributions (median $40, mean $80)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Strong correlation (r≈0.96) between retail sales and transfers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Top 3 item types (WINE 45%, LIQUOR 30%, BEER 20%)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75"/>
            <a:ext cx="4766100" cy="48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09" y="61775"/>
            <a:ext cx="4809541" cy="4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Modeling &amp; Diagnostics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Models:</a:t>
            </a:r>
            <a:r>
              <a:rPr lang="en" sz="1100">
                <a:solidFill>
                  <a:schemeClr val="dk1"/>
                </a:solidFill>
              </a:rPr>
              <a:t> Linear Regression vs. Ridge vs. Huber Regressor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metrics: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OLS R²=0.88, RMSE=11.27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Ridge R²=0.84, RMSE=13.11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Huber R²=0.875, RMSE=12.0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Diagnostics: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Residuals non-normal (Shapiro–Wilk), heavy tails → Huber test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&amp; High-Value Flagging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Target:</a:t>
            </a:r>
            <a:r>
              <a:rPr lang="en" sz="1100">
                <a:solidFill>
                  <a:schemeClr val="dk1"/>
                </a:solidFill>
              </a:rPr>
              <a:t> HIGH_SALE = top 25% transactions (&gt; $100)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Models &amp; tuning: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Decision Tree (max_depth=10, min_samples_split=10)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k-NN (k=5) and SVM (rbf)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Performance: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500" y="349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{A4A2A497-7500-489C-95C0-6D6DDFC736F0}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 AUC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for Customer Segmentation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Clusters: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0: Avg sales $20 (small frequent buyers)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1: Avg sales $60 (medium buyers)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2: Avg sales $200 (bulk/institutional buyers)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Validation:</a:t>
            </a:r>
            <a:r>
              <a:rPr lang="en" sz="1100">
                <a:solidFill>
                  <a:schemeClr val="dk1"/>
                </a:solidFill>
              </a:rPr>
              <a:t> silhouette=0.67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2666"/>
          <a:stretch/>
        </p:blipFill>
        <p:spPr>
          <a:xfrm>
            <a:off x="4085050" y="1423350"/>
            <a:ext cx="4162126" cy="31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Association Rule Mining Insights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Method:</a:t>
            </a:r>
            <a:r>
              <a:rPr lang="en" sz="1100">
                <a:solidFill>
                  <a:schemeClr val="dk1"/>
                </a:solidFill>
              </a:rPr>
              <a:t> Apriori (min support=0.01, lift&gt;1.2)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Top rules: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{BEER} → {LIQUOR}</a:t>
            </a:r>
            <a:r>
              <a:rPr lang="en" sz="1100">
                <a:solidFill>
                  <a:schemeClr val="dk1"/>
                </a:solidFill>
              </a:rPr>
              <a:t> (support=0.12, conf=0.65, lift=1.3)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{WINE, BEER} → {LIQUOR}</a:t>
            </a:r>
            <a:r>
              <a:rPr lang="en" sz="1100">
                <a:solidFill>
                  <a:schemeClr val="dk1"/>
                </a:solidFill>
              </a:rPr>
              <a:t> (support=0.08, conf=0.70, lift=1.5)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Application:</a:t>
            </a:r>
            <a:r>
              <a:rPr lang="en" sz="1100">
                <a:solidFill>
                  <a:schemeClr val="dk1"/>
                </a:solidFill>
              </a:rPr>
              <a:t> Product bundling, cross-sell prompts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