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3" r:id="rId18"/>
    <p:sldId id="272" r:id="rId19"/>
    <p:sldId id="271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D0"/>
    <a:srgbClr val="C44192"/>
    <a:srgbClr val="796BAE"/>
    <a:srgbClr val="F1D5D5"/>
    <a:srgbClr val="914194"/>
    <a:srgbClr val="FFCC66"/>
    <a:srgbClr val="525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CADB1-0A83-43C9-9136-A1779FC09D11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970CF-0CC6-437B-ABA3-B1D0E99AA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5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860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50657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3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9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15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11067"/>
            <a:ext cx="10515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05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4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40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79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31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27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51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45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991426"/>
            <a:ext cx="10515600" cy="818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6563-C75F-4FB7-AE19-CC84B6205C78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13F6-79CE-4C68-B6EE-799CCA5CA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1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4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6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22370"/>
            <a:ext cx="9144000" cy="2353824"/>
          </a:xfrm>
        </p:spPr>
        <p:txBody>
          <a:bodyPr>
            <a:normAutofit fontScale="90000"/>
          </a:bodyPr>
          <a:lstStyle/>
          <a:p>
            <a:r>
              <a:rPr lang="en" altLang="zh-TW" dirty="0">
                <a:solidFill>
                  <a:schemeClr val="bg1"/>
                </a:solidFill>
                <a:latin typeface="Times" pitchFamily="2" charset="0"/>
              </a:rPr>
              <a:t>A Corpus for Dimensional Sentiment Classification on YouTube Streaming Service</a:t>
            </a:r>
            <a:endParaRPr lang="zh-TW" altLang="en-US" b="1" dirty="0">
              <a:solidFill>
                <a:schemeClr val="bg1"/>
              </a:solidFill>
              <a:latin typeface="Times" pitchFamily="2" charset="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5391807"/>
            <a:ext cx="9144000" cy="1208690"/>
          </a:xfrm>
        </p:spPr>
        <p:txBody>
          <a:bodyPr>
            <a:normAutofit/>
          </a:bodyPr>
          <a:lstStyle/>
          <a:p>
            <a:r>
              <a:rPr lang="en" altLang="zh-TW" dirty="0">
                <a:solidFill>
                  <a:schemeClr val="bg1"/>
                </a:solidFill>
                <a:latin typeface="Times" pitchFamily="2" charset="0"/>
              </a:rPr>
              <a:t>Ching-Wen Hsu, Chun-Lin Chou, Hsuan Liu and Jheng-Long Wu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 of Big Data Management, Soochow University, Taipei, Taiwan </a:t>
            </a:r>
          </a:p>
        </p:txBody>
      </p:sp>
    </p:spTree>
    <p:extLst>
      <p:ext uri="{BB962C8B-B14F-4D97-AF65-F5344CB8AC3E}">
        <p14:creationId xmlns:p14="http://schemas.microsoft.com/office/powerpoint/2010/main" val="5649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D4F9D-781D-A84C-B111-E0E52B8D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Sentiment Indicators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ECC441-86B2-C740-9ABC-B11603E6EAC3}"/>
              </a:ext>
            </a:extLst>
          </p:cNvPr>
          <p:cNvSpPr txBox="1"/>
          <p:nvPr/>
        </p:nvSpPr>
        <p:spPr>
          <a:xfrm>
            <a:off x="1527464" y="1712785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i="1" u="sng" dirty="0">
                <a:latin typeface="Times" pitchFamily="2" charset="0"/>
              </a:rPr>
              <a:t>Excitement Level</a:t>
            </a:r>
            <a:endParaRPr kumimoji="1" lang="zh-TW" altLang="en-US" sz="2400" b="1" i="1" u="sng" dirty="0">
              <a:latin typeface="Times" pitchFamily="2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B1F5E1B-1F4B-534D-B4E4-C6F26A036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" y="1608503"/>
            <a:ext cx="1167375" cy="818586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3B07971B-3E4E-8D4A-A3DA-2BFCFB046E30}"/>
              </a:ext>
            </a:extLst>
          </p:cNvPr>
          <p:cNvGrpSpPr/>
          <p:nvPr/>
        </p:nvGrpSpPr>
        <p:grpSpPr>
          <a:xfrm>
            <a:off x="1284573" y="1755933"/>
            <a:ext cx="9252985" cy="3113438"/>
            <a:chOff x="2033979" y="1581092"/>
            <a:chExt cx="7507002" cy="3113438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F638AC97-6E32-764E-8DEC-50475B60C05A}"/>
                </a:ext>
              </a:extLst>
            </p:cNvPr>
            <p:cNvGrpSpPr/>
            <p:nvPr/>
          </p:nvGrpSpPr>
          <p:grpSpPr>
            <a:xfrm>
              <a:off x="2033979" y="2210850"/>
              <a:ext cx="7507002" cy="2483680"/>
              <a:chOff x="3029162" y="2161967"/>
              <a:chExt cx="7808248" cy="2583346"/>
            </a:xfrm>
          </p:grpSpPr>
          <p:sp>
            <p:nvSpPr>
              <p:cNvPr id="5" name="Google Shape;5320;p82">
                <a:extLst>
                  <a:ext uri="{FF2B5EF4-FFF2-40B4-BE49-F238E27FC236}">
                    <a16:creationId xmlns:a16="http://schemas.microsoft.com/office/drawing/2014/main" id="{870F2EF6-FAB9-0649-A678-1F20A9586263}"/>
                  </a:ext>
                </a:extLst>
              </p:cNvPr>
              <p:cNvSpPr/>
              <p:nvPr/>
            </p:nvSpPr>
            <p:spPr>
              <a:xfrm>
                <a:off x="3029162" y="2161967"/>
                <a:ext cx="7400495" cy="2534321"/>
              </a:xfrm>
              <a:custGeom>
                <a:avLst/>
                <a:gdLst/>
                <a:ahLst/>
                <a:cxnLst/>
                <a:rect l="l" t="t" r="r" b="b"/>
                <a:pathLst>
                  <a:path w="260246" h="89122" extrusionOk="0">
                    <a:moveTo>
                      <a:pt x="260246" y="1"/>
                    </a:moveTo>
                    <a:lnTo>
                      <a:pt x="0" y="44559"/>
                    </a:lnTo>
                    <a:lnTo>
                      <a:pt x="260241" y="89121"/>
                    </a:lnTo>
                    <a:cubicBezTo>
                      <a:pt x="250030" y="85482"/>
                      <a:pt x="242259" y="66921"/>
                      <a:pt x="242259" y="44559"/>
                    </a:cubicBezTo>
                    <a:cubicBezTo>
                      <a:pt x="242259" y="22201"/>
                      <a:pt x="250039" y="3626"/>
                      <a:pt x="26024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  <a:alpha val="435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5321;p82">
                <a:extLst>
                  <a:ext uri="{FF2B5EF4-FFF2-40B4-BE49-F238E27FC236}">
                    <a16:creationId xmlns:a16="http://schemas.microsoft.com/office/drawing/2014/main" id="{9F48F2F0-15CD-0C49-AE86-BED107EFFF79}"/>
                  </a:ext>
                </a:extLst>
              </p:cNvPr>
              <p:cNvSpPr/>
              <p:nvPr/>
            </p:nvSpPr>
            <p:spPr>
              <a:xfrm>
                <a:off x="5246986" y="2969296"/>
                <a:ext cx="438366" cy="856468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33656" extrusionOk="0">
                    <a:moveTo>
                      <a:pt x="8770" y="1"/>
                    </a:moveTo>
                    <a:cubicBezTo>
                      <a:pt x="3929" y="1"/>
                      <a:pt x="0" y="7536"/>
                      <a:pt x="0" y="16826"/>
                    </a:cubicBezTo>
                    <a:cubicBezTo>
                      <a:pt x="0" y="26120"/>
                      <a:pt x="3929" y="33655"/>
                      <a:pt x="8770" y="33655"/>
                    </a:cubicBezTo>
                    <a:cubicBezTo>
                      <a:pt x="13616" y="33655"/>
                      <a:pt x="17540" y="26120"/>
                      <a:pt x="17540" y="16826"/>
                    </a:cubicBezTo>
                    <a:cubicBezTo>
                      <a:pt x="17540" y="7536"/>
                      <a:pt x="13616" y="1"/>
                      <a:pt x="8770" y="1"/>
                    </a:cubicBezTo>
                    <a:close/>
                  </a:path>
                </a:pathLst>
              </a:custGeom>
              <a:solidFill>
                <a:srgbClr val="C441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5322;p82">
                <a:extLst>
                  <a:ext uri="{FF2B5EF4-FFF2-40B4-BE49-F238E27FC236}">
                    <a16:creationId xmlns:a16="http://schemas.microsoft.com/office/drawing/2014/main" id="{0B0D5108-60C8-4749-9DFE-7184FF40F2AF}"/>
                  </a:ext>
                </a:extLst>
              </p:cNvPr>
              <p:cNvSpPr/>
              <p:nvPr/>
            </p:nvSpPr>
            <p:spPr>
              <a:xfrm>
                <a:off x="6621409" y="2740659"/>
                <a:ext cx="561741" cy="1319995"/>
              </a:xfrm>
              <a:custGeom>
                <a:avLst/>
                <a:gdLst/>
                <a:ahLst/>
                <a:cxnLst/>
                <a:rect l="l" t="t" r="r" b="b"/>
                <a:pathLst>
                  <a:path w="24298" h="50901" extrusionOk="0">
                    <a:moveTo>
                      <a:pt x="12147" y="1"/>
                    </a:moveTo>
                    <a:cubicBezTo>
                      <a:pt x="8924" y="1"/>
                      <a:pt x="5836" y="2681"/>
                      <a:pt x="3558" y="7450"/>
                    </a:cubicBezTo>
                    <a:cubicBezTo>
                      <a:pt x="1280" y="12224"/>
                      <a:pt x="0" y="18697"/>
                      <a:pt x="0" y="25451"/>
                    </a:cubicBezTo>
                    <a:cubicBezTo>
                      <a:pt x="0" y="32200"/>
                      <a:pt x="1280" y="38673"/>
                      <a:pt x="3558" y="43447"/>
                    </a:cubicBezTo>
                    <a:cubicBezTo>
                      <a:pt x="5836" y="48216"/>
                      <a:pt x="8924" y="50901"/>
                      <a:pt x="12147" y="50901"/>
                    </a:cubicBezTo>
                    <a:cubicBezTo>
                      <a:pt x="15370" y="50901"/>
                      <a:pt x="18457" y="48216"/>
                      <a:pt x="20735" y="43447"/>
                    </a:cubicBezTo>
                    <a:cubicBezTo>
                      <a:pt x="23014" y="38673"/>
                      <a:pt x="24298" y="32200"/>
                      <a:pt x="24298" y="25451"/>
                    </a:cubicBezTo>
                    <a:cubicBezTo>
                      <a:pt x="24298" y="18697"/>
                      <a:pt x="23014" y="12224"/>
                      <a:pt x="20735" y="7450"/>
                    </a:cubicBezTo>
                    <a:cubicBezTo>
                      <a:pt x="18457" y="2681"/>
                      <a:pt x="15370" y="1"/>
                      <a:pt x="12147" y="1"/>
                    </a:cubicBezTo>
                    <a:close/>
                  </a:path>
                </a:pathLst>
              </a:custGeom>
              <a:solidFill>
                <a:srgbClr val="91419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" name="Google Shape;5323;p82">
                <a:extLst>
                  <a:ext uri="{FF2B5EF4-FFF2-40B4-BE49-F238E27FC236}">
                    <a16:creationId xmlns:a16="http://schemas.microsoft.com/office/drawing/2014/main" id="{83DA16CC-B8DF-DB4D-A6F6-8093F7C66DB7}"/>
                  </a:ext>
                </a:extLst>
              </p:cNvPr>
              <p:cNvSpPr/>
              <p:nvPr/>
            </p:nvSpPr>
            <p:spPr>
              <a:xfrm>
                <a:off x="8018459" y="2530113"/>
                <a:ext cx="848969" cy="1858604"/>
              </a:xfrm>
              <a:custGeom>
                <a:avLst/>
                <a:gdLst/>
                <a:ahLst/>
                <a:cxnLst/>
                <a:rect l="l" t="t" r="r" b="b"/>
                <a:pathLst>
                  <a:path w="32820" h="70574" extrusionOk="0">
                    <a:moveTo>
                      <a:pt x="16410" y="0"/>
                    </a:moveTo>
                    <a:cubicBezTo>
                      <a:pt x="12057" y="0"/>
                      <a:pt x="7884" y="3716"/>
                      <a:pt x="4806" y="10334"/>
                    </a:cubicBezTo>
                    <a:cubicBezTo>
                      <a:pt x="1728" y="16952"/>
                      <a:pt x="1" y="25925"/>
                      <a:pt x="1" y="35287"/>
                    </a:cubicBezTo>
                    <a:cubicBezTo>
                      <a:pt x="1" y="44644"/>
                      <a:pt x="1728" y="53622"/>
                      <a:pt x="4806" y="60239"/>
                    </a:cubicBezTo>
                    <a:cubicBezTo>
                      <a:pt x="7884" y="66857"/>
                      <a:pt x="12057" y="70573"/>
                      <a:pt x="16410" y="70573"/>
                    </a:cubicBezTo>
                    <a:cubicBezTo>
                      <a:pt x="20759" y="70573"/>
                      <a:pt x="24936" y="66857"/>
                      <a:pt x="28014" y="60239"/>
                    </a:cubicBezTo>
                    <a:cubicBezTo>
                      <a:pt x="31088" y="53622"/>
                      <a:pt x="32819" y="44644"/>
                      <a:pt x="32819" y="35287"/>
                    </a:cubicBezTo>
                    <a:cubicBezTo>
                      <a:pt x="32819" y="25925"/>
                      <a:pt x="31088" y="16952"/>
                      <a:pt x="28014" y="10334"/>
                    </a:cubicBezTo>
                    <a:cubicBezTo>
                      <a:pt x="24936" y="3716"/>
                      <a:pt x="20759" y="0"/>
                      <a:pt x="16410" y="0"/>
                    </a:cubicBezTo>
                    <a:close/>
                  </a:path>
                </a:pathLst>
              </a:custGeom>
              <a:solidFill>
                <a:srgbClr val="796B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" name="Google Shape;5325;p82">
                <a:extLst>
                  <a:ext uri="{FF2B5EF4-FFF2-40B4-BE49-F238E27FC236}">
                    <a16:creationId xmlns:a16="http://schemas.microsoft.com/office/drawing/2014/main" id="{12F7BD86-EE3D-2C45-A92E-FB083D5ADD56}"/>
                  </a:ext>
                </a:extLst>
              </p:cNvPr>
              <p:cNvSpPr/>
              <p:nvPr/>
            </p:nvSpPr>
            <p:spPr>
              <a:xfrm>
                <a:off x="10536721" y="4714488"/>
                <a:ext cx="28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" name="Google Shape;5326;p82">
                <a:extLst>
                  <a:ext uri="{FF2B5EF4-FFF2-40B4-BE49-F238E27FC236}">
                    <a16:creationId xmlns:a16="http://schemas.microsoft.com/office/drawing/2014/main" id="{6501247A-4A58-0444-AEE7-30CFC7A31C0B}"/>
                  </a:ext>
                </a:extLst>
              </p:cNvPr>
              <p:cNvSpPr/>
              <p:nvPr/>
            </p:nvSpPr>
            <p:spPr>
              <a:xfrm>
                <a:off x="10429629" y="4696260"/>
                <a:ext cx="107120" cy="18256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6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90" y="425"/>
                      <a:pt x="2415" y="642"/>
                      <a:pt x="3662" y="642"/>
                    </a:cubicBezTo>
                    <a:lnTo>
                      <a:pt x="3766" y="6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" name="Google Shape;5328;p82">
                <a:extLst>
                  <a:ext uri="{FF2B5EF4-FFF2-40B4-BE49-F238E27FC236}">
                    <a16:creationId xmlns:a16="http://schemas.microsoft.com/office/drawing/2014/main" id="{BE352137-F485-7B43-A163-6CA89F29C84A}"/>
                  </a:ext>
                </a:extLst>
              </p:cNvPr>
              <p:cNvSpPr/>
              <p:nvPr/>
            </p:nvSpPr>
            <p:spPr>
              <a:xfrm>
                <a:off x="9606023" y="2174394"/>
                <a:ext cx="1231387" cy="2570919"/>
              </a:xfrm>
              <a:custGeom>
                <a:avLst/>
                <a:gdLst/>
                <a:ahLst/>
                <a:cxnLst/>
                <a:rect l="l" t="t" r="r" b="b"/>
                <a:pathLst>
                  <a:path w="43303" h="90409" extrusionOk="0">
                    <a:moveTo>
                      <a:pt x="21749" y="0"/>
                    </a:moveTo>
                    <a:lnTo>
                      <a:pt x="17988" y="646"/>
                    </a:lnTo>
                    <a:cubicBezTo>
                      <a:pt x="7781" y="4276"/>
                      <a:pt x="1" y="22846"/>
                      <a:pt x="1" y="45204"/>
                    </a:cubicBezTo>
                    <a:cubicBezTo>
                      <a:pt x="1" y="67562"/>
                      <a:pt x="7781" y="86132"/>
                      <a:pt x="17988" y="89766"/>
                    </a:cubicBezTo>
                    <a:lnTo>
                      <a:pt x="21753" y="90408"/>
                    </a:lnTo>
                    <a:lnTo>
                      <a:pt x="21758" y="90408"/>
                    </a:lnTo>
                    <a:cubicBezTo>
                      <a:pt x="33665" y="90291"/>
                      <a:pt x="43302" y="70094"/>
                      <a:pt x="43302" y="45204"/>
                    </a:cubicBezTo>
                    <a:cubicBezTo>
                      <a:pt x="43302" y="20315"/>
                      <a:pt x="33665" y="118"/>
                      <a:pt x="21753" y="0"/>
                    </a:cubicBezTo>
                    <a:close/>
                  </a:path>
                </a:pathLst>
              </a:custGeom>
              <a:solidFill>
                <a:srgbClr val="E6B4D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" name="Google Shape;5329;p82">
                <a:extLst>
                  <a:ext uri="{FF2B5EF4-FFF2-40B4-BE49-F238E27FC236}">
                    <a16:creationId xmlns:a16="http://schemas.microsoft.com/office/drawing/2014/main" id="{5DC000E1-CE3D-FC44-8CDC-668006B5DB7B}"/>
                  </a:ext>
                </a:extLst>
              </p:cNvPr>
              <p:cNvSpPr/>
              <p:nvPr/>
            </p:nvSpPr>
            <p:spPr>
              <a:xfrm>
                <a:off x="4166727" y="3179475"/>
                <a:ext cx="303762" cy="494755"/>
              </a:xfrm>
              <a:custGeom>
                <a:avLst/>
                <a:gdLst/>
                <a:ahLst/>
                <a:cxnLst/>
                <a:rect l="l" t="t" r="r" b="b"/>
                <a:pathLst>
                  <a:path w="11696" h="19371" extrusionOk="0">
                    <a:moveTo>
                      <a:pt x="5850" y="1"/>
                    </a:moveTo>
                    <a:cubicBezTo>
                      <a:pt x="2618" y="1"/>
                      <a:pt x="1" y="4336"/>
                      <a:pt x="1" y="9684"/>
                    </a:cubicBezTo>
                    <a:cubicBezTo>
                      <a:pt x="1" y="15036"/>
                      <a:pt x="2618" y="19371"/>
                      <a:pt x="5850" y="19371"/>
                    </a:cubicBezTo>
                    <a:cubicBezTo>
                      <a:pt x="9078" y="19371"/>
                      <a:pt x="11695" y="15036"/>
                      <a:pt x="11695" y="9684"/>
                    </a:cubicBezTo>
                    <a:cubicBezTo>
                      <a:pt x="11695" y="4336"/>
                      <a:pt x="9078" y="1"/>
                      <a:pt x="5850" y="1"/>
                    </a:cubicBezTo>
                    <a:close/>
                  </a:path>
                </a:pathLst>
              </a:custGeom>
              <a:solidFill>
                <a:srgbClr val="5250A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C5AE57F-DE33-6F49-A006-D5A55635D2BE}"/>
                </a:ext>
              </a:extLst>
            </p:cNvPr>
            <p:cNvSpPr txBox="1"/>
            <p:nvPr/>
          </p:nvSpPr>
          <p:spPr>
            <a:xfrm>
              <a:off x="2880904" y="2471390"/>
              <a:ext cx="10494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latin typeface="Times" pitchFamily="2" charset="0"/>
                </a:rPr>
                <a:t>Barely</a:t>
              </a:r>
            </a:p>
            <a:p>
              <a:r>
                <a:rPr kumimoji="1" lang="en-US" altLang="zh-TW" sz="2000" b="1" dirty="0">
                  <a:latin typeface="Times" pitchFamily="2" charset="0"/>
                </a:rPr>
                <a:t>excited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A49B2AE-6BDD-C34A-9976-D4B7EEB5A9AE}"/>
                </a:ext>
              </a:extLst>
            </p:cNvPr>
            <p:cNvSpPr txBox="1"/>
            <p:nvPr/>
          </p:nvSpPr>
          <p:spPr>
            <a:xfrm>
              <a:off x="4065837" y="2303732"/>
              <a:ext cx="10494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latin typeface="Times" pitchFamily="2" charset="0"/>
                </a:rPr>
                <a:t>Slightly</a:t>
              </a:r>
            </a:p>
            <a:p>
              <a:r>
                <a:rPr kumimoji="1" lang="en-US" altLang="zh-TW" sz="2000" b="1" dirty="0">
                  <a:latin typeface="Times" pitchFamily="2" charset="0"/>
                </a:rPr>
                <a:t>excited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740BDF4-323B-2C47-B5C4-D06963525C1C}"/>
                </a:ext>
              </a:extLst>
            </p:cNvPr>
            <p:cNvSpPr txBox="1"/>
            <p:nvPr/>
          </p:nvSpPr>
          <p:spPr>
            <a:xfrm>
              <a:off x="5330537" y="2288978"/>
              <a:ext cx="10494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latin typeface="Times" pitchFamily="2" charset="0"/>
                </a:rPr>
                <a:t>Excited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4CF0794-C561-214D-B589-9F31C2A3ED8E}"/>
                </a:ext>
              </a:extLst>
            </p:cNvPr>
            <p:cNvSpPr txBox="1"/>
            <p:nvPr/>
          </p:nvSpPr>
          <p:spPr>
            <a:xfrm>
              <a:off x="6889856" y="1856907"/>
              <a:ext cx="10494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latin typeface="Times" pitchFamily="2" charset="0"/>
                </a:rPr>
                <a:t>Fairly</a:t>
              </a:r>
            </a:p>
            <a:p>
              <a:r>
                <a:rPr kumimoji="1" lang="en-US" altLang="zh-TW" sz="2000" b="1" dirty="0">
                  <a:latin typeface="Times" pitchFamily="2" charset="0"/>
                </a:rPr>
                <a:t>excited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E0DC532-5221-2D44-A050-0CA7394DD7E2}"/>
                </a:ext>
              </a:extLst>
            </p:cNvPr>
            <p:cNvSpPr txBox="1"/>
            <p:nvPr/>
          </p:nvSpPr>
          <p:spPr>
            <a:xfrm>
              <a:off x="8467616" y="1581092"/>
              <a:ext cx="10494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latin typeface="Times" pitchFamily="2" charset="0"/>
                </a:rPr>
                <a:t>Hyper</a:t>
              </a:r>
            </a:p>
            <a:p>
              <a:r>
                <a:rPr kumimoji="1" lang="en-US" altLang="zh-TW" sz="2000" b="1" dirty="0">
                  <a:latin typeface="Times" pitchFamily="2" charset="0"/>
                </a:rPr>
                <a:t>excited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7F2E17E-6992-C449-B4E0-9FCF14AA43C0}"/>
              </a:ext>
            </a:extLst>
          </p:cNvPr>
          <p:cNvSpPr txBox="1"/>
          <p:nvPr/>
        </p:nvSpPr>
        <p:spPr>
          <a:xfrm>
            <a:off x="2185576" y="3968471"/>
            <a:ext cx="12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No emoji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4DD86BA-0A70-8240-A730-AAA334E5AE16}"/>
              </a:ext>
            </a:extLst>
          </p:cNvPr>
          <p:cNvSpPr txBox="1"/>
          <p:nvPr/>
        </p:nvSpPr>
        <p:spPr>
          <a:xfrm>
            <a:off x="3706719" y="4114731"/>
            <a:ext cx="125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One type of emoji</a:t>
            </a:r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C743E95-90E1-4540-8829-EA7424F8E780}"/>
              </a:ext>
            </a:extLst>
          </p:cNvPr>
          <p:cNvSpPr txBox="1"/>
          <p:nvPr/>
        </p:nvSpPr>
        <p:spPr>
          <a:xfrm>
            <a:off x="5239169" y="4333625"/>
            <a:ext cx="1933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Speak confidently and contain two types of emojis</a:t>
            </a:r>
            <a:br>
              <a:rPr lang="en" altLang="zh-TW" dirty="0"/>
            </a:br>
            <a:endParaRPr lang="en" altLang="zh-TW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FE8D67F-CFBA-8D42-AFBA-23B7FC75E137}"/>
              </a:ext>
            </a:extLst>
          </p:cNvPr>
          <p:cNvSpPr txBox="1"/>
          <p:nvPr/>
        </p:nvSpPr>
        <p:spPr>
          <a:xfrm>
            <a:off x="7237949" y="4654716"/>
            <a:ext cx="1933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Emojis are highly repetitive or over three types emojis 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0899168-8071-4943-B133-5E09DD9AA12F}"/>
              </a:ext>
            </a:extLst>
          </p:cNvPr>
          <p:cNvSpPr txBox="1"/>
          <p:nvPr/>
        </p:nvSpPr>
        <p:spPr>
          <a:xfrm>
            <a:off x="9727765" y="4927676"/>
            <a:ext cx="1933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/>
              <a:t>A lot of rhetoric and a series of emojis </a:t>
            </a:r>
          </a:p>
          <a:p>
            <a:br>
              <a:rPr lang="en" altLang="zh-TW" dirty="0"/>
            </a:br>
            <a:endParaRPr lang="en" altLang="zh-TW" dirty="0"/>
          </a:p>
        </p:txBody>
      </p:sp>
      <p:sp>
        <p:nvSpPr>
          <p:cNvPr id="27" name="Rectangle: Rounded Corners 9">
            <a:extLst>
              <a:ext uri="{FF2B5EF4-FFF2-40B4-BE49-F238E27FC236}">
                <a16:creationId xmlns:a16="http://schemas.microsoft.com/office/drawing/2014/main" id="{E06BA0ED-C78D-9844-9115-29C70733922B}"/>
              </a:ext>
            </a:extLst>
          </p:cNvPr>
          <p:cNvSpPr/>
          <p:nvPr/>
        </p:nvSpPr>
        <p:spPr>
          <a:xfrm>
            <a:off x="2202468" y="4440120"/>
            <a:ext cx="1016072" cy="382090"/>
          </a:xfrm>
          <a:prstGeom prst="roundRect">
            <a:avLst>
              <a:gd name="adj" fmla="val 50000"/>
            </a:avLst>
          </a:prstGeom>
          <a:solidFill>
            <a:srgbClr val="F1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200" dirty="0">
                <a:solidFill>
                  <a:schemeClr val="tx1"/>
                </a:solidFill>
              </a:rPr>
              <a:t>Looks nice</a:t>
            </a:r>
            <a:endParaRPr 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: Rounded Corners 9">
            <a:extLst>
              <a:ext uri="{FF2B5EF4-FFF2-40B4-BE49-F238E27FC236}">
                <a16:creationId xmlns:a16="http://schemas.microsoft.com/office/drawing/2014/main" id="{CA6F3415-96C4-3D43-9EE2-2BBC271CAB09}"/>
              </a:ext>
            </a:extLst>
          </p:cNvPr>
          <p:cNvSpPr/>
          <p:nvPr/>
        </p:nvSpPr>
        <p:spPr>
          <a:xfrm>
            <a:off x="3431922" y="4862959"/>
            <a:ext cx="1630933" cy="382090"/>
          </a:xfrm>
          <a:prstGeom prst="roundRect">
            <a:avLst>
              <a:gd name="adj" fmla="val 50000"/>
            </a:avLst>
          </a:prstGeom>
          <a:solidFill>
            <a:srgbClr val="F1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200" dirty="0">
                <a:solidFill>
                  <a:schemeClr val="tx1"/>
                </a:solidFill>
              </a:rPr>
              <a:t>You are beautiful </a:t>
            </a:r>
            <a:r>
              <a:rPr lang="zh-TW" altLang="en-US" sz="1200" dirty="0">
                <a:solidFill>
                  <a:schemeClr val="tx1"/>
                </a:solidFill>
              </a:rPr>
              <a:t>😊</a:t>
            </a:r>
            <a:endParaRPr 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2CC0AC72-F673-E047-909D-9A3418A3E9A0}"/>
              </a:ext>
            </a:extLst>
          </p:cNvPr>
          <p:cNvSpPr/>
          <p:nvPr/>
        </p:nvSpPr>
        <p:spPr>
          <a:xfrm>
            <a:off x="5025013" y="5397916"/>
            <a:ext cx="2130610" cy="659624"/>
          </a:xfrm>
          <a:prstGeom prst="roundRect">
            <a:avLst>
              <a:gd name="adj" fmla="val 50000"/>
            </a:avLst>
          </a:prstGeom>
          <a:solidFill>
            <a:srgbClr val="F1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200" dirty="0">
                <a:solidFill>
                  <a:schemeClr val="tx1"/>
                </a:solidFill>
              </a:rPr>
              <a:t>👍🏻I used to go to hukilau.</a:t>
            </a:r>
            <a:br>
              <a:rPr lang="en" altLang="zh-TW" sz="1200" dirty="0">
                <a:solidFill>
                  <a:schemeClr val="tx1"/>
                </a:solidFill>
              </a:rPr>
            </a:br>
            <a:r>
              <a:rPr lang="en" altLang="zh-TW" sz="1200" dirty="0">
                <a:solidFill>
                  <a:schemeClr val="tx1"/>
                </a:solidFill>
              </a:rPr>
              <a:t>  It was so comfortable and awesome 😂</a:t>
            </a:r>
            <a:endParaRPr 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Rectangle: Rounded Corners 9">
            <a:extLst>
              <a:ext uri="{FF2B5EF4-FFF2-40B4-BE49-F238E27FC236}">
                <a16:creationId xmlns:a16="http://schemas.microsoft.com/office/drawing/2014/main" id="{67C802F2-EEE2-4649-B8E3-F98289FE72C8}"/>
              </a:ext>
            </a:extLst>
          </p:cNvPr>
          <p:cNvSpPr/>
          <p:nvPr/>
        </p:nvSpPr>
        <p:spPr>
          <a:xfrm>
            <a:off x="7213702" y="5781991"/>
            <a:ext cx="2030500" cy="659624"/>
          </a:xfrm>
          <a:prstGeom prst="roundRect">
            <a:avLst>
              <a:gd name="adj" fmla="val 50000"/>
            </a:avLst>
          </a:prstGeom>
          <a:solidFill>
            <a:srgbClr val="F1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200" dirty="0">
                <a:solidFill>
                  <a:schemeClr val="tx1"/>
                </a:solidFill>
              </a:rPr>
              <a:t>I am appreciate that they could understand what I'm saying🤣🤣🤣</a:t>
            </a:r>
            <a:endParaRPr 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Rectangle: Rounded Corners 9">
            <a:extLst>
              <a:ext uri="{FF2B5EF4-FFF2-40B4-BE49-F238E27FC236}">
                <a16:creationId xmlns:a16="http://schemas.microsoft.com/office/drawing/2014/main" id="{322AF33A-AED1-BF40-9FCE-55792F718E09}"/>
              </a:ext>
            </a:extLst>
          </p:cNvPr>
          <p:cNvSpPr/>
          <p:nvPr/>
        </p:nvSpPr>
        <p:spPr>
          <a:xfrm>
            <a:off x="9319983" y="5981402"/>
            <a:ext cx="2872017" cy="692601"/>
          </a:xfrm>
          <a:prstGeom prst="roundRect">
            <a:avLst>
              <a:gd name="adj" fmla="val 50000"/>
            </a:avLst>
          </a:prstGeom>
          <a:solidFill>
            <a:srgbClr val="F1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1200" dirty="0">
                <a:solidFill>
                  <a:schemeClr val="tx1"/>
                </a:solidFill>
              </a:rPr>
              <a:t>I love everything you said and </a:t>
            </a:r>
            <a:br>
              <a:rPr lang="en" altLang="zh-TW" sz="1200" dirty="0">
                <a:solidFill>
                  <a:schemeClr val="tx1"/>
                </a:solidFill>
              </a:rPr>
            </a:br>
            <a:r>
              <a:rPr lang="en" altLang="zh-TW" sz="1200" dirty="0">
                <a:solidFill>
                  <a:schemeClr val="tx1"/>
                </a:solidFill>
              </a:rPr>
              <a:t>subscribe your channel immediately </a:t>
            </a:r>
            <a:br>
              <a:rPr lang="en" altLang="zh-TW" sz="1200" dirty="0">
                <a:solidFill>
                  <a:schemeClr val="tx1"/>
                </a:solidFill>
              </a:rPr>
            </a:br>
            <a:r>
              <a:rPr lang="en" altLang="zh-TW" sz="1200" dirty="0">
                <a:solidFill>
                  <a:schemeClr val="tx1"/>
                </a:solidFill>
              </a:rPr>
              <a:t>❤️❤️❤️❤️❤️❤️❤️❤️</a:t>
            </a:r>
            <a:endParaRPr 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584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14CA4086-26CE-FD44-BD4A-CDB076BE8068}"/>
              </a:ext>
            </a:extLst>
          </p:cNvPr>
          <p:cNvGrpSpPr/>
          <p:nvPr/>
        </p:nvGrpSpPr>
        <p:grpSpPr>
          <a:xfrm>
            <a:off x="1535989" y="1530705"/>
            <a:ext cx="293793" cy="4958666"/>
            <a:chOff x="1253877" y="1433425"/>
            <a:chExt cx="293793" cy="4958666"/>
          </a:xfrm>
          <a:solidFill>
            <a:srgbClr val="C44192"/>
          </a:solidFill>
        </p:grpSpPr>
        <p:sp>
          <p:nvSpPr>
            <p:cNvPr id="65" name="Rectangle: Rounded Corners 13">
              <a:extLst>
                <a:ext uri="{FF2B5EF4-FFF2-40B4-BE49-F238E27FC236}">
                  <a16:creationId xmlns:a16="http://schemas.microsoft.com/office/drawing/2014/main" id="{4F2717F9-69C7-7D43-A3A6-B4BC9DFD5E51}"/>
                </a:ext>
              </a:extLst>
            </p:cNvPr>
            <p:cNvSpPr/>
            <p:nvPr/>
          </p:nvSpPr>
          <p:spPr>
            <a:xfrm>
              <a:off x="1346773" y="1643266"/>
              <a:ext cx="108000" cy="47488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箭號: 向上 197">
              <a:extLst>
                <a:ext uri="{FF2B5EF4-FFF2-40B4-BE49-F238E27FC236}">
                  <a16:creationId xmlns:a16="http://schemas.microsoft.com/office/drawing/2014/main" id="{A1EF604E-3429-C94A-BAEE-FE5DD5CBEF21}"/>
                </a:ext>
              </a:extLst>
            </p:cNvPr>
            <p:cNvSpPr/>
            <p:nvPr/>
          </p:nvSpPr>
          <p:spPr>
            <a:xfrm>
              <a:off x="1253877" y="1433425"/>
              <a:ext cx="293793" cy="395345"/>
            </a:xfrm>
            <a:prstGeom prst="upArrow">
              <a:avLst>
                <a:gd name="adj1" fmla="val 29251"/>
                <a:gd name="adj2" fmla="val 1044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96A892A-98C4-A74D-9912-44E7BD0A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Sentiment Indicators</a:t>
            </a:r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0E28DF-695B-8741-883F-DB597D6B519D}"/>
              </a:ext>
            </a:extLst>
          </p:cNvPr>
          <p:cNvGrpSpPr/>
          <p:nvPr/>
        </p:nvGrpSpPr>
        <p:grpSpPr>
          <a:xfrm>
            <a:off x="1513247" y="1848229"/>
            <a:ext cx="9887237" cy="1085496"/>
            <a:chOff x="1513247" y="1849253"/>
            <a:chExt cx="9887237" cy="1085496"/>
          </a:xfrm>
        </p:grpSpPr>
        <p:sp>
          <p:nvSpPr>
            <p:cNvPr id="5" name="Rectangle: Rounded Corners 9">
              <a:extLst>
                <a:ext uri="{FF2B5EF4-FFF2-40B4-BE49-F238E27FC236}">
                  <a16:creationId xmlns:a16="http://schemas.microsoft.com/office/drawing/2014/main" id="{D7182B77-217B-FB41-B78A-B211DB4DE9A5}"/>
                </a:ext>
              </a:extLst>
            </p:cNvPr>
            <p:cNvSpPr/>
            <p:nvPr/>
          </p:nvSpPr>
          <p:spPr>
            <a:xfrm>
              <a:off x="6576157" y="1996456"/>
              <a:ext cx="4340826" cy="491811"/>
            </a:xfrm>
            <a:prstGeom prst="roundRect">
              <a:avLst>
                <a:gd name="adj" fmla="val 50000"/>
              </a:avLst>
            </a:prstGeom>
            <a:solidFill>
              <a:srgbClr val="F1D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Rectangle: Rounded Corners 7">
              <a:extLst>
                <a:ext uri="{FF2B5EF4-FFF2-40B4-BE49-F238E27FC236}">
                  <a16:creationId xmlns:a16="http://schemas.microsoft.com/office/drawing/2014/main" id="{1DA52C3F-FB0D-7E4D-A5A8-05070B603B81}"/>
                </a:ext>
              </a:extLst>
            </p:cNvPr>
            <p:cNvSpPr/>
            <p:nvPr/>
          </p:nvSpPr>
          <p:spPr>
            <a:xfrm>
              <a:off x="2635768" y="1928389"/>
              <a:ext cx="5806323" cy="627947"/>
            </a:xfrm>
            <a:prstGeom prst="roundRect">
              <a:avLst>
                <a:gd name="adj" fmla="val 50000"/>
              </a:avLst>
            </a:prstGeom>
            <a:solidFill>
              <a:srgbClr val="E6B4D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Rectangle: Top Corners Rounded 8">
              <a:extLst>
                <a:ext uri="{FF2B5EF4-FFF2-40B4-BE49-F238E27FC236}">
                  <a16:creationId xmlns:a16="http://schemas.microsoft.com/office/drawing/2014/main" id="{431B79B0-9FCE-A346-816F-3D054F85D832}"/>
                </a:ext>
              </a:extLst>
            </p:cNvPr>
            <p:cNvSpPr/>
            <p:nvPr/>
          </p:nvSpPr>
          <p:spPr>
            <a:xfrm rot="5400000">
              <a:off x="7881049" y="2011649"/>
              <a:ext cx="461426" cy="46142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C66"/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F43C297E-F3C8-F749-AFEA-9ED94E8B4C2A}"/>
                </a:ext>
              </a:extLst>
            </p:cNvPr>
            <p:cNvSpPr/>
            <p:nvPr/>
          </p:nvSpPr>
          <p:spPr>
            <a:xfrm>
              <a:off x="1964201" y="1849253"/>
              <a:ext cx="1824630" cy="786219"/>
            </a:xfrm>
            <a:prstGeom prst="roundRect">
              <a:avLst>
                <a:gd name="adj" fmla="val 50000"/>
              </a:avLst>
            </a:prstGeom>
            <a:solidFill>
              <a:srgbClr val="C4419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4F9323F4-78EB-6D48-95CD-A17F04BCCC65}"/>
                </a:ext>
              </a:extLst>
            </p:cNvPr>
            <p:cNvSpPr/>
            <p:nvPr/>
          </p:nvSpPr>
          <p:spPr>
            <a:xfrm>
              <a:off x="1550686" y="2192897"/>
              <a:ext cx="557666" cy="9893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37098D6-289E-A549-9E0A-A57E981B34A7}"/>
                </a:ext>
              </a:extLst>
            </p:cNvPr>
            <p:cNvSpPr/>
            <p:nvPr/>
          </p:nvSpPr>
          <p:spPr>
            <a:xfrm>
              <a:off x="1513247" y="2072724"/>
              <a:ext cx="339277" cy="339277"/>
            </a:xfrm>
            <a:prstGeom prst="ellipse">
              <a:avLst/>
            </a:prstGeom>
            <a:solidFill>
              <a:srgbClr val="FBFBFB"/>
            </a:solidFill>
            <a:ln w="7620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D5BAE759-2DDA-E44E-80F3-E073A9B547EC}"/>
                </a:ext>
              </a:extLst>
            </p:cNvPr>
            <p:cNvSpPr txBox="1"/>
            <p:nvPr/>
          </p:nvSpPr>
          <p:spPr>
            <a:xfrm>
              <a:off x="3889562" y="2057696"/>
              <a:ext cx="409391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44000" indent="-144000">
                <a:buFont typeface="Arial" panose="020B0604020202020204" pitchFamily="34" charset="0"/>
                <a:buChar char="•"/>
              </a:pPr>
              <a:r>
                <a:rPr lang="en" altLang="zh-TW" dirty="0">
                  <a:latin typeface="Times" pitchFamily="2" charset="0"/>
                  <a:ea typeface="微軟正黑體" panose="020B0604030504040204" pitchFamily="34" charset="-120"/>
                </a:rPr>
                <a:t>A lot of rhetoric and a series of emojis </a:t>
              </a: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2CF012B6-1889-B442-92A9-5D6BF4DAF283}"/>
                </a:ext>
              </a:extLst>
            </p:cNvPr>
            <p:cNvSpPr txBox="1"/>
            <p:nvPr/>
          </p:nvSpPr>
          <p:spPr>
            <a:xfrm>
              <a:off x="8451263" y="1949864"/>
              <a:ext cx="294922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sz="1400" dirty="0">
                  <a:latin typeface="Times" pitchFamily="2" charset="0"/>
                  <a:ea typeface="微軟正黑體" panose="020B0604030504040204" pitchFamily="34" charset="-120"/>
                </a:rPr>
                <a:t>I love everything you said and </a:t>
              </a:r>
              <a:br>
                <a:rPr lang="en" altLang="zh-TW" sz="1400" dirty="0">
                  <a:latin typeface="Times" pitchFamily="2" charset="0"/>
                  <a:ea typeface="微軟正黑體" panose="020B0604030504040204" pitchFamily="34" charset="-120"/>
                </a:rPr>
              </a:br>
              <a:r>
                <a:rPr lang="en" altLang="zh-TW" sz="1400" dirty="0">
                  <a:latin typeface="Times" pitchFamily="2" charset="0"/>
                  <a:ea typeface="微軟正黑體" panose="020B0604030504040204" pitchFamily="34" charset="-120"/>
                </a:rPr>
                <a:t>subscribe your channel immediately </a:t>
              </a:r>
              <a:br>
                <a:rPr lang="en" altLang="zh-TW" sz="1400" dirty="0">
                  <a:latin typeface="Times" pitchFamily="2" charset="0"/>
                  <a:ea typeface="微軟正黑體" panose="020B0604030504040204" pitchFamily="34" charset="-120"/>
                </a:rPr>
              </a:br>
              <a:r>
                <a:rPr lang="en" altLang="zh-TW" sz="1400" dirty="0">
                  <a:latin typeface="Times" pitchFamily="2" charset="0"/>
                  <a:ea typeface="微軟正黑體" panose="020B0604030504040204" pitchFamily="34" charset="-120"/>
                </a:rPr>
                <a:t>❤️❤️❤️❤️❤️❤️❤️❤️</a:t>
              </a:r>
            </a:p>
            <a:p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80D66157-1474-6743-8675-A9AF1A8FD7E0}"/>
                </a:ext>
              </a:extLst>
            </p:cNvPr>
            <p:cNvSpPr txBox="1"/>
            <p:nvPr/>
          </p:nvSpPr>
          <p:spPr>
            <a:xfrm>
              <a:off x="2439633" y="1888419"/>
              <a:ext cx="125688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solidFill>
                    <a:schemeClr val="bg1"/>
                  </a:solidFill>
                  <a:latin typeface="Times" pitchFamily="2" charset="0"/>
                </a:rPr>
                <a:t>Hyper</a:t>
              </a:r>
              <a:r>
                <a:rPr kumimoji="1" lang="zh-TW" altLang="en-US" sz="2000" b="1" dirty="0">
                  <a:solidFill>
                    <a:schemeClr val="bg1"/>
                  </a:solidFill>
                  <a:latin typeface="Times" pitchFamily="2" charset="0"/>
                </a:rPr>
                <a:t> </a:t>
              </a:r>
              <a:endParaRPr kumimoji="1" lang="en-US" altLang="zh-TW" sz="2000" b="1" dirty="0">
                <a:solidFill>
                  <a:schemeClr val="bg1"/>
                </a:solidFill>
                <a:latin typeface="Times" pitchFamily="2" charset="0"/>
              </a:endParaRPr>
            </a:p>
            <a:p>
              <a:r>
                <a:rPr kumimoji="1" lang="en-US" altLang="zh-TW" sz="2000" b="1" dirty="0">
                  <a:solidFill>
                    <a:schemeClr val="bg1"/>
                  </a:solidFill>
                  <a:latin typeface="Times" pitchFamily="2" charset="0"/>
                </a:rPr>
                <a:t>excited</a:t>
              </a:r>
            </a:p>
          </p:txBody>
        </p:sp>
        <p:pic>
          <p:nvPicPr>
            <p:cNvPr id="15" name="圖形 14">
              <a:extLst>
                <a:ext uri="{FF2B5EF4-FFF2-40B4-BE49-F238E27FC236}">
                  <a16:creationId xmlns:a16="http://schemas.microsoft.com/office/drawing/2014/main" id="{5BD8671D-8DBF-D847-83E3-37DE00EFD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67762" y="2098362"/>
              <a:ext cx="288000" cy="288000"/>
            </a:xfrm>
            <a:prstGeom prst="rect">
              <a:avLst/>
            </a:prstGeom>
          </p:spPr>
        </p:pic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6DE0B0EF-2A72-DB40-B8AB-04AC4CFDF7DF}"/>
              </a:ext>
            </a:extLst>
          </p:cNvPr>
          <p:cNvGrpSpPr/>
          <p:nvPr/>
        </p:nvGrpSpPr>
        <p:grpSpPr>
          <a:xfrm>
            <a:off x="1513247" y="2753244"/>
            <a:ext cx="9923904" cy="903991"/>
            <a:chOff x="1513247" y="2753244"/>
            <a:chExt cx="9923904" cy="90399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7F14A2C-926C-434A-82FE-B576F9B0F4F7}"/>
                </a:ext>
              </a:extLst>
            </p:cNvPr>
            <p:cNvGrpSpPr/>
            <p:nvPr/>
          </p:nvGrpSpPr>
          <p:grpSpPr>
            <a:xfrm>
              <a:off x="1513247" y="2753244"/>
              <a:ext cx="9470334" cy="786219"/>
              <a:chOff x="1513247" y="2753244"/>
              <a:chExt cx="9470334" cy="786219"/>
            </a:xfrm>
          </p:grpSpPr>
          <p:sp>
            <p:nvSpPr>
              <p:cNvPr id="17" name="Rectangle: Rounded Corners 9">
                <a:extLst>
                  <a:ext uri="{FF2B5EF4-FFF2-40B4-BE49-F238E27FC236}">
                    <a16:creationId xmlns:a16="http://schemas.microsoft.com/office/drawing/2014/main" id="{2502DA98-67C2-9F49-9D61-5BBE499644F0}"/>
                  </a:ext>
                </a:extLst>
              </p:cNvPr>
              <p:cNvSpPr/>
              <p:nvPr/>
            </p:nvSpPr>
            <p:spPr>
              <a:xfrm>
                <a:off x="6642755" y="2900010"/>
                <a:ext cx="4340826" cy="468827"/>
              </a:xfrm>
              <a:prstGeom prst="roundRect">
                <a:avLst>
                  <a:gd name="adj" fmla="val 50000"/>
                </a:avLst>
              </a:prstGeom>
              <a:solidFill>
                <a:srgbClr val="F1D5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Rectangle: Rounded Corners 7">
                <a:extLst>
                  <a:ext uri="{FF2B5EF4-FFF2-40B4-BE49-F238E27FC236}">
                    <a16:creationId xmlns:a16="http://schemas.microsoft.com/office/drawing/2014/main" id="{AD4552D9-792D-7A47-91C6-DB94A3CC250E}"/>
                  </a:ext>
                </a:extLst>
              </p:cNvPr>
              <p:cNvSpPr/>
              <p:nvPr/>
            </p:nvSpPr>
            <p:spPr>
              <a:xfrm>
                <a:off x="2635768" y="2832380"/>
                <a:ext cx="5806323" cy="627947"/>
              </a:xfrm>
              <a:prstGeom prst="roundRect">
                <a:avLst>
                  <a:gd name="adj" fmla="val 50000"/>
                </a:avLst>
              </a:prstGeom>
              <a:solidFill>
                <a:srgbClr val="E6B4D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Rectangle: Top Corners Rounded 8">
                <a:extLst>
                  <a:ext uri="{FF2B5EF4-FFF2-40B4-BE49-F238E27FC236}">
                    <a16:creationId xmlns:a16="http://schemas.microsoft.com/office/drawing/2014/main" id="{EDFD4E83-E6B2-0F42-921B-AB0C3D54E626}"/>
                  </a:ext>
                </a:extLst>
              </p:cNvPr>
              <p:cNvSpPr/>
              <p:nvPr/>
            </p:nvSpPr>
            <p:spPr>
              <a:xfrm rot="5400000">
                <a:off x="7881049" y="2915640"/>
                <a:ext cx="461426" cy="46142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CC66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Oval 10">
                <a:extLst>
                  <a:ext uri="{FF2B5EF4-FFF2-40B4-BE49-F238E27FC236}">
                    <a16:creationId xmlns:a16="http://schemas.microsoft.com/office/drawing/2014/main" id="{14AD73A7-C1CD-9E44-8AC8-76BC4D6F22FC}"/>
                  </a:ext>
                </a:extLst>
              </p:cNvPr>
              <p:cNvSpPr/>
              <p:nvPr/>
            </p:nvSpPr>
            <p:spPr>
              <a:xfrm>
                <a:off x="1964201" y="2753244"/>
                <a:ext cx="1824630" cy="786219"/>
              </a:xfrm>
              <a:prstGeom prst="roundRect">
                <a:avLst>
                  <a:gd name="adj" fmla="val 50000"/>
                </a:avLst>
              </a:prstGeom>
              <a:solidFill>
                <a:srgbClr val="C4419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2EC190EE-6C34-3445-A951-A37A6AE71931}"/>
                  </a:ext>
                </a:extLst>
              </p:cNvPr>
              <p:cNvSpPr/>
              <p:nvPr/>
            </p:nvSpPr>
            <p:spPr>
              <a:xfrm>
                <a:off x="1550686" y="3096888"/>
                <a:ext cx="557666" cy="98931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3" name="Oval 14">
                <a:extLst>
                  <a:ext uri="{FF2B5EF4-FFF2-40B4-BE49-F238E27FC236}">
                    <a16:creationId xmlns:a16="http://schemas.microsoft.com/office/drawing/2014/main" id="{ED7749A9-903C-3F4E-9E6F-80371F72C20F}"/>
                  </a:ext>
                </a:extLst>
              </p:cNvPr>
              <p:cNvSpPr/>
              <p:nvPr/>
            </p:nvSpPr>
            <p:spPr>
              <a:xfrm>
                <a:off x="1513247" y="2976715"/>
                <a:ext cx="339277" cy="339277"/>
              </a:xfrm>
              <a:prstGeom prst="ellipse">
                <a:avLst/>
              </a:prstGeom>
              <a:solidFill>
                <a:srgbClr val="FBFBFB"/>
              </a:solidFill>
              <a:ln w="76200">
                <a:solidFill>
                  <a:srgbClr val="FFC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5" name="TextBox 18">
                <a:extLst>
                  <a:ext uri="{FF2B5EF4-FFF2-40B4-BE49-F238E27FC236}">
                    <a16:creationId xmlns:a16="http://schemas.microsoft.com/office/drawing/2014/main" id="{1CE3380A-9B29-8545-80FE-9B6B09E77436}"/>
                  </a:ext>
                </a:extLst>
              </p:cNvPr>
              <p:cNvSpPr txBox="1"/>
              <p:nvPr/>
            </p:nvSpPr>
            <p:spPr>
              <a:xfrm>
                <a:off x="2423569" y="2811327"/>
                <a:ext cx="130946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b="1" dirty="0">
                    <a:solidFill>
                      <a:schemeClr val="bg1"/>
                    </a:solidFill>
                    <a:latin typeface="Times" pitchFamily="2" charset="0"/>
                  </a:rPr>
                  <a:t>Fairly</a:t>
                </a:r>
              </a:p>
              <a:p>
                <a:r>
                  <a:rPr kumimoji="1" lang="en-US" altLang="zh-TW" sz="2000" b="1" dirty="0">
                    <a:solidFill>
                      <a:schemeClr val="bg1"/>
                    </a:solidFill>
                    <a:latin typeface="Times" pitchFamily="2" charset="0"/>
                  </a:rPr>
                  <a:t>excited</a:t>
                </a:r>
              </a:p>
            </p:txBody>
          </p:sp>
          <p:sp>
            <p:nvSpPr>
              <p:cNvPr id="26" name="TextBox 16">
                <a:extLst>
                  <a:ext uri="{FF2B5EF4-FFF2-40B4-BE49-F238E27FC236}">
                    <a16:creationId xmlns:a16="http://schemas.microsoft.com/office/drawing/2014/main" id="{60DD389A-2726-284D-9DEF-D86D119BF8B2}"/>
                  </a:ext>
                </a:extLst>
              </p:cNvPr>
              <p:cNvSpPr txBox="1"/>
              <p:nvPr/>
            </p:nvSpPr>
            <p:spPr>
              <a:xfrm>
                <a:off x="3889562" y="2823188"/>
                <a:ext cx="409391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44000" indent="-144000">
                  <a:buFont typeface="Arial" panose="020B0604020202020204" pitchFamily="34" charset="0"/>
                  <a:buChar char="•"/>
                </a:pPr>
                <a:r>
                  <a:rPr lang="en" altLang="zh-TW" dirty="0">
                    <a:latin typeface="Times" pitchFamily="2" charset="0"/>
                    <a:ea typeface="微軟正黑體" panose="020B0604030504040204" pitchFamily="34" charset="-120"/>
                  </a:rPr>
                  <a:t>Emojis are highly repetitive or over three types emojis </a:t>
                </a:r>
              </a:p>
            </p:txBody>
          </p:sp>
          <p:pic>
            <p:nvPicPr>
              <p:cNvPr id="27" name="圖形 26">
                <a:extLst>
                  <a:ext uri="{FF2B5EF4-FFF2-40B4-BE49-F238E27FC236}">
                    <a16:creationId xmlns:a16="http://schemas.microsoft.com/office/drawing/2014/main" id="{8745D7BF-466E-BC4C-9A13-2F4983D4F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67762" y="3002353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67" name="TextBox 17">
              <a:extLst>
                <a:ext uri="{FF2B5EF4-FFF2-40B4-BE49-F238E27FC236}">
                  <a16:creationId xmlns:a16="http://schemas.microsoft.com/office/drawing/2014/main" id="{4E54972F-B68E-5B44-9349-F6C74287D597}"/>
                </a:ext>
              </a:extLst>
            </p:cNvPr>
            <p:cNvSpPr txBox="1"/>
            <p:nvPr/>
          </p:nvSpPr>
          <p:spPr>
            <a:xfrm>
              <a:off x="8487930" y="2887794"/>
              <a:ext cx="29492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sz="1400" dirty="0">
                  <a:latin typeface="Times" pitchFamily="2" charset="0"/>
                  <a:ea typeface="微軟正黑體" panose="020B0604030504040204" pitchFamily="34" charset="-120"/>
                </a:rPr>
                <a:t>I am appreciate that they could understand what I'm saying🤣🤣🤣</a:t>
              </a:r>
            </a:p>
            <a:p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1A10E342-47AC-2D47-A1B2-A25A0F3C0B84}"/>
              </a:ext>
            </a:extLst>
          </p:cNvPr>
          <p:cNvGrpSpPr/>
          <p:nvPr/>
        </p:nvGrpSpPr>
        <p:grpSpPr>
          <a:xfrm>
            <a:off x="1513247" y="3657235"/>
            <a:ext cx="9923903" cy="906699"/>
            <a:chOff x="1513247" y="3657235"/>
            <a:chExt cx="9923903" cy="906699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49CBE97-68B2-9E4E-B9E8-07E5AF057314}"/>
                </a:ext>
              </a:extLst>
            </p:cNvPr>
            <p:cNvGrpSpPr/>
            <p:nvPr/>
          </p:nvGrpSpPr>
          <p:grpSpPr>
            <a:xfrm>
              <a:off x="1513247" y="3657235"/>
              <a:ext cx="9470334" cy="786219"/>
              <a:chOff x="1513247" y="3657235"/>
              <a:chExt cx="9470334" cy="786219"/>
            </a:xfrm>
          </p:grpSpPr>
          <p:sp>
            <p:nvSpPr>
              <p:cNvPr id="29" name="Rectangle: Rounded Corners 9">
                <a:extLst>
                  <a:ext uri="{FF2B5EF4-FFF2-40B4-BE49-F238E27FC236}">
                    <a16:creationId xmlns:a16="http://schemas.microsoft.com/office/drawing/2014/main" id="{FDF3D39B-DC08-0542-B2BE-70E05075A04A}"/>
                  </a:ext>
                </a:extLst>
              </p:cNvPr>
              <p:cNvSpPr/>
              <p:nvPr/>
            </p:nvSpPr>
            <p:spPr>
              <a:xfrm>
                <a:off x="6642755" y="3793286"/>
                <a:ext cx="4340826" cy="491812"/>
              </a:xfrm>
              <a:prstGeom prst="roundRect">
                <a:avLst>
                  <a:gd name="adj" fmla="val 50000"/>
                </a:avLst>
              </a:prstGeom>
              <a:solidFill>
                <a:srgbClr val="F1D5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Rectangle: Rounded Corners 7">
                <a:extLst>
                  <a:ext uri="{FF2B5EF4-FFF2-40B4-BE49-F238E27FC236}">
                    <a16:creationId xmlns:a16="http://schemas.microsoft.com/office/drawing/2014/main" id="{6171F623-CB3E-F845-B54E-5E3526E752E1}"/>
                  </a:ext>
                </a:extLst>
              </p:cNvPr>
              <p:cNvSpPr/>
              <p:nvPr/>
            </p:nvSpPr>
            <p:spPr>
              <a:xfrm>
                <a:off x="2635768" y="3736371"/>
                <a:ext cx="5806323" cy="627947"/>
              </a:xfrm>
              <a:prstGeom prst="roundRect">
                <a:avLst>
                  <a:gd name="adj" fmla="val 50000"/>
                </a:avLst>
              </a:prstGeom>
              <a:solidFill>
                <a:srgbClr val="E6B4D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Rectangle: Top Corners Rounded 8">
                <a:extLst>
                  <a:ext uri="{FF2B5EF4-FFF2-40B4-BE49-F238E27FC236}">
                    <a16:creationId xmlns:a16="http://schemas.microsoft.com/office/drawing/2014/main" id="{464E2DF0-CDC2-324E-8A47-3BE9112070F3}"/>
                  </a:ext>
                </a:extLst>
              </p:cNvPr>
              <p:cNvSpPr/>
              <p:nvPr/>
            </p:nvSpPr>
            <p:spPr>
              <a:xfrm rot="5400000">
                <a:off x="7881049" y="3819631"/>
                <a:ext cx="461426" cy="46142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CC66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3EF7343E-6C39-E948-98F1-FBE80A8CA071}"/>
                  </a:ext>
                </a:extLst>
              </p:cNvPr>
              <p:cNvSpPr/>
              <p:nvPr/>
            </p:nvSpPr>
            <p:spPr>
              <a:xfrm>
                <a:off x="1964201" y="3657235"/>
                <a:ext cx="1824630" cy="786219"/>
              </a:xfrm>
              <a:prstGeom prst="roundRect">
                <a:avLst>
                  <a:gd name="adj" fmla="val 50000"/>
                </a:avLst>
              </a:prstGeom>
              <a:solidFill>
                <a:srgbClr val="C4419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Rectangle 15">
                <a:extLst>
                  <a:ext uri="{FF2B5EF4-FFF2-40B4-BE49-F238E27FC236}">
                    <a16:creationId xmlns:a16="http://schemas.microsoft.com/office/drawing/2014/main" id="{6FED9CEE-1E11-7D43-8014-94BB2C4E563F}"/>
                  </a:ext>
                </a:extLst>
              </p:cNvPr>
              <p:cNvSpPr/>
              <p:nvPr/>
            </p:nvSpPr>
            <p:spPr>
              <a:xfrm>
                <a:off x="1550686" y="4000879"/>
                <a:ext cx="557666" cy="98931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Oval 14">
                <a:extLst>
                  <a:ext uri="{FF2B5EF4-FFF2-40B4-BE49-F238E27FC236}">
                    <a16:creationId xmlns:a16="http://schemas.microsoft.com/office/drawing/2014/main" id="{998B9E08-F81C-EE47-9C91-1465D69D1234}"/>
                  </a:ext>
                </a:extLst>
              </p:cNvPr>
              <p:cNvSpPr/>
              <p:nvPr/>
            </p:nvSpPr>
            <p:spPr>
              <a:xfrm>
                <a:off x="1513247" y="3880706"/>
                <a:ext cx="339277" cy="339277"/>
              </a:xfrm>
              <a:prstGeom prst="ellipse">
                <a:avLst/>
              </a:prstGeom>
              <a:solidFill>
                <a:srgbClr val="FBFBFB"/>
              </a:solidFill>
              <a:ln w="76200">
                <a:solidFill>
                  <a:srgbClr val="FFC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" name="TextBox 18">
                <a:extLst>
                  <a:ext uri="{FF2B5EF4-FFF2-40B4-BE49-F238E27FC236}">
                    <a16:creationId xmlns:a16="http://schemas.microsoft.com/office/drawing/2014/main" id="{68A11F55-BC13-D843-90C5-58B546A0277D}"/>
                  </a:ext>
                </a:extLst>
              </p:cNvPr>
              <p:cNvSpPr txBox="1"/>
              <p:nvPr/>
            </p:nvSpPr>
            <p:spPr>
              <a:xfrm>
                <a:off x="2352899" y="3880947"/>
                <a:ext cx="130946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b="1" dirty="0">
                    <a:solidFill>
                      <a:schemeClr val="bg1"/>
                    </a:solidFill>
                    <a:latin typeface="Times" pitchFamily="2" charset="0"/>
                  </a:rPr>
                  <a:t>Excited</a:t>
                </a:r>
              </a:p>
            </p:txBody>
          </p:sp>
          <p:sp>
            <p:nvSpPr>
              <p:cNvPr id="38" name="TextBox 16">
                <a:extLst>
                  <a:ext uri="{FF2B5EF4-FFF2-40B4-BE49-F238E27FC236}">
                    <a16:creationId xmlns:a16="http://schemas.microsoft.com/office/drawing/2014/main" id="{A3D5C3CF-C4F3-1F4F-BE4A-D4B400586C76}"/>
                  </a:ext>
                </a:extLst>
              </p:cNvPr>
              <p:cNvSpPr txBox="1"/>
              <p:nvPr/>
            </p:nvSpPr>
            <p:spPr>
              <a:xfrm>
                <a:off x="3889562" y="3727179"/>
                <a:ext cx="409391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44000" indent="-144000">
                  <a:buFont typeface="Arial" panose="020B0604020202020204" pitchFamily="34" charset="0"/>
                  <a:buChar char="•"/>
                </a:pPr>
                <a:r>
                  <a:rPr lang="en" altLang="zh-TW" dirty="0">
                    <a:latin typeface="Times" pitchFamily="2" charset="0"/>
                    <a:ea typeface="微軟正黑體" panose="020B0604030504040204" pitchFamily="34" charset="-120"/>
                  </a:rPr>
                  <a:t>Speak confidently and contain two types of emojis</a:t>
                </a:r>
                <a:endParaRPr lang="en-US" dirty="0">
                  <a:latin typeface="Times" pitchFamily="2" charset="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39" name="圖形 38">
                <a:extLst>
                  <a:ext uri="{FF2B5EF4-FFF2-40B4-BE49-F238E27FC236}">
                    <a16:creationId xmlns:a16="http://schemas.microsoft.com/office/drawing/2014/main" id="{8FB53B9D-9346-2348-8151-FD03D8F7C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67762" y="3906344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D23EC72C-F7EA-104D-B015-F39925AFDB1C}"/>
                </a:ext>
              </a:extLst>
            </p:cNvPr>
            <p:cNvSpPr txBox="1"/>
            <p:nvPr/>
          </p:nvSpPr>
          <p:spPr>
            <a:xfrm>
              <a:off x="8487929" y="3794493"/>
              <a:ext cx="29492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sz="1400" dirty="0">
                  <a:latin typeface="Times" pitchFamily="2" charset="0"/>
                  <a:ea typeface="微軟正黑體" panose="020B0604030504040204" pitchFamily="34" charset="-120"/>
                </a:rPr>
                <a:t>👍🏻I used to go to hukilau.</a:t>
              </a:r>
              <a:r>
                <a:rPr lang="zh-TW" altLang="en-US" sz="1400" dirty="0">
                  <a:latin typeface="Times" pitchFamily="2" charset="0"/>
                  <a:ea typeface="微軟正黑體" panose="020B0604030504040204" pitchFamily="34" charset="-120"/>
                </a:rPr>
                <a:t> </a:t>
              </a:r>
              <a:r>
                <a:rPr lang="en" altLang="zh-TW" sz="1400" dirty="0">
                  <a:latin typeface="Times" pitchFamily="2" charset="0"/>
                  <a:ea typeface="微軟正黑體" panose="020B0604030504040204" pitchFamily="34" charset="-120"/>
                </a:rPr>
                <a:t>It was so</a:t>
              </a:r>
              <a:r>
                <a:rPr lang="zh-TW" altLang="en-US" sz="1400" dirty="0">
                  <a:latin typeface="Times" pitchFamily="2" charset="0"/>
                  <a:ea typeface="微軟正黑體" panose="020B0604030504040204" pitchFamily="34" charset="-120"/>
                </a:rPr>
                <a:t> </a:t>
              </a:r>
              <a:r>
                <a:rPr lang="en" altLang="zh-TW" sz="1400" dirty="0">
                  <a:latin typeface="Times" pitchFamily="2" charset="0"/>
                  <a:ea typeface="微軟正黑體" panose="020B0604030504040204" pitchFamily="34" charset="-120"/>
                </a:rPr>
                <a:t>comfortable and awesome 😂</a:t>
              </a:r>
            </a:p>
            <a:p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0C00C901-C7A3-5B43-931A-E81B8ED003E2}"/>
              </a:ext>
            </a:extLst>
          </p:cNvPr>
          <p:cNvGrpSpPr/>
          <p:nvPr/>
        </p:nvGrpSpPr>
        <p:grpSpPr>
          <a:xfrm>
            <a:off x="1513247" y="4561226"/>
            <a:ext cx="9641748" cy="786219"/>
            <a:chOff x="1513247" y="4561226"/>
            <a:chExt cx="9641748" cy="786219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64488476-53DB-3644-8915-C27C572299A8}"/>
                </a:ext>
              </a:extLst>
            </p:cNvPr>
            <p:cNvGrpSpPr/>
            <p:nvPr/>
          </p:nvGrpSpPr>
          <p:grpSpPr>
            <a:xfrm>
              <a:off x="1513247" y="4561226"/>
              <a:ext cx="9470334" cy="786219"/>
              <a:chOff x="1513247" y="4561226"/>
              <a:chExt cx="9470334" cy="786219"/>
            </a:xfrm>
          </p:grpSpPr>
          <p:sp>
            <p:nvSpPr>
              <p:cNvPr id="41" name="Rectangle: Rounded Corners 9">
                <a:extLst>
                  <a:ext uri="{FF2B5EF4-FFF2-40B4-BE49-F238E27FC236}">
                    <a16:creationId xmlns:a16="http://schemas.microsoft.com/office/drawing/2014/main" id="{09F87247-5E3B-E44C-80F8-DC377B7B4711}"/>
                  </a:ext>
                </a:extLst>
              </p:cNvPr>
              <p:cNvSpPr/>
              <p:nvPr/>
            </p:nvSpPr>
            <p:spPr>
              <a:xfrm>
                <a:off x="6642755" y="4666792"/>
                <a:ext cx="4340826" cy="518256"/>
              </a:xfrm>
              <a:prstGeom prst="roundRect">
                <a:avLst>
                  <a:gd name="adj" fmla="val 50000"/>
                </a:avLst>
              </a:prstGeom>
              <a:solidFill>
                <a:srgbClr val="F1D5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2" name="Rectangle: Rounded Corners 7">
                <a:extLst>
                  <a:ext uri="{FF2B5EF4-FFF2-40B4-BE49-F238E27FC236}">
                    <a16:creationId xmlns:a16="http://schemas.microsoft.com/office/drawing/2014/main" id="{F4AA16E9-52D8-3C4F-8EA1-0B6C676056E4}"/>
                  </a:ext>
                </a:extLst>
              </p:cNvPr>
              <p:cNvSpPr/>
              <p:nvPr/>
            </p:nvSpPr>
            <p:spPr>
              <a:xfrm>
                <a:off x="2635768" y="4640362"/>
                <a:ext cx="5806323" cy="627947"/>
              </a:xfrm>
              <a:prstGeom prst="roundRect">
                <a:avLst>
                  <a:gd name="adj" fmla="val 50000"/>
                </a:avLst>
              </a:prstGeom>
              <a:solidFill>
                <a:srgbClr val="E6B4D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Rectangle: Top Corners Rounded 8">
                <a:extLst>
                  <a:ext uri="{FF2B5EF4-FFF2-40B4-BE49-F238E27FC236}">
                    <a16:creationId xmlns:a16="http://schemas.microsoft.com/office/drawing/2014/main" id="{CA513F1B-A662-0241-936C-8E933E4A2BD3}"/>
                  </a:ext>
                </a:extLst>
              </p:cNvPr>
              <p:cNvSpPr/>
              <p:nvPr/>
            </p:nvSpPr>
            <p:spPr>
              <a:xfrm rot="5400000">
                <a:off x="7881049" y="4723622"/>
                <a:ext cx="461426" cy="46142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CC66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" name="Oval 10">
                <a:extLst>
                  <a:ext uri="{FF2B5EF4-FFF2-40B4-BE49-F238E27FC236}">
                    <a16:creationId xmlns:a16="http://schemas.microsoft.com/office/drawing/2014/main" id="{A5866829-24AB-D54B-8170-45D02EB2B46D}"/>
                  </a:ext>
                </a:extLst>
              </p:cNvPr>
              <p:cNvSpPr/>
              <p:nvPr/>
            </p:nvSpPr>
            <p:spPr>
              <a:xfrm>
                <a:off x="1964201" y="4561226"/>
                <a:ext cx="1824630" cy="786219"/>
              </a:xfrm>
              <a:prstGeom prst="roundRect">
                <a:avLst>
                  <a:gd name="adj" fmla="val 50000"/>
                </a:avLst>
              </a:prstGeom>
              <a:solidFill>
                <a:srgbClr val="C4419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6" name="Rectangle 15">
                <a:extLst>
                  <a:ext uri="{FF2B5EF4-FFF2-40B4-BE49-F238E27FC236}">
                    <a16:creationId xmlns:a16="http://schemas.microsoft.com/office/drawing/2014/main" id="{E260E1D9-8BDA-0C43-B96F-CC0C0006F934}"/>
                  </a:ext>
                </a:extLst>
              </p:cNvPr>
              <p:cNvSpPr/>
              <p:nvPr/>
            </p:nvSpPr>
            <p:spPr>
              <a:xfrm>
                <a:off x="1550686" y="4904870"/>
                <a:ext cx="557666" cy="98931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7" name="Oval 14">
                <a:extLst>
                  <a:ext uri="{FF2B5EF4-FFF2-40B4-BE49-F238E27FC236}">
                    <a16:creationId xmlns:a16="http://schemas.microsoft.com/office/drawing/2014/main" id="{2A5C2D12-5273-A445-8D06-4A5633BDB194}"/>
                  </a:ext>
                </a:extLst>
              </p:cNvPr>
              <p:cNvSpPr/>
              <p:nvPr/>
            </p:nvSpPr>
            <p:spPr>
              <a:xfrm>
                <a:off x="1513247" y="4784697"/>
                <a:ext cx="339277" cy="339277"/>
              </a:xfrm>
              <a:prstGeom prst="ellipse">
                <a:avLst/>
              </a:prstGeom>
              <a:solidFill>
                <a:srgbClr val="FBFBFB"/>
              </a:solidFill>
              <a:ln w="76200">
                <a:solidFill>
                  <a:srgbClr val="FFC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9" name="TextBox 18">
                <a:extLst>
                  <a:ext uri="{FF2B5EF4-FFF2-40B4-BE49-F238E27FC236}">
                    <a16:creationId xmlns:a16="http://schemas.microsoft.com/office/drawing/2014/main" id="{34B2D5FF-C5B8-2A4B-A715-4E0354C91746}"/>
                  </a:ext>
                </a:extLst>
              </p:cNvPr>
              <p:cNvSpPr txBox="1"/>
              <p:nvPr/>
            </p:nvSpPr>
            <p:spPr>
              <a:xfrm>
                <a:off x="2352899" y="4619309"/>
                <a:ext cx="130946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b="1" dirty="0">
                    <a:solidFill>
                      <a:schemeClr val="bg1"/>
                    </a:solidFill>
                    <a:latin typeface="Times" pitchFamily="2" charset="0"/>
                  </a:rPr>
                  <a:t>Slightly</a:t>
                </a:r>
              </a:p>
              <a:p>
                <a:r>
                  <a:rPr kumimoji="1" lang="en-US" altLang="zh-TW" sz="2000" b="1" dirty="0">
                    <a:solidFill>
                      <a:schemeClr val="bg1"/>
                    </a:solidFill>
                    <a:latin typeface="Times" pitchFamily="2" charset="0"/>
                  </a:rPr>
                  <a:t>excited</a:t>
                </a:r>
              </a:p>
            </p:txBody>
          </p:sp>
          <p:sp>
            <p:nvSpPr>
              <p:cNvPr id="50" name="TextBox 16">
                <a:extLst>
                  <a:ext uri="{FF2B5EF4-FFF2-40B4-BE49-F238E27FC236}">
                    <a16:creationId xmlns:a16="http://schemas.microsoft.com/office/drawing/2014/main" id="{1E7B8E33-C8D7-EC45-8B5B-F0436B019F47}"/>
                  </a:ext>
                </a:extLst>
              </p:cNvPr>
              <p:cNvSpPr txBox="1"/>
              <p:nvPr/>
            </p:nvSpPr>
            <p:spPr>
              <a:xfrm>
                <a:off x="3889561" y="4769669"/>
                <a:ext cx="4192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44000" indent="-144000">
                  <a:buFont typeface="Arial" panose="020B0604020202020204" pitchFamily="34" charset="0"/>
                  <a:buChar char="•"/>
                </a:pPr>
                <a:r>
                  <a:rPr lang="en" altLang="zh-TW" dirty="0">
                    <a:latin typeface="Times" pitchFamily="2" charset="0"/>
                    <a:ea typeface="微軟正黑體" panose="020B0604030504040204" pitchFamily="34" charset="-120"/>
                  </a:rPr>
                  <a:t>One type of emoji</a:t>
                </a:r>
              </a:p>
            </p:txBody>
          </p:sp>
          <p:pic>
            <p:nvPicPr>
              <p:cNvPr id="51" name="圖形 50">
                <a:extLst>
                  <a:ext uri="{FF2B5EF4-FFF2-40B4-BE49-F238E27FC236}">
                    <a16:creationId xmlns:a16="http://schemas.microsoft.com/office/drawing/2014/main" id="{762ECD19-91BD-C749-AF01-6552CA5BD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67762" y="4810335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69" name="TextBox 17">
              <a:extLst>
                <a:ext uri="{FF2B5EF4-FFF2-40B4-BE49-F238E27FC236}">
                  <a16:creationId xmlns:a16="http://schemas.microsoft.com/office/drawing/2014/main" id="{0CD9EA33-E721-D147-842E-ABF4D1CAC92E}"/>
                </a:ext>
              </a:extLst>
            </p:cNvPr>
            <p:cNvSpPr txBox="1"/>
            <p:nvPr/>
          </p:nvSpPr>
          <p:spPr>
            <a:xfrm>
              <a:off x="8205774" y="4760841"/>
              <a:ext cx="29492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zh-TW" sz="1400" dirty="0"/>
                <a:t>You are beautiful </a:t>
              </a:r>
              <a:r>
                <a:rPr lang="zh-TW" altLang="en-US" sz="1400" dirty="0"/>
                <a:t>😊</a:t>
              </a:r>
              <a:endParaRPr lang="en-US" altLang="zh-TW" sz="10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B74F896-27E0-E245-88A8-19329068EA1B}"/>
              </a:ext>
            </a:extLst>
          </p:cNvPr>
          <p:cNvGrpSpPr/>
          <p:nvPr/>
        </p:nvGrpSpPr>
        <p:grpSpPr>
          <a:xfrm>
            <a:off x="1513247" y="5465216"/>
            <a:ext cx="9641747" cy="797576"/>
            <a:chOff x="1513247" y="5465216"/>
            <a:chExt cx="9641747" cy="797576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AE0AB107-6418-3448-8D36-6A0228AC76E3}"/>
                </a:ext>
              </a:extLst>
            </p:cNvPr>
            <p:cNvGrpSpPr/>
            <p:nvPr/>
          </p:nvGrpSpPr>
          <p:grpSpPr>
            <a:xfrm>
              <a:off x="1513247" y="5465216"/>
              <a:ext cx="9470334" cy="786219"/>
              <a:chOff x="1513247" y="5465216"/>
              <a:chExt cx="9470334" cy="786219"/>
            </a:xfrm>
          </p:grpSpPr>
          <p:sp>
            <p:nvSpPr>
              <p:cNvPr id="53" name="Rectangle: Rounded Corners 9">
                <a:extLst>
                  <a:ext uri="{FF2B5EF4-FFF2-40B4-BE49-F238E27FC236}">
                    <a16:creationId xmlns:a16="http://schemas.microsoft.com/office/drawing/2014/main" id="{17B3065E-7156-7048-A9DE-6C1B68775172}"/>
                  </a:ext>
                </a:extLst>
              </p:cNvPr>
              <p:cNvSpPr/>
              <p:nvPr/>
            </p:nvSpPr>
            <p:spPr>
              <a:xfrm>
                <a:off x="6642755" y="5601263"/>
                <a:ext cx="4340826" cy="514124"/>
              </a:xfrm>
              <a:prstGeom prst="roundRect">
                <a:avLst>
                  <a:gd name="adj" fmla="val 50000"/>
                </a:avLst>
              </a:prstGeom>
              <a:solidFill>
                <a:srgbClr val="F1D5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4" name="Rectangle: Rounded Corners 7">
                <a:extLst>
                  <a:ext uri="{FF2B5EF4-FFF2-40B4-BE49-F238E27FC236}">
                    <a16:creationId xmlns:a16="http://schemas.microsoft.com/office/drawing/2014/main" id="{E0ABB367-22BF-B243-BA4B-36A711CCD91F}"/>
                  </a:ext>
                </a:extLst>
              </p:cNvPr>
              <p:cNvSpPr/>
              <p:nvPr/>
            </p:nvSpPr>
            <p:spPr>
              <a:xfrm>
                <a:off x="2635768" y="5544352"/>
                <a:ext cx="5806323" cy="627947"/>
              </a:xfrm>
              <a:prstGeom prst="roundRect">
                <a:avLst>
                  <a:gd name="adj" fmla="val 50000"/>
                </a:avLst>
              </a:prstGeom>
              <a:solidFill>
                <a:srgbClr val="E6B4D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5" name="Rectangle: Top Corners Rounded 8">
                <a:extLst>
                  <a:ext uri="{FF2B5EF4-FFF2-40B4-BE49-F238E27FC236}">
                    <a16:creationId xmlns:a16="http://schemas.microsoft.com/office/drawing/2014/main" id="{E29B9371-36B4-AE4C-A39D-F9ECFDA9D67F}"/>
                  </a:ext>
                </a:extLst>
              </p:cNvPr>
              <p:cNvSpPr/>
              <p:nvPr/>
            </p:nvSpPr>
            <p:spPr>
              <a:xfrm rot="5400000">
                <a:off x="7881049" y="5627612"/>
                <a:ext cx="461426" cy="46142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CC66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6" name="Oval 10">
                <a:extLst>
                  <a:ext uri="{FF2B5EF4-FFF2-40B4-BE49-F238E27FC236}">
                    <a16:creationId xmlns:a16="http://schemas.microsoft.com/office/drawing/2014/main" id="{EA80235E-7697-A449-8D61-F6DB68EAB789}"/>
                  </a:ext>
                </a:extLst>
              </p:cNvPr>
              <p:cNvSpPr/>
              <p:nvPr/>
            </p:nvSpPr>
            <p:spPr>
              <a:xfrm>
                <a:off x="1964201" y="5465216"/>
                <a:ext cx="1824630" cy="786219"/>
              </a:xfrm>
              <a:prstGeom prst="roundRect">
                <a:avLst>
                  <a:gd name="adj" fmla="val 50000"/>
                </a:avLst>
              </a:prstGeom>
              <a:solidFill>
                <a:srgbClr val="C4419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Rectangle 15">
                <a:extLst>
                  <a:ext uri="{FF2B5EF4-FFF2-40B4-BE49-F238E27FC236}">
                    <a16:creationId xmlns:a16="http://schemas.microsoft.com/office/drawing/2014/main" id="{9C9031F3-5115-FE4D-ABB0-790B8BD793FB}"/>
                  </a:ext>
                </a:extLst>
              </p:cNvPr>
              <p:cNvSpPr/>
              <p:nvPr/>
            </p:nvSpPr>
            <p:spPr>
              <a:xfrm>
                <a:off x="1550686" y="5808860"/>
                <a:ext cx="557666" cy="98931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Oval 14">
                <a:extLst>
                  <a:ext uri="{FF2B5EF4-FFF2-40B4-BE49-F238E27FC236}">
                    <a16:creationId xmlns:a16="http://schemas.microsoft.com/office/drawing/2014/main" id="{6E075621-5165-E84E-8B07-0F99FE80E351}"/>
                  </a:ext>
                </a:extLst>
              </p:cNvPr>
              <p:cNvSpPr/>
              <p:nvPr/>
            </p:nvSpPr>
            <p:spPr>
              <a:xfrm>
                <a:off x="1513247" y="5688687"/>
                <a:ext cx="339277" cy="339277"/>
              </a:xfrm>
              <a:prstGeom prst="ellipse">
                <a:avLst/>
              </a:prstGeom>
              <a:solidFill>
                <a:srgbClr val="FBFBFB"/>
              </a:solidFill>
              <a:ln w="76200">
                <a:solidFill>
                  <a:srgbClr val="FFC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1" name="TextBox 18">
                <a:extLst>
                  <a:ext uri="{FF2B5EF4-FFF2-40B4-BE49-F238E27FC236}">
                    <a16:creationId xmlns:a16="http://schemas.microsoft.com/office/drawing/2014/main" id="{39A31ADB-5010-7C4A-9335-480F4764E17A}"/>
                  </a:ext>
                </a:extLst>
              </p:cNvPr>
              <p:cNvSpPr txBox="1"/>
              <p:nvPr/>
            </p:nvSpPr>
            <p:spPr>
              <a:xfrm>
                <a:off x="2387057" y="5525498"/>
                <a:ext cx="130946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b="1" dirty="0">
                    <a:solidFill>
                      <a:schemeClr val="bg1"/>
                    </a:solidFill>
                    <a:latin typeface="Times" pitchFamily="2" charset="0"/>
                  </a:rPr>
                  <a:t>Barely</a:t>
                </a:r>
              </a:p>
              <a:p>
                <a:r>
                  <a:rPr kumimoji="1" lang="en-US" altLang="zh-TW" sz="2000" b="1" dirty="0">
                    <a:solidFill>
                      <a:schemeClr val="bg1"/>
                    </a:solidFill>
                    <a:latin typeface="Times" pitchFamily="2" charset="0"/>
                  </a:rPr>
                  <a:t>excited</a:t>
                </a:r>
                <a:endParaRPr lang="en-US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TextBox 16">
                <a:extLst>
                  <a:ext uri="{FF2B5EF4-FFF2-40B4-BE49-F238E27FC236}">
                    <a16:creationId xmlns:a16="http://schemas.microsoft.com/office/drawing/2014/main" id="{352E3FB7-31F1-244C-9D69-DA1A02B9BEC0}"/>
                  </a:ext>
                </a:extLst>
              </p:cNvPr>
              <p:cNvSpPr txBox="1"/>
              <p:nvPr/>
            </p:nvSpPr>
            <p:spPr>
              <a:xfrm>
                <a:off x="3889562" y="5673659"/>
                <a:ext cx="409391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44000" indent="-144000">
                  <a:buFont typeface="Arial" panose="020B0604020202020204" pitchFamily="34" charset="0"/>
                  <a:buChar char="•"/>
                </a:pPr>
                <a:r>
                  <a:rPr lang="en" altLang="zh-TW" dirty="0">
                    <a:latin typeface="Times" pitchFamily="2" charset="0"/>
                    <a:ea typeface="微軟正黑體" panose="020B0604030504040204" pitchFamily="34" charset="-120"/>
                  </a:rPr>
                  <a:t>No emoji</a:t>
                </a:r>
              </a:p>
            </p:txBody>
          </p:sp>
          <p:pic>
            <p:nvPicPr>
              <p:cNvPr id="63" name="圖形 62">
                <a:extLst>
                  <a:ext uri="{FF2B5EF4-FFF2-40B4-BE49-F238E27FC236}">
                    <a16:creationId xmlns:a16="http://schemas.microsoft.com/office/drawing/2014/main" id="{80E1F472-7CD0-9E48-93E8-E8A0178FFE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67762" y="5714325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70" name="TextBox 17">
              <a:extLst>
                <a:ext uri="{FF2B5EF4-FFF2-40B4-BE49-F238E27FC236}">
                  <a16:creationId xmlns:a16="http://schemas.microsoft.com/office/drawing/2014/main" id="{4B86ECE8-B5E5-3840-87F9-1F72C714FAB3}"/>
                </a:ext>
              </a:extLst>
            </p:cNvPr>
            <p:cNvSpPr txBox="1"/>
            <p:nvPr/>
          </p:nvSpPr>
          <p:spPr>
            <a:xfrm>
              <a:off x="8205773" y="5708794"/>
              <a:ext cx="29492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zh-TW" sz="1400" dirty="0"/>
                <a:t>Looks nice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988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3460F-37CD-294F-95A2-A3D0B175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880" y="993951"/>
            <a:ext cx="10515600" cy="818586"/>
          </a:xfrm>
        </p:spPr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Data Labeling</a:t>
            </a:r>
            <a:endParaRPr kumimoji="1" lang="zh-TW" altLang="en-US" dirty="0">
              <a:latin typeface="Times" pitchFamily="2" charset="0"/>
            </a:endParaRPr>
          </a:p>
        </p:txBody>
      </p:sp>
      <p:cxnSp>
        <p:nvCxnSpPr>
          <p:cNvPr id="4" name="直接连接符 22">
            <a:extLst>
              <a:ext uri="{FF2B5EF4-FFF2-40B4-BE49-F238E27FC236}">
                <a16:creationId xmlns:a16="http://schemas.microsoft.com/office/drawing/2014/main" id="{2C9248AA-E05A-9349-A50E-1081929B6CAB}"/>
              </a:ext>
            </a:extLst>
          </p:cNvPr>
          <p:cNvCxnSpPr>
            <a:cxnSpLocks/>
          </p:cNvCxnSpPr>
          <p:nvPr/>
        </p:nvCxnSpPr>
        <p:spPr>
          <a:xfrm>
            <a:off x="2096823" y="4517621"/>
            <a:ext cx="0" cy="520746"/>
          </a:xfrm>
          <a:prstGeom prst="line">
            <a:avLst/>
          </a:prstGeom>
          <a:ln w="19050" cap="rnd">
            <a:solidFill>
              <a:srgbClr val="E6B4D0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22">
            <a:extLst>
              <a:ext uri="{FF2B5EF4-FFF2-40B4-BE49-F238E27FC236}">
                <a16:creationId xmlns:a16="http://schemas.microsoft.com/office/drawing/2014/main" id="{7CAA79CC-1292-E04F-BF5A-EBD47156441B}"/>
              </a:ext>
            </a:extLst>
          </p:cNvPr>
          <p:cNvCxnSpPr>
            <a:cxnSpLocks/>
          </p:cNvCxnSpPr>
          <p:nvPr/>
        </p:nvCxnSpPr>
        <p:spPr>
          <a:xfrm>
            <a:off x="6492062" y="4696195"/>
            <a:ext cx="0" cy="606891"/>
          </a:xfrm>
          <a:prstGeom prst="line">
            <a:avLst/>
          </a:prstGeom>
          <a:ln w="19050" cap="rnd">
            <a:solidFill>
              <a:srgbClr val="796BAE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F4639385-D9E4-5349-877C-5E68A04544D2}"/>
              </a:ext>
            </a:extLst>
          </p:cNvPr>
          <p:cNvGrpSpPr/>
          <p:nvPr/>
        </p:nvGrpSpPr>
        <p:grpSpPr>
          <a:xfrm>
            <a:off x="3183497" y="3708923"/>
            <a:ext cx="1811513" cy="660400"/>
            <a:chOff x="3183497" y="3241332"/>
            <a:chExt cx="1811513" cy="660400"/>
          </a:xfrm>
        </p:grpSpPr>
        <p:sp>
          <p:nvSpPr>
            <p:cNvPr id="7" name="手繪多邊形: 圖案 14">
              <a:extLst>
                <a:ext uri="{FF2B5EF4-FFF2-40B4-BE49-F238E27FC236}">
                  <a16:creationId xmlns:a16="http://schemas.microsoft.com/office/drawing/2014/main" id="{4A88CDA9-A352-3B4B-95E8-5B987E02CF9A}"/>
                </a:ext>
              </a:extLst>
            </p:cNvPr>
            <p:cNvSpPr/>
            <p:nvPr/>
          </p:nvSpPr>
          <p:spPr>
            <a:xfrm>
              <a:off x="3183497" y="3241332"/>
              <a:ext cx="1811513" cy="660400"/>
            </a:xfrm>
            <a:custGeom>
              <a:avLst/>
              <a:gdLst>
                <a:gd name="connsiteX0" fmla="*/ 0 w 1811513"/>
                <a:gd name="connsiteY0" fmla="*/ 0 h 660400"/>
                <a:gd name="connsiteX1" fmla="*/ 1481313 w 1811513"/>
                <a:gd name="connsiteY1" fmla="*/ 0 h 660400"/>
                <a:gd name="connsiteX2" fmla="*/ 1811513 w 1811513"/>
                <a:gd name="connsiteY2" fmla="*/ 330200 h 660400"/>
                <a:gd name="connsiteX3" fmla="*/ 1481313 w 1811513"/>
                <a:gd name="connsiteY3" fmla="*/ 660400 h 660400"/>
                <a:gd name="connsiteX4" fmla="*/ 0 w 1811513"/>
                <a:gd name="connsiteY4" fmla="*/ 660400 h 660400"/>
                <a:gd name="connsiteX5" fmla="*/ 330200 w 1811513"/>
                <a:gd name="connsiteY5" fmla="*/ 330200 h 660400"/>
                <a:gd name="connsiteX6" fmla="*/ 0 w 1811513"/>
                <a:gd name="connsiteY6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1513" h="660400">
                  <a:moveTo>
                    <a:pt x="0" y="0"/>
                  </a:moveTo>
                  <a:lnTo>
                    <a:pt x="1481313" y="0"/>
                  </a:lnTo>
                  <a:lnTo>
                    <a:pt x="1811513" y="330200"/>
                  </a:lnTo>
                  <a:lnTo>
                    <a:pt x="1481313" y="660400"/>
                  </a:lnTo>
                  <a:lnTo>
                    <a:pt x="0" y="660400"/>
                  </a:lnTo>
                  <a:lnTo>
                    <a:pt x="330200" y="33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4D0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0210" tIns="26670" rIns="3568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36E5252-E11B-B04A-AC6F-F0A48C2A1548}"/>
                </a:ext>
              </a:extLst>
            </p:cNvPr>
            <p:cNvSpPr txBox="1"/>
            <p:nvPr/>
          </p:nvSpPr>
          <p:spPr>
            <a:xfrm>
              <a:off x="3500125" y="3248366"/>
              <a:ext cx="12073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/>
              <a:r>
                <a:rPr lang="en-US" altLang="zh-TW" b="1" i="1" kern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watching</a:t>
              </a:r>
            </a:p>
            <a:p>
              <a:pPr lvl="0" defTabSz="914400"/>
              <a:r>
                <a:rPr lang="en-US" altLang="zh-TW" b="1" i="1" kern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videos</a:t>
              </a:r>
              <a:endParaRPr lang="zh-TW" altLang="en-US" b="1" i="1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A9BE35-A392-E744-9F2F-4EFCFE25D9FC}"/>
              </a:ext>
            </a:extLst>
          </p:cNvPr>
          <p:cNvSpPr txBox="1"/>
          <p:nvPr/>
        </p:nvSpPr>
        <p:spPr>
          <a:xfrm>
            <a:off x="5195027" y="1817857"/>
            <a:ext cx="2971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latin typeface="Times" pitchFamily="2" charset="0"/>
              </a:rPr>
              <a:t>label the audience’s comments independently according to three indicators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122D19A-0432-124D-AE35-90C72287102C}"/>
              </a:ext>
            </a:extLst>
          </p:cNvPr>
          <p:cNvGrpSpPr/>
          <p:nvPr/>
        </p:nvGrpSpPr>
        <p:grpSpPr>
          <a:xfrm>
            <a:off x="8737612" y="3721074"/>
            <a:ext cx="1811513" cy="670989"/>
            <a:chOff x="8093121" y="3230743"/>
            <a:chExt cx="1811513" cy="670989"/>
          </a:xfrm>
        </p:grpSpPr>
        <p:sp>
          <p:nvSpPr>
            <p:cNvPr id="11" name="手繪多邊形: 圖案 63">
              <a:extLst>
                <a:ext uri="{FF2B5EF4-FFF2-40B4-BE49-F238E27FC236}">
                  <a16:creationId xmlns:a16="http://schemas.microsoft.com/office/drawing/2014/main" id="{99F87C42-765E-E444-A0E8-4DAC2BDDB19A}"/>
                </a:ext>
              </a:extLst>
            </p:cNvPr>
            <p:cNvSpPr/>
            <p:nvPr/>
          </p:nvSpPr>
          <p:spPr>
            <a:xfrm>
              <a:off x="8093121" y="3241332"/>
              <a:ext cx="1811513" cy="660400"/>
            </a:xfrm>
            <a:custGeom>
              <a:avLst/>
              <a:gdLst>
                <a:gd name="connsiteX0" fmla="*/ 0 w 1811513"/>
                <a:gd name="connsiteY0" fmla="*/ 0 h 660400"/>
                <a:gd name="connsiteX1" fmla="*/ 1481313 w 1811513"/>
                <a:gd name="connsiteY1" fmla="*/ 0 h 660400"/>
                <a:gd name="connsiteX2" fmla="*/ 1811513 w 1811513"/>
                <a:gd name="connsiteY2" fmla="*/ 330200 h 660400"/>
                <a:gd name="connsiteX3" fmla="*/ 1481313 w 1811513"/>
                <a:gd name="connsiteY3" fmla="*/ 660400 h 660400"/>
                <a:gd name="connsiteX4" fmla="*/ 0 w 1811513"/>
                <a:gd name="connsiteY4" fmla="*/ 660400 h 660400"/>
                <a:gd name="connsiteX5" fmla="*/ 330200 w 1811513"/>
                <a:gd name="connsiteY5" fmla="*/ 330200 h 660400"/>
                <a:gd name="connsiteX6" fmla="*/ 0 w 1811513"/>
                <a:gd name="connsiteY6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1513" h="660400">
                  <a:moveTo>
                    <a:pt x="0" y="0"/>
                  </a:moveTo>
                  <a:lnTo>
                    <a:pt x="1481313" y="0"/>
                  </a:lnTo>
                  <a:lnTo>
                    <a:pt x="1811513" y="330200"/>
                  </a:lnTo>
                  <a:lnTo>
                    <a:pt x="1481313" y="660400"/>
                  </a:lnTo>
                  <a:lnTo>
                    <a:pt x="0" y="660400"/>
                  </a:lnTo>
                  <a:lnTo>
                    <a:pt x="330200" y="33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4192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0210" tIns="26670" rIns="356870" bIns="2667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2000" kern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E71D97B-E4BA-7A4D-B2A0-771F2CA4E5D5}"/>
                </a:ext>
              </a:extLst>
            </p:cNvPr>
            <p:cNvSpPr txBox="1"/>
            <p:nvPr/>
          </p:nvSpPr>
          <p:spPr>
            <a:xfrm>
              <a:off x="8309685" y="3230743"/>
              <a:ext cx="1473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" altLang="zh-TW" b="1" i="1" kern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annotation </a:t>
              </a:r>
            </a:p>
            <a:p>
              <a:pPr lvl="0"/>
              <a:r>
                <a:rPr lang="en" altLang="zh-TW" b="1" i="1" kern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agreement </a:t>
              </a:r>
            </a:p>
          </p:txBody>
        </p:sp>
      </p:grpSp>
      <p:cxnSp>
        <p:nvCxnSpPr>
          <p:cNvPr id="13" name="直接连接符 22">
            <a:extLst>
              <a:ext uri="{FF2B5EF4-FFF2-40B4-BE49-F238E27FC236}">
                <a16:creationId xmlns:a16="http://schemas.microsoft.com/office/drawing/2014/main" id="{7E25D566-F6B1-3445-87C7-AF3C917E5C86}"/>
              </a:ext>
            </a:extLst>
          </p:cNvPr>
          <p:cNvCxnSpPr>
            <a:cxnSpLocks/>
          </p:cNvCxnSpPr>
          <p:nvPr/>
        </p:nvCxnSpPr>
        <p:spPr>
          <a:xfrm>
            <a:off x="9565558" y="4383319"/>
            <a:ext cx="0" cy="475918"/>
          </a:xfrm>
          <a:prstGeom prst="line">
            <a:avLst/>
          </a:prstGeom>
          <a:ln w="19050" cap="rnd">
            <a:solidFill>
              <a:srgbClr val="C44192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1ED18F1-9AC2-844B-9014-870438D56706}"/>
              </a:ext>
            </a:extLst>
          </p:cNvPr>
          <p:cNvSpPr txBox="1"/>
          <p:nvPr/>
        </p:nvSpPr>
        <p:spPr>
          <a:xfrm>
            <a:off x="5308674" y="5335857"/>
            <a:ext cx="342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" altLang="zh-TW" dirty="0">
                <a:latin typeface="Times" pitchFamily="2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advertisements. </a:t>
            </a:r>
          </a:p>
          <a:p>
            <a:pPr marL="342900" indent="-342900">
              <a:buFontTx/>
              <a:buAutoNum type="arabicPeriod"/>
            </a:pPr>
            <a:r>
              <a:rPr lang="en" altLang="zh-TW" dirty="0"/>
              <a:t>comments not using Mandarin. </a:t>
            </a:r>
            <a:endParaRPr lang="en" altLang="zh-TW" dirty="0">
              <a:latin typeface="Times" pitchFamily="2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" altLang="zh-TW" dirty="0">
                <a:latin typeface="Times" pitchFamily="2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comments that post links to external web pages.</a:t>
            </a:r>
          </a:p>
          <a:p>
            <a:pPr marL="342900" indent="-342900">
              <a:buAutoNum type="arabicPeriod"/>
            </a:pPr>
            <a:endParaRPr lang="en" altLang="zh-TW" dirty="0">
              <a:latin typeface="Times" pitchFamily="2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E188F9-E475-1B47-B8DF-A0AC93138771}"/>
              </a:ext>
            </a:extLst>
          </p:cNvPr>
          <p:cNvSpPr txBox="1"/>
          <p:nvPr/>
        </p:nvSpPr>
        <p:spPr>
          <a:xfrm>
            <a:off x="8582591" y="5038367"/>
            <a:ext cx="2330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dirty="0">
                <a:latin typeface="Times" pitchFamily="2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using the majority decision to filter out inconsistent labels. </a:t>
            </a:r>
            <a:endParaRPr lang="en-US" altLang="zh-TW" sz="1800" dirty="0">
              <a:effectLst/>
              <a:latin typeface="Times" pitchFamily="2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6" name="圖形 15">
            <a:extLst>
              <a:ext uri="{FF2B5EF4-FFF2-40B4-BE49-F238E27FC236}">
                <a16:creationId xmlns:a16="http://schemas.microsoft.com/office/drawing/2014/main" id="{437BC87F-2F67-EB41-B716-48C0C862B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1686" y="3233985"/>
            <a:ext cx="1610275" cy="161027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D64CD5-D216-CE4A-B812-8BB1303F6D91}"/>
              </a:ext>
            </a:extLst>
          </p:cNvPr>
          <p:cNvSpPr txBox="1"/>
          <p:nvPr/>
        </p:nvSpPr>
        <p:spPr>
          <a:xfrm>
            <a:off x="1375535" y="5151891"/>
            <a:ext cx="1442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effectLst/>
                <a:latin typeface="Times" pitchFamily="2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Three annotator</a:t>
            </a:r>
          </a:p>
        </p:txBody>
      </p:sp>
      <p:cxnSp>
        <p:nvCxnSpPr>
          <p:cNvPr id="19" name="直接连接符 22">
            <a:extLst>
              <a:ext uri="{FF2B5EF4-FFF2-40B4-BE49-F238E27FC236}">
                <a16:creationId xmlns:a16="http://schemas.microsoft.com/office/drawing/2014/main" id="{2EF637CD-9A39-8446-874C-932A8EFE4831}"/>
              </a:ext>
            </a:extLst>
          </p:cNvPr>
          <p:cNvCxnSpPr>
            <a:cxnSpLocks/>
          </p:cNvCxnSpPr>
          <p:nvPr/>
        </p:nvCxnSpPr>
        <p:spPr>
          <a:xfrm flipV="1">
            <a:off x="4042355" y="3301956"/>
            <a:ext cx="0" cy="406967"/>
          </a:xfrm>
          <a:prstGeom prst="line">
            <a:avLst/>
          </a:prstGeom>
          <a:ln w="19050" cap="rnd">
            <a:solidFill>
              <a:srgbClr val="E6B4D0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E50C72D-B2F6-9549-921D-BE6265372050}"/>
              </a:ext>
            </a:extLst>
          </p:cNvPr>
          <p:cNvSpPr txBox="1"/>
          <p:nvPr/>
        </p:nvSpPr>
        <p:spPr>
          <a:xfrm>
            <a:off x="2917275" y="2267248"/>
            <a:ext cx="219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latin typeface="Times" pitchFamily="2" charset="0"/>
              </a:rPr>
              <a:t>watching videos before labeling comments is required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5CC9D0B-11B0-594B-9E66-D5501177CAB9}"/>
              </a:ext>
            </a:extLst>
          </p:cNvPr>
          <p:cNvGrpSpPr/>
          <p:nvPr/>
        </p:nvGrpSpPr>
        <p:grpSpPr>
          <a:xfrm>
            <a:off x="5116391" y="3351597"/>
            <a:ext cx="3371540" cy="1400456"/>
            <a:chOff x="4485922" y="2873615"/>
            <a:chExt cx="2159440" cy="1400456"/>
          </a:xfrm>
        </p:grpSpPr>
        <p:sp>
          <p:nvSpPr>
            <p:cNvPr id="22" name="平行四邊形 21">
              <a:extLst>
                <a:ext uri="{FF2B5EF4-FFF2-40B4-BE49-F238E27FC236}">
                  <a16:creationId xmlns:a16="http://schemas.microsoft.com/office/drawing/2014/main" id="{4649323D-77E7-A846-9F99-04675114C2BE}"/>
                </a:ext>
              </a:extLst>
            </p:cNvPr>
            <p:cNvSpPr/>
            <p:nvPr/>
          </p:nvSpPr>
          <p:spPr>
            <a:xfrm>
              <a:off x="4485922" y="3613671"/>
              <a:ext cx="2159440" cy="660400"/>
            </a:xfrm>
            <a:prstGeom prst="parallelogram">
              <a:avLst>
                <a:gd name="adj" fmla="val 100905"/>
              </a:avLst>
            </a:prstGeom>
            <a:solidFill>
              <a:srgbClr val="796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平行四邊形 22">
              <a:extLst>
                <a:ext uri="{FF2B5EF4-FFF2-40B4-BE49-F238E27FC236}">
                  <a16:creationId xmlns:a16="http://schemas.microsoft.com/office/drawing/2014/main" id="{E322FEB0-3CD5-E744-8191-BF7E19100743}"/>
                </a:ext>
              </a:extLst>
            </p:cNvPr>
            <p:cNvSpPr/>
            <p:nvPr/>
          </p:nvSpPr>
          <p:spPr>
            <a:xfrm flipV="1">
              <a:off x="4485922" y="2873615"/>
              <a:ext cx="2159440" cy="660400"/>
            </a:xfrm>
            <a:prstGeom prst="parallelogram">
              <a:avLst>
                <a:gd name="adj" fmla="val 100905"/>
              </a:avLst>
            </a:prstGeom>
            <a:solidFill>
              <a:srgbClr val="796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接连接符 22">
            <a:extLst>
              <a:ext uri="{FF2B5EF4-FFF2-40B4-BE49-F238E27FC236}">
                <a16:creationId xmlns:a16="http://schemas.microsoft.com/office/drawing/2014/main" id="{DA55B7C5-5B2B-C745-AE7A-4E6BA98FFD40}"/>
              </a:ext>
            </a:extLst>
          </p:cNvPr>
          <p:cNvCxnSpPr>
            <a:cxnSpLocks/>
          </p:cNvCxnSpPr>
          <p:nvPr/>
        </p:nvCxnSpPr>
        <p:spPr>
          <a:xfrm flipV="1">
            <a:off x="6468215" y="2810078"/>
            <a:ext cx="0" cy="541519"/>
          </a:xfrm>
          <a:prstGeom prst="line">
            <a:avLst/>
          </a:prstGeom>
          <a:ln w="19050" cap="rnd">
            <a:solidFill>
              <a:srgbClr val="796BAE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0300661-62A8-5944-83BB-8C486921CAAF}"/>
              </a:ext>
            </a:extLst>
          </p:cNvPr>
          <p:cNvSpPr txBox="1"/>
          <p:nvPr/>
        </p:nvSpPr>
        <p:spPr>
          <a:xfrm>
            <a:off x="5461255" y="3511177"/>
            <a:ext cx="257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" altLang="zh-TW" b="1" i="1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annotation guideline 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18A0364-ACAF-E541-AF16-BD189341E783}"/>
              </a:ext>
            </a:extLst>
          </p:cNvPr>
          <p:cNvSpPr txBox="1"/>
          <p:nvPr/>
        </p:nvSpPr>
        <p:spPr>
          <a:xfrm>
            <a:off x="5195027" y="4101259"/>
            <a:ext cx="29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altLang="zh-TW" b="1" i="1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eliminate </a:t>
            </a:r>
          </a:p>
          <a:p>
            <a:pPr lvl="0" algn="ctr"/>
            <a:r>
              <a:rPr lang="en" altLang="zh-TW" b="1" i="1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non-relative comments</a:t>
            </a:r>
            <a:r>
              <a:rPr lang="en" altLang="zh-TW" sz="1400" b="1" i="1" kern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850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B9D40-CB20-374E-814E-7FEB119C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altLang="zh-TW" dirty="0">
                <a:latin typeface="Times" pitchFamily="2" charset="0"/>
              </a:rPr>
              <a:t>Annotation agreement scores </a:t>
            </a:r>
            <a:endParaRPr kumimoji="1" lang="zh-TW" altLang="en-US" dirty="0">
              <a:latin typeface="Times" pitchFamily="2" charset="0"/>
            </a:endParaRPr>
          </a:p>
        </p:txBody>
      </p:sp>
      <p:cxnSp>
        <p:nvCxnSpPr>
          <p:cNvPr id="61" name="直線單箭頭接點 15">
            <a:extLst>
              <a:ext uri="{FF2B5EF4-FFF2-40B4-BE49-F238E27FC236}">
                <a16:creationId xmlns:a16="http://schemas.microsoft.com/office/drawing/2014/main" id="{87BCB710-7F09-7C4C-A1C3-284439466E10}"/>
              </a:ext>
            </a:extLst>
          </p:cNvPr>
          <p:cNvCxnSpPr>
            <a:cxnSpLocks/>
          </p:cNvCxnSpPr>
          <p:nvPr/>
        </p:nvCxnSpPr>
        <p:spPr>
          <a:xfrm>
            <a:off x="2569947" y="3017217"/>
            <a:ext cx="7426108" cy="0"/>
          </a:xfrm>
          <a:prstGeom prst="straightConnector1">
            <a:avLst/>
          </a:prstGeom>
          <a:ln w="38100">
            <a:solidFill>
              <a:srgbClr val="C44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3B1B10A-C560-024E-ABB3-DC3FEF865D8B}"/>
              </a:ext>
            </a:extLst>
          </p:cNvPr>
          <p:cNvSpPr txBox="1"/>
          <p:nvPr/>
        </p:nvSpPr>
        <p:spPr>
          <a:xfrm>
            <a:off x="633188" y="2832551"/>
            <a:ext cx="18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"/>
            <a:r>
              <a:rPr lang="en-US" altLang="zh-TW" sz="1800" b="1" i="1" u="none" strike="noStrike" dirty="0">
                <a:effectLst/>
              </a:rPr>
              <a:t>Fleiss's Kappa</a:t>
            </a:r>
            <a:endParaRPr lang="en-US" altLang="zh-TW" sz="1800" b="1" i="1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直線單箭頭接點 15">
            <a:extLst>
              <a:ext uri="{FF2B5EF4-FFF2-40B4-BE49-F238E27FC236}">
                <a16:creationId xmlns:a16="http://schemas.microsoft.com/office/drawing/2014/main" id="{3C74223F-64B6-A54C-90FB-1D48506041D0}"/>
              </a:ext>
            </a:extLst>
          </p:cNvPr>
          <p:cNvCxnSpPr>
            <a:cxnSpLocks/>
          </p:cNvCxnSpPr>
          <p:nvPr/>
        </p:nvCxnSpPr>
        <p:spPr>
          <a:xfrm>
            <a:off x="2569947" y="5486790"/>
            <a:ext cx="7540408" cy="0"/>
          </a:xfrm>
          <a:prstGeom prst="straightConnector1">
            <a:avLst/>
          </a:prstGeom>
          <a:ln w="38100">
            <a:solidFill>
              <a:srgbClr val="C441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791D2F2-B52A-ED4F-8A63-9CEADA58440E}"/>
              </a:ext>
            </a:extLst>
          </p:cNvPr>
          <p:cNvSpPr txBox="1"/>
          <p:nvPr/>
        </p:nvSpPr>
        <p:spPr>
          <a:xfrm>
            <a:off x="706857" y="5302124"/>
            <a:ext cx="186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"/>
            <a:r>
              <a:rPr lang="en-US" altLang="zh-TW" sz="1800" b="1" i="1" u="none" strike="noStrike" dirty="0">
                <a:effectLst/>
              </a:rPr>
              <a:t>Cronbach's alpha</a:t>
            </a: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E6682E9-3CB6-E44F-BAB5-3AAC5E98C53A}"/>
              </a:ext>
            </a:extLst>
          </p:cNvPr>
          <p:cNvCxnSpPr>
            <a:cxnSpLocks/>
          </p:cNvCxnSpPr>
          <p:nvPr/>
        </p:nvCxnSpPr>
        <p:spPr>
          <a:xfrm>
            <a:off x="3717156" y="2775859"/>
            <a:ext cx="0" cy="369332"/>
          </a:xfrm>
          <a:prstGeom prst="line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5093CE9B-2BF5-5342-B3AC-4F50196C9C0E}"/>
              </a:ext>
            </a:extLst>
          </p:cNvPr>
          <p:cNvCxnSpPr>
            <a:cxnSpLocks/>
          </p:cNvCxnSpPr>
          <p:nvPr/>
        </p:nvCxnSpPr>
        <p:spPr>
          <a:xfrm>
            <a:off x="5750310" y="2764725"/>
            <a:ext cx="0" cy="369332"/>
          </a:xfrm>
          <a:prstGeom prst="line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833A7E9-23D8-6042-BE0D-622EA38A5222}"/>
              </a:ext>
            </a:extLst>
          </p:cNvPr>
          <p:cNvCxnSpPr>
            <a:cxnSpLocks/>
          </p:cNvCxnSpPr>
          <p:nvPr/>
        </p:nvCxnSpPr>
        <p:spPr>
          <a:xfrm>
            <a:off x="7928938" y="2775859"/>
            <a:ext cx="0" cy="369332"/>
          </a:xfrm>
          <a:prstGeom prst="line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BAC7D64-2ECD-E948-A8D1-5C427105CACF}"/>
              </a:ext>
            </a:extLst>
          </p:cNvPr>
          <p:cNvSpPr txBox="1"/>
          <p:nvPr/>
        </p:nvSpPr>
        <p:spPr>
          <a:xfrm>
            <a:off x="3511010" y="233422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0.2</a:t>
            </a:r>
            <a:endParaRPr lang="zh-TW" altLang="en-US" sz="1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D049202-F333-864D-B421-745B36AD708B}"/>
              </a:ext>
            </a:extLst>
          </p:cNvPr>
          <p:cNvSpPr txBox="1"/>
          <p:nvPr/>
        </p:nvSpPr>
        <p:spPr>
          <a:xfrm>
            <a:off x="5544164" y="234010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0.4</a:t>
            </a:r>
            <a:endParaRPr lang="zh-TW" altLang="en-US" sz="1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F2A9C4E-6BE6-AF47-933B-3136B8C88697}"/>
              </a:ext>
            </a:extLst>
          </p:cNvPr>
          <p:cNvSpPr txBox="1"/>
          <p:nvPr/>
        </p:nvSpPr>
        <p:spPr>
          <a:xfrm>
            <a:off x="7722792" y="233422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0.6</a:t>
            </a:r>
            <a:endParaRPr lang="zh-TW" altLang="en-US" sz="1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AA404F9-707F-ED43-A56A-C35D4B99CEEE}"/>
              </a:ext>
            </a:extLst>
          </p:cNvPr>
          <p:cNvSpPr txBox="1"/>
          <p:nvPr/>
        </p:nvSpPr>
        <p:spPr>
          <a:xfrm>
            <a:off x="3848073" y="3166205"/>
            <a:ext cx="1493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400" u="none" strike="noStrike" dirty="0">
                <a:effectLst/>
              </a:rPr>
              <a:t>Fair agreement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7F39A9F-1117-5540-A734-5A6C3B5B176D}"/>
              </a:ext>
            </a:extLst>
          </p:cNvPr>
          <p:cNvSpPr txBox="1"/>
          <p:nvPr/>
        </p:nvSpPr>
        <p:spPr>
          <a:xfrm>
            <a:off x="5810711" y="3196983"/>
            <a:ext cx="2058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400" u="none" strike="noStrike" dirty="0">
                <a:effectLst/>
              </a:rPr>
              <a:t>Moderate agreement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186D58E-141D-464F-82FF-56B8C0E29332}"/>
              </a:ext>
            </a:extLst>
          </p:cNvPr>
          <p:cNvSpPr txBox="1"/>
          <p:nvPr/>
        </p:nvSpPr>
        <p:spPr>
          <a:xfrm>
            <a:off x="7928938" y="3205610"/>
            <a:ext cx="2067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400" u="none" strike="noStrike" dirty="0">
                <a:effectLst/>
              </a:rPr>
              <a:t>Substantial agreement</a:t>
            </a:r>
          </a:p>
        </p:txBody>
      </p:sp>
      <p:cxnSp>
        <p:nvCxnSpPr>
          <p:cNvPr id="76" name="直線單箭頭接點 89">
            <a:extLst>
              <a:ext uri="{FF2B5EF4-FFF2-40B4-BE49-F238E27FC236}">
                <a16:creationId xmlns:a16="http://schemas.microsoft.com/office/drawing/2014/main" id="{F5C926A6-9CEB-BA4B-94C2-3978D8A7271D}"/>
              </a:ext>
            </a:extLst>
          </p:cNvPr>
          <p:cNvCxnSpPr>
            <a:cxnSpLocks/>
          </p:cNvCxnSpPr>
          <p:nvPr/>
        </p:nvCxnSpPr>
        <p:spPr>
          <a:xfrm flipV="1">
            <a:off x="7460253" y="2334220"/>
            <a:ext cx="0" cy="68299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DB9BB74F-962C-5B43-85C4-ABA4160824EC}"/>
              </a:ext>
            </a:extLst>
          </p:cNvPr>
          <p:cNvSpPr txBox="1"/>
          <p:nvPr/>
        </p:nvSpPr>
        <p:spPr>
          <a:xfrm>
            <a:off x="6865837" y="1665218"/>
            <a:ext cx="1361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/>
              <a:t>YouTuber preference</a:t>
            </a:r>
          </a:p>
          <a:p>
            <a:pPr algn="ctr"/>
            <a:r>
              <a:rPr lang="en" altLang="zh-TW" sz="1400" dirty="0"/>
              <a:t>0.584 </a:t>
            </a:r>
          </a:p>
          <a:p>
            <a:endParaRPr kumimoji="1"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C582126-B762-A144-8B40-7F953F3B1617}"/>
              </a:ext>
            </a:extLst>
          </p:cNvPr>
          <p:cNvSpPr txBox="1"/>
          <p:nvPr/>
        </p:nvSpPr>
        <p:spPr>
          <a:xfrm>
            <a:off x="5899965" y="1691115"/>
            <a:ext cx="1361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/>
              <a:t>Video preference</a:t>
            </a:r>
          </a:p>
          <a:p>
            <a:pPr algn="ctr"/>
            <a:r>
              <a:rPr lang="en" altLang="zh-TW" sz="1400" dirty="0"/>
              <a:t>0.459 </a:t>
            </a:r>
          </a:p>
          <a:p>
            <a:endParaRPr kumimoji="1" lang="zh-TW" altLang="en-US" dirty="0"/>
          </a:p>
        </p:txBody>
      </p:sp>
      <p:cxnSp>
        <p:nvCxnSpPr>
          <p:cNvPr id="82" name="直線單箭頭接點 89">
            <a:extLst>
              <a:ext uri="{FF2B5EF4-FFF2-40B4-BE49-F238E27FC236}">
                <a16:creationId xmlns:a16="http://schemas.microsoft.com/office/drawing/2014/main" id="{8A7A0FB8-6AFD-2A49-8782-C51F21D5CEFF}"/>
              </a:ext>
            </a:extLst>
          </p:cNvPr>
          <p:cNvCxnSpPr>
            <a:cxnSpLocks/>
          </p:cNvCxnSpPr>
          <p:nvPr/>
        </p:nvCxnSpPr>
        <p:spPr>
          <a:xfrm flipV="1">
            <a:off x="6667080" y="2334220"/>
            <a:ext cx="0" cy="6708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9">
            <a:extLst>
              <a:ext uri="{FF2B5EF4-FFF2-40B4-BE49-F238E27FC236}">
                <a16:creationId xmlns:a16="http://schemas.microsoft.com/office/drawing/2014/main" id="{44F51A2E-5905-A744-A01A-05CD1CAB8B90}"/>
              </a:ext>
            </a:extLst>
          </p:cNvPr>
          <p:cNvCxnSpPr>
            <a:cxnSpLocks/>
          </p:cNvCxnSpPr>
          <p:nvPr/>
        </p:nvCxnSpPr>
        <p:spPr>
          <a:xfrm flipV="1">
            <a:off x="5355063" y="2334220"/>
            <a:ext cx="0" cy="6708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393B84F-A59E-A149-874A-F1D53299F8E4}"/>
              </a:ext>
            </a:extLst>
          </p:cNvPr>
          <p:cNvSpPr txBox="1"/>
          <p:nvPr/>
        </p:nvSpPr>
        <p:spPr>
          <a:xfrm>
            <a:off x="4620231" y="1703976"/>
            <a:ext cx="1361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/>
              <a:t>Excitement</a:t>
            </a:r>
          </a:p>
          <a:p>
            <a:pPr algn="ctr"/>
            <a:r>
              <a:rPr lang="en" altLang="zh-TW" sz="1400" dirty="0"/>
              <a:t>level</a:t>
            </a:r>
          </a:p>
          <a:p>
            <a:pPr algn="ctr"/>
            <a:r>
              <a:rPr lang="en" altLang="zh-TW" sz="1400" dirty="0"/>
              <a:t>0.393 </a:t>
            </a:r>
          </a:p>
          <a:p>
            <a:endParaRPr kumimoji="1" lang="zh-TW" altLang="en-US" dirty="0"/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A6F9517-D3E4-C848-9F24-28FCB37FDA30}"/>
              </a:ext>
            </a:extLst>
          </p:cNvPr>
          <p:cNvCxnSpPr>
            <a:cxnSpLocks/>
          </p:cNvCxnSpPr>
          <p:nvPr/>
        </p:nvCxnSpPr>
        <p:spPr>
          <a:xfrm>
            <a:off x="3717156" y="5302124"/>
            <a:ext cx="0" cy="369332"/>
          </a:xfrm>
          <a:prstGeom prst="line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B028CA9B-1642-8E41-80AF-F95160304187}"/>
              </a:ext>
            </a:extLst>
          </p:cNvPr>
          <p:cNvCxnSpPr>
            <a:cxnSpLocks/>
          </p:cNvCxnSpPr>
          <p:nvPr/>
        </p:nvCxnSpPr>
        <p:spPr>
          <a:xfrm>
            <a:off x="5877372" y="5302124"/>
            <a:ext cx="0" cy="369332"/>
          </a:xfrm>
          <a:prstGeom prst="line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B9358BFB-FEEB-9048-9424-D9D844856658}"/>
              </a:ext>
            </a:extLst>
          </p:cNvPr>
          <p:cNvCxnSpPr>
            <a:cxnSpLocks/>
          </p:cNvCxnSpPr>
          <p:nvPr/>
        </p:nvCxnSpPr>
        <p:spPr>
          <a:xfrm>
            <a:off x="8135084" y="5302124"/>
            <a:ext cx="0" cy="369332"/>
          </a:xfrm>
          <a:prstGeom prst="line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32EAD1C-CF12-4443-B835-9D8031AEFD07}"/>
              </a:ext>
            </a:extLst>
          </p:cNvPr>
          <p:cNvSpPr txBox="1"/>
          <p:nvPr/>
        </p:nvSpPr>
        <p:spPr>
          <a:xfrm>
            <a:off x="3509602" y="493279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0.7</a:t>
            </a:r>
            <a:endParaRPr lang="zh-TW" altLang="en-US" sz="1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4840A35-1B08-FE47-BFFB-50E06743D0DC}"/>
              </a:ext>
            </a:extLst>
          </p:cNvPr>
          <p:cNvSpPr txBox="1"/>
          <p:nvPr/>
        </p:nvSpPr>
        <p:spPr>
          <a:xfrm>
            <a:off x="5683708" y="490201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0.8</a:t>
            </a:r>
            <a:endParaRPr lang="zh-TW" altLang="en-US" sz="1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152D2C2-4C94-D145-8F14-59F222A22179}"/>
              </a:ext>
            </a:extLst>
          </p:cNvPr>
          <p:cNvSpPr txBox="1"/>
          <p:nvPr/>
        </p:nvSpPr>
        <p:spPr>
          <a:xfrm>
            <a:off x="7947256" y="488662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0.9</a:t>
            </a:r>
            <a:endParaRPr lang="zh-TW" altLang="en-US" sz="1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8A25FA2E-03D6-D34A-B3F5-79570D5898EC}"/>
              </a:ext>
            </a:extLst>
          </p:cNvPr>
          <p:cNvSpPr txBox="1"/>
          <p:nvPr/>
        </p:nvSpPr>
        <p:spPr>
          <a:xfrm>
            <a:off x="4179233" y="5551733"/>
            <a:ext cx="1134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400" u="none" strike="noStrike" dirty="0">
                <a:effectLst/>
              </a:rPr>
              <a:t>Acceptable</a:t>
            </a:r>
            <a:endParaRPr lang="en-US" altLang="zh-TW" sz="1200" u="none" strike="noStrike" dirty="0">
              <a:effectLst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DE537E9-6B4C-EE4F-B8D1-9828D2F6E9DB}"/>
              </a:ext>
            </a:extLst>
          </p:cNvPr>
          <p:cNvSpPr txBox="1"/>
          <p:nvPr/>
        </p:nvSpPr>
        <p:spPr>
          <a:xfrm>
            <a:off x="6439048" y="5551733"/>
            <a:ext cx="1134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400" u="none" strike="noStrike" dirty="0">
                <a:effectLst/>
              </a:rPr>
              <a:t>Good</a:t>
            </a:r>
            <a:endParaRPr lang="en-US" altLang="zh-TW" sz="1200" u="none" strike="noStrike" dirty="0">
              <a:effectLst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1000CA3-BD69-0944-A42B-660846FD59D9}"/>
              </a:ext>
            </a:extLst>
          </p:cNvPr>
          <p:cNvSpPr txBox="1"/>
          <p:nvPr/>
        </p:nvSpPr>
        <p:spPr>
          <a:xfrm>
            <a:off x="8570807" y="5570584"/>
            <a:ext cx="1134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altLang="zh-TW" sz="1400" u="none" strike="noStrike" dirty="0">
                <a:effectLst/>
              </a:rPr>
              <a:t>Excellent</a:t>
            </a:r>
            <a:endParaRPr lang="en-US" altLang="zh-TW" sz="1200" b="0" i="0" u="none" strike="noStrike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94" name="直線單箭頭接點 89">
            <a:extLst>
              <a:ext uri="{FF2B5EF4-FFF2-40B4-BE49-F238E27FC236}">
                <a16:creationId xmlns:a16="http://schemas.microsoft.com/office/drawing/2014/main" id="{ED2C0B6E-5556-E94E-B896-58204AEF2122}"/>
              </a:ext>
            </a:extLst>
          </p:cNvPr>
          <p:cNvCxnSpPr>
            <a:cxnSpLocks/>
          </p:cNvCxnSpPr>
          <p:nvPr/>
        </p:nvCxnSpPr>
        <p:spPr>
          <a:xfrm flipV="1">
            <a:off x="7002345" y="4810991"/>
            <a:ext cx="0" cy="6509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9C3B33C-C657-0B42-9B37-597006D68C90}"/>
              </a:ext>
            </a:extLst>
          </p:cNvPr>
          <p:cNvSpPr txBox="1"/>
          <p:nvPr/>
        </p:nvSpPr>
        <p:spPr>
          <a:xfrm>
            <a:off x="6311521" y="4116195"/>
            <a:ext cx="1361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/>
              <a:t>YouTuber preference</a:t>
            </a:r>
          </a:p>
          <a:p>
            <a:pPr algn="ctr"/>
            <a:r>
              <a:rPr lang="en" altLang="zh-TW" sz="1400" dirty="0"/>
              <a:t>0.852 </a:t>
            </a:r>
          </a:p>
          <a:p>
            <a:endParaRPr kumimoji="1" lang="zh-TW" altLang="en-US" dirty="0"/>
          </a:p>
        </p:txBody>
      </p:sp>
      <p:cxnSp>
        <p:nvCxnSpPr>
          <p:cNvPr id="96" name="直線單箭頭接點 89">
            <a:extLst>
              <a:ext uri="{FF2B5EF4-FFF2-40B4-BE49-F238E27FC236}">
                <a16:creationId xmlns:a16="http://schemas.microsoft.com/office/drawing/2014/main" id="{8CCF5522-7539-AE44-869A-DDA4D15EC0D1}"/>
              </a:ext>
            </a:extLst>
          </p:cNvPr>
          <p:cNvCxnSpPr>
            <a:cxnSpLocks/>
          </p:cNvCxnSpPr>
          <p:nvPr/>
        </p:nvCxnSpPr>
        <p:spPr>
          <a:xfrm flipV="1">
            <a:off x="4374854" y="4886625"/>
            <a:ext cx="0" cy="5752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B90192C2-DBBE-BC4F-9758-F79C50BC36BB}"/>
              </a:ext>
            </a:extLst>
          </p:cNvPr>
          <p:cNvSpPr txBox="1"/>
          <p:nvPr/>
        </p:nvSpPr>
        <p:spPr>
          <a:xfrm>
            <a:off x="3715748" y="4116194"/>
            <a:ext cx="1361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/>
              <a:t>Video preference</a:t>
            </a:r>
          </a:p>
          <a:p>
            <a:pPr algn="ctr"/>
            <a:r>
              <a:rPr lang="en" altLang="zh-TW" sz="1400" dirty="0"/>
              <a:t>0.726 </a:t>
            </a:r>
          </a:p>
          <a:p>
            <a:endParaRPr kumimoji="1" lang="zh-TW" altLang="en-US" dirty="0"/>
          </a:p>
        </p:txBody>
      </p:sp>
      <p:cxnSp>
        <p:nvCxnSpPr>
          <p:cNvPr id="98" name="直線單箭頭接點 89">
            <a:extLst>
              <a:ext uri="{FF2B5EF4-FFF2-40B4-BE49-F238E27FC236}">
                <a16:creationId xmlns:a16="http://schemas.microsoft.com/office/drawing/2014/main" id="{6C26C248-E791-AA45-849F-036B80A20441}"/>
              </a:ext>
            </a:extLst>
          </p:cNvPr>
          <p:cNvCxnSpPr>
            <a:cxnSpLocks/>
          </p:cNvCxnSpPr>
          <p:nvPr/>
        </p:nvCxnSpPr>
        <p:spPr>
          <a:xfrm flipV="1">
            <a:off x="8135084" y="4810991"/>
            <a:ext cx="0" cy="6758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A586CBC-E829-EA40-A3F3-69483B150AB0}"/>
              </a:ext>
            </a:extLst>
          </p:cNvPr>
          <p:cNvSpPr txBox="1"/>
          <p:nvPr/>
        </p:nvSpPr>
        <p:spPr>
          <a:xfrm>
            <a:off x="7454142" y="4116196"/>
            <a:ext cx="1361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1400" dirty="0"/>
              <a:t>Excitement</a:t>
            </a:r>
          </a:p>
          <a:p>
            <a:pPr algn="ctr"/>
            <a:r>
              <a:rPr lang="en" altLang="zh-TW" sz="1400" dirty="0"/>
              <a:t>level</a:t>
            </a:r>
          </a:p>
          <a:p>
            <a:pPr algn="ctr"/>
            <a:r>
              <a:rPr lang="en" altLang="zh-TW" sz="1400" dirty="0"/>
              <a:t>0.90 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33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BD404-DE5A-5145-AFD2-3E828556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362"/>
            <a:ext cx="10515600" cy="818586"/>
          </a:xfrm>
        </p:spPr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Text Processing </a:t>
            </a:r>
            <a:endParaRPr kumimoji="1" lang="zh-TW" altLang="en-US" dirty="0">
              <a:latin typeface="Times" pitchFamily="2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9DEE4D8-CD05-8940-9B0B-9BA6DE381E9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65019" y="4065079"/>
            <a:ext cx="9833265" cy="20781"/>
          </a:xfrm>
          <a:prstGeom prst="line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>
            <a:extLst>
              <a:ext uri="{FF2B5EF4-FFF2-40B4-BE49-F238E27FC236}">
                <a16:creationId xmlns:a16="http://schemas.microsoft.com/office/drawing/2014/main" id="{50EF1D82-3ED8-C345-AC8D-1DC3ADA12920}"/>
              </a:ext>
            </a:extLst>
          </p:cNvPr>
          <p:cNvSpPr/>
          <p:nvPr/>
        </p:nvSpPr>
        <p:spPr>
          <a:xfrm>
            <a:off x="363684" y="3597488"/>
            <a:ext cx="1444335" cy="831273"/>
          </a:xfrm>
          <a:prstGeom prst="roundRect">
            <a:avLst/>
          </a:prstGeom>
          <a:solidFill>
            <a:srgbClr val="C44192"/>
          </a:solidFill>
          <a:ln>
            <a:solidFill>
              <a:srgbClr val="C44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F737D8-9B41-3842-97F6-16F696178B9C}"/>
              </a:ext>
            </a:extLst>
          </p:cNvPr>
          <p:cNvSpPr txBox="1"/>
          <p:nvPr/>
        </p:nvSpPr>
        <p:spPr>
          <a:xfrm>
            <a:off x="581892" y="3741913"/>
            <a:ext cx="100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latin typeface="Times" pitchFamily="2" charset="0"/>
              </a:rPr>
              <a:t>Input</a:t>
            </a:r>
          </a:p>
          <a:p>
            <a:pPr algn="ctr"/>
            <a:r>
              <a:rPr kumimoji="1" lang="en-US" altLang="zh-TW" dirty="0">
                <a:solidFill>
                  <a:schemeClr val="bg1"/>
                </a:solidFill>
                <a:latin typeface="Times" pitchFamily="2" charset="0"/>
              </a:rPr>
              <a:t>text</a:t>
            </a:r>
            <a:endParaRPr kumimoji="1" lang="zh-TW" altLang="en-US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6EE35461-5668-B745-ADD1-419152D04DD1}"/>
              </a:ext>
            </a:extLst>
          </p:cNvPr>
          <p:cNvCxnSpPr/>
          <p:nvPr/>
        </p:nvCxnSpPr>
        <p:spPr>
          <a:xfrm>
            <a:off x="2163477" y="4065078"/>
            <a:ext cx="0" cy="8728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E7813F77-1646-1B4A-B49E-753E2D441C2A}"/>
              </a:ext>
            </a:extLst>
          </p:cNvPr>
          <p:cNvSpPr/>
          <p:nvPr/>
        </p:nvSpPr>
        <p:spPr>
          <a:xfrm>
            <a:off x="1662546" y="4941420"/>
            <a:ext cx="6901709" cy="1561830"/>
          </a:xfrm>
          <a:prstGeom prst="roundRect">
            <a:avLst/>
          </a:prstGeom>
          <a:solidFill>
            <a:srgbClr val="E6B4D0"/>
          </a:solidFill>
          <a:ln>
            <a:solidFill>
              <a:srgbClr val="796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ACDBBE-AA71-0B4E-A5FC-46A9FA291107}"/>
              </a:ext>
            </a:extLst>
          </p:cNvPr>
          <p:cNvGrpSpPr/>
          <p:nvPr/>
        </p:nvGrpSpPr>
        <p:grpSpPr>
          <a:xfrm>
            <a:off x="4217177" y="5288782"/>
            <a:ext cx="1716910" cy="923330"/>
            <a:chOff x="4158745" y="4540821"/>
            <a:chExt cx="1716910" cy="923330"/>
          </a:xfrm>
          <a:solidFill>
            <a:srgbClr val="796BAE"/>
          </a:solidFill>
        </p:grpSpPr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5B49ADE2-CE57-7F4E-9B07-810ABC57D16C}"/>
                </a:ext>
              </a:extLst>
            </p:cNvPr>
            <p:cNvSpPr/>
            <p:nvPr/>
          </p:nvSpPr>
          <p:spPr>
            <a:xfrm>
              <a:off x="4158745" y="4540826"/>
              <a:ext cx="1716910" cy="923325"/>
            </a:xfrm>
            <a:prstGeom prst="roundRect">
              <a:avLst/>
            </a:prstGeom>
            <a:grpFill/>
            <a:ln>
              <a:solidFill>
                <a:srgbClr val="E6B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A45BCFE-B8B7-0F44-B56E-9D3BBB7628FF}"/>
                </a:ext>
              </a:extLst>
            </p:cNvPr>
            <p:cNvSpPr txBox="1"/>
            <p:nvPr/>
          </p:nvSpPr>
          <p:spPr>
            <a:xfrm>
              <a:off x="4300984" y="4540821"/>
              <a:ext cx="1432431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solidFill>
                    <a:schemeClr val="bg1"/>
                  </a:solidFill>
                  <a:latin typeface="Times" pitchFamily="2" charset="0"/>
                </a:rPr>
                <a:t>Establish a user-defined dictionary</a:t>
              </a:r>
              <a:endParaRPr kumimoji="1" lang="zh-TW" altLang="en-US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2E685A2-5C5C-F14C-860C-3F323A7D3C9E}"/>
              </a:ext>
            </a:extLst>
          </p:cNvPr>
          <p:cNvGrpSpPr/>
          <p:nvPr/>
        </p:nvGrpSpPr>
        <p:grpSpPr>
          <a:xfrm>
            <a:off x="1932506" y="5288787"/>
            <a:ext cx="1521618" cy="923320"/>
            <a:chOff x="2539064" y="4912031"/>
            <a:chExt cx="1521618" cy="923320"/>
          </a:xfrm>
          <a:solidFill>
            <a:srgbClr val="796BAE"/>
          </a:solidFill>
        </p:grpSpPr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C21DD370-5E9D-E04F-9886-B1809600B315}"/>
                </a:ext>
              </a:extLst>
            </p:cNvPr>
            <p:cNvSpPr/>
            <p:nvPr/>
          </p:nvSpPr>
          <p:spPr>
            <a:xfrm>
              <a:off x="2539064" y="4912031"/>
              <a:ext cx="1521618" cy="923320"/>
            </a:xfrm>
            <a:prstGeom prst="roundRect">
              <a:avLst/>
            </a:prstGeom>
            <a:grpFill/>
            <a:ln>
              <a:solidFill>
                <a:srgbClr val="E6B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ACF012D-1E9A-6A4A-854C-AB44C45DBA81}"/>
                </a:ext>
              </a:extLst>
            </p:cNvPr>
            <p:cNvSpPr txBox="1"/>
            <p:nvPr/>
          </p:nvSpPr>
          <p:spPr>
            <a:xfrm>
              <a:off x="2577706" y="5018908"/>
              <a:ext cx="144433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solidFill>
                    <a:schemeClr val="bg1"/>
                  </a:solidFill>
                  <a:latin typeface="Times" pitchFamily="2" charset="0"/>
                </a:rPr>
                <a:t>Convert emojis to text</a:t>
              </a:r>
              <a:endParaRPr kumimoji="1" lang="zh-TW" altLang="en-US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</p:grp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66FE201B-15FD-3D41-A94A-87C82DA058EB}"/>
              </a:ext>
            </a:extLst>
          </p:cNvPr>
          <p:cNvCxnSpPr>
            <a:cxnSpLocks/>
          </p:cNvCxnSpPr>
          <p:nvPr/>
        </p:nvCxnSpPr>
        <p:spPr>
          <a:xfrm>
            <a:off x="3489612" y="5718830"/>
            <a:ext cx="614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994D8975-38E8-5548-8258-02728848E3F2}"/>
              </a:ext>
            </a:extLst>
          </p:cNvPr>
          <p:cNvCxnSpPr>
            <a:cxnSpLocks/>
          </p:cNvCxnSpPr>
          <p:nvPr/>
        </p:nvCxnSpPr>
        <p:spPr>
          <a:xfrm>
            <a:off x="5969575" y="5718830"/>
            <a:ext cx="6147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E2F40B1-1DB6-9247-9557-47680CAECFE1}"/>
              </a:ext>
            </a:extLst>
          </p:cNvPr>
          <p:cNvGrpSpPr/>
          <p:nvPr/>
        </p:nvGrpSpPr>
        <p:grpSpPr>
          <a:xfrm>
            <a:off x="6685867" y="5261080"/>
            <a:ext cx="1606078" cy="951023"/>
            <a:chOff x="4158745" y="4513119"/>
            <a:chExt cx="1606078" cy="951023"/>
          </a:xfrm>
          <a:solidFill>
            <a:srgbClr val="796BAE"/>
          </a:solidFill>
        </p:grpSpPr>
        <p:sp>
          <p:nvSpPr>
            <p:cNvPr id="27" name="圓角矩形 26">
              <a:extLst>
                <a:ext uri="{FF2B5EF4-FFF2-40B4-BE49-F238E27FC236}">
                  <a16:creationId xmlns:a16="http://schemas.microsoft.com/office/drawing/2014/main" id="{0614E6A0-9637-2C47-9955-B9D6824A05E9}"/>
                </a:ext>
              </a:extLst>
            </p:cNvPr>
            <p:cNvSpPr/>
            <p:nvPr/>
          </p:nvSpPr>
          <p:spPr>
            <a:xfrm>
              <a:off x="4158745" y="4513119"/>
              <a:ext cx="1606078" cy="951023"/>
            </a:xfrm>
            <a:prstGeom prst="roundRect">
              <a:avLst/>
            </a:prstGeom>
            <a:grpFill/>
            <a:ln>
              <a:solidFill>
                <a:srgbClr val="E6B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6F1C585-96AE-2346-9D5C-EC15DE53064C}"/>
                </a:ext>
              </a:extLst>
            </p:cNvPr>
            <p:cNvSpPr txBox="1"/>
            <p:nvPr/>
          </p:nvSpPr>
          <p:spPr>
            <a:xfrm>
              <a:off x="4251097" y="4521095"/>
              <a:ext cx="1400339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>
                  <a:solidFill>
                    <a:schemeClr val="bg1"/>
                  </a:solidFill>
                  <a:latin typeface="Times" pitchFamily="2" charset="0"/>
                </a:rPr>
                <a:t>Word tokenization using CKIP</a:t>
              </a:r>
              <a:endParaRPr kumimoji="1" lang="zh-TW" altLang="en-US" dirty="0">
                <a:solidFill>
                  <a:schemeClr val="bg1"/>
                </a:solidFill>
                <a:latin typeface="Times" pitchFamily="2" charset="0"/>
              </a:endParaRPr>
            </a:p>
          </p:txBody>
        </p:sp>
      </p:grp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32C2230A-7D00-FE40-8D4F-7B5ED5547C28}"/>
              </a:ext>
            </a:extLst>
          </p:cNvPr>
          <p:cNvCxnSpPr>
            <a:cxnSpLocks/>
          </p:cNvCxnSpPr>
          <p:nvPr/>
        </p:nvCxnSpPr>
        <p:spPr>
          <a:xfrm flipH="1" flipV="1">
            <a:off x="7710063" y="3904495"/>
            <a:ext cx="1" cy="1033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圓角矩形 33">
            <a:extLst>
              <a:ext uri="{FF2B5EF4-FFF2-40B4-BE49-F238E27FC236}">
                <a16:creationId xmlns:a16="http://schemas.microsoft.com/office/drawing/2014/main" id="{EAEC329E-82D3-DC4D-A3F4-A32907F739B3}"/>
              </a:ext>
            </a:extLst>
          </p:cNvPr>
          <p:cNvSpPr/>
          <p:nvPr/>
        </p:nvSpPr>
        <p:spPr>
          <a:xfrm>
            <a:off x="4832097" y="1808013"/>
            <a:ext cx="6005621" cy="1661793"/>
          </a:xfrm>
          <a:prstGeom prst="roundRect">
            <a:avLst/>
          </a:prstGeom>
          <a:solidFill>
            <a:srgbClr val="E6B4D0"/>
          </a:solidFill>
          <a:ln>
            <a:solidFill>
              <a:srgbClr val="E6B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5ADD7FB8-9E7A-DC46-B340-C762BF0FAF1C}"/>
              </a:ext>
            </a:extLst>
          </p:cNvPr>
          <p:cNvGrpSpPr/>
          <p:nvPr/>
        </p:nvGrpSpPr>
        <p:grpSpPr>
          <a:xfrm>
            <a:off x="5075025" y="1880470"/>
            <a:ext cx="1610842" cy="1516878"/>
            <a:chOff x="6173295" y="2057123"/>
            <a:chExt cx="1610842" cy="1516878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8AD1A2BB-5CC5-A641-8AE3-7F1814CE8F86}"/>
                </a:ext>
              </a:extLst>
            </p:cNvPr>
            <p:cNvGrpSpPr/>
            <p:nvPr/>
          </p:nvGrpSpPr>
          <p:grpSpPr>
            <a:xfrm>
              <a:off x="6173295" y="2057123"/>
              <a:ext cx="1610842" cy="1516878"/>
              <a:chOff x="2539064" y="4912031"/>
              <a:chExt cx="1444335" cy="831273"/>
            </a:xfrm>
            <a:solidFill>
              <a:srgbClr val="796BAE"/>
            </a:solidFill>
          </p:grpSpPr>
          <p:sp>
            <p:nvSpPr>
              <p:cNvPr id="37" name="圓角矩形 36">
                <a:extLst>
                  <a:ext uri="{FF2B5EF4-FFF2-40B4-BE49-F238E27FC236}">
                    <a16:creationId xmlns:a16="http://schemas.microsoft.com/office/drawing/2014/main" id="{0EDE3050-B171-3043-9C0A-1D38BBB8FFB3}"/>
                  </a:ext>
                </a:extLst>
              </p:cNvPr>
              <p:cNvSpPr/>
              <p:nvPr/>
            </p:nvSpPr>
            <p:spPr>
              <a:xfrm>
                <a:off x="2539064" y="4912031"/>
                <a:ext cx="1444335" cy="831273"/>
              </a:xfrm>
              <a:prstGeom prst="roundRect">
                <a:avLst/>
              </a:prstGeom>
              <a:grpFill/>
              <a:ln>
                <a:solidFill>
                  <a:srgbClr val="796B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27DFBF-A0E5-634A-BCAF-19EE655C98B3}"/>
                  </a:ext>
                </a:extLst>
              </p:cNvPr>
              <p:cNvSpPr txBox="1"/>
              <p:nvPr/>
            </p:nvSpPr>
            <p:spPr>
              <a:xfrm>
                <a:off x="2631524" y="4946929"/>
                <a:ext cx="1259414" cy="354200"/>
              </a:xfrm>
              <a:prstGeom prst="rect">
                <a:avLst/>
              </a:prstGeom>
              <a:grpFill/>
              <a:ln>
                <a:solidFill>
                  <a:srgbClr val="796BAE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dirty="0">
                    <a:solidFill>
                      <a:schemeClr val="bg1"/>
                    </a:solidFill>
                    <a:latin typeface="Times" pitchFamily="2" charset="0"/>
                  </a:rPr>
                  <a:t>Machine Learning</a:t>
                </a:r>
                <a:endParaRPr kumimoji="1" lang="zh-TW" altLang="en-US" dirty="0">
                  <a:solidFill>
                    <a:schemeClr val="bg1"/>
                  </a:solidFill>
                  <a:latin typeface="Times" pitchFamily="2" charset="0"/>
                </a:endParaRPr>
              </a:p>
            </p:txBody>
          </p:sp>
        </p:grpSp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4CA78186-A986-D04C-AA25-6FB2E12E91C9}"/>
                </a:ext>
              </a:extLst>
            </p:cNvPr>
            <p:cNvSpPr/>
            <p:nvPr/>
          </p:nvSpPr>
          <p:spPr>
            <a:xfrm>
              <a:off x="6451693" y="2894556"/>
              <a:ext cx="1054044" cy="552025"/>
            </a:xfrm>
            <a:prstGeom prst="roundRect">
              <a:avLst/>
            </a:prstGeom>
            <a:solidFill>
              <a:srgbClr val="C441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TF-IDF</a:t>
              </a:r>
              <a:endParaRPr kumimoji="1"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DBF43F18-7538-5746-A446-9523B9E54A9C}"/>
              </a:ext>
            </a:extLst>
          </p:cNvPr>
          <p:cNvGrpSpPr/>
          <p:nvPr/>
        </p:nvGrpSpPr>
        <p:grpSpPr>
          <a:xfrm>
            <a:off x="7016371" y="1876626"/>
            <a:ext cx="1610843" cy="1516878"/>
            <a:chOff x="8352676" y="2057123"/>
            <a:chExt cx="1610843" cy="1516878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F3CA156A-AC20-8841-9F3C-0B8432DFEEB7}"/>
                </a:ext>
              </a:extLst>
            </p:cNvPr>
            <p:cNvGrpSpPr/>
            <p:nvPr/>
          </p:nvGrpSpPr>
          <p:grpSpPr>
            <a:xfrm>
              <a:off x="8352676" y="2057123"/>
              <a:ext cx="1610843" cy="1516878"/>
              <a:chOff x="2539064" y="4912031"/>
              <a:chExt cx="1444335" cy="831273"/>
            </a:xfrm>
            <a:solidFill>
              <a:srgbClr val="796BAE"/>
            </a:solidFill>
          </p:grpSpPr>
          <p:sp>
            <p:nvSpPr>
              <p:cNvPr id="40" name="圓角矩形 39">
                <a:extLst>
                  <a:ext uri="{FF2B5EF4-FFF2-40B4-BE49-F238E27FC236}">
                    <a16:creationId xmlns:a16="http://schemas.microsoft.com/office/drawing/2014/main" id="{C7EFB9DB-F858-A94F-AED6-FEAB570151D2}"/>
                  </a:ext>
                </a:extLst>
              </p:cNvPr>
              <p:cNvSpPr/>
              <p:nvPr/>
            </p:nvSpPr>
            <p:spPr>
              <a:xfrm>
                <a:off x="2539064" y="4912031"/>
                <a:ext cx="1444335" cy="831273"/>
              </a:xfrm>
              <a:prstGeom prst="roundRect">
                <a:avLst/>
              </a:prstGeom>
              <a:grpFill/>
              <a:ln>
                <a:solidFill>
                  <a:srgbClr val="796B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D21C2FB-6769-424A-BC45-AE122823EECD}"/>
                  </a:ext>
                </a:extLst>
              </p:cNvPr>
              <p:cNvSpPr txBox="1"/>
              <p:nvPr/>
            </p:nvSpPr>
            <p:spPr>
              <a:xfrm>
                <a:off x="2647620" y="4932505"/>
                <a:ext cx="1227222" cy="354200"/>
              </a:xfrm>
              <a:prstGeom prst="rect">
                <a:avLst/>
              </a:prstGeom>
              <a:grpFill/>
              <a:ln>
                <a:solidFill>
                  <a:srgbClr val="796BAE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dirty="0">
                    <a:solidFill>
                      <a:schemeClr val="bg1"/>
                    </a:solidFill>
                    <a:latin typeface="Times" pitchFamily="2" charset="0"/>
                  </a:rPr>
                  <a:t>Deep Learning</a:t>
                </a:r>
                <a:endParaRPr kumimoji="1" lang="zh-TW" altLang="en-US" dirty="0">
                  <a:solidFill>
                    <a:schemeClr val="bg1"/>
                  </a:solidFill>
                  <a:latin typeface="Times" pitchFamily="2" charset="0"/>
                </a:endParaRPr>
              </a:p>
            </p:txBody>
          </p:sp>
        </p:grp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96320AA6-38BC-794C-8E4F-8F455C441D00}"/>
                </a:ext>
              </a:extLst>
            </p:cNvPr>
            <p:cNvSpPr/>
            <p:nvPr/>
          </p:nvSpPr>
          <p:spPr>
            <a:xfrm>
              <a:off x="8518070" y="2823560"/>
              <a:ext cx="1324377" cy="688185"/>
            </a:xfrm>
            <a:prstGeom prst="roundRect">
              <a:avLst/>
            </a:prstGeom>
            <a:solidFill>
              <a:srgbClr val="C441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pre-trained</a:t>
              </a:r>
            </a:p>
            <a:p>
              <a:pPr algn="ctr"/>
              <a:r>
                <a:rPr kumimoji="1" lang="en-US" altLang="zh-TW" dirty="0"/>
                <a:t>word</a:t>
              </a:r>
            </a:p>
            <a:p>
              <a:pPr algn="ctr"/>
              <a:r>
                <a:rPr kumimoji="1" lang="en-US" altLang="zh-TW" dirty="0"/>
                <a:t>embedding</a:t>
              </a:r>
              <a:endParaRPr kumimoji="1" lang="zh-TW" altLang="en-US" dirty="0"/>
            </a:p>
          </p:txBody>
        </p:sp>
      </p:grpSp>
      <p:sp>
        <p:nvSpPr>
          <p:cNvPr id="47" name="圓角矩形 46">
            <a:extLst>
              <a:ext uri="{FF2B5EF4-FFF2-40B4-BE49-F238E27FC236}">
                <a16:creationId xmlns:a16="http://schemas.microsoft.com/office/drawing/2014/main" id="{6BA529CC-677B-E947-868C-DBFBC5AD6659}"/>
              </a:ext>
            </a:extLst>
          </p:cNvPr>
          <p:cNvSpPr/>
          <p:nvPr/>
        </p:nvSpPr>
        <p:spPr>
          <a:xfrm>
            <a:off x="10498284" y="3670223"/>
            <a:ext cx="1444335" cy="831273"/>
          </a:xfrm>
          <a:prstGeom prst="roundRect">
            <a:avLst/>
          </a:prstGeom>
          <a:solidFill>
            <a:srgbClr val="C44192"/>
          </a:solidFill>
          <a:ln>
            <a:solidFill>
              <a:srgbClr val="C44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B5F58BA-EE1A-954F-A0B6-C969FA1BA14F}"/>
              </a:ext>
            </a:extLst>
          </p:cNvPr>
          <p:cNvSpPr txBox="1"/>
          <p:nvPr/>
        </p:nvSpPr>
        <p:spPr>
          <a:xfrm>
            <a:off x="10354105" y="3794006"/>
            <a:ext cx="175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chemeClr val="bg1"/>
                </a:solidFill>
                <a:latin typeface="Times" pitchFamily="2" charset="0"/>
              </a:rPr>
              <a:t>Model training &amp; evaluation</a:t>
            </a:r>
            <a:endParaRPr kumimoji="1" lang="zh-TW" altLang="en-US" dirty="0">
              <a:solidFill>
                <a:schemeClr val="bg1"/>
              </a:solidFill>
              <a:latin typeface="Times" pitchFamily="2" charset="0"/>
            </a:endParaRP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6CAF8D9C-B744-0A40-BE4F-C0A7A1D533C8}"/>
              </a:ext>
            </a:extLst>
          </p:cNvPr>
          <p:cNvGrpSpPr/>
          <p:nvPr/>
        </p:nvGrpSpPr>
        <p:grpSpPr>
          <a:xfrm>
            <a:off x="8940270" y="1855709"/>
            <a:ext cx="1610843" cy="1516878"/>
            <a:chOff x="8352676" y="2057123"/>
            <a:chExt cx="1610843" cy="1516878"/>
          </a:xfrm>
        </p:grpSpPr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1B46628B-D45A-5A4E-8AD4-1DDA3D9114AB}"/>
                </a:ext>
              </a:extLst>
            </p:cNvPr>
            <p:cNvGrpSpPr/>
            <p:nvPr/>
          </p:nvGrpSpPr>
          <p:grpSpPr>
            <a:xfrm>
              <a:off x="8352676" y="2057123"/>
              <a:ext cx="1610843" cy="1516878"/>
              <a:chOff x="2539064" y="4912031"/>
              <a:chExt cx="1444335" cy="831273"/>
            </a:xfrm>
            <a:solidFill>
              <a:srgbClr val="796BAE"/>
            </a:solidFill>
          </p:grpSpPr>
          <p:sp>
            <p:nvSpPr>
              <p:cNvPr id="53" name="圓角矩形 52">
                <a:extLst>
                  <a:ext uri="{FF2B5EF4-FFF2-40B4-BE49-F238E27FC236}">
                    <a16:creationId xmlns:a16="http://schemas.microsoft.com/office/drawing/2014/main" id="{89137DCA-CD1C-2443-8599-F2D275DC27C2}"/>
                  </a:ext>
                </a:extLst>
              </p:cNvPr>
              <p:cNvSpPr/>
              <p:nvPr/>
            </p:nvSpPr>
            <p:spPr>
              <a:xfrm>
                <a:off x="2539064" y="4912031"/>
                <a:ext cx="1444335" cy="831273"/>
              </a:xfrm>
              <a:prstGeom prst="roundRect">
                <a:avLst/>
              </a:prstGeom>
              <a:grpFill/>
              <a:ln>
                <a:solidFill>
                  <a:srgbClr val="796B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000FBD1-2213-1E4E-80F1-51B47142845E}"/>
                  </a:ext>
                </a:extLst>
              </p:cNvPr>
              <p:cNvSpPr txBox="1"/>
              <p:nvPr/>
            </p:nvSpPr>
            <p:spPr>
              <a:xfrm>
                <a:off x="2647620" y="4932505"/>
                <a:ext cx="1227222" cy="202400"/>
              </a:xfrm>
              <a:prstGeom prst="rect">
                <a:avLst/>
              </a:prstGeom>
              <a:grpFill/>
              <a:ln>
                <a:solidFill>
                  <a:srgbClr val="796BAE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dirty="0">
                    <a:solidFill>
                      <a:schemeClr val="bg1"/>
                    </a:solidFill>
                    <a:latin typeface="Times" pitchFamily="2" charset="0"/>
                  </a:rPr>
                  <a:t>BERT</a:t>
                </a:r>
                <a:endParaRPr kumimoji="1" lang="zh-TW" altLang="en-US" dirty="0">
                  <a:solidFill>
                    <a:schemeClr val="bg1"/>
                  </a:solidFill>
                  <a:latin typeface="Times" pitchFamily="2" charset="0"/>
                </a:endParaRPr>
              </a:p>
            </p:txBody>
          </p:sp>
        </p:grpSp>
        <p:sp>
          <p:nvSpPr>
            <p:cNvPr id="52" name="圓角矩形 51">
              <a:extLst>
                <a:ext uri="{FF2B5EF4-FFF2-40B4-BE49-F238E27FC236}">
                  <a16:creationId xmlns:a16="http://schemas.microsoft.com/office/drawing/2014/main" id="{7D7B519F-1854-4145-8F03-6149A82E26DE}"/>
                </a:ext>
              </a:extLst>
            </p:cNvPr>
            <p:cNvSpPr/>
            <p:nvPr/>
          </p:nvSpPr>
          <p:spPr>
            <a:xfrm>
              <a:off x="8518070" y="2876975"/>
              <a:ext cx="1324377" cy="552025"/>
            </a:xfrm>
            <a:prstGeom prst="roundRect">
              <a:avLst/>
            </a:prstGeom>
            <a:solidFill>
              <a:srgbClr val="C441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pre-trained</a:t>
              </a:r>
            </a:p>
            <a:p>
              <a:pPr algn="ctr"/>
              <a:r>
                <a:rPr kumimoji="1" lang="en-US" altLang="zh-TW" dirty="0"/>
                <a:t>tokens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31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143C8-734B-FD40-94BD-CF9E1A04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Text Classification</a:t>
            </a:r>
            <a:endParaRPr kumimoji="1"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B2ECD80-4061-EB44-975A-FE5D735B163D}"/>
              </a:ext>
            </a:extLst>
          </p:cNvPr>
          <p:cNvSpPr txBox="1"/>
          <p:nvPr/>
        </p:nvSpPr>
        <p:spPr>
          <a:xfrm>
            <a:off x="7631574" y="1884474"/>
            <a:ext cx="2682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Times" pitchFamily="2" charset="0"/>
              </a:rPr>
              <a:t>Classification Tasks</a:t>
            </a:r>
            <a:endParaRPr kumimoji="1" lang="zh-TW" altLang="en-US" sz="2400" dirty="0">
              <a:latin typeface="Times" pitchFamily="2" charset="0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93099E63-EC26-6F48-852F-7E0E1A339D60}"/>
              </a:ext>
            </a:extLst>
          </p:cNvPr>
          <p:cNvGrpSpPr/>
          <p:nvPr/>
        </p:nvGrpSpPr>
        <p:grpSpPr>
          <a:xfrm>
            <a:off x="839629" y="1867028"/>
            <a:ext cx="4665520" cy="4667055"/>
            <a:chOff x="676733" y="1483550"/>
            <a:chExt cx="4322618" cy="3576172"/>
          </a:xfrm>
        </p:grpSpPr>
        <p:sp>
          <p:nvSpPr>
            <p:cNvPr id="50" name="圓角矩形 49">
              <a:extLst>
                <a:ext uri="{FF2B5EF4-FFF2-40B4-BE49-F238E27FC236}">
                  <a16:creationId xmlns:a16="http://schemas.microsoft.com/office/drawing/2014/main" id="{D78FBC78-AF7B-364A-B696-B3F64E09BB5B}"/>
                </a:ext>
              </a:extLst>
            </p:cNvPr>
            <p:cNvSpPr/>
            <p:nvPr/>
          </p:nvSpPr>
          <p:spPr>
            <a:xfrm>
              <a:off x="676733" y="1939289"/>
              <a:ext cx="4322618" cy="3120433"/>
            </a:xfrm>
            <a:prstGeom prst="roundRect">
              <a:avLst/>
            </a:prstGeom>
            <a:solidFill>
              <a:srgbClr val="E6B4D0"/>
            </a:solidFill>
            <a:ln>
              <a:solidFill>
                <a:srgbClr val="E6B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C1FFE54-F051-AE41-8E23-5012A5BEC40E}"/>
                </a:ext>
              </a:extLst>
            </p:cNvPr>
            <p:cNvSpPr txBox="1"/>
            <p:nvPr/>
          </p:nvSpPr>
          <p:spPr>
            <a:xfrm>
              <a:off x="1638637" y="1483550"/>
              <a:ext cx="2398810" cy="353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dirty="0">
                  <a:latin typeface="Times" pitchFamily="2" charset="0"/>
                </a:rPr>
                <a:t>Text Classification</a:t>
              </a:r>
              <a:endParaRPr kumimoji="1" lang="zh-TW" altLang="en-US" sz="2400" dirty="0">
                <a:latin typeface="Times" pitchFamily="2" charset="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DBAEF978-30DD-464E-AD84-F0FC784072CA}"/>
                </a:ext>
              </a:extLst>
            </p:cNvPr>
            <p:cNvSpPr txBox="1"/>
            <p:nvPr/>
          </p:nvSpPr>
          <p:spPr>
            <a:xfrm>
              <a:off x="823259" y="2279864"/>
              <a:ext cx="4176092" cy="2607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00" indent="-180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TW" b="1" i="1" kern="0" dirty="0">
                  <a:latin typeface="Times" pitchFamily="2" charset="0"/>
                  <a:ea typeface="微軟正黑體" panose="020B0604030504040204" pitchFamily="34" charset="-120"/>
                </a:rPr>
                <a:t>BERT-based classifiers </a:t>
              </a:r>
            </a:p>
            <a:p>
              <a:pPr marL="709200" lvl="1" indent="-180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" altLang="zh-TW" dirty="0">
                  <a:latin typeface="Times" pitchFamily="2" charset="0"/>
                </a:rPr>
                <a:t>M1: bert-base-multilingual-cased </a:t>
              </a:r>
              <a:endParaRPr lang="en-US" altLang="zh-TW" b="1" i="1" kern="0" dirty="0">
                <a:latin typeface="Times" pitchFamily="2" charset="0"/>
                <a:ea typeface="微軟正黑體" panose="020B0604030504040204" pitchFamily="34" charset="-120"/>
              </a:endParaRPr>
            </a:p>
            <a:p>
              <a:pPr marL="709200" lvl="1" indent="-180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" altLang="zh-TW" dirty="0">
                  <a:latin typeface="Times" pitchFamily="2" charset="0"/>
                </a:rPr>
                <a:t>M2: distilbert-base-multilingual-cased </a:t>
              </a:r>
              <a:endParaRPr lang="en" altLang="zh-TW" b="1" i="1" kern="0" dirty="0">
                <a:latin typeface="Times" pitchFamily="2" charset="0"/>
                <a:ea typeface="微軟正黑體" panose="020B0604030504040204" pitchFamily="34" charset="-120"/>
              </a:endParaRPr>
            </a:p>
            <a:p>
              <a:pPr marL="252000" lvl="0" indent="-180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" altLang="zh-TW" b="1" i="1" kern="0" dirty="0">
                  <a:latin typeface="Times" pitchFamily="2" charset="0"/>
                  <a:ea typeface="微軟正黑體" panose="020B0604030504040204" pitchFamily="34" charset="-120"/>
                </a:rPr>
                <a:t>Machine learning-based classifiers</a:t>
              </a:r>
            </a:p>
            <a:p>
              <a:pPr marL="709200" lvl="1" indent="-180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" altLang="zh-TW" kern="0" dirty="0">
                  <a:latin typeface="Times" pitchFamily="2" charset="0"/>
                  <a:ea typeface="微軟正黑體" panose="020B0604030504040204" pitchFamily="34" charset="-120"/>
                </a:rPr>
                <a:t>M3: RandomForest + TFIDF</a:t>
              </a:r>
            </a:p>
            <a:p>
              <a:pPr marL="709200" lvl="1" indent="-180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" altLang="zh-TW" kern="0" dirty="0">
                  <a:latin typeface="Times" pitchFamily="2" charset="0"/>
                  <a:ea typeface="微軟正黑體" panose="020B0604030504040204" pitchFamily="34" charset="-120"/>
                </a:rPr>
                <a:t>M4: Xgboost + TFIDF</a:t>
              </a:r>
            </a:p>
            <a:p>
              <a:pPr marL="709200" lvl="1" indent="-180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" altLang="zh-TW" kern="0" dirty="0">
                  <a:latin typeface="Times" pitchFamily="2" charset="0"/>
                  <a:ea typeface="微軟正黑體" panose="020B0604030504040204" pitchFamily="34" charset="-120"/>
                </a:rPr>
                <a:t>M5: SVM + TFIDF</a:t>
              </a:r>
            </a:p>
            <a:p>
              <a:pPr marL="252000" indent="-180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" altLang="zh-TW" b="1" i="1" kern="0" dirty="0">
                  <a:latin typeface="Times" pitchFamily="2" charset="0"/>
                  <a:ea typeface="微軟正黑體" panose="020B0604030504040204" pitchFamily="34" charset="-120"/>
                </a:rPr>
                <a:t>Deep learning-based classifiers</a:t>
              </a:r>
            </a:p>
            <a:p>
              <a:pPr marL="709200" lvl="1" indent="-180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" altLang="zh-TW" dirty="0">
                  <a:latin typeface="Times" pitchFamily="2" charset="0"/>
                </a:rPr>
                <a:t>M6: FastText </a:t>
              </a:r>
              <a:r>
                <a:rPr lang="en" altLang="zh-TW" kern="0" dirty="0">
                  <a:latin typeface="Times" pitchFamily="2" charset="0"/>
                  <a:ea typeface="微軟正黑體" panose="020B0604030504040204" pitchFamily="34" charset="-120"/>
                </a:rPr>
                <a:t>+ Word embedding</a:t>
              </a:r>
            </a:p>
            <a:p>
              <a:pPr marL="252000" indent="-1800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TW" kern="0" dirty="0"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97DE4FCB-7CC6-2C4C-B2B6-D1D18764FBDE}"/>
              </a:ext>
            </a:extLst>
          </p:cNvPr>
          <p:cNvSpPr/>
          <p:nvPr/>
        </p:nvSpPr>
        <p:spPr>
          <a:xfrm>
            <a:off x="6925536" y="2788357"/>
            <a:ext cx="4665519" cy="818586"/>
          </a:xfrm>
          <a:prstGeom prst="roundRect">
            <a:avLst/>
          </a:prstGeom>
          <a:solidFill>
            <a:srgbClr val="796B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lvl="0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TW" kern="0" dirty="0">
                <a:latin typeface="Times" pitchFamily="2" charset="0"/>
                <a:ea typeface="微軟正黑體" panose="020B0604030504040204" pitchFamily="34" charset="-120"/>
              </a:rPr>
              <a:t>T1: Audience’s sentiment toward YouTubers.</a:t>
            </a:r>
          </a:p>
        </p:txBody>
      </p:sp>
      <p:sp>
        <p:nvSpPr>
          <p:cNvPr id="55" name="向右箭號 54">
            <a:extLst>
              <a:ext uri="{FF2B5EF4-FFF2-40B4-BE49-F238E27FC236}">
                <a16:creationId xmlns:a16="http://schemas.microsoft.com/office/drawing/2014/main" id="{1E7995EB-DFC4-8347-ACF9-93C1A4AE9411}"/>
              </a:ext>
            </a:extLst>
          </p:cNvPr>
          <p:cNvSpPr/>
          <p:nvPr/>
        </p:nvSpPr>
        <p:spPr>
          <a:xfrm>
            <a:off x="5822937" y="3794396"/>
            <a:ext cx="857552" cy="6026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F98B6A03-EFC5-E544-8468-E813E87B6ED3}"/>
              </a:ext>
            </a:extLst>
          </p:cNvPr>
          <p:cNvSpPr/>
          <p:nvPr/>
        </p:nvSpPr>
        <p:spPr>
          <a:xfrm>
            <a:off x="6925537" y="3987776"/>
            <a:ext cx="4665519" cy="818586"/>
          </a:xfrm>
          <a:prstGeom prst="roundRect">
            <a:avLst/>
          </a:prstGeom>
          <a:solidFill>
            <a:srgbClr val="796B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TW" kern="0" dirty="0">
                <a:latin typeface="Times" pitchFamily="2" charset="0"/>
                <a:ea typeface="微軟正黑體" panose="020B0604030504040204" pitchFamily="34" charset="-120"/>
              </a:rPr>
              <a:t>T2: Audience’s sentiment towards videos.</a:t>
            </a:r>
          </a:p>
        </p:txBody>
      </p:sp>
      <p:sp>
        <p:nvSpPr>
          <p:cNvPr id="61" name="圓角矩形 60">
            <a:extLst>
              <a:ext uri="{FF2B5EF4-FFF2-40B4-BE49-F238E27FC236}">
                <a16:creationId xmlns:a16="http://schemas.microsoft.com/office/drawing/2014/main" id="{7E01FE78-35BA-4A4A-9E18-8F958BB1AE3A}"/>
              </a:ext>
            </a:extLst>
          </p:cNvPr>
          <p:cNvSpPr/>
          <p:nvPr/>
        </p:nvSpPr>
        <p:spPr>
          <a:xfrm>
            <a:off x="6925537" y="5187195"/>
            <a:ext cx="4665519" cy="818586"/>
          </a:xfrm>
          <a:prstGeom prst="roundRect">
            <a:avLst/>
          </a:prstGeom>
          <a:solidFill>
            <a:srgbClr val="796B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TW" kern="0" dirty="0">
                <a:latin typeface="Times" pitchFamily="2" charset="0"/>
                <a:ea typeface="微軟正黑體" panose="020B0604030504040204" pitchFamily="34" charset="-120"/>
              </a:rPr>
              <a:t>T3: </a:t>
            </a:r>
            <a:r>
              <a:rPr lang="en-US" altLang="zh-TW" kern="0" dirty="0">
                <a:latin typeface="Times" pitchFamily="2" charset="0"/>
                <a:ea typeface="微軟正黑體" panose="020B0604030504040204" pitchFamily="34" charset="-120"/>
              </a:rPr>
              <a:t>Audience’s emotional ups and downs.</a:t>
            </a:r>
          </a:p>
        </p:txBody>
      </p:sp>
    </p:spTree>
    <p:extLst>
      <p:ext uri="{BB962C8B-B14F-4D97-AF65-F5344CB8AC3E}">
        <p14:creationId xmlns:p14="http://schemas.microsoft.com/office/powerpoint/2010/main" val="91750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A7619-4E6F-404B-AAC8-8E056661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Experiment</a:t>
            </a:r>
            <a:endParaRPr kumimoji="1" lang="zh-TW" altLang="en-US" dirty="0">
              <a:latin typeface="Times" pitchFamily="2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9BF53A2-47C8-D946-97E6-B310A05648C3}"/>
              </a:ext>
            </a:extLst>
          </p:cNvPr>
          <p:cNvGrpSpPr/>
          <p:nvPr/>
        </p:nvGrpSpPr>
        <p:grpSpPr>
          <a:xfrm>
            <a:off x="1821587" y="2664689"/>
            <a:ext cx="6432650" cy="1528862"/>
            <a:chOff x="1318567" y="2924300"/>
            <a:chExt cx="6432650" cy="1528862"/>
          </a:xfrm>
        </p:grpSpPr>
        <p:sp>
          <p:nvSpPr>
            <p:cNvPr id="5" name="Rectangle: Rounded Corners 13">
              <a:extLst>
                <a:ext uri="{FF2B5EF4-FFF2-40B4-BE49-F238E27FC236}">
                  <a16:creationId xmlns:a16="http://schemas.microsoft.com/office/drawing/2014/main" id="{8BFBC783-B1F0-E542-ACE9-F06A25331856}"/>
                </a:ext>
              </a:extLst>
            </p:cNvPr>
            <p:cNvSpPr/>
            <p:nvPr/>
          </p:nvSpPr>
          <p:spPr>
            <a:xfrm rot="5400000">
              <a:off x="4480892" y="-111917"/>
              <a:ext cx="108000" cy="6432650"/>
            </a:xfrm>
            <a:prstGeom prst="roundRect">
              <a:avLst>
                <a:gd name="adj" fmla="val 50000"/>
              </a:avLst>
            </a:prstGeom>
            <a:solidFill>
              <a:srgbClr val="C44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60FE92FA-A556-424B-AE76-228CFA0D1F42}"/>
                </a:ext>
              </a:extLst>
            </p:cNvPr>
            <p:cNvSpPr/>
            <p:nvPr/>
          </p:nvSpPr>
          <p:spPr>
            <a:xfrm>
              <a:off x="2314224" y="2934769"/>
              <a:ext cx="339277" cy="339277"/>
            </a:xfrm>
            <a:prstGeom prst="ellipse">
              <a:avLst/>
            </a:prstGeom>
            <a:solidFill>
              <a:srgbClr val="FBFBFB"/>
            </a:solidFill>
            <a:ln w="7620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FA4B1E9F-4B47-A349-9B50-FB08BE1EEE20}"/>
                </a:ext>
              </a:extLst>
            </p:cNvPr>
            <p:cNvSpPr/>
            <p:nvPr/>
          </p:nvSpPr>
          <p:spPr>
            <a:xfrm>
              <a:off x="1571546" y="3645894"/>
              <a:ext cx="1824630" cy="786219"/>
            </a:xfrm>
            <a:prstGeom prst="roundRect">
              <a:avLst>
                <a:gd name="adj" fmla="val 50000"/>
              </a:avLst>
            </a:prstGeom>
            <a:solidFill>
              <a:srgbClr val="C44192"/>
            </a:solidFill>
            <a:ln w="19050">
              <a:solidFill>
                <a:srgbClr val="FFCC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Distribution</a:t>
              </a: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45D080-EB1B-4C4F-AFAA-657D4F18A72E}"/>
                </a:ext>
              </a:extLst>
            </p:cNvPr>
            <p:cNvSpPr/>
            <p:nvPr/>
          </p:nvSpPr>
          <p:spPr>
            <a:xfrm rot="5400000">
              <a:off x="2314223" y="3442832"/>
              <a:ext cx="339277" cy="4572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E336C406-D610-8747-B901-68001AEB768B}"/>
                </a:ext>
              </a:extLst>
            </p:cNvPr>
            <p:cNvSpPr/>
            <p:nvPr/>
          </p:nvSpPr>
          <p:spPr>
            <a:xfrm>
              <a:off x="5331673" y="3666943"/>
              <a:ext cx="1824630" cy="786219"/>
            </a:xfrm>
            <a:prstGeom prst="roundRect">
              <a:avLst>
                <a:gd name="adj" fmla="val 50000"/>
              </a:avLst>
            </a:prstGeom>
            <a:solidFill>
              <a:srgbClr val="C44192"/>
            </a:solidFill>
            <a:ln w="19050">
              <a:solidFill>
                <a:srgbClr val="FFCC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Experiment</a:t>
              </a:r>
            </a:p>
            <a:p>
              <a:pPr algn="ctr"/>
              <a:r>
                <a: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Result</a:t>
              </a: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E4FBA91C-57BA-ED40-8190-6623364ED742}"/>
                </a:ext>
              </a:extLst>
            </p:cNvPr>
            <p:cNvSpPr/>
            <p:nvPr/>
          </p:nvSpPr>
          <p:spPr>
            <a:xfrm>
              <a:off x="6051487" y="2924300"/>
              <a:ext cx="339277" cy="339277"/>
            </a:xfrm>
            <a:prstGeom prst="ellipse">
              <a:avLst/>
            </a:prstGeom>
            <a:solidFill>
              <a:srgbClr val="FBFBFB"/>
            </a:solidFill>
            <a:ln w="7620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528658BC-70BD-7B47-83F0-69AFA185CB65}"/>
                </a:ext>
              </a:extLst>
            </p:cNvPr>
            <p:cNvSpPr/>
            <p:nvPr/>
          </p:nvSpPr>
          <p:spPr>
            <a:xfrm rot="5400000" flipV="1">
              <a:off x="6051489" y="3453396"/>
              <a:ext cx="339277" cy="4572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60AC16-16D3-1744-9EA7-37FC64D9A94E}"/>
              </a:ext>
            </a:extLst>
          </p:cNvPr>
          <p:cNvSpPr txBox="1"/>
          <p:nvPr/>
        </p:nvSpPr>
        <p:spPr>
          <a:xfrm>
            <a:off x="1578249" y="1765411"/>
            <a:ext cx="619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i="1" u="sng" dirty="0">
                <a:latin typeface="Times" pitchFamily="2" charset="0"/>
              </a:rPr>
              <a:t>T1 : Audience’s sentiment toward YouTubers</a:t>
            </a:r>
            <a:endParaRPr kumimoji="1" lang="zh-TW" altLang="en-US" sz="2400" b="1" i="1" u="sng" dirty="0">
              <a:latin typeface="Times" pitchFamily="2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4422AC0-1180-C14B-8D15-B73E6CB42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" y="1608503"/>
            <a:ext cx="1167375" cy="81858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FE443D2-E297-D846-9CB0-2859563DC6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3" t="8859" r="7339" b="14985"/>
          <a:stretch/>
        </p:blipFill>
        <p:spPr>
          <a:xfrm>
            <a:off x="222104" y="2583997"/>
            <a:ext cx="2186151" cy="1084033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8AE2EE0-8184-5F4F-931C-13855257B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" y="2664689"/>
            <a:ext cx="2440132" cy="1235129"/>
          </a:xfrm>
          <a:prstGeom prst="rect">
            <a:avLst/>
          </a:prstGeom>
        </p:spPr>
      </p:pic>
      <p:grpSp>
        <p:nvGrpSpPr>
          <p:cNvPr id="51" name="群組 50">
            <a:extLst>
              <a:ext uri="{FF2B5EF4-FFF2-40B4-BE49-F238E27FC236}">
                <a16:creationId xmlns:a16="http://schemas.microsoft.com/office/drawing/2014/main" id="{9ED43D75-BBD4-6442-9CF7-3D2EE6CE21C2}"/>
              </a:ext>
            </a:extLst>
          </p:cNvPr>
          <p:cNvGrpSpPr/>
          <p:nvPr/>
        </p:nvGrpSpPr>
        <p:grpSpPr>
          <a:xfrm>
            <a:off x="2575600" y="2427089"/>
            <a:ext cx="8989291" cy="4048228"/>
            <a:chOff x="2728320" y="2422222"/>
            <a:chExt cx="8989291" cy="4048228"/>
          </a:xfrm>
        </p:grpSpPr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FE16D611-A086-494A-9BBF-12558D15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20" y="2422222"/>
              <a:ext cx="8989291" cy="3748943"/>
            </a:xfrm>
            <a:prstGeom prst="rect">
              <a:avLst/>
            </a:prstGeom>
          </p:spPr>
        </p:pic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9E3F9AD8-4C0A-6848-9E39-A0F0966ADA11}"/>
                </a:ext>
              </a:extLst>
            </p:cNvPr>
            <p:cNvGrpSpPr/>
            <p:nvPr/>
          </p:nvGrpSpPr>
          <p:grpSpPr>
            <a:xfrm>
              <a:off x="3009742" y="5891390"/>
              <a:ext cx="8199655" cy="579060"/>
              <a:chOff x="1429860" y="6386500"/>
              <a:chExt cx="8199655" cy="579060"/>
            </a:xfrm>
          </p:grpSpPr>
          <p:sp>
            <p:nvSpPr>
              <p:cNvPr id="49" name="圓角矩形 48">
                <a:extLst>
                  <a:ext uri="{FF2B5EF4-FFF2-40B4-BE49-F238E27FC236}">
                    <a16:creationId xmlns:a16="http://schemas.microsoft.com/office/drawing/2014/main" id="{BF68F3B1-B2E6-A24C-A435-C0337B582599}"/>
                  </a:ext>
                </a:extLst>
              </p:cNvPr>
              <p:cNvSpPr/>
              <p:nvPr/>
            </p:nvSpPr>
            <p:spPr>
              <a:xfrm>
                <a:off x="1429860" y="6386500"/>
                <a:ext cx="8077358" cy="579060"/>
              </a:xfrm>
              <a:prstGeom prst="roundRect">
                <a:avLst/>
              </a:prstGeom>
              <a:solidFill>
                <a:srgbClr val="E6B4D0"/>
              </a:solidFill>
              <a:ln>
                <a:solidFill>
                  <a:srgbClr val="E6B4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75BD1DAD-2D5A-E048-81E1-870FB98C582C}"/>
                  </a:ext>
                </a:extLst>
              </p:cNvPr>
              <p:cNvSpPr txBox="1"/>
              <p:nvPr/>
            </p:nvSpPr>
            <p:spPr>
              <a:xfrm>
                <a:off x="1552157" y="6395279"/>
                <a:ext cx="8077358" cy="456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Over half of the audience present a positive attitude towards YouTubers. </a:t>
                </a:r>
              </a:p>
            </p:txBody>
          </p:sp>
        </p:grp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8F5B63A1-2F0B-9D4E-AD63-5E9DED6CEBF8}"/>
              </a:ext>
            </a:extLst>
          </p:cNvPr>
          <p:cNvGrpSpPr/>
          <p:nvPr/>
        </p:nvGrpSpPr>
        <p:grpSpPr>
          <a:xfrm>
            <a:off x="2385358" y="2227076"/>
            <a:ext cx="9417031" cy="4398507"/>
            <a:chOff x="2234494" y="1975428"/>
            <a:chExt cx="9417031" cy="4398507"/>
          </a:xfrm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63764D94-854A-444C-BE69-C4651FF77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494" y="1975428"/>
              <a:ext cx="9417031" cy="3804748"/>
            </a:xfrm>
            <a:prstGeom prst="rect">
              <a:avLst/>
            </a:prstGeom>
          </p:spPr>
        </p:pic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37B860FA-7662-8A40-A3CD-82D6BFE7D999}"/>
                </a:ext>
              </a:extLst>
            </p:cNvPr>
            <p:cNvGrpSpPr/>
            <p:nvPr/>
          </p:nvGrpSpPr>
          <p:grpSpPr>
            <a:xfrm>
              <a:off x="2650710" y="5794875"/>
              <a:ext cx="8703090" cy="579060"/>
              <a:chOff x="2650710" y="5794875"/>
              <a:chExt cx="8703090" cy="579060"/>
            </a:xfrm>
          </p:grpSpPr>
          <p:sp>
            <p:nvSpPr>
              <p:cNvPr id="55" name="圓角矩形 54">
                <a:extLst>
                  <a:ext uri="{FF2B5EF4-FFF2-40B4-BE49-F238E27FC236}">
                    <a16:creationId xmlns:a16="http://schemas.microsoft.com/office/drawing/2014/main" id="{A6A36056-CD4C-2746-9531-00EA938AF2EC}"/>
                  </a:ext>
                </a:extLst>
              </p:cNvPr>
              <p:cNvSpPr/>
              <p:nvPr/>
            </p:nvSpPr>
            <p:spPr>
              <a:xfrm>
                <a:off x="2650710" y="5794875"/>
                <a:ext cx="8312727" cy="579060"/>
              </a:xfrm>
              <a:prstGeom prst="roundRect">
                <a:avLst/>
              </a:prstGeom>
              <a:solidFill>
                <a:srgbClr val="E6B4D0"/>
              </a:solidFill>
              <a:ln>
                <a:solidFill>
                  <a:srgbClr val="E6B4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AC03C43A-6222-DE43-BF4F-485C13DAE5BA}"/>
                  </a:ext>
                </a:extLst>
              </p:cNvPr>
              <p:cNvSpPr txBox="1"/>
              <p:nvPr/>
            </p:nvSpPr>
            <p:spPr>
              <a:xfrm>
                <a:off x="2769203" y="5899739"/>
                <a:ext cx="8584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TW" dirty="0">
                    <a:latin typeface="Times" pitchFamily="2" charset="0"/>
                  </a:rPr>
                  <a:t>BERT-based classifiers and deep learning-based classifier have similar performance.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50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A7619-4E6F-404B-AAC8-8E056661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Experiment</a:t>
            </a:r>
            <a:endParaRPr kumimoji="1" lang="zh-TW" altLang="en-US" dirty="0">
              <a:latin typeface="Times" pitchFamily="2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9BF53A2-47C8-D946-97E6-B310A05648C3}"/>
              </a:ext>
            </a:extLst>
          </p:cNvPr>
          <p:cNvGrpSpPr/>
          <p:nvPr/>
        </p:nvGrpSpPr>
        <p:grpSpPr>
          <a:xfrm>
            <a:off x="1821587" y="2664689"/>
            <a:ext cx="6432650" cy="1528862"/>
            <a:chOff x="1318567" y="2924300"/>
            <a:chExt cx="6432650" cy="1528862"/>
          </a:xfrm>
        </p:grpSpPr>
        <p:sp>
          <p:nvSpPr>
            <p:cNvPr id="5" name="Rectangle: Rounded Corners 13">
              <a:extLst>
                <a:ext uri="{FF2B5EF4-FFF2-40B4-BE49-F238E27FC236}">
                  <a16:creationId xmlns:a16="http://schemas.microsoft.com/office/drawing/2014/main" id="{8BFBC783-B1F0-E542-ACE9-F06A25331856}"/>
                </a:ext>
              </a:extLst>
            </p:cNvPr>
            <p:cNvSpPr/>
            <p:nvPr/>
          </p:nvSpPr>
          <p:spPr>
            <a:xfrm rot="5400000">
              <a:off x="4480892" y="-111917"/>
              <a:ext cx="108000" cy="6432650"/>
            </a:xfrm>
            <a:prstGeom prst="roundRect">
              <a:avLst>
                <a:gd name="adj" fmla="val 50000"/>
              </a:avLst>
            </a:prstGeom>
            <a:solidFill>
              <a:srgbClr val="C44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60FE92FA-A556-424B-AE76-228CFA0D1F42}"/>
                </a:ext>
              </a:extLst>
            </p:cNvPr>
            <p:cNvSpPr/>
            <p:nvPr/>
          </p:nvSpPr>
          <p:spPr>
            <a:xfrm>
              <a:off x="2314224" y="2934769"/>
              <a:ext cx="339277" cy="339277"/>
            </a:xfrm>
            <a:prstGeom prst="ellipse">
              <a:avLst/>
            </a:prstGeom>
            <a:solidFill>
              <a:srgbClr val="FBFBFB"/>
            </a:solidFill>
            <a:ln w="7620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FA4B1E9F-4B47-A349-9B50-FB08BE1EEE20}"/>
                </a:ext>
              </a:extLst>
            </p:cNvPr>
            <p:cNvSpPr/>
            <p:nvPr/>
          </p:nvSpPr>
          <p:spPr>
            <a:xfrm>
              <a:off x="1571546" y="3645894"/>
              <a:ext cx="1824630" cy="786219"/>
            </a:xfrm>
            <a:prstGeom prst="roundRect">
              <a:avLst>
                <a:gd name="adj" fmla="val 50000"/>
              </a:avLst>
            </a:prstGeom>
            <a:solidFill>
              <a:srgbClr val="C44192"/>
            </a:solidFill>
            <a:ln w="19050">
              <a:solidFill>
                <a:srgbClr val="FFCC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Distribution</a:t>
              </a: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45D080-EB1B-4C4F-AFAA-657D4F18A72E}"/>
                </a:ext>
              </a:extLst>
            </p:cNvPr>
            <p:cNvSpPr/>
            <p:nvPr/>
          </p:nvSpPr>
          <p:spPr>
            <a:xfrm rot="5400000">
              <a:off x="2314223" y="3442832"/>
              <a:ext cx="339277" cy="4572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E336C406-D610-8747-B901-68001AEB768B}"/>
                </a:ext>
              </a:extLst>
            </p:cNvPr>
            <p:cNvSpPr/>
            <p:nvPr/>
          </p:nvSpPr>
          <p:spPr>
            <a:xfrm>
              <a:off x="5331673" y="3666943"/>
              <a:ext cx="1824630" cy="786219"/>
            </a:xfrm>
            <a:prstGeom prst="roundRect">
              <a:avLst>
                <a:gd name="adj" fmla="val 50000"/>
              </a:avLst>
            </a:prstGeom>
            <a:solidFill>
              <a:srgbClr val="C44192"/>
            </a:solidFill>
            <a:ln w="19050">
              <a:solidFill>
                <a:srgbClr val="FFCC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Experiment</a:t>
              </a:r>
            </a:p>
            <a:p>
              <a:pPr algn="ctr"/>
              <a:r>
                <a: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Result</a:t>
              </a: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E4FBA91C-57BA-ED40-8190-6623364ED742}"/>
                </a:ext>
              </a:extLst>
            </p:cNvPr>
            <p:cNvSpPr/>
            <p:nvPr/>
          </p:nvSpPr>
          <p:spPr>
            <a:xfrm>
              <a:off x="6051487" y="2924300"/>
              <a:ext cx="339277" cy="339277"/>
            </a:xfrm>
            <a:prstGeom prst="ellipse">
              <a:avLst/>
            </a:prstGeom>
            <a:solidFill>
              <a:srgbClr val="FBFBFB"/>
            </a:solidFill>
            <a:ln w="7620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528658BC-70BD-7B47-83F0-69AFA185CB65}"/>
                </a:ext>
              </a:extLst>
            </p:cNvPr>
            <p:cNvSpPr/>
            <p:nvPr/>
          </p:nvSpPr>
          <p:spPr>
            <a:xfrm rot="5400000" flipV="1">
              <a:off x="6051489" y="3453396"/>
              <a:ext cx="339277" cy="4572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60AC16-16D3-1744-9EA7-37FC64D9A94E}"/>
              </a:ext>
            </a:extLst>
          </p:cNvPr>
          <p:cNvSpPr txBox="1"/>
          <p:nvPr/>
        </p:nvSpPr>
        <p:spPr>
          <a:xfrm>
            <a:off x="1578249" y="1765411"/>
            <a:ext cx="5621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i="1" u="sng" dirty="0">
                <a:latin typeface="Times" pitchFamily="2" charset="0"/>
              </a:rPr>
              <a:t>T2 : Audience’s sentiment towards videos</a:t>
            </a:r>
            <a:endParaRPr kumimoji="1" lang="zh-TW" altLang="en-US" sz="2400" b="1" i="1" u="sng" dirty="0">
              <a:latin typeface="Times" pitchFamily="2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4422AC0-1180-C14B-8D15-B73E6CB42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" y="1608503"/>
            <a:ext cx="1167375" cy="81858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FE443D2-E297-D846-9CB0-2859563DC6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3" t="8859" r="7339" b="14985"/>
          <a:stretch/>
        </p:blipFill>
        <p:spPr>
          <a:xfrm>
            <a:off x="222104" y="2583997"/>
            <a:ext cx="2186151" cy="1084033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8AE2EE0-8184-5F4F-931C-13855257B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" y="2664689"/>
            <a:ext cx="2440132" cy="1235129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9F12F5AA-F25C-D14F-AD46-B2E7C7723D3E}"/>
              </a:ext>
            </a:extLst>
          </p:cNvPr>
          <p:cNvGrpSpPr/>
          <p:nvPr/>
        </p:nvGrpSpPr>
        <p:grpSpPr>
          <a:xfrm>
            <a:off x="2513140" y="2422713"/>
            <a:ext cx="8350250" cy="4148556"/>
            <a:chOff x="2662236" y="2427089"/>
            <a:chExt cx="8350250" cy="414855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2544FF8-432F-3241-B305-616CF00B5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236" y="2427089"/>
              <a:ext cx="8350250" cy="3923869"/>
            </a:xfrm>
            <a:prstGeom prst="rect">
              <a:avLst/>
            </a:prstGeom>
          </p:spPr>
        </p:pic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26734672-309A-3D4D-BB7C-976159350520}"/>
                </a:ext>
              </a:extLst>
            </p:cNvPr>
            <p:cNvSpPr/>
            <p:nvPr/>
          </p:nvSpPr>
          <p:spPr>
            <a:xfrm>
              <a:off x="3237492" y="5996585"/>
              <a:ext cx="6766797" cy="579060"/>
            </a:xfrm>
            <a:prstGeom prst="roundRect">
              <a:avLst/>
            </a:prstGeom>
            <a:solidFill>
              <a:srgbClr val="E6B4D0"/>
            </a:solidFill>
            <a:ln>
              <a:solidFill>
                <a:srgbClr val="E6B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Times" pitchFamily="2" charset="0"/>
                </a:rPr>
                <a:t>Although 90% comments have relationship with videos’ content, </a:t>
              </a:r>
            </a:p>
            <a:p>
              <a:pPr algn="ctr"/>
              <a:r>
                <a:rPr kumimoji="1" lang="en-US" altLang="zh-TW" dirty="0">
                  <a:solidFill>
                    <a:schemeClr val="tx1"/>
                  </a:solidFill>
                  <a:latin typeface="Times" pitchFamily="2" charset="0"/>
                </a:rPr>
                <a:t>most people do not present their personal positions.</a:t>
              </a:r>
              <a:endParaRPr kumimoji="1" lang="zh-TW" altLang="en-US" dirty="0">
                <a:solidFill>
                  <a:schemeClr val="tx1"/>
                </a:solidFill>
                <a:latin typeface="Times" pitchFamily="2" charset="0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618373D-16B1-464C-8C9B-A6EF726A22BC}"/>
              </a:ext>
            </a:extLst>
          </p:cNvPr>
          <p:cNvGrpSpPr/>
          <p:nvPr/>
        </p:nvGrpSpPr>
        <p:grpSpPr>
          <a:xfrm>
            <a:off x="2494891" y="2383984"/>
            <a:ext cx="9131308" cy="4175916"/>
            <a:chOff x="2534399" y="2236789"/>
            <a:chExt cx="9131308" cy="4175916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7EB3797B-C891-0F40-8780-FCBF7D495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9284" y="2236789"/>
              <a:ext cx="8509000" cy="3683000"/>
            </a:xfrm>
            <a:prstGeom prst="rect">
              <a:avLst/>
            </a:prstGeom>
          </p:spPr>
        </p:pic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880E99C9-F922-334C-817B-B50E35417FEA}"/>
                </a:ext>
              </a:extLst>
            </p:cNvPr>
            <p:cNvSpPr/>
            <p:nvPr/>
          </p:nvSpPr>
          <p:spPr>
            <a:xfrm>
              <a:off x="2534399" y="5833316"/>
              <a:ext cx="9131308" cy="579389"/>
            </a:xfrm>
            <a:prstGeom prst="roundRect">
              <a:avLst/>
            </a:prstGeom>
            <a:solidFill>
              <a:srgbClr val="E6B4D0"/>
            </a:solidFill>
            <a:ln>
              <a:solidFill>
                <a:srgbClr val="E6B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kumimoji="1" lang="en-US" altLang="zh-TW" dirty="0">
                  <a:solidFill>
                    <a:schemeClr val="tx1"/>
                  </a:solidFill>
                  <a:latin typeface="Times" pitchFamily="2" charset="0"/>
                </a:rPr>
                <a:t>Machine learning-based models achieve the same score in accuracy and F1-score.</a:t>
              </a:r>
            </a:p>
            <a:p>
              <a:pPr marL="342900" indent="-342900">
                <a:buFontTx/>
                <a:buAutoNum type="arabicPeriod"/>
              </a:pPr>
              <a:r>
                <a:rPr kumimoji="1" lang="en-US" altLang="zh-TW" dirty="0">
                  <a:solidFill>
                    <a:schemeClr val="tx1"/>
                  </a:solidFill>
                  <a:latin typeface="Times" pitchFamily="2" charset="0"/>
                </a:rPr>
                <a:t>The accuracy of BERT and deep learning- based methods is 10% higher than their F1-score.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9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A7619-4E6F-404B-AAC8-8E056661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Experiment</a:t>
            </a:r>
            <a:endParaRPr kumimoji="1" lang="zh-TW" altLang="en-US" dirty="0">
              <a:latin typeface="Times" pitchFamily="2" charset="0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9BF53A2-47C8-D946-97E6-B310A05648C3}"/>
              </a:ext>
            </a:extLst>
          </p:cNvPr>
          <p:cNvGrpSpPr/>
          <p:nvPr/>
        </p:nvGrpSpPr>
        <p:grpSpPr>
          <a:xfrm>
            <a:off x="1821587" y="2664689"/>
            <a:ext cx="6432650" cy="1528862"/>
            <a:chOff x="1318567" y="2924300"/>
            <a:chExt cx="6432650" cy="1528862"/>
          </a:xfrm>
        </p:grpSpPr>
        <p:sp>
          <p:nvSpPr>
            <p:cNvPr id="5" name="Rectangle: Rounded Corners 13">
              <a:extLst>
                <a:ext uri="{FF2B5EF4-FFF2-40B4-BE49-F238E27FC236}">
                  <a16:creationId xmlns:a16="http://schemas.microsoft.com/office/drawing/2014/main" id="{8BFBC783-B1F0-E542-ACE9-F06A25331856}"/>
                </a:ext>
              </a:extLst>
            </p:cNvPr>
            <p:cNvSpPr/>
            <p:nvPr/>
          </p:nvSpPr>
          <p:spPr>
            <a:xfrm rot="5400000">
              <a:off x="4480892" y="-111917"/>
              <a:ext cx="108000" cy="6432650"/>
            </a:xfrm>
            <a:prstGeom prst="roundRect">
              <a:avLst>
                <a:gd name="adj" fmla="val 50000"/>
              </a:avLst>
            </a:prstGeom>
            <a:solidFill>
              <a:srgbClr val="C44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60FE92FA-A556-424B-AE76-228CFA0D1F42}"/>
                </a:ext>
              </a:extLst>
            </p:cNvPr>
            <p:cNvSpPr/>
            <p:nvPr/>
          </p:nvSpPr>
          <p:spPr>
            <a:xfrm>
              <a:off x="2314224" y="2934769"/>
              <a:ext cx="339277" cy="339277"/>
            </a:xfrm>
            <a:prstGeom prst="ellipse">
              <a:avLst/>
            </a:prstGeom>
            <a:solidFill>
              <a:srgbClr val="FBFBFB"/>
            </a:solidFill>
            <a:ln w="7620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FA4B1E9F-4B47-A349-9B50-FB08BE1EEE20}"/>
                </a:ext>
              </a:extLst>
            </p:cNvPr>
            <p:cNvSpPr/>
            <p:nvPr/>
          </p:nvSpPr>
          <p:spPr>
            <a:xfrm>
              <a:off x="1571546" y="3645894"/>
              <a:ext cx="1824630" cy="786219"/>
            </a:xfrm>
            <a:prstGeom prst="roundRect">
              <a:avLst>
                <a:gd name="adj" fmla="val 50000"/>
              </a:avLst>
            </a:prstGeom>
            <a:solidFill>
              <a:srgbClr val="C44192"/>
            </a:solidFill>
            <a:ln w="19050">
              <a:solidFill>
                <a:srgbClr val="FFCC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Distribution</a:t>
              </a: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45D080-EB1B-4C4F-AFAA-657D4F18A72E}"/>
                </a:ext>
              </a:extLst>
            </p:cNvPr>
            <p:cNvSpPr/>
            <p:nvPr/>
          </p:nvSpPr>
          <p:spPr>
            <a:xfrm rot="5400000">
              <a:off x="2314223" y="3442832"/>
              <a:ext cx="339277" cy="4572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E336C406-D610-8747-B901-68001AEB768B}"/>
                </a:ext>
              </a:extLst>
            </p:cNvPr>
            <p:cNvSpPr/>
            <p:nvPr/>
          </p:nvSpPr>
          <p:spPr>
            <a:xfrm>
              <a:off x="5331673" y="3666943"/>
              <a:ext cx="1824630" cy="786219"/>
            </a:xfrm>
            <a:prstGeom prst="roundRect">
              <a:avLst>
                <a:gd name="adj" fmla="val 50000"/>
              </a:avLst>
            </a:prstGeom>
            <a:solidFill>
              <a:srgbClr val="C44192"/>
            </a:solidFill>
            <a:ln w="19050">
              <a:solidFill>
                <a:srgbClr val="FFCC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Experiment</a:t>
              </a:r>
            </a:p>
            <a:p>
              <a:pPr algn="ctr"/>
              <a:r>
                <a:rPr 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Result</a:t>
              </a: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E4FBA91C-57BA-ED40-8190-6623364ED742}"/>
                </a:ext>
              </a:extLst>
            </p:cNvPr>
            <p:cNvSpPr/>
            <p:nvPr/>
          </p:nvSpPr>
          <p:spPr>
            <a:xfrm>
              <a:off x="6051487" y="2924300"/>
              <a:ext cx="339277" cy="339277"/>
            </a:xfrm>
            <a:prstGeom prst="ellipse">
              <a:avLst/>
            </a:prstGeom>
            <a:solidFill>
              <a:srgbClr val="FBFBFB"/>
            </a:solidFill>
            <a:ln w="7620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528658BC-70BD-7B47-83F0-69AFA185CB65}"/>
                </a:ext>
              </a:extLst>
            </p:cNvPr>
            <p:cNvSpPr/>
            <p:nvPr/>
          </p:nvSpPr>
          <p:spPr>
            <a:xfrm rot="5400000" flipV="1">
              <a:off x="6051489" y="3453396"/>
              <a:ext cx="339277" cy="4572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60AC16-16D3-1744-9EA7-37FC64D9A94E}"/>
              </a:ext>
            </a:extLst>
          </p:cNvPr>
          <p:cNvSpPr txBox="1"/>
          <p:nvPr/>
        </p:nvSpPr>
        <p:spPr>
          <a:xfrm>
            <a:off x="1578249" y="1765411"/>
            <a:ext cx="563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i="1" u="sng" dirty="0">
                <a:latin typeface="Times" pitchFamily="2" charset="0"/>
              </a:rPr>
              <a:t>T3 : Audience’s emotional ups and downs</a:t>
            </a:r>
            <a:endParaRPr kumimoji="1" lang="zh-TW" altLang="en-US" sz="2400" b="1" i="1" u="sng" dirty="0">
              <a:latin typeface="Times" pitchFamily="2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4422AC0-1180-C14B-8D15-B73E6CB42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" y="1608503"/>
            <a:ext cx="1167375" cy="818586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FE443D2-E297-D846-9CB0-2859563DC6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3" t="8859" r="7339" b="14985"/>
          <a:stretch/>
        </p:blipFill>
        <p:spPr>
          <a:xfrm>
            <a:off x="222104" y="2583997"/>
            <a:ext cx="2186151" cy="1084033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8AE2EE0-8184-5F4F-931C-13855257B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9" y="2664689"/>
            <a:ext cx="2440132" cy="1235129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B855E74D-24A0-2A41-A260-49C3D1A5D222}"/>
              </a:ext>
            </a:extLst>
          </p:cNvPr>
          <p:cNvGrpSpPr/>
          <p:nvPr/>
        </p:nvGrpSpPr>
        <p:grpSpPr>
          <a:xfrm>
            <a:off x="2824471" y="2170745"/>
            <a:ext cx="8312727" cy="4454838"/>
            <a:chOff x="2824471" y="2170745"/>
            <a:chExt cx="8312727" cy="445483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46F6FC0-F41D-7943-85CA-0EE020E0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8751" y="2170745"/>
              <a:ext cx="5586656" cy="4200653"/>
            </a:xfrm>
            <a:prstGeom prst="rect">
              <a:avLst/>
            </a:prstGeom>
          </p:spPr>
        </p:pic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54613D59-64DF-9542-99CD-7F1BC5E58B6E}"/>
                </a:ext>
              </a:extLst>
            </p:cNvPr>
            <p:cNvSpPr/>
            <p:nvPr/>
          </p:nvSpPr>
          <p:spPr>
            <a:xfrm>
              <a:off x="2824471" y="6046523"/>
              <a:ext cx="8312727" cy="579060"/>
            </a:xfrm>
            <a:prstGeom prst="roundRect">
              <a:avLst/>
            </a:prstGeom>
            <a:solidFill>
              <a:srgbClr val="E6B4D0"/>
            </a:solidFill>
            <a:ln>
              <a:solidFill>
                <a:srgbClr val="E6B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dirty="0">
                  <a:solidFill>
                    <a:schemeClr val="tx1"/>
                  </a:solidFill>
                </a:rPr>
                <a:t>While Barely excited and Slightly excited account for the majority, some audience also express their extremely emotion.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48ACF671-BBE2-384D-9A34-B1E6F8D6B2F0}"/>
              </a:ext>
            </a:extLst>
          </p:cNvPr>
          <p:cNvGrpSpPr/>
          <p:nvPr/>
        </p:nvGrpSpPr>
        <p:grpSpPr>
          <a:xfrm>
            <a:off x="2662236" y="2244042"/>
            <a:ext cx="8401743" cy="4381541"/>
            <a:chOff x="2692912" y="2227076"/>
            <a:chExt cx="8401743" cy="4381541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44C5D793-E3BD-5847-83E2-E3366BB4D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912" y="2227076"/>
              <a:ext cx="8401743" cy="3640755"/>
            </a:xfrm>
            <a:prstGeom prst="rect">
              <a:avLst/>
            </a:prstGeom>
          </p:spPr>
        </p:pic>
        <p:sp>
          <p:nvSpPr>
            <p:cNvPr id="34" name="圓角矩形 33">
              <a:extLst>
                <a:ext uri="{FF2B5EF4-FFF2-40B4-BE49-F238E27FC236}">
                  <a16:creationId xmlns:a16="http://schemas.microsoft.com/office/drawing/2014/main" id="{E99565CB-4641-C243-9FDE-E57A65794923}"/>
                </a:ext>
              </a:extLst>
            </p:cNvPr>
            <p:cNvSpPr/>
            <p:nvPr/>
          </p:nvSpPr>
          <p:spPr>
            <a:xfrm>
              <a:off x="2781928" y="5714012"/>
              <a:ext cx="8312727" cy="894605"/>
            </a:xfrm>
            <a:prstGeom prst="roundRect">
              <a:avLst/>
            </a:prstGeom>
            <a:solidFill>
              <a:srgbClr val="E6B4D0"/>
            </a:solidFill>
            <a:ln>
              <a:solidFill>
                <a:srgbClr val="E6B4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kumimoji="1" lang="en-US" altLang="zh-TW" dirty="0">
                  <a:solidFill>
                    <a:schemeClr val="tx1"/>
                  </a:solidFill>
                </a:rPr>
                <a:t>The performance of machine learning-based classifiers reduce significantly.</a:t>
              </a:r>
            </a:p>
            <a:p>
              <a:pPr marL="342900" indent="-342900">
                <a:buFontTx/>
                <a:buAutoNum type="arabicPeriod"/>
              </a:pPr>
              <a:r>
                <a:rPr kumimoji="1" lang="en-US" altLang="zh-TW" dirty="0">
                  <a:solidFill>
                    <a:schemeClr val="tx1"/>
                  </a:solidFill>
                </a:rPr>
                <a:t>Multi-dimensional tasks are more suitable to be analyzed by BERT-based classifiers and deep learning-based classifier.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D676F-A981-5B4D-A8DE-E302FEF4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Conclusion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5F375CC-57CA-CE4A-B7BC-6B5572A46E28}"/>
              </a:ext>
            </a:extLst>
          </p:cNvPr>
          <p:cNvSpPr txBox="1"/>
          <p:nvPr/>
        </p:nvSpPr>
        <p:spPr>
          <a:xfrm>
            <a:off x="4581305" y="3805558"/>
            <a:ext cx="2198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000" b="1" i="1" dirty="0"/>
              <a:t>Result</a:t>
            </a:r>
            <a:endParaRPr kumimoji="1" lang="zh-TW" altLang="en-US" sz="3000" b="1" i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D52B2C-0872-0F4E-B49F-F87FAC6A6654}"/>
              </a:ext>
            </a:extLst>
          </p:cNvPr>
          <p:cNvSpPr txBox="1"/>
          <p:nvPr/>
        </p:nvSpPr>
        <p:spPr>
          <a:xfrm>
            <a:off x="272330" y="2723113"/>
            <a:ext cx="393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latin typeface="Times" pitchFamily="2" charset="0"/>
              </a:rPr>
              <a:t>Within three sentiment detection tasks, machine learning-based classifiers perform the worst. 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C28C98D-1283-AB4E-877A-C0A0ED407CEC}"/>
              </a:ext>
            </a:extLst>
          </p:cNvPr>
          <p:cNvGrpSpPr/>
          <p:nvPr/>
        </p:nvGrpSpPr>
        <p:grpSpPr>
          <a:xfrm>
            <a:off x="4265408" y="2624477"/>
            <a:ext cx="3372011" cy="3063306"/>
            <a:chOff x="4265408" y="2624477"/>
            <a:chExt cx="3372011" cy="3063306"/>
          </a:xfrm>
        </p:grpSpPr>
        <p:grpSp>
          <p:nvGrpSpPr>
            <p:cNvPr id="42" name="Group 130">
              <a:extLst>
                <a:ext uri="{FF2B5EF4-FFF2-40B4-BE49-F238E27FC236}">
                  <a16:creationId xmlns:a16="http://schemas.microsoft.com/office/drawing/2014/main" id="{706FFA42-096B-DD49-8DC8-5CB572392A65}"/>
                </a:ext>
              </a:extLst>
            </p:cNvPr>
            <p:cNvGrpSpPr/>
            <p:nvPr/>
          </p:nvGrpSpPr>
          <p:grpSpPr>
            <a:xfrm>
              <a:off x="4265408" y="2624477"/>
              <a:ext cx="3372011" cy="3063306"/>
              <a:chOff x="4603520" y="3071356"/>
              <a:chExt cx="3115131" cy="2806984"/>
            </a:xfrm>
          </p:grpSpPr>
          <p:grpSp>
            <p:nvGrpSpPr>
              <p:cNvPr id="43" name="Group 131">
                <a:extLst>
                  <a:ext uri="{FF2B5EF4-FFF2-40B4-BE49-F238E27FC236}">
                    <a16:creationId xmlns:a16="http://schemas.microsoft.com/office/drawing/2014/main" id="{31FD9DEA-C377-884F-A3EB-2DAFB7453FA4}"/>
                  </a:ext>
                </a:extLst>
              </p:cNvPr>
              <p:cNvGrpSpPr/>
              <p:nvPr/>
            </p:nvGrpSpPr>
            <p:grpSpPr>
              <a:xfrm>
                <a:off x="4603520" y="3138173"/>
                <a:ext cx="3115131" cy="2673350"/>
                <a:chOff x="4603521" y="3101069"/>
                <a:chExt cx="3115132" cy="2673350"/>
              </a:xfrm>
            </p:grpSpPr>
            <p:sp>
              <p:nvSpPr>
                <p:cNvPr id="48" name="Freeform: Shape 136">
                  <a:extLst>
                    <a:ext uri="{FF2B5EF4-FFF2-40B4-BE49-F238E27FC236}">
                      <a16:creationId xmlns:a16="http://schemas.microsoft.com/office/drawing/2014/main" id="{8E94F71C-20FB-7348-BFE4-4A2C5DE1807C}"/>
                    </a:ext>
                  </a:extLst>
                </p:cNvPr>
                <p:cNvSpPr/>
                <p:nvPr/>
              </p:nvSpPr>
              <p:spPr>
                <a:xfrm>
                  <a:off x="4603521" y="3101069"/>
                  <a:ext cx="1523583" cy="1302692"/>
                </a:xfrm>
                <a:custGeom>
                  <a:avLst/>
                  <a:gdLst>
                    <a:gd name="connsiteX0" fmla="*/ 0 w 3416300"/>
                    <a:gd name="connsiteY0" fmla="*/ 0 h 2921001"/>
                    <a:gd name="connsiteX1" fmla="*/ 3416300 w 3416300"/>
                    <a:gd name="connsiteY1" fmla="*/ 0 h 2921001"/>
                    <a:gd name="connsiteX2" fmla="*/ 3416300 w 3416300"/>
                    <a:gd name="connsiteY2" fmla="*/ 2921001 h 2921001"/>
                    <a:gd name="connsiteX3" fmla="*/ 0 w 3416300"/>
                    <a:gd name="connsiteY3" fmla="*/ 2921001 h 2921001"/>
                    <a:gd name="connsiteX4" fmla="*/ 0 w 3416300"/>
                    <a:gd name="connsiteY4" fmla="*/ 0 h 292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16300" h="2921001">
                      <a:moveTo>
                        <a:pt x="0" y="0"/>
                      </a:moveTo>
                      <a:lnTo>
                        <a:pt x="3416300" y="0"/>
                      </a:lnTo>
                      <a:lnTo>
                        <a:pt x="3416300" y="2921001"/>
                      </a:lnTo>
                      <a:lnTo>
                        <a:pt x="0" y="2921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141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137">
                  <a:extLst>
                    <a:ext uri="{FF2B5EF4-FFF2-40B4-BE49-F238E27FC236}">
                      <a16:creationId xmlns:a16="http://schemas.microsoft.com/office/drawing/2014/main" id="{F2265E1B-1405-614C-B588-DA0610CB8A54}"/>
                    </a:ext>
                  </a:extLst>
                </p:cNvPr>
                <p:cNvSpPr/>
                <p:nvPr/>
              </p:nvSpPr>
              <p:spPr>
                <a:xfrm>
                  <a:off x="6195070" y="3101069"/>
                  <a:ext cx="1523583" cy="1302692"/>
                </a:xfrm>
                <a:custGeom>
                  <a:avLst/>
                  <a:gdLst>
                    <a:gd name="connsiteX0" fmla="*/ 0 w 3416300"/>
                    <a:gd name="connsiteY0" fmla="*/ 0 h 2921001"/>
                    <a:gd name="connsiteX1" fmla="*/ 3416300 w 3416300"/>
                    <a:gd name="connsiteY1" fmla="*/ 0 h 2921001"/>
                    <a:gd name="connsiteX2" fmla="*/ 3416300 w 3416300"/>
                    <a:gd name="connsiteY2" fmla="*/ 2921001 h 2921001"/>
                    <a:gd name="connsiteX3" fmla="*/ 0 w 3416300"/>
                    <a:gd name="connsiteY3" fmla="*/ 2921001 h 2921001"/>
                    <a:gd name="connsiteX4" fmla="*/ 0 w 3416300"/>
                    <a:gd name="connsiteY4" fmla="*/ 0 h 292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16300" h="2921001">
                      <a:moveTo>
                        <a:pt x="0" y="0"/>
                      </a:moveTo>
                      <a:lnTo>
                        <a:pt x="3416300" y="0"/>
                      </a:lnTo>
                      <a:lnTo>
                        <a:pt x="3416300" y="2921001"/>
                      </a:lnTo>
                      <a:lnTo>
                        <a:pt x="0" y="2921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41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138">
                  <a:extLst>
                    <a:ext uri="{FF2B5EF4-FFF2-40B4-BE49-F238E27FC236}">
                      <a16:creationId xmlns:a16="http://schemas.microsoft.com/office/drawing/2014/main" id="{24AFC51C-152A-DD41-848F-0361F93C044D}"/>
                    </a:ext>
                  </a:extLst>
                </p:cNvPr>
                <p:cNvSpPr/>
                <p:nvPr/>
              </p:nvSpPr>
              <p:spPr>
                <a:xfrm>
                  <a:off x="4603521" y="4471728"/>
                  <a:ext cx="1523583" cy="1302691"/>
                </a:xfrm>
                <a:custGeom>
                  <a:avLst/>
                  <a:gdLst>
                    <a:gd name="connsiteX0" fmla="*/ 0 w 3416300"/>
                    <a:gd name="connsiteY0" fmla="*/ 0 h 2920999"/>
                    <a:gd name="connsiteX1" fmla="*/ 3416300 w 3416300"/>
                    <a:gd name="connsiteY1" fmla="*/ 0 h 2920999"/>
                    <a:gd name="connsiteX2" fmla="*/ 3416300 w 3416300"/>
                    <a:gd name="connsiteY2" fmla="*/ 2920999 h 2920999"/>
                    <a:gd name="connsiteX3" fmla="*/ 0 w 3416300"/>
                    <a:gd name="connsiteY3" fmla="*/ 2920999 h 2920999"/>
                    <a:gd name="connsiteX4" fmla="*/ 0 w 3416300"/>
                    <a:gd name="connsiteY4" fmla="*/ 0 h 292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16300" h="2920999">
                      <a:moveTo>
                        <a:pt x="0" y="0"/>
                      </a:moveTo>
                      <a:lnTo>
                        <a:pt x="3416300" y="0"/>
                      </a:lnTo>
                      <a:lnTo>
                        <a:pt x="3416300" y="2920999"/>
                      </a:lnTo>
                      <a:lnTo>
                        <a:pt x="0" y="29209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96B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139">
                  <a:extLst>
                    <a:ext uri="{FF2B5EF4-FFF2-40B4-BE49-F238E27FC236}">
                      <a16:creationId xmlns:a16="http://schemas.microsoft.com/office/drawing/2014/main" id="{CD501F92-C5F7-544F-911C-02A79CAA5A2F}"/>
                    </a:ext>
                  </a:extLst>
                </p:cNvPr>
                <p:cNvSpPr/>
                <p:nvPr/>
              </p:nvSpPr>
              <p:spPr>
                <a:xfrm>
                  <a:off x="6195070" y="4471728"/>
                  <a:ext cx="1523583" cy="1302691"/>
                </a:xfrm>
                <a:custGeom>
                  <a:avLst/>
                  <a:gdLst>
                    <a:gd name="connsiteX0" fmla="*/ 0 w 3416300"/>
                    <a:gd name="connsiteY0" fmla="*/ 0 h 2920999"/>
                    <a:gd name="connsiteX1" fmla="*/ 3416300 w 3416300"/>
                    <a:gd name="connsiteY1" fmla="*/ 0 h 2920999"/>
                    <a:gd name="connsiteX2" fmla="*/ 3416300 w 3416300"/>
                    <a:gd name="connsiteY2" fmla="*/ 2920999 h 2920999"/>
                    <a:gd name="connsiteX3" fmla="*/ 0 w 3416300"/>
                    <a:gd name="connsiteY3" fmla="*/ 2920999 h 2920999"/>
                    <a:gd name="connsiteX4" fmla="*/ 0 w 3416300"/>
                    <a:gd name="connsiteY4" fmla="*/ 0 h 2920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16300" h="2920999">
                      <a:moveTo>
                        <a:pt x="0" y="0"/>
                      </a:moveTo>
                      <a:lnTo>
                        <a:pt x="3416300" y="0"/>
                      </a:lnTo>
                      <a:lnTo>
                        <a:pt x="3416300" y="2920999"/>
                      </a:lnTo>
                      <a:lnTo>
                        <a:pt x="0" y="29209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B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132">
                <a:extLst>
                  <a:ext uri="{FF2B5EF4-FFF2-40B4-BE49-F238E27FC236}">
                    <a16:creationId xmlns:a16="http://schemas.microsoft.com/office/drawing/2014/main" id="{B9D2B3C9-B0CD-CC46-9F01-03C1C677F4E1}"/>
                  </a:ext>
                </a:extLst>
              </p:cNvPr>
              <p:cNvGrpSpPr/>
              <p:nvPr/>
            </p:nvGrpSpPr>
            <p:grpSpPr>
              <a:xfrm>
                <a:off x="4757595" y="3071356"/>
                <a:ext cx="2806984" cy="2806984"/>
                <a:chOff x="5549389" y="3826045"/>
                <a:chExt cx="1223398" cy="1223398"/>
              </a:xfrm>
            </p:grpSpPr>
            <p:sp>
              <p:nvSpPr>
                <p:cNvPr id="45" name="Oval 133">
                  <a:extLst>
                    <a:ext uri="{FF2B5EF4-FFF2-40B4-BE49-F238E27FC236}">
                      <a16:creationId xmlns:a16="http://schemas.microsoft.com/office/drawing/2014/main" id="{AD4331C0-A1AE-D84F-91F6-123ADCC669CE}"/>
                    </a:ext>
                  </a:extLst>
                </p:cNvPr>
                <p:cNvSpPr/>
                <p:nvPr/>
              </p:nvSpPr>
              <p:spPr>
                <a:xfrm>
                  <a:off x="5549389" y="3826045"/>
                  <a:ext cx="1223398" cy="1223398"/>
                </a:xfrm>
                <a:prstGeom prst="ellipse">
                  <a:avLst/>
                </a:prstGeom>
                <a:solidFill>
                  <a:schemeClr val="bg1">
                    <a:alpha val="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134">
                  <a:extLst>
                    <a:ext uri="{FF2B5EF4-FFF2-40B4-BE49-F238E27FC236}">
                      <a16:creationId xmlns:a16="http://schemas.microsoft.com/office/drawing/2014/main" id="{98F64554-41A7-1045-916E-EBDB40795EE8}"/>
                    </a:ext>
                  </a:extLst>
                </p:cNvPr>
                <p:cNvSpPr/>
                <p:nvPr/>
              </p:nvSpPr>
              <p:spPr>
                <a:xfrm>
                  <a:off x="5740545" y="4017201"/>
                  <a:ext cx="841087" cy="841087"/>
                </a:xfrm>
                <a:prstGeom prst="ellipse">
                  <a:avLst/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135">
                  <a:extLst>
                    <a:ext uri="{FF2B5EF4-FFF2-40B4-BE49-F238E27FC236}">
                      <a16:creationId xmlns:a16="http://schemas.microsoft.com/office/drawing/2014/main" id="{C0E1361E-E596-AA45-AEE7-F1BB493E5477}"/>
                    </a:ext>
                  </a:extLst>
                </p:cNvPr>
                <p:cNvSpPr/>
                <p:nvPr/>
              </p:nvSpPr>
              <p:spPr>
                <a:xfrm>
                  <a:off x="5825315" y="4101972"/>
                  <a:ext cx="671544" cy="6715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A78C9A0D-DE5A-F844-ACC9-4DA67D6341A6}"/>
                </a:ext>
              </a:extLst>
            </p:cNvPr>
            <p:cNvSpPr txBox="1"/>
            <p:nvPr/>
          </p:nvSpPr>
          <p:spPr>
            <a:xfrm>
              <a:off x="4729865" y="3126644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i="1" dirty="0"/>
                <a:t>1</a:t>
              </a:r>
              <a:endParaRPr kumimoji="1" lang="zh-TW" altLang="en-US" sz="2400" b="1" i="1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83F943E6-0714-974A-BB8E-C22D96CB297C}"/>
                </a:ext>
              </a:extLst>
            </p:cNvPr>
            <p:cNvSpPr txBox="1"/>
            <p:nvPr/>
          </p:nvSpPr>
          <p:spPr>
            <a:xfrm>
              <a:off x="4726465" y="4648622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i="1" dirty="0"/>
                <a:t>2</a:t>
              </a:r>
              <a:endParaRPr kumimoji="1" lang="zh-TW" altLang="en-US" sz="2400" b="1" i="1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58FDF41-9D18-C64F-84E0-4B9CC368F278}"/>
                </a:ext>
              </a:extLst>
            </p:cNvPr>
            <p:cNvSpPr txBox="1"/>
            <p:nvPr/>
          </p:nvSpPr>
          <p:spPr>
            <a:xfrm>
              <a:off x="6808797" y="3129887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i="1" dirty="0"/>
                <a:t>3</a:t>
              </a:r>
              <a:endParaRPr kumimoji="1" lang="zh-TW" altLang="en-US" sz="2400" b="1" i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43533C08-8E3A-C94E-9277-84E204AB15C4}"/>
                </a:ext>
              </a:extLst>
            </p:cNvPr>
            <p:cNvSpPr txBox="1"/>
            <p:nvPr/>
          </p:nvSpPr>
          <p:spPr>
            <a:xfrm>
              <a:off x="6838956" y="4653427"/>
              <a:ext cx="571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400" b="1" i="1" dirty="0"/>
                <a:t>4</a:t>
              </a:r>
              <a:endParaRPr kumimoji="1" lang="zh-TW" altLang="en-US" sz="2400" b="1" i="1" dirty="0"/>
            </a:p>
          </p:txBody>
        </p: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5E69C51-9E81-0D4D-A021-0BC6DCFB54D9}"/>
              </a:ext>
            </a:extLst>
          </p:cNvPr>
          <p:cNvSpPr txBox="1"/>
          <p:nvPr/>
        </p:nvSpPr>
        <p:spPr>
          <a:xfrm>
            <a:off x="271215" y="4953732"/>
            <a:ext cx="393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latin typeface="Times" pitchFamily="2" charset="0"/>
              </a:rPr>
              <a:t>BERT slightly outperforms other models in three tasks according to the F1-score. 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047DC06-0136-A546-BEBB-A3B1AA6133D8}"/>
              </a:ext>
            </a:extLst>
          </p:cNvPr>
          <p:cNvSpPr txBox="1"/>
          <p:nvPr/>
        </p:nvSpPr>
        <p:spPr>
          <a:xfrm>
            <a:off x="7885212" y="2717391"/>
            <a:ext cx="393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" pitchFamily="2" charset="0"/>
              </a:rPr>
              <a:t>The majority of comments are related to videos’ content; only few of them have relevant with YouTubers.</a:t>
            </a:r>
            <a:endParaRPr lang="en" altLang="zh-TW" dirty="0">
              <a:latin typeface="Times" pitchFamily="2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7107BB4-3CD3-8943-B4D4-28479E925125}"/>
              </a:ext>
            </a:extLst>
          </p:cNvPr>
          <p:cNvSpPr txBox="1"/>
          <p:nvPr/>
        </p:nvSpPr>
        <p:spPr>
          <a:xfrm>
            <a:off x="7885212" y="4817201"/>
            <a:ext cx="3934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" pitchFamily="2" charset="0"/>
              </a:rPr>
              <a:t>Whatever comments, people not frequently showing negative or even animosity attitude as their opinion.</a:t>
            </a:r>
            <a:endParaRPr lang="zh-TW" altLang="en-US" dirty="0">
              <a:latin typeface="Times" pitchFamily="2" charset="0"/>
            </a:endParaRPr>
          </a:p>
          <a:p>
            <a:endParaRPr lang="en" altLang="zh-TW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5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" pitchFamily="2" charset="0"/>
              </a:rPr>
              <a:t>CONTENTS</a:t>
            </a:r>
            <a:endParaRPr lang="zh-TW" altLang="en-US" dirty="0">
              <a:latin typeface="Times" pitchFamily="2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62A112-FAF1-134C-BA5B-0A9965AFDBC2}"/>
              </a:ext>
            </a:extLst>
          </p:cNvPr>
          <p:cNvGrpSpPr/>
          <p:nvPr/>
        </p:nvGrpSpPr>
        <p:grpSpPr>
          <a:xfrm>
            <a:off x="1195150" y="1919570"/>
            <a:ext cx="3818053" cy="1022736"/>
            <a:chOff x="1986763" y="3275515"/>
            <a:chExt cx="3818053" cy="1022736"/>
          </a:xfrm>
        </p:grpSpPr>
        <p:sp>
          <p:nvSpPr>
            <p:cNvPr id="5" name="椭圆 10">
              <a:extLst>
                <a:ext uri="{FF2B5EF4-FFF2-40B4-BE49-F238E27FC236}">
                  <a16:creationId xmlns:a16="http://schemas.microsoft.com/office/drawing/2014/main" id="{67736297-6636-864C-8706-17DE527911DE}"/>
                </a:ext>
              </a:extLst>
            </p:cNvPr>
            <p:cNvSpPr/>
            <p:nvPr/>
          </p:nvSpPr>
          <p:spPr>
            <a:xfrm>
              <a:off x="1986763" y="3346626"/>
              <a:ext cx="983791" cy="951625"/>
            </a:xfrm>
            <a:prstGeom prst="ellipse">
              <a:avLst/>
            </a:prstGeom>
            <a:solidFill>
              <a:srgbClr val="914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本框 12">
              <a:extLst>
                <a:ext uri="{FF2B5EF4-FFF2-40B4-BE49-F238E27FC236}">
                  <a16:creationId xmlns:a16="http://schemas.microsoft.com/office/drawing/2014/main" id="{6C9659FE-CF26-2142-8C65-50B105E4A248}"/>
                </a:ext>
              </a:extLst>
            </p:cNvPr>
            <p:cNvSpPr txBox="1"/>
            <p:nvPr/>
          </p:nvSpPr>
          <p:spPr>
            <a:xfrm>
              <a:off x="3097163" y="3275515"/>
              <a:ext cx="2707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  <a:ea typeface="微軟正黑體" panose="020B0604030504040204" pitchFamily="34" charset="-120"/>
                </a:rPr>
                <a:t>Introduction</a:t>
              </a:r>
              <a:endParaRPr lang="zh-CN" altLang="en-US" sz="3200" dirty="0"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B73890C-F019-3E46-8082-19F9296A218B}"/>
              </a:ext>
            </a:extLst>
          </p:cNvPr>
          <p:cNvCxnSpPr>
            <a:cxnSpLocks/>
          </p:cNvCxnSpPr>
          <p:nvPr/>
        </p:nvCxnSpPr>
        <p:spPr>
          <a:xfrm>
            <a:off x="2178941" y="2466493"/>
            <a:ext cx="270765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DF8011D-C1E8-C743-8FCC-5C877AD9FC44}"/>
              </a:ext>
            </a:extLst>
          </p:cNvPr>
          <p:cNvGrpSpPr/>
          <p:nvPr/>
        </p:nvGrpSpPr>
        <p:grpSpPr>
          <a:xfrm>
            <a:off x="1191408" y="3587887"/>
            <a:ext cx="3818053" cy="1022736"/>
            <a:chOff x="1986763" y="3275515"/>
            <a:chExt cx="3818053" cy="1022736"/>
          </a:xfrm>
        </p:grpSpPr>
        <p:sp>
          <p:nvSpPr>
            <p:cNvPr id="25" name="椭圆 10">
              <a:extLst>
                <a:ext uri="{FF2B5EF4-FFF2-40B4-BE49-F238E27FC236}">
                  <a16:creationId xmlns:a16="http://schemas.microsoft.com/office/drawing/2014/main" id="{0E32D2AD-35D8-7A48-A0BE-F52CCDA09405}"/>
                </a:ext>
              </a:extLst>
            </p:cNvPr>
            <p:cNvSpPr/>
            <p:nvPr/>
          </p:nvSpPr>
          <p:spPr>
            <a:xfrm>
              <a:off x="1986763" y="3346626"/>
              <a:ext cx="983791" cy="951625"/>
            </a:xfrm>
            <a:prstGeom prst="ellipse">
              <a:avLst/>
            </a:prstGeom>
            <a:solidFill>
              <a:srgbClr val="914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CDEC0299-BC03-1244-9643-8F9B593DC4C4}"/>
                </a:ext>
              </a:extLst>
            </p:cNvPr>
            <p:cNvSpPr txBox="1"/>
            <p:nvPr/>
          </p:nvSpPr>
          <p:spPr>
            <a:xfrm>
              <a:off x="3097163" y="3275515"/>
              <a:ext cx="2707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  <a:ea typeface="微軟正黑體" panose="020B0604030504040204" pitchFamily="34" charset="-120"/>
                </a:rPr>
                <a:t>Motivation</a:t>
              </a:r>
              <a:endParaRPr lang="zh-CN" altLang="en-US" sz="3200" dirty="0"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3046D48-98EB-A841-BAE2-A5F472A53C3A}"/>
              </a:ext>
            </a:extLst>
          </p:cNvPr>
          <p:cNvCxnSpPr>
            <a:cxnSpLocks/>
          </p:cNvCxnSpPr>
          <p:nvPr/>
        </p:nvCxnSpPr>
        <p:spPr>
          <a:xfrm>
            <a:off x="2175199" y="4134810"/>
            <a:ext cx="270765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2D5C0-64A6-4C40-BA6A-EEBDF12AADCA}"/>
              </a:ext>
            </a:extLst>
          </p:cNvPr>
          <p:cNvGrpSpPr/>
          <p:nvPr/>
        </p:nvGrpSpPr>
        <p:grpSpPr>
          <a:xfrm>
            <a:off x="1191408" y="5398426"/>
            <a:ext cx="3695186" cy="951625"/>
            <a:chOff x="1986763" y="3346626"/>
            <a:chExt cx="3695186" cy="951625"/>
          </a:xfrm>
        </p:grpSpPr>
        <p:sp>
          <p:nvSpPr>
            <p:cNvPr id="29" name="椭圆 10">
              <a:extLst>
                <a:ext uri="{FF2B5EF4-FFF2-40B4-BE49-F238E27FC236}">
                  <a16:creationId xmlns:a16="http://schemas.microsoft.com/office/drawing/2014/main" id="{69E9C763-DD35-B240-8A60-B99FEA2D02ED}"/>
                </a:ext>
              </a:extLst>
            </p:cNvPr>
            <p:cNvSpPr/>
            <p:nvPr/>
          </p:nvSpPr>
          <p:spPr>
            <a:xfrm>
              <a:off x="1986763" y="3346626"/>
              <a:ext cx="983791" cy="951625"/>
            </a:xfrm>
            <a:prstGeom prst="ellipse">
              <a:avLst/>
            </a:prstGeom>
            <a:solidFill>
              <a:srgbClr val="914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文本框 12">
              <a:extLst>
                <a:ext uri="{FF2B5EF4-FFF2-40B4-BE49-F238E27FC236}">
                  <a16:creationId xmlns:a16="http://schemas.microsoft.com/office/drawing/2014/main" id="{61075EC7-0268-FD42-A58F-6E548D1C8B71}"/>
                </a:ext>
              </a:extLst>
            </p:cNvPr>
            <p:cNvSpPr txBox="1"/>
            <p:nvPr/>
          </p:nvSpPr>
          <p:spPr>
            <a:xfrm>
              <a:off x="2974296" y="3350827"/>
              <a:ext cx="2707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  <a:ea typeface="微軟正黑體" panose="020B0604030504040204" pitchFamily="34" charset="-120"/>
                </a:rPr>
                <a:t>Related Work</a:t>
              </a:r>
              <a:endParaRPr lang="zh-CN" altLang="en-US" sz="2800" dirty="0"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E166927-4A25-D84F-9895-97786D3CEF17}"/>
              </a:ext>
            </a:extLst>
          </p:cNvPr>
          <p:cNvCxnSpPr>
            <a:cxnSpLocks/>
          </p:cNvCxnSpPr>
          <p:nvPr/>
        </p:nvCxnSpPr>
        <p:spPr>
          <a:xfrm>
            <a:off x="2175198" y="6011687"/>
            <a:ext cx="270765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AE86D13-8504-C842-A08E-5D05F1A534DF}"/>
              </a:ext>
            </a:extLst>
          </p:cNvPr>
          <p:cNvGrpSpPr/>
          <p:nvPr/>
        </p:nvGrpSpPr>
        <p:grpSpPr>
          <a:xfrm>
            <a:off x="6861064" y="3555567"/>
            <a:ext cx="3818052" cy="1060588"/>
            <a:chOff x="1986763" y="3237663"/>
            <a:chExt cx="3818052" cy="1060588"/>
          </a:xfrm>
        </p:grpSpPr>
        <p:sp>
          <p:nvSpPr>
            <p:cNvPr id="33" name="椭圆 10">
              <a:extLst>
                <a:ext uri="{FF2B5EF4-FFF2-40B4-BE49-F238E27FC236}">
                  <a16:creationId xmlns:a16="http://schemas.microsoft.com/office/drawing/2014/main" id="{81DADCD3-32D4-974D-9053-4C60A2A2605F}"/>
                </a:ext>
              </a:extLst>
            </p:cNvPr>
            <p:cNvSpPr/>
            <p:nvPr/>
          </p:nvSpPr>
          <p:spPr>
            <a:xfrm>
              <a:off x="1986763" y="3346626"/>
              <a:ext cx="983791" cy="951625"/>
            </a:xfrm>
            <a:prstGeom prst="ellipse">
              <a:avLst/>
            </a:prstGeom>
            <a:solidFill>
              <a:srgbClr val="914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CN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0127E140-F579-5345-B694-7D2CCFB76ED5}"/>
                </a:ext>
              </a:extLst>
            </p:cNvPr>
            <p:cNvSpPr txBox="1"/>
            <p:nvPr/>
          </p:nvSpPr>
          <p:spPr>
            <a:xfrm>
              <a:off x="3097162" y="3237663"/>
              <a:ext cx="2707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  <a:ea typeface="微軟正黑體" panose="020B0604030504040204" pitchFamily="34" charset="-120"/>
                </a:rPr>
                <a:t>Experiment</a:t>
              </a:r>
              <a:endParaRPr lang="zh-CN" altLang="en-US" sz="2800" dirty="0"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18200BE-4B1C-3842-9A4B-8AAAA814F5DE}"/>
              </a:ext>
            </a:extLst>
          </p:cNvPr>
          <p:cNvCxnSpPr>
            <a:cxnSpLocks/>
          </p:cNvCxnSpPr>
          <p:nvPr/>
        </p:nvCxnSpPr>
        <p:spPr>
          <a:xfrm>
            <a:off x="7844854" y="4178194"/>
            <a:ext cx="270765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A0AF213E-57EC-2A41-B63D-B94943153C05}"/>
              </a:ext>
            </a:extLst>
          </p:cNvPr>
          <p:cNvGrpSpPr/>
          <p:nvPr/>
        </p:nvGrpSpPr>
        <p:grpSpPr>
          <a:xfrm>
            <a:off x="6861065" y="5398426"/>
            <a:ext cx="3818051" cy="951625"/>
            <a:chOff x="1986763" y="3346626"/>
            <a:chExt cx="3818051" cy="951625"/>
          </a:xfrm>
        </p:grpSpPr>
        <p:sp>
          <p:nvSpPr>
            <p:cNvPr id="37" name="椭圆 10">
              <a:extLst>
                <a:ext uri="{FF2B5EF4-FFF2-40B4-BE49-F238E27FC236}">
                  <a16:creationId xmlns:a16="http://schemas.microsoft.com/office/drawing/2014/main" id="{F174319F-8E96-6A44-9CF8-66AAFB32A998}"/>
                </a:ext>
              </a:extLst>
            </p:cNvPr>
            <p:cNvSpPr/>
            <p:nvPr/>
          </p:nvSpPr>
          <p:spPr>
            <a:xfrm>
              <a:off x="1986763" y="3346626"/>
              <a:ext cx="983791" cy="951625"/>
            </a:xfrm>
            <a:prstGeom prst="ellipse">
              <a:avLst/>
            </a:prstGeom>
            <a:solidFill>
              <a:srgbClr val="914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endParaRPr lang="zh-CN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893ADF4C-7780-F846-BAAD-544F0C8E4902}"/>
                </a:ext>
              </a:extLst>
            </p:cNvPr>
            <p:cNvSpPr txBox="1"/>
            <p:nvPr/>
          </p:nvSpPr>
          <p:spPr>
            <a:xfrm>
              <a:off x="3097161" y="3375112"/>
              <a:ext cx="2707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  <a:ea typeface="微軟正黑體" panose="020B0604030504040204" pitchFamily="34" charset="-120"/>
                </a:rPr>
                <a:t>Conclusion</a:t>
              </a:r>
              <a:endParaRPr lang="zh-CN" altLang="en-US" sz="2800" dirty="0"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58CF180D-B538-504E-BBDE-98A9D26AD727}"/>
              </a:ext>
            </a:extLst>
          </p:cNvPr>
          <p:cNvCxnSpPr>
            <a:cxnSpLocks/>
          </p:cNvCxnSpPr>
          <p:nvPr/>
        </p:nvCxnSpPr>
        <p:spPr>
          <a:xfrm>
            <a:off x="7838219" y="6011687"/>
            <a:ext cx="270765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037982C-2820-AB4B-999A-EB11945454C1}"/>
              </a:ext>
            </a:extLst>
          </p:cNvPr>
          <p:cNvGrpSpPr/>
          <p:nvPr/>
        </p:nvGrpSpPr>
        <p:grpSpPr>
          <a:xfrm>
            <a:off x="6854428" y="1990681"/>
            <a:ext cx="3824688" cy="951625"/>
            <a:chOff x="1986763" y="3346626"/>
            <a:chExt cx="3824688" cy="951625"/>
          </a:xfrm>
        </p:grpSpPr>
        <p:sp>
          <p:nvSpPr>
            <p:cNvPr id="40" name="椭圆 10">
              <a:extLst>
                <a:ext uri="{FF2B5EF4-FFF2-40B4-BE49-F238E27FC236}">
                  <a16:creationId xmlns:a16="http://schemas.microsoft.com/office/drawing/2014/main" id="{84621471-98E2-C74A-A5F8-DFE467F657B3}"/>
                </a:ext>
              </a:extLst>
            </p:cNvPr>
            <p:cNvSpPr/>
            <p:nvPr/>
          </p:nvSpPr>
          <p:spPr>
            <a:xfrm>
              <a:off x="1986763" y="3346626"/>
              <a:ext cx="983791" cy="951625"/>
            </a:xfrm>
            <a:prstGeom prst="ellipse">
              <a:avLst/>
            </a:prstGeom>
            <a:solidFill>
              <a:srgbClr val="914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DABBF5C8-32FF-4C4E-92AD-B80C7413F505}"/>
                </a:ext>
              </a:extLst>
            </p:cNvPr>
            <p:cNvSpPr txBox="1"/>
            <p:nvPr/>
          </p:nvSpPr>
          <p:spPr>
            <a:xfrm>
              <a:off x="3103798" y="3350204"/>
              <a:ext cx="2707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  <a:ea typeface="微軟正黑體" panose="020B0604030504040204" pitchFamily="34" charset="-120"/>
                </a:rPr>
                <a:t>Methodology</a:t>
              </a:r>
              <a:endParaRPr lang="zh-CN" altLang="en-US" sz="2800" dirty="0"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E9082AC2-DBBF-F24E-B819-D0013881F766}"/>
              </a:ext>
            </a:extLst>
          </p:cNvPr>
          <p:cNvCxnSpPr>
            <a:cxnSpLocks/>
          </p:cNvCxnSpPr>
          <p:nvPr/>
        </p:nvCxnSpPr>
        <p:spPr>
          <a:xfrm>
            <a:off x="7838219" y="2603942"/>
            <a:ext cx="2707653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206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7CD4B-916C-CE48-B742-29C550F4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3019707"/>
            <a:ext cx="10515600" cy="818586"/>
          </a:xfrm>
        </p:spPr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The end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98AAB684-9CAB-884F-A4D9-40ED8B058D0F}"/>
              </a:ext>
            </a:extLst>
          </p:cNvPr>
          <p:cNvSpPr/>
          <p:nvPr/>
        </p:nvSpPr>
        <p:spPr>
          <a:xfrm>
            <a:off x="3513858" y="3686976"/>
            <a:ext cx="4665519" cy="302634"/>
          </a:xfrm>
          <a:prstGeom prst="roundRect">
            <a:avLst/>
          </a:prstGeom>
          <a:solidFill>
            <a:srgbClr val="796B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lvl="0">
              <a:lnSpc>
                <a:spcPct val="120000"/>
              </a:lnSpc>
            </a:pPr>
            <a:endParaRPr lang="en" altLang="zh-TW" kern="0" dirty="0">
              <a:latin typeface="Times" pitchFamily="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70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A6AEC-1C2F-2A4F-8943-A60BEFFA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07" y="978686"/>
            <a:ext cx="10515600" cy="818586"/>
          </a:xfrm>
        </p:spPr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Introduction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5A4FEE19-BA72-9041-B9B0-3C6A031A90AD}"/>
              </a:ext>
            </a:extLst>
          </p:cNvPr>
          <p:cNvSpPr>
            <a:spLocks/>
          </p:cNvSpPr>
          <p:nvPr/>
        </p:nvSpPr>
        <p:spPr bwMode="auto">
          <a:xfrm rot="21332007">
            <a:off x="3631023" y="2053131"/>
            <a:ext cx="4031019" cy="1594321"/>
          </a:xfrm>
          <a:custGeom>
            <a:avLst/>
            <a:gdLst>
              <a:gd name="T0" fmla="*/ 0 w 152"/>
              <a:gd name="T1" fmla="*/ 47 h 64"/>
              <a:gd name="T2" fmla="*/ 35 w 152"/>
              <a:gd name="T3" fmla="*/ 64 h 64"/>
              <a:gd name="T4" fmla="*/ 76 w 152"/>
              <a:gd name="T5" fmla="*/ 39 h 64"/>
              <a:gd name="T6" fmla="*/ 118 w 152"/>
              <a:gd name="T7" fmla="*/ 64 h 64"/>
              <a:gd name="T8" fmla="*/ 152 w 152"/>
              <a:gd name="T9" fmla="*/ 47 h 64"/>
              <a:gd name="T10" fmla="*/ 76 w 152"/>
              <a:gd name="T11" fmla="*/ 0 h 64"/>
              <a:gd name="T12" fmla="*/ 0 w 152"/>
              <a:gd name="T13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64">
                <a:moveTo>
                  <a:pt x="0" y="47"/>
                </a:moveTo>
                <a:cubicBezTo>
                  <a:pt x="35" y="64"/>
                  <a:pt x="35" y="64"/>
                  <a:pt x="35" y="64"/>
                </a:cubicBezTo>
                <a:cubicBezTo>
                  <a:pt x="43" y="49"/>
                  <a:pt x="58" y="39"/>
                  <a:pt x="76" y="39"/>
                </a:cubicBezTo>
                <a:cubicBezTo>
                  <a:pt x="94" y="39"/>
                  <a:pt x="110" y="49"/>
                  <a:pt x="118" y="64"/>
                </a:cubicBezTo>
                <a:cubicBezTo>
                  <a:pt x="152" y="47"/>
                  <a:pt x="152" y="47"/>
                  <a:pt x="152" y="47"/>
                </a:cubicBezTo>
                <a:cubicBezTo>
                  <a:pt x="138" y="18"/>
                  <a:pt x="108" y="0"/>
                  <a:pt x="76" y="0"/>
                </a:cubicBezTo>
                <a:cubicBezTo>
                  <a:pt x="44" y="0"/>
                  <a:pt x="15" y="18"/>
                  <a:pt x="0" y="47"/>
                </a:cubicBezTo>
              </a:path>
            </a:pathLst>
          </a:custGeom>
          <a:solidFill>
            <a:srgbClr val="C441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Google Shape;6268;p85">
            <a:extLst>
              <a:ext uri="{FF2B5EF4-FFF2-40B4-BE49-F238E27FC236}">
                <a16:creationId xmlns:a16="http://schemas.microsoft.com/office/drawing/2014/main" id="{79331B44-706C-F64D-8630-472621290E23}"/>
              </a:ext>
            </a:extLst>
          </p:cNvPr>
          <p:cNvSpPr/>
          <p:nvPr/>
        </p:nvSpPr>
        <p:spPr>
          <a:xfrm>
            <a:off x="4084924" y="5026190"/>
            <a:ext cx="447840" cy="521102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D27E814-E895-924F-A0C8-3963329C1373}"/>
              </a:ext>
            </a:extLst>
          </p:cNvPr>
          <p:cNvSpPr>
            <a:spLocks/>
          </p:cNvSpPr>
          <p:nvPr/>
        </p:nvSpPr>
        <p:spPr bwMode="auto">
          <a:xfrm>
            <a:off x="3386543" y="3274810"/>
            <a:ext cx="2455999" cy="3252408"/>
          </a:xfrm>
          <a:custGeom>
            <a:avLst/>
            <a:gdLst>
              <a:gd name="T0" fmla="*/ 19 w 93"/>
              <a:gd name="T1" fmla="*/ 80 h 116"/>
              <a:gd name="T2" fmla="*/ 93 w 93"/>
              <a:gd name="T3" fmla="*/ 112 h 116"/>
              <a:gd name="T4" fmla="*/ 89 w 93"/>
              <a:gd name="T5" fmla="*/ 81 h 116"/>
              <a:gd name="T6" fmla="*/ 82 w 93"/>
              <a:gd name="T7" fmla="*/ 82 h 116"/>
              <a:gd name="T8" fmla="*/ 36 w 93"/>
              <a:gd name="T9" fmla="*/ 35 h 116"/>
              <a:gd name="T10" fmla="*/ 41 w 93"/>
              <a:gd name="T11" fmla="*/ 14 h 116"/>
              <a:gd name="T12" fmla="*/ 13 w 93"/>
              <a:gd name="T13" fmla="*/ 0 h 116"/>
              <a:gd name="T14" fmla="*/ 19 w 93"/>
              <a:gd name="T15" fmla="*/ 8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" h="116">
                <a:moveTo>
                  <a:pt x="19" y="80"/>
                </a:moveTo>
                <a:cubicBezTo>
                  <a:pt x="36" y="104"/>
                  <a:pt x="65" y="116"/>
                  <a:pt x="93" y="112"/>
                </a:cubicBezTo>
                <a:cubicBezTo>
                  <a:pt x="89" y="81"/>
                  <a:pt x="89" y="81"/>
                  <a:pt x="89" y="81"/>
                </a:cubicBezTo>
                <a:cubicBezTo>
                  <a:pt x="87" y="82"/>
                  <a:pt x="84" y="82"/>
                  <a:pt x="82" y="82"/>
                </a:cubicBezTo>
                <a:cubicBezTo>
                  <a:pt x="57" y="82"/>
                  <a:pt x="36" y="61"/>
                  <a:pt x="36" y="35"/>
                </a:cubicBezTo>
                <a:cubicBezTo>
                  <a:pt x="36" y="28"/>
                  <a:pt x="38" y="21"/>
                  <a:pt x="41" y="14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26"/>
                  <a:pt x="3" y="57"/>
                  <a:pt x="19" y="80"/>
                </a:cubicBezTo>
              </a:path>
            </a:pathLst>
          </a:custGeom>
          <a:solidFill>
            <a:srgbClr val="91419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41E8EDA-5FDE-5C4F-9EFB-487CAC96232D}"/>
              </a:ext>
            </a:extLst>
          </p:cNvPr>
          <p:cNvSpPr txBox="1"/>
          <p:nvPr/>
        </p:nvSpPr>
        <p:spPr>
          <a:xfrm>
            <a:off x="4682112" y="3801993"/>
            <a:ext cx="2198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000" b="1" i="1" dirty="0"/>
              <a:t>Why we use </a:t>
            </a:r>
          </a:p>
          <a:p>
            <a:pPr algn="ctr"/>
            <a:r>
              <a:rPr kumimoji="1" lang="en-US" altLang="zh-TW" sz="3000" b="1" i="1" dirty="0"/>
              <a:t>YouTube?</a:t>
            </a:r>
            <a:endParaRPr kumimoji="1" lang="zh-TW" altLang="en-US" sz="3000" b="1" i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AF7F6F6-1845-E14B-B6FC-3FF406C89A44}"/>
              </a:ext>
            </a:extLst>
          </p:cNvPr>
          <p:cNvSpPr txBox="1"/>
          <p:nvPr/>
        </p:nvSpPr>
        <p:spPr>
          <a:xfrm>
            <a:off x="0" y="2735692"/>
            <a:ext cx="393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latin typeface="Times" pitchFamily="2" charset="0"/>
              </a:rPr>
              <a:t>People viewing habits have shifted from TV to online social media platforms. 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C93B6D3-71A4-D743-8E59-BA01C0836F51}"/>
              </a:ext>
            </a:extLst>
          </p:cNvPr>
          <p:cNvSpPr txBox="1"/>
          <p:nvPr/>
        </p:nvSpPr>
        <p:spPr>
          <a:xfrm>
            <a:off x="8180893" y="5498772"/>
            <a:ext cx="379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latin typeface="Times" pitchFamily="2" charset="0"/>
              </a:rPr>
              <a:t>People can watch videos at anytime and anywhere.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4AD7065-2643-6745-9327-9235D484F401}"/>
              </a:ext>
            </a:extLst>
          </p:cNvPr>
          <p:cNvSpPr txBox="1"/>
          <p:nvPr/>
        </p:nvSpPr>
        <p:spPr>
          <a:xfrm>
            <a:off x="8852486" y="4877260"/>
            <a:ext cx="2455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sng" dirty="0">
                <a:latin typeface="Times" pitchFamily="2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Omnipresent</a:t>
            </a:r>
            <a:endParaRPr lang="zh-TW" altLang="en-US" sz="2400" b="1" i="1" u="sng" dirty="0">
              <a:latin typeface="Times" pitchFamily="2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7F78A53-E28C-FF40-97D5-25458E1A99F0}"/>
              </a:ext>
            </a:extLst>
          </p:cNvPr>
          <p:cNvSpPr txBox="1"/>
          <p:nvPr/>
        </p:nvSpPr>
        <p:spPr>
          <a:xfrm>
            <a:off x="583514" y="2119607"/>
            <a:ext cx="2455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1" u="sng" dirty="0">
                <a:latin typeface="Times" pitchFamily="2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Habitual</a:t>
            </a:r>
            <a:endParaRPr lang="zh-TW" altLang="en-US" sz="2400" b="1" i="1" u="sng" dirty="0">
              <a:latin typeface="Times" pitchFamily="2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5A3D611-33BD-E14A-871F-D3319E1F31A5}"/>
              </a:ext>
            </a:extLst>
          </p:cNvPr>
          <p:cNvSpPr txBox="1"/>
          <p:nvPr/>
        </p:nvSpPr>
        <p:spPr>
          <a:xfrm>
            <a:off x="861847" y="4877261"/>
            <a:ext cx="2455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sng" dirty="0">
                <a:latin typeface="Times" pitchFamily="2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Shareability</a:t>
            </a:r>
            <a:endParaRPr lang="zh-TW" altLang="en-US" sz="2400" b="1" i="1" u="sng" dirty="0">
              <a:latin typeface="Times" pitchFamily="2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5C191FD-B170-7445-A1C9-C27378271207}"/>
              </a:ext>
            </a:extLst>
          </p:cNvPr>
          <p:cNvSpPr txBox="1"/>
          <p:nvPr/>
        </p:nvSpPr>
        <p:spPr>
          <a:xfrm>
            <a:off x="0" y="5471407"/>
            <a:ext cx="420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latin typeface="Times" pitchFamily="2" charset="0"/>
              </a:rPr>
              <a:t>Videos themselves are highly shareable, and thus become a fast and effective way to convey ideas.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CB88F37C-78E1-914D-8EB1-FE58703446A4}"/>
              </a:ext>
            </a:extLst>
          </p:cNvPr>
          <p:cNvSpPr>
            <a:spLocks/>
          </p:cNvSpPr>
          <p:nvPr/>
        </p:nvSpPr>
        <p:spPr bwMode="auto">
          <a:xfrm rot="21413217">
            <a:off x="6816627" y="2869598"/>
            <a:ext cx="1299450" cy="2067426"/>
          </a:xfrm>
          <a:custGeom>
            <a:avLst/>
            <a:gdLst>
              <a:gd name="T0" fmla="*/ 0 w 22"/>
              <a:gd name="T1" fmla="*/ 7 h 39"/>
              <a:gd name="T2" fmla="*/ 5 w 22"/>
              <a:gd name="T3" fmla="*/ 28 h 39"/>
              <a:gd name="T4" fmla="*/ 4 w 22"/>
              <a:gd name="T5" fmla="*/ 37 h 39"/>
              <a:gd name="T6" fmla="*/ 19 w 22"/>
              <a:gd name="T7" fmla="*/ 39 h 39"/>
              <a:gd name="T8" fmla="*/ 13 w 22"/>
              <a:gd name="T9" fmla="*/ 0 h 39"/>
              <a:gd name="T10" fmla="*/ 0 w 22"/>
              <a:gd name="T11" fmla="*/ 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39">
                <a:moveTo>
                  <a:pt x="0" y="7"/>
                </a:moveTo>
                <a:cubicBezTo>
                  <a:pt x="3" y="14"/>
                  <a:pt x="5" y="21"/>
                  <a:pt x="5" y="28"/>
                </a:cubicBezTo>
                <a:cubicBezTo>
                  <a:pt x="5" y="31"/>
                  <a:pt x="4" y="34"/>
                  <a:pt x="4" y="37"/>
                </a:cubicBezTo>
                <a:cubicBezTo>
                  <a:pt x="19" y="39"/>
                  <a:pt x="19" y="39"/>
                  <a:pt x="19" y="39"/>
                </a:cubicBezTo>
                <a:cubicBezTo>
                  <a:pt x="22" y="26"/>
                  <a:pt x="20" y="12"/>
                  <a:pt x="13" y="0"/>
                </a:cubicBezTo>
                <a:lnTo>
                  <a:pt x="0" y="7"/>
                </a:lnTo>
                <a:close/>
              </a:path>
            </a:pathLst>
          </a:custGeom>
          <a:solidFill>
            <a:srgbClr val="796BA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FFF7BDDE-EDE2-C147-8ED0-A2ECD611518D}"/>
              </a:ext>
            </a:extLst>
          </p:cNvPr>
          <p:cNvSpPr>
            <a:spLocks/>
          </p:cNvSpPr>
          <p:nvPr/>
        </p:nvSpPr>
        <p:spPr bwMode="auto">
          <a:xfrm>
            <a:off x="5656197" y="4309824"/>
            <a:ext cx="2242970" cy="2326374"/>
          </a:xfrm>
          <a:custGeom>
            <a:avLst/>
            <a:gdLst>
              <a:gd name="T0" fmla="*/ 0 w 62"/>
              <a:gd name="T1" fmla="*/ 37 h 60"/>
              <a:gd name="T2" fmla="*/ 3 w 62"/>
              <a:gd name="T3" fmla="*/ 60 h 60"/>
              <a:gd name="T4" fmla="*/ 62 w 62"/>
              <a:gd name="T5" fmla="*/ 4 h 60"/>
              <a:gd name="T6" fmla="*/ 39 w 62"/>
              <a:gd name="T7" fmla="*/ 0 h 60"/>
              <a:gd name="T8" fmla="*/ 0 w 62"/>
              <a:gd name="T9" fmla="*/ 37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0">
                <a:moveTo>
                  <a:pt x="0" y="37"/>
                </a:moveTo>
                <a:cubicBezTo>
                  <a:pt x="3" y="60"/>
                  <a:pt x="3" y="60"/>
                  <a:pt x="3" y="60"/>
                </a:cubicBezTo>
                <a:cubicBezTo>
                  <a:pt x="33" y="56"/>
                  <a:pt x="57" y="33"/>
                  <a:pt x="62" y="4"/>
                </a:cubicBezTo>
                <a:cubicBezTo>
                  <a:pt x="39" y="0"/>
                  <a:pt x="39" y="0"/>
                  <a:pt x="39" y="0"/>
                </a:cubicBezTo>
                <a:cubicBezTo>
                  <a:pt x="36" y="19"/>
                  <a:pt x="20" y="35"/>
                  <a:pt x="0" y="37"/>
                </a:cubicBezTo>
              </a:path>
            </a:pathLst>
          </a:custGeom>
          <a:solidFill>
            <a:srgbClr val="E6B4D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E6B4D0"/>
              </a:highlight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CA1F359B-AFF0-1E4B-A2AE-C09AACA634C0}"/>
              </a:ext>
            </a:extLst>
          </p:cNvPr>
          <p:cNvSpPr txBox="1"/>
          <p:nvPr/>
        </p:nvSpPr>
        <p:spPr>
          <a:xfrm>
            <a:off x="8108706" y="2805549"/>
            <a:ext cx="408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dirty="0">
                <a:latin typeface="Times" pitchFamily="2" charset="0"/>
              </a:rPr>
              <a:t>YouTube provides a discussion function for audiences to express their opinion.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1153B39-DDBB-F84E-A42A-B9171C8CF408}"/>
              </a:ext>
            </a:extLst>
          </p:cNvPr>
          <p:cNvSpPr txBox="1"/>
          <p:nvPr/>
        </p:nvSpPr>
        <p:spPr>
          <a:xfrm>
            <a:off x="8852486" y="2135248"/>
            <a:ext cx="2455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sng" dirty="0">
                <a:latin typeface="Times" pitchFamily="2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Discussable</a:t>
            </a:r>
            <a:endParaRPr lang="zh-TW" altLang="en-US" sz="2400" b="1" i="1" u="sng" dirty="0">
              <a:latin typeface="Times" pitchFamily="2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52 0.00023 L -2.08333E-6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52 0.00023 L -2.08333E-6 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52 0.00023 L -2.08333E-6 1.85185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-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52 0.00023 L -2.08333E-6 1.85185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43" grpId="0"/>
      <p:bldP spid="4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7F8E4-7410-A549-94EC-3931C2CC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Motivation</a:t>
            </a:r>
            <a:endParaRPr kumimoji="1" lang="zh-TW" altLang="en-US" dirty="0">
              <a:latin typeface="Times" pitchFamily="2" charset="0"/>
            </a:endParaRP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F09FE006-1069-4343-9D5B-CFEDABA4FD59}"/>
              </a:ext>
            </a:extLst>
          </p:cNvPr>
          <p:cNvGrpSpPr/>
          <p:nvPr/>
        </p:nvGrpSpPr>
        <p:grpSpPr>
          <a:xfrm>
            <a:off x="605637" y="2224724"/>
            <a:ext cx="4543097" cy="3892138"/>
            <a:chOff x="5465657" y="1100930"/>
            <a:chExt cx="6048674" cy="4648175"/>
          </a:xfrm>
        </p:grpSpPr>
        <p:sp>
          <p:nvSpPr>
            <p:cNvPr id="6" name="Google Shape;4725;p81">
              <a:extLst>
                <a:ext uri="{FF2B5EF4-FFF2-40B4-BE49-F238E27FC236}">
                  <a16:creationId xmlns:a16="http://schemas.microsoft.com/office/drawing/2014/main" id="{960355E5-56AA-A240-B746-FA1FC1385C7D}"/>
                </a:ext>
              </a:extLst>
            </p:cNvPr>
            <p:cNvSpPr/>
            <p:nvPr/>
          </p:nvSpPr>
          <p:spPr>
            <a:xfrm flipH="1">
              <a:off x="5465657" y="2739625"/>
              <a:ext cx="6048674" cy="3009480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E6B4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" name="Google Shape;4728;p81">
              <a:extLst>
                <a:ext uri="{FF2B5EF4-FFF2-40B4-BE49-F238E27FC236}">
                  <a16:creationId xmlns:a16="http://schemas.microsoft.com/office/drawing/2014/main" id="{8EE3F0F9-31BA-BB42-9B70-51966F6C3A75}"/>
                </a:ext>
              </a:extLst>
            </p:cNvPr>
            <p:cNvSpPr/>
            <p:nvPr/>
          </p:nvSpPr>
          <p:spPr>
            <a:xfrm flipH="1">
              <a:off x="5465657" y="1920273"/>
              <a:ext cx="6048674" cy="3009480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9141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" name="Google Shape;4731;p81">
              <a:extLst>
                <a:ext uri="{FF2B5EF4-FFF2-40B4-BE49-F238E27FC236}">
                  <a16:creationId xmlns:a16="http://schemas.microsoft.com/office/drawing/2014/main" id="{49AB3B69-75BF-664E-BC1D-5C17385F8880}"/>
                </a:ext>
              </a:extLst>
            </p:cNvPr>
            <p:cNvSpPr/>
            <p:nvPr/>
          </p:nvSpPr>
          <p:spPr>
            <a:xfrm flipH="1">
              <a:off x="5465657" y="1100930"/>
              <a:ext cx="6048674" cy="3009480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C441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275069-0A54-4D48-A613-2FC7C365F7BF}"/>
              </a:ext>
            </a:extLst>
          </p:cNvPr>
          <p:cNvSpPr txBox="1"/>
          <p:nvPr/>
        </p:nvSpPr>
        <p:spPr>
          <a:xfrm>
            <a:off x="1786759" y="2625285"/>
            <a:ext cx="2917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000" b="1" i="1" dirty="0">
                <a:latin typeface="Times" pitchFamily="2" charset="0"/>
              </a:rPr>
              <a:t>How do we analyze video performance ?</a:t>
            </a:r>
            <a:endParaRPr kumimoji="1" lang="zh-TW" altLang="en-US" sz="3000" b="1" i="1" dirty="0">
              <a:latin typeface="Times" pitchFamily="2" charset="0"/>
            </a:endParaRPr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3F16A31C-8B27-3841-AEF8-257212D08386}"/>
              </a:ext>
            </a:extLst>
          </p:cNvPr>
          <p:cNvGrpSpPr/>
          <p:nvPr/>
        </p:nvGrpSpPr>
        <p:grpSpPr>
          <a:xfrm>
            <a:off x="5885777" y="2141595"/>
            <a:ext cx="5297213" cy="3175762"/>
            <a:chOff x="6932243" y="1493967"/>
            <a:chExt cx="4779535" cy="2792608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7FA82923-BA68-E040-A4C8-0FA76E666660}"/>
                </a:ext>
              </a:extLst>
            </p:cNvPr>
            <p:cNvGrpSpPr/>
            <p:nvPr/>
          </p:nvGrpSpPr>
          <p:grpSpPr>
            <a:xfrm>
              <a:off x="6932243" y="1493967"/>
              <a:ext cx="4779535" cy="1155057"/>
              <a:chOff x="10872874" y="1969238"/>
              <a:chExt cx="4779535" cy="1155057"/>
            </a:xfrm>
          </p:grpSpPr>
          <p:sp>
            <p:nvSpPr>
              <p:cNvPr id="24" name="Google Shape;4732;p81">
                <a:extLst>
                  <a:ext uri="{FF2B5EF4-FFF2-40B4-BE49-F238E27FC236}">
                    <a16:creationId xmlns:a16="http://schemas.microsoft.com/office/drawing/2014/main" id="{8D15A571-5ADD-7E43-9980-AEC41165E0DE}"/>
                  </a:ext>
                </a:extLst>
              </p:cNvPr>
              <p:cNvSpPr/>
              <p:nvPr/>
            </p:nvSpPr>
            <p:spPr>
              <a:xfrm flipH="1">
                <a:off x="10872874" y="2190051"/>
                <a:ext cx="344904" cy="293343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C441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" name="TextBox 43">
                <a:extLst>
                  <a:ext uri="{FF2B5EF4-FFF2-40B4-BE49-F238E27FC236}">
                    <a16:creationId xmlns:a16="http://schemas.microsoft.com/office/drawing/2014/main" id="{B10643B0-F26C-E745-B56B-777139518611}"/>
                  </a:ext>
                </a:extLst>
              </p:cNvPr>
              <p:cNvSpPr txBox="1"/>
              <p:nvPr/>
            </p:nvSpPr>
            <p:spPr>
              <a:xfrm>
                <a:off x="11499517" y="1969238"/>
                <a:ext cx="4152892" cy="35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0" dirty="0">
                    <a:solidFill>
                      <a:srgbClr val="C44192"/>
                    </a:solidFill>
                    <a:effectLst/>
                    <a:latin typeface="Times" pitchFamily="2" charset="0"/>
                    <a:ea typeface="Jost" pitchFamily="2" charset="0"/>
                    <a:cs typeface="Arial Bold" panose="020B0704020202020204" pitchFamily="34" charset="0"/>
                  </a:rPr>
                  <a:t>Present ways to tract video performance</a:t>
                </a:r>
              </a:p>
            </p:txBody>
          </p:sp>
          <p:sp>
            <p:nvSpPr>
              <p:cNvPr id="26" name="TextBox 44">
                <a:extLst>
                  <a:ext uri="{FF2B5EF4-FFF2-40B4-BE49-F238E27FC236}">
                    <a16:creationId xmlns:a16="http://schemas.microsoft.com/office/drawing/2014/main" id="{A6EB35C9-962F-BE4E-A097-3C0452F049EB}"/>
                  </a:ext>
                </a:extLst>
              </p:cNvPr>
              <p:cNvSpPr txBox="1"/>
              <p:nvPr/>
            </p:nvSpPr>
            <p:spPr>
              <a:xfrm>
                <a:off x="11499517" y="2336722"/>
                <a:ext cx="3658892" cy="787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dirty="0">
                    <a:latin typeface="Times" pitchFamily="2" charset="0"/>
                    <a:ea typeface="Jost" pitchFamily="2" charset="0"/>
                    <a:cs typeface="Arial" panose="020B0604020202020204" pitchFamily="34" charset="0"/>
                  </a:rPr>
                  <a:t>1.  average view duration.</a:t>
                </a:r>
                <a:endParaRPr lang="en-US" b="0" i="0" dirty="0">
                  <a:effectLst/>
                  <a:latin typeface="Times" pitchFamily="2" charset="0"/>
                  <a:ea typeface="Jost" pitchFamily="2" charset="0"/>
                  <a:cs typeface="Arial" panose="020B0604020202020204" pitchFamily="34" charset="0"/>
                </a:endParaRPr>
              </a:p>
              <a:p>
                <a:pPr>
                  <a:lnSpc>
                    <a:spcPts val="1600"/>
                  </a:lnSpc>
                </a:pPr>
                <a:r>
                  <a:rPr lang="en-US" dirty="0">
                    <a:latin typeface="Times" pitchFamily="2" charset="0"/>
                    <a:ea typeface="Jost" pitchFamily="2" charset="0"/>
                    <a:cs typeface="Arial" panose="020B0604020202020204" pitchFamily="34" charset="0"/>
                  </a:rPr>
                  <a:t>2.  browsing history. </a:t>
                </a:r>
              </a:p>
              <a:p>
                <a:pPr>
                  <a:lnSpc>
                    <a:spcPts val="1600"/>
                  </a:lnSpc>
                </a:pPr>
                <a:r>
                  <a:rPr lang="en-US" dirty="0">
                    <a:latin typeface="Times" pitchFamily="2" charset="0"/>
                    <a:ea typeface="Jost" pitchFamily="2" charset="0"/>
                    <a:cs typeface="Arial" panose="020B0604020202020204" pitchFamily="34" charset="0"/>
                  </a:rPr>
                  <a:t>3.  variance in audience’s demographics. </a:t>
                </a:r>
              </a:p>
              <a:p>
                <a:pPr>
                  <a:lnSpc>
                    <a:spcPts val="1600"/>
                  </a:lnSpc>
                </a:pPr>
                <a:endParaRPr lang="en-US" sz="1000" b="0" i="0" dirty="0">
                  <a:solidFill>
                    <a:schemeClr val="tx2"/>
                  </a:solidFill>
                  <a:effectLst/>
                  <a:latin typeface="Jost" pitchFamily="2" charset="0"/>
                  <a:ea typeface="Jost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8697B831-C97D-3E44-A429-04F9B3FB3E76}"/>
                </a:ext>
              </a:extLst>
            </p:cNvPr>
            <p:cNvGrpSpPr/>
            <p:nvPr/>
          </p:nvGrpSpPr>
          <p:grpSpPr>
            <a:xfrm>
              <a:off x="6932243" y="2635185"/>
              <a:ext cx="4779534" cy="512164"/>
              <a:chOff x="10872874" y="2790573"/>
              <a:chExt cx="4779534" cy="512164"/>
            </a:xfrm>
          </p:grpSpPr>
          <p:sp>
            <p:nvSpPr>
              <p:cNvPr id="21" name="Google Shape;4729;p81">
                <a:extLst>
                  <a:ext uri="{FF2B5EF4-FFF2-40B4-BE49-F238E27FC236}">
                    <a16:creationId xmlns:a16="http://schemas.microsoft.com/office/drawing/2014/main" id="{0B800B6A-4E8F-9649-B475-1ADA5003858D}"/>
                  </a:ext>
                </a:extLst>
              </p:cNvPr>
              <p:cNvSpPr/>
              <p:nvPr/>
            </p:nvSpPr>
            <p:spPr>
              <a:xfrm flipH="1">
                <a:off x="10872874" y="3009394"/>
                <a:ext cx="344904" cy="293343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91419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2" name="TextBox 55">
                <a:extLst>
                  <a:ext uri="{FF2B5EF4-FFF2-40B4-BE49-F238E27FC236}">
                    <a16:creationId xmlns:a16="http://schemas.microsoft.com/office/drawing/2014/main" id="{BCE362EA-7262-8541-AF49-1CA5D713C137}"/>
                  </a:ext>
                </a:extLst>
              </p:cNvPr>
              <p:cNvSpPr txBox="1"/>
              <p:nvPr/>
            </p:nvSpPr>
            <p:spPr>
              <a:xfrm>
                <a:off x="11499516" y="2790573"/>
                <a:ext cx="4152892" cy="35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914194"/>
                    </a:solidFill>
                    <a:latin typeface="Times" pitchFamily="2" charset="0"/>
                    <a:ea typeface="Jost" pitchFamily="2" charset="0"/>
                    <a:cs typeface="Arial Bold" panose="020B0704020202020204" pitchFamily="34" charset="0"/>
                  </a:rPr>
                  <a:t>Comments themselves are useful</a:t>
                </a:r>
                <a:endParaRPr lang="en-US" sz="2000" b="1" i="0" dirty="0">
                  <a:solidFill>
                    <a:srgbClr val="914194"/>
                  </a:solidFill>
                  <a:effectLst/>
                  <a:latin typeface="Times" pitchFamily="2" charset="0"/>
                  <a:ea typeface="Jost" pitchFamily="2" charset="0"/>
                  <a:cs typeface="Arial Bold" panose="020B0704020202020204" pitchFamily="34" charset="0"/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80BD9EFE-3B82-734B-BF7D-C2045C42B019}"/>
                </a:ext>
              </a:extLst>
            </p:cNvPr>
            <p:cNvGrpSpPr/>
            <p:nvPr/>
          </p:nvGrpSpPr>
          <p:grpSpPr>
            <a:xfrm>
              <a:off x="6932243" y="3772659"/>
              <a:ext cx="4779534" cy="513916"/>
              <a:chOff x="10872874" y="3608165"/>
              <a:chExt cx="4779534" cy="513916"/>
            </a:xfrm>
          </p:grpSpPr>
          <p:sp>
            <p:nvSpPr>
              <p:cNvPr id="18" name="Google Shape;4726;p81">
                <a:extLst>
                  <a:ext uri="{FF2B5EF4-FFF2-40B4-BE49-F238E27FC236}">
                    <a16:creationId xmlns:a16="http://schemas.microsoft.com/office/drawing/2014/main" id="{185C8D05-96DA-8546-A974-5A89A5714405}"/>
                  </a:ext>
                </a:extLst>
              </p:cNvPr>
              <p:cNvSpPr/>
              <p:nvPr/>
            </p:nvSpPr>
            <p:spPr>
              <a:xfrm flipH="1">
                <a:off x="10872874" y="3828738"/>
                <a:ext cx="344904" cy="293343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6B4D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E6B4D0"/>
                  </a:solidFill>
                </a:endParaRPr>
              </a:p>
            </p:txBody>
          </p:sp>
          <p:sp>
            <p:nvSpPr>
              <p:cNvPr id="19" name="TextBox 62">
                <a:extLst>
                  <a:ext uri="{FF2B5EF4-FFF2-40B4-BE49-F238E27FC236}">
                    <a16:creationId xmlns:a16="http://schemas.microsoft.com/office/drawing/2014/main" id="{A1F4313A-F583-3041-A661-CBAD3B297A70}"/>
                  </a:ext>
                </a:extLst>
              </p:cNvPr>
              <p:cNvSpPr txBox="1"/>
              <p:nvPr/>
            </p:nvSpPr>
            <p:spPr>
              <a:xfrm>
                <a:off x="11499516" y="3608165"/>
                <a:ext cx="4152892" cy="35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0" dirty="0">
                    <a:solidFill>
                      <a:srgbClr val="E6B4D0"/>
                    </a:solidFill>
                    <a:effectLst/>
                    <a:latin typeface="Times" pitchFamily="2" charset="0"/>
                    <a:ea typeface="Jost" pitchFamily="2" charset="0"/>
                    <a:cs typeface="Arial Bold" panose="020B0704020202020204" pitchFamily="34" charset="0"/>
                  </a:rPr>
                  <a:t>Help YouTuber create improved content</a:t>
                </a:r>
              </a:p>
            </p:txBody>
          </p:sp>
        </p:grpSp>
      </p:grpSp>
      <p:sp>
        <p:nvSpPr>
          <p:cNvPr id="27" name="TextBox 44">
            <a:extLst>
              <a:ext uri="{FF2B5EF4-FFF2-40B4-BE49-F238E27FC236}">
                <a16:creationId xmlns:a16="http://schemas.microsoft.com/office/drawing/2014/main" id="{F8D49657-EA5E-194C-8121-1B2D0FE4F20F}"/>
              </a:ext>
            </a:extLst>
          </p:cNvPr>
          <p:cNvSpPr txBox="1"/>
          <p:nvPr/>
        </p:nvSpPr>
        <p:spPr>
          <a:xfrm>
            <a:off x="6580293" y="3864678"/>
            <a:ext cx="4055192" cy="52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dirty="0">
                <a:latin typeface="Times" pitchFamily="2" charset="0"/>
                <a:ea typeface="Jost" pitchFamily="2" charset="0"/>
                <a:cs typeface="Arial" panose="020B0604020202020204" pitchFamily="34" charset="0"/>
              </a:rPr>
              <a:t>Analyze audience’s comments through </a:t>
            </a:r>
            <a:r>
              <a:rPr lang="en" altLang="zh-TW" dirty="0">
                <a:latin typeface="Times" pitchFamily="2" charset="0"/>
              </a:rPr>
              <a:t>multi-dimensional sentiment indicators. </a:t>
            </a:r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9308AB5E-AA1C-0945-AC7C-47D1CEB51E5D}"/>
              </a:ext>
            </a:extLst>
          </p:cNvPr>
          <p:cNvSpPr txBox="1"/>
          <p:nvPr/>
        </p:nvSpPr>
        <p:spPr>
          <a:xfrm>
            <a:off x="6580291" y="5278762"/>
            <a:ext cx="4773509" cy="110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600"/>
              </a:lnSpc>
              <a:buAutoNum type="arabicPeriod"/>
            </a:pPr>
            <a:r>
              <a:rPr lang="en-US" dirty="0">
                <a:latin typeface="Times" pitchFamily="2" charset="0"/>
                <a:ea typeface="Jost" pitchFamily="2" charset="0"/>
                <a:cs typeface="Arial" panose="020B0604020202020204" pitchFamily="34" charset="0"/>
              </a:rPr>
              <a:t>give YouTubers a sense of its popularity.</a:t>
            </a:r>
          </a:p>
          <a:p>
            <a:pPr marL="342900" indent="-342900">
              <a:lnSpc>
                <a:spcPts val="1600"/>
              </a:lnSpc>
              <a:buAutoNum type="arabicPeriod"/>
            </a:pPr>
            <a:r>
              <a:rPr lang="en" altLang="zh-TW" dirty="0">
                <a:latin typeface="Times" pitchFamily="2" charset="0"/>
              </a:rPr>
              <a:t>see what resonates with their audience.</a:t>
            </a:r>
          </a:p>
          <a:p>
            <a:pPr marL="342900" indent="-342900">
              <a:lnSpc>
                <a:spcPts val="1600"/>
              </a:lnSpc>
              <a:buAutoNum type="arabicPeriod"/>
            </a:pPr>
            <a:r>
              <a:rPr lang="en" altLang="zh-TW" dirty="0">
                <a:latin typeface="Times" pitchFamily="2" charset="0"/>
              </a:rPr>
              <a:t>discover audience emotional ups and downs.</a:t>
            </a:r>
          </a:p>
          <a:p>
            <a:pPr>
              <a:lnSpc>
                <a:spcPts val="1600"/>
              </a:lnSpc>
            </a:pPr>
            <a:r>
              <a:rPr lang="en-US" dirty="0"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ts val="1600"/>
              </a:lnSpc>
            </a:pPr>
            <a:endParaRPr lang="en-US" sz="1000" b="0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0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0B9622-0240-9C4B-8719-B198EE71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Related Work</a:t>
            </a:r>
            <a:endParaRPr kumimoji="1" lang="zh-TW" altLang="en-US" dirty="0">
              <a:latin typeface="Times" pitchFamily="2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91B451B-DEE4-8948-84B7-719D8667E153}"/>
              </a:ext>
            </a:extLst>
          </p:cNvPr>
          <p:cNvGrpSpPr/>
          <p:nvPr/>
        </p:nvGrpSpPr>
        <p:grpSpPr>
          <a:xfrm>
            <a:off x="3399974" y="2214697"/>
            <a:ext cx="4192839" cy="3559513"/>
            <a:chOff x="4116897" y="1950142"/>
            <a:chExt cx="3678430" cy="309784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B275163-CEBC-5841-B58A-7BF8CBC16931}"/>
                </a:ext>
              </a:extLst>
            </p:cNvPr>
            <p:cNvGrpSpPr/>
            <p:nvPr/>
          </p:nvGrpSpPr>
          <p:grpSpPr>
            <a:xfrm>
              <a:off x="4687180" y="2588553"/>
              <a:ext cx="2562720" cy="2459436"/>
              <a:chOff x="4687180" y="2588553"/>
              <a:chExt cx="2562720" cy="2459436"/>
            </a:xfrm>
          </p:grpSpPr>
          <p:sp>
            <p:nvSpPr>
              <p:cNvPr id="4" name="Google Shape;4858;p81">
                <a:extLst>
                  <a:ext uri="{FF2B5EF4-FFF2-40B4-BE49-F238E27FC236}">
                    <a16:creationId xmlns:a16="http://schemas.microsoft.com/office/drawing/2014/main" id="{32438AE8-B06B-4C47-8CED-BE42B341F53D}"/>
                  </a:ext>
                </a:extLst>
              </p:cNvPr>
              <p:cNvSpPr/>
              <p:nvPr/>
            </p:nvSpPr>
            <p:spPr>
              <a:xfrm rot="5400000">
                <a:off x="5232763" y="2588397"/>
                <a:ext cx="1471553" cy="1471866"/>
              </a:xfrm>
              <a:prstGeom prst="ellipse">
                <a:avLst/>
              </a:prstGeom>
              <a:solidFill>
                <a:srgbClr val="E6B4D0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 dirty="0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" name="Google Shape;4870;p81">
                <a:extLst>
                  <a:ext uri="{FF2B5EF4-FFF2-40B4-BE49-F238E27FC236}">
                    <a16:creationId xmlns:a16="http://schemas.microsoft.com/office/drawing/2014/main" id="{1C63C715-4B2C-874E-85F5-392068614765}"/>
                  </a:ext>
                </a:extLst>
              </p:cNvPr>
              <p:cNvSpPr/>
              <p:nvPr/>
            </p:nvSpPr>
            <p:spPr>
              <a:xfrm rot="5400000">
                <a:off x="5778190" y="3576280"/>
                <a:ext cx="1471553" cy="1471866"/>
              </a:xfrm>
              <a:prstGeom prst="ellipse">
                <a:avLst/>
              </a:prstGeom>
              <a:solidFill>
                <a:srgbClr val="C44192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4867;p81">
                <a:extLst>
                  <a:ext uri="{FF2B5EF4-FFF2-40B4-BE49-F238E27FC236}">
                    <a16:creationId xmlns:a16="http://schemas.microsoft.com/office/drawing/2014/main" id="{43F94488-2622-F94F-84F7-1BC0940DAA2A}"/>
                  </a:ext>
                </a:extLst>
              </p:cNvPr>
              <p:cNvSpPr/>
              <p:nvPr/>
            </p:nvSpPr>
            <p:spPr>
              <a:xfrm rot="5400000">
                <a:off x="4687336" y="3576279"/>
                <a:ext cx="1471553" cy="1471866"/>
              </a:xfrm>
              <a:prstGeom prst="ellipse">
                <a:avLst/>
              </a:prstGeom>
              <a:solidFill>
                <a:srgbClr val="796BAE"/>
              </a:solidFill>
              <a:ln>
                <a:noFill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/>
                <a:endParaRPr sz="1867" dirty="0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TextBox 85">
              <a:extLst>
                <a:ext uri="{FF2B5EF4-FFF2-40B4-BE49-F238E27FC236}">
                  <a16:creationId xmlns:a16="http://schemas.microsoft.com/office/drawing/2014/main" id="{22089090-91A1-CA45-BC51-78BDBD1891B9}"/>
                </a:ext>
              </a:extLst>
            </p:cNvPr>
            <p:cNvSpPr txBox="1"/>
            <p:nvPr/>
          </p:nvSpPr>
          <p:spPr>
            <a:xfrm>
              <a:off x="5518598" y="3111772"/>
              <a:ext cx="899882" cy="425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sz="2400" b="1" i="0" dirty="0">
                  <a:solidFill>
                    <a:schemeClr val="bg1"/>
                  </a:solidFill>
                  <a:effectLst/>
                  <a:latin typeface="Jost" pitchFamily="2" charset="0"/>
                  <a:ea typeface="Jost" pitchFamily="2" charset="0"/>
                  <a:cs typeface="Arial Bold" panose="020B0704020202020204" pitchFamily="34" charset="0"/>
                </a:rPr>
                <a:t>01</a:t>
              </a:r>
              <a:endParaRPr lang="en-US" sz="24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5">
              <a:extLst>
                <a:ext uri="{FF2B5EF4-FFF2-40B4-BE49-F238E27FC236}">
                  <a16:creationId xmlns:a16="http://schemas.microsoft.com/office/drawing/2014/main" id="{1774BB7E-954C-CB46-960A-13FA9C13FF02}"/>
                </a:ext>
              </a:extLst>
            </p:cNvPr>
            <p:cNvSpPr txBox="1"/>
            <p:nvPr/>
          </p:nvSpPr>
          <p:spPr>
            <a:xfrm>
              <a:off x="4952220" y="4147191"/>
              <a:ext cx="899882" cy="425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sz="2400" b="1" i="0" dirty="0">
                  <a:solidFill>
                    <a:schemeClr val="bg1"/>
                  </a:solidFill>
                  <a:effectLst/>
                  <a:latin typeface="Jost" pitchFamily="2" charset="0"/>
                  <a:ea typeface="Jost" pitchFamily="2" charset="0"/>
                  <a:cs typeface="Arial Bold" panose="020B0704020202020204" pitchFamily="34" charset="0"/>
                </a:rPr>
                <a:t>02</a:t>
              </a:r>
              <a:endParaRPr lang="en-US" sz="24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85">
              <a:extLst>
                <a:ext uri="{FF2B5EF4-FFF2-40B4-BE49-F238E27FC236}">
                  <a16:creationId xmlns:a16="http://schemas.microsoft.com/office/drawing/2014/main" id="{9469D534-8BED-7D42-A48C-FC4D31AC63A1}"/>
                </a:ext>
              </a:extLst>
            </p:cNvPr>
            <p:cNvSpPr txBox="1"/>
            <p:nvPr/>
          </p:nvSpPr>
          <p:spPr>
            <a:xfrm>
              <a:off x="6064025" y="4158210"/>
              <a:ext cx="899882" cy="425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500"/>
                </a:lnSpc>
              </a:pPr>
              <a:r>
                <a:rPr lang="en-US" sz="2400" b="1" i="0" dirty="0">
                  <a:solidFill>
                    <a:schemeClr val="bg1"/>
                  </a:solidFill>
                  <a:effectLst/>
                  <a:latin typeface="Jost" pitchFamily="2" charset="0"/>
                  <a:ea typeface="Jost" pitchFamily="2" charset="0"/>
                  <a:cs typeface="Arial Bold" panose="020B0704020202020204" pitchFamily="34" charset="0"/>
                </a:rPr>
                <a:t>03</a:t>
              </a:r>
              <a:endParaRPr lang="en-US" sz="24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Google Shape;4859;p81">
              <a:extLst>
                <a:ext uri="{FF2B5EF4-FFF2-40B4-BE49-F238E27FC236}">
                  <a16:creationId xmlns:a16="http://schemas.microsoft.com/office/drawing/2014/main" id="{58825BB2-EB9E-544E-9C81-85EDF652709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49334" y="2269347"/>
              <a:ext cx="638409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4859;p81">
              <a:extLst>
                <a:ext uri="{FF2B5EF4-FFF2-40B4-BE49-F238E27FC236}">
                  <a16:creationId xmlns:a16="http://schemas.microsoft.com/office/drawing/2014/main" id="{E8C3F369-8069-9545-BA88-E57A48F9A716}"/>
                </a:ext>
              </a:extLst>
            </p:cNvPr>
            <p:cNvCxnSpPr>
              <a:cxnSpLocks/>
            </p:cNvCxnSpPr>
            <p:nvPr/>
          </p:nvCxnSpPr>
          <p:spPr>
            <a:xfrm>
              <a:off x="5954252" y="1950142"/>
              <a:ext cx="238236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4862;p81">
              <a:extLst>
                <a:ext uri="{FF2B5EF4-FFF2-40B4-BE49-F238E27FC236}">
                  <a16:creationId xmlns:a16="http://schemas.microsoft.com/office/drawing/2014/main" id="{EF7CF41A-BB07-3647-9A15-73980C9BDA19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97" y="4311871"/>
              <a:ext cx="570283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4862;p81">
              <a:extLst>
                <a:ext uri="{FF2B5EF4-FFF2-40B4-BE49-F238E27FC236}">
                  <a16:creationId xmlns:a16="http://schemas.microsoft.com/office/drawing/2014/main" id="{239F5170-9E40-7743-8EAE-1FE8D80D7E83}"/>
                </a:ext>
              </a:extLst>
            </p:cNvPr>
            <p:cNvCxnSpPr>
              <a:cxnSpLocks/>
            </p:cNvCxnSpPr>
            <p:nvPr/>
          </p:nvCxnSpPr>
          <p:spPr>
            <a:xfrm>
              <a:off x="7249900" y="4338739"/>
              <a:ext cx="545427" cy="0"/>
            </a:xfrm>
            <a:prstGeom prst="straightConnector1">
              <a:avLst/>
            </a:prstGeom>
            <a:noFill/>
            <a:ln w="28575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DF5EBBB-2CCA-9D4D-828F-2F84DE990535}"/>
              </a:ext>
            </a:extLst>
          </p:cNvPr>
          <p:cNvGrpSpPr/>
          <p:nvPr/>
        </p:nvGrpSpPr>
        <p:grpSpPr>
          <a:xfrm>
            <a:off x="5942102" y="1956032"/>
            <a:ext cx="5249159" cy="980288"/>
            <a:chOff x="5942102" y="1956032"/>
            <a:chExt cx="5249159" cy="98028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7C39E74-7C9F-F847-BEF2-D9116F1508D1}"/>
                </a:ext>
              </a:extLst>
            </p:cNvPr>
            <p:cNvSpPr txBox="1"/>
            <p:nvPr/>
          </p:nvSpPr>
          <p:spPr>
            <a:xfrm>
              <a:off x="6552352" y="2289989"/>
              <a:ext cx="37168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dirty="0">
                  <a:latin typeface="Times" pitchFamily="2" charset="0"/>
                </a:rPr>
                <a:t>Clustering comments to classify video categories (Leung et al., 2009).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144831D-10A4-4441-81CE-D211B3ED1A98}"/>
                </a:ext>
              </a:extLst>
            </p:cNvPr>
            <p:cNvSpPr txBox="1"/>
            <p:nvPr/>
          </p:nvSpPr>
          <p:spPr>
            <a:xfrm>
              <a:off x="5942102" y="1956032"/>
              <a:ext cx="5249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b="1" i="1" u="sng" dirty="0">
                  <a:latin typeface="Times" pitchFamily="2" charset="0"/>
                </a:rPr>
                <a:t>The purpose of analyzing YouTube’s comments</a:t>
              </a:r>
            </a:p>
            <a:p>
              <a:endParaRPr kumimoji="1" lang="zh-TW" altLang="en-US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E8A3E78-EF82-B642-8CC0-2D417F68F978}"/>
              </a:ext>
            </a:extLst>
          </p:cNvPr>
          <p:cNvGrpSpPr/>
          <p:nvPr/>
        </p:nvGrpSpPr>
        <p:grpSpPr>
          <a:xfrm>
            <a:off x="95328" y="4472327"/>
            <a:ext cx="3464383" cy="1410265"/>
            <a:chOff x="95328" y="4472327"/>
            <a:chExt cx="3464383" cy="1410265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BC28121-B0DB-DC42-A934-8CA870934CFD}"/>
                </a:ext>
              </a:extLst>
            </p:cNvPr>
            <p:cNvSpPr txBox="1"/>
            <p:nvPr/>
          </p:nvSpPr>
          <p:spPr>
            <a:xfrm>
              <a:off x="95328" y="4472327"/>
              <a:ext cx="3464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b="1" i="1" u="sng" dirty="0">
                  <a:latin typeface="Times" pitchFamily="2" charset="0"/>
                </a:rPr>
                <a:t>Social media reflect public views</a:t>
              </a:r>
              <a:endParaRPr lang="en" altLang="zh-TW" b="1" i="1" u="sng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08417AA-E1D9-334B-888F-F617F193348D}"/>
                </a:ext>
              </a:extLst>
            </p:cNvPr>
            <p:cNvSpPr txBox="1"/>
            <p:nvPr/>
          </p:nvSpPr>
          <p:spPr>
            <a:xfrm>
              <a:off x="185991" y="4959262"/>
              <a:ext cx="330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dirty="0">
                  <a:latin typeface="Times" pitchFamily="2" charset="0"/>
                </a:rPr>
                <a:t>Using Amazon’s comments to determine audience’s preference</a:t>
              </a:r>
            </a:p>
            <a:p>
              <a:r>
                <a:rPr lang="en" altLang="zh-TW" dirty="0">
                  <a:latin typeface="Times" pitchFamily="2" charset="0"/>
                </a:rPr>
                <a:t>(Bhatt et al., 2015). 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8A8C25-E278-3D42-8155-733CAFDE4CD1}"/>
              </a:ext>
            </a:extLst>
          </p:cNvPr>
          <p:cNvGrpSpPr/>
          <p:nvPr/>
        </p:nvGrpSpPr>
        <p:grpSpPr>
          <a:xfrm>
            <a:off x="7439571" y="4472327"/>
            <a:ext cx="5249159" cy="1656392"/>
            <a:chOff x="7527706" y="4472327"/>
            <a:chExt cx="5249159" cy="1656392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8793853-F510-2A47-845E-09E36E8889B1}"/>
                </a:ext>
              </a:extLst>
            </p:cNvPr>
            <p:cNvSpPr txBox="1"/>
            <p:nvPr/>
          </p:nvSpPr>
          <p:spPr>
            <a:xfrm>
              <a:off x="7527706" y="4472327"/>
              <a:ext cx="5249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b="1" i="1" u="sng" dirty="0">
                  <a:latin typeface="Times" pitchFamily="2" charset="0"/>
                </a:rPr>
                <a:t>methods deal with text-based classification tasks </a:t>
              </a:r>
            </a:p>
            <a:p>
              <a:endParaRPr kumimoji="1"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F416637-B241-424A-94B1-97E1719BBE95}"/>
                </a:ext>
              </a:extLst>
            </p:cNvPr>
            <p:cNvSpPr txBox="1"/>
            <p:nvPr/>
          </p:nvSpPr>
          <p:spPr>
            <a:xfrm>
              <a:off x="7874684" y="4928390"/>
              <a:ext cx="41313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dirty="0">
                  <a:latin typeface="Times" pitchFamily="2" charset="0"/>
                </a:rPr>
                <a:t>Fine-tuned with Bidirectional Encoder Representations from the Transformers (BERT) model using comments. </a:t>
              </a:r>
            </a:p>
            <a:p>
              <a:r>
                <a:rPr lang="en" altLang="zh-TW" dirty="0">
                  <a:latin typeface="Times" pitchFamily="2" charset="0"/>
                </a:rPr>
                <a:t>(Sun et al. 2019)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33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C22CF-17F2-2E49-9F08-72C42A9C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Methodology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4" name="右箭头 6">
            <a:extLst>
              <a:ext uri="{FF2B5EF4-FFF2-40B4-BE49-F238E27FC236}">
                <a16:creationId xmlns:a16="http://schemas.microsoft.com/office/drawing/2014/main" id="{A8C61F95-B808-6141-866B-C73D791E4565}"/>
              </a:ext>
            </a:extLst>
          </p:cNvPr>
          <p:cNvSpPr/>
          <p:nvPr/>
        </p:nvSpPr>
        <p:spPr>
          <a:xfrm>
            <a:off x="441437" y="1810012"/>
            <a:ext cx="11309115" cy="2496215"/>
          </a:xfrm>
          <a:prstGeom prst="rightArrow">
            <a:avLst/>
          </a:prstGeom>
          <a:solidFill>
            <a:srgbClr val="914194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5423F1A-6D3E-6A46-A208-4DFBF1617250}"/>
              </a:ext>
            </a:extLst>
          </p:cNvPr>
          <p:cNvGrpSpPr/>
          <p:nvPr/>
        </p:nvGrpSpPr>
        <p:grpSpPr>
          <a:xfrm>
            <a:off x="244662" y="3693552"/>
            <a:ext cx="2213922" cy="2080622"/>
            <a:chOff x="1549940" y="2775134"/>
            <a:chExt cx="2213922" cy="2080622"/>
          </a:xfrm>
        </p:grpSpPr>
        <p:cxnSp>
          <p:nvCxnSpPr>
            <p:cNvPr id="22" name="直接连接符 22">
              <a:extLst>
                <a:ext uri="{FF2B5EF4-FFF2-40B4-BE49-F238E27FC236}">
                  <a16:creationId xmlns:a16="http://schemas.microsoft.com/office/drawing/2014/main" id="{77669C8A-EB13-8248-B51A-756F7C72B06B}"/>
                </a:ext>
              </a:extLst>
            </p:cNvPr>
            <p:cNvCxnSpPr/>
            <p:nvPr/>
          </p:nvCxnSpPr>
          <p:spPr>
            <a:xfrm>
              <a:off x="2355212" y="2775134"/>
              <a:ext cx="0" cy="956034"/>
            </a:xfrm>
            <a:prstGeom prst="line">
              <a:avLst/>
            </a:prstGeom>
            <a:ln w="12700">
              <a:solidFill>
                <a:srgbClr val="796BA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49">
              <a:extLst>
                <a:ext uri="{FF2B5EF4-FFF2-40B4-BE49-F238E27FC236}">
                  <a16:creationId xmlns:a16="http://schemas.microsoft.com/office/drawing/2014/main" id="{FBDC9DB8-A872-DF4A-AB19-71D3E6A12896}"/>
                </a:ext>
              </a:extLst>
            </p:cNvPr>
            <p:cNvSpPr txBox="1"/>
            <p:nvPr/>
          </p:nvSpPr>
          <p:spPr bwMode="auto">
            <a:xfrm>
              <a:off x="1549940" y="3821627"/>
              <a:ext cx="2213922" cy="1034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TW" sz="1600" b="1" dirty="0">
                  <a:latin typeface="Times" pitchFamily="2" charset="0"/>
                  <a:ea typeface="微軟正黑體" panose="020B0604030504040204" pitchFamily="34" charset="-120"/>
                </a:rPr>
                <a:t>25</a:t>
              </a:r>
              <a:r>
                <a:rPr lang="zh-TW" altLang="en-US" sz="1600" b="1" dirty="0">
                  <a:latin typeface="Times" pitchFamily="2" charset="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Times" pitchFamily="2" charset="0"/>
                  <a:ea typeface="微軟正黑體" panose="020B0604030504040204" pitchFamily="34" charset="-120"/>
                </a:rPr>
                <a:t>channels</a:t>
              </a:r>
            </a:p>
            <a:p>
              <a:pPr>
                <a:lnSpc>
                  <a:spcPct val="130000"/>
                </a:lnSpc>
              </a:pPr>
              <a:r>
                <a:rPr lang="en-US" altLang="zh-TW" sz="1600" b="1" dirty="0">
                  <a:latin typeface="Times" pitchFamily="2" charset="0"/>
                  <a:ea typeface="微軟正黑體" panose="020B0604030504040204" pitchFamily="34" charset="-120"/>
                </a:rPr>
                <a:t>125</a:t>
              </a:r>
              <a:r>
                <a:rPr lang="zh-TW" altLang="en-US" sz="1600" b="1" dirty="0">
                  <a:latin typeface="Times" pitchFamily="2" charset="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Times" pitchFamily="2" charset="0"/>
                  <a:ea typeface="微軟正黑體" panose="020B0604030504040204" pitchFamily="34" charset="-120"/>
                </a:rPr>
                <a:t>videos</a:t>
              </a:r>
            </a:p>
            <a:p>
              <a:pPr>
                <a:lnSpc>
                  <a:spcPct val="130000"/>
                </a:lnSpc>
              </a:pPr>
              <a:r>
                <a:rPr lang="en-US" altLang="zh-TW" sz="1600" b="1" dirty="0">
                  <a:latin typeface="Times" pitchFamily="2" charset="0"/>
                  <a:ea typeface="微軟正黑體" panose="020B0604030504040204" pitchFamily="34" charset="-120"/>
                </a:rPr>
                <a:t>12,500</a:t>
              </a:r>
              <a:r>
                <a:rPr lang="zh-TW" altLang="en-US" sz="1600" b="1" dirty="0">
                  <a:latin typeface="Times" pitchFamily="2" charset="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Times" pitchFamily="2" charset="0"/>
                  <a:ea typeface="微軟正黑體" panose="020B0604030504040204" pitchFamily="34" charset="-120"/>
                </a:rPr>
                <a:t>comments</a:t>
              </a:r>
              <a:endParaRPr lang="zh-TW" altLang="en-US" sz="1600" b="1" dirty="0"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97C4E4D-B731-1742-9D42-3D1665B5D2E4}"/>
              </a:ext>
            </a:extLst>
          </p:cNvPr>
          <p:cNvGrpSpPr/>
          <p:nvPr/>
        </p:nvGrpSpPr>
        <p:grpSpPr>
          <a:xfrm>
            <a:off x="2417113" y="3540333"/>
            <a:ext cx="2671729" cy="2776725"/>
            <a:chOff x="3728679" y="2684321"/>
            <a:chExt cx="2671729" cy="2776725"/>
          </a:xfrm>
        </p:grpSpPr>
        <p:cxnSp>
          <p:nvCxnSpPr>
            <p:cNvPr id="25" name="直接连接符 22">
              <a:extLst>
                <a:ext uri="{FF2B5EF4-FFF2-40B4-BE49-F238E27FC236}">
                  <a16:creationId xmlns:a16="http://schemas.microsoft.com/office/drawing/2014/main" id="{3945909F-BE49-5A4E-87D0-406FFB42786D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70" y="2684321"/>
              <a:ext cx="0" cy="956034"/>
            </a:xfrm>
            <a:prstGeom prst="line">
              <a:avLst/>
            </a:prstGeom>
            <a:ln w="12700">
              <a:solidFill>
                <a:srgbClr val="796BA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49">
              <a:extLst>
                <a:ext uri="{FF2B5EF4-FFF2-40B4-BE49-F238E27FC236}">
                  <a16:creationId xmlns:a16="http://schemas.microsoft.com/office/drawing/2014/main" id="{A465A738-3062-EF42-B269-CF06CF01EA5D}"/>
                </a:ext>
              </a:extLst>
            </p:cNvPr>
            <p:cNvSpPr txBox="1"/>
            <p:nvPr/>
          </p:nvSpPr>
          <p:spPr bwMode="auto">
            <a:xfrm>
              <a:off x="3728679" y="3757374"/>
              <a:ext cx="2671729" cy="1703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TW" sz="1600" b="1" dirty="0">
                  <a:latin typeface="Times" pitchFamily="2" charset="0"/>
                  <a:ea typeface="微軟正黑體" panose="020B0604030504040204" pitchFamily="34" charset="-120"/>
                </a:rPr>
                <a:t>Three indicators for </a:t>
              </a:r>
            </a:p>
            <a:p>
              <a:pPr>
                <a:lnSpc>
                  <a:spcPct val="130000"/>
                </a:lnSpc>
              </a:pPr>
              <a:r>
                <a:rPr lang="en-US" altLang="zh-TW" sz="1600" b="1" dirty="0">
                  <a:latin typeface="Times" pitchFamily="2" charset="0"/>
                  <a:ea typeface="微軟正黑體" panose="020B0604030504040204" pitchFamily="34" charset="-120"/>
                </a:rPr>
                <a:t>analyzing comments  </a:t>
              </a:r>
            </a:p>
            <a:p>
              <a:pPr marL="342900" indent="-342900">
                <a:lnSpc>
                  <a:spcPct val="130000"/>
                </a:lnSpc>
                <a:buAutoNum type="arabicPeriod"/>
              </a:pPr>
              <a:r>
                <a:rPr lang="en-US" altLang="zh-TW" sz="1600" b="1" dirty="0">
                  <a:latin typeface="Times" pitchFamily="2" charset="0"/>
                  <a:ea typeface="微軟正黑體" panose="020B0604030504040204" pitchFamily="34" charset="-120"/>
                </a:rPr>
                <a:t>YouTuber preference </a:t>
              </a:r>
            </a:p>
            <a:p>
              <a:pPr marL="342900" indent="-342900">
                <a:lnSpc>
                  <a:spcPct val="130000"/>
                </a:lnSpc>
                <a:buAutoNum type="arabicPeriod"/>
              </a:pPr>
              <a:r>
                <a:rPr lang="en" altLang="zh-TW" sz="1600" b="1" dirty="0">
                  <a:latin typeface="Times" pitchFamily="2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Video preferences </a:t>
              </a:r>
            </a:p>
            <a:p>
              <a:pPr marL="342900" indent="-342900">
                <a:lnSpc>
                  <a:spcPct val="130000"/>
                </a:lnSpc>
                <a:buAutoNum type="arabicPeriod"/>
              </a:pPr>
              <a:r>
                <a:rPr lang="en" altLang="zh-TW" sz="1600" b="1" dirty="0">
                  <a:latin typeface="Times" pitchFamily="2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Excitement level 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DAFB950-F7AF-5741-9ECB-1F2DC6F3F538}"/>
              </a:ext>
            </a:extLst>
          </p:cNvPr>
          <p:cNvGrpSpPr/>
          <p:nvPr/>
        </p:nvGrpSpPr>
        <p:grpSpPr>
          <a:xfrm>
            <a:off x="5154861" y="3542148"/>
            <a:ext cx="2228569" cy="1639264"/>
            <a:chOff x="6692389" y="2772015"/>
            <a:chExt cx="2228569" cy="1639264"/>
          </a:xfrm>
        </p:grpSpPr>
        <p:cxnSp>
          <p:nvCxnSpPr>
            <p:cNvPr id="36" name="直接连接符 23">
              <a:extLst>
                <a:ext uri="{FF2B5EF4-FFF2-40B4-BE49-F238E27FC236}">
                  <a16:creationId xmlns:a16="http://schemas.microsoft.com/office/drawing/2014/main" id="{CBA5465C-418B-544E-824F-AE3B969633CB}"/>
                </a:ext>
              </a:extLst>
            </p:cNvPr>
            <p:cNvCxnSpPr/>
            <p:nvPr/>
          </p:nvCxnSpPr>
          <p:spPr>
            <a:xfrm>
              <a:off x="7564972" y="2772015"/>
              <a:ext cx="0" cy="956034"/>
            </a:xfrm>
            <a:prstGeom prst="line">
              <a:avLst/>
            </a:prstGeom>
            <a:ln w="12700">
              <a:solidFill>
                <a:srgbClr val="796BA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52">
              <a:extLst>
                <a:ext uri="{FF2B5EF4-FFF2-40B4-BE49-F238E27FC236}">
                  <a16:creationId xmlns:a16="http://schemas.microsoft.com/office/drawing/2014/main" id="{15C90C4A-98BC-1E4E-9C28-C58E2D0A2728}"/>
                </a:ext>
              </a:extLst>
            </p:cNvPr>
            <p:cNvSpPr txBox="1"/>
            <p:nvPr/>
          </p:nvSpPr>
          <p:spPr bwMode="auto">
            <a:xfrm>
              <a:off x="6692389" y="3826504"/>
              <a:ext cx="22285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TW" sz="1600" b="1" dirty="0"/>
                <a:t>Three </a:t>
              </a:r>
              <a:r>
                <a:rPr lang="en" altLang="zh-TW" sz="1600" b="1" dirty="0">
                  <a:latin typeface="Times" pitchFamily="2" charset="0"/>
                </a:rPr>
                <a:t>experts</a:t>
              </a:r>
              <a:r>
                <a:rPr lang="en" altLang="zh-TW" sz="1600" b="1" dirty="0"/>
                <a:t> annotate sentiment indicators .</a:t>
              </a:r>
              <a:endParaRPr lang="en" altLang="zh-TW" sz="14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6A1204A-AF83-E941-919F-177F359C35A5}"/>
              </a:ext>
            </a:extLst>
          </p:cNvPr>
          <p:cNvGrpSpPr/>
          <p:nvPr/>
        </p:nvGrpSpPr>
        <p:grpSpPr>
          <a:xfrm>
            <a:off x="96231" y="2588218"/>
            <a:ext cx="2027090" cy="939802"/>
            <a:chOff x="1497118" y="1825974"/>
            <a:chExt cx="2027090" cy="939802"/>
          </a:xfrm>
        </p:grpSpPr>
        <p:sp>
          <p:nvSpPr>
            <p:cNvPr id="48" name="圆角矩形 11">
              <a:extLst>
                <a:ext uri="{FF2B5EF4-FFF2-40B4-BE49-F238E27FC236}">
                  <a16:creationId xmlns:a16="http://schemas.microsoft.com/office/drawing/2014/main" id="{362F9AC1-7A93-0F44-8A29-A4726BCB068A}"/>
                </a:ext>
              </a:extLst>
            </p:cNvPr>
            <p:cNvSpPr/>
            <p:nvPr/>
          </p:nvSpPr>
          <p:spPr>
            <a:xfrm>
              <a:off x="1497118" y="1825974"/>
              <a:ext cx="2027090" cy="939802"/>
            </a:xfrm>
            <a:prstGeom prst="roundRect">
              <a:avLst>
                <a:gd name="adj" fmla="val 50000"/>
              </a:avLst>
            </a:prstGeom>
            <a:solidFill>
              <a:srgbClr val="796BAE">
                <a:alpha val="90000"/>
              </a:srgbClr>
            </a:solidFill>
            <a:ln w="15875">
              <a:solidFill>
                <a:schemeClr val="bg1"/>
              </a:solidFill>
            </a:ln>
            <a:effectLst>
              <a:outerShdw blurRad="330200" dist="215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9" name="组合 30">
              <a:extLst>
                <a:ext uri="{FF2B5EF4-FFF2-40B4-BE49-F238E27FC236}">
                  <a16:creationId xmlns:a16="http://schemas.microsoft.com/office/drawing/2014/main" id="{96F340DB-A4D7-FE4A-872F-D56DAF842DB7}"/>
                </a:ext>
              </a:extLst>
            </p:cNvPr>
            <p:cNvGrpSpPr/>
            <p:nvPr/>
          </p:nvGrpSpPr>
          <p:grpSpPr>
            <a:xfrm>
              <a:off x="1708185" y="2109887"/>
              <a:ext cx="305172" cy="371975"/>
              <a:chOff x="3584153" y="852572"/>
              <a:chExt cx="708597" cy="863713"/>
            </a:xfrm>
            <a:solidFill>
              <a:schemeClr val="bg1"/>
            </a:solidFill>
          </p:grpSpPr>
          <p:sp>
            <p:nvSpPr>
              <p:cNvPr id="51" name="Freeform 34">
                <a:extLst>
                  <a:ext uri="{FF2B5EF4-FFF2-40B4-BE49-F238E27FC236}">
                    <a16:creationId xmlns:a16="http://schemas.microsoft.com/office/drawing/2014/main" id="{8567D894-4EA6-8B4C-AA65-851812B38F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84153" y="852572"/>
                <a:ext cx="708597" cy="863713"/>
              </a:xfrm>
              <a:custGeom>
                <a:avLst/>
                <a:gdLst>
                  <a:gd name="T0" fmla="*/ 16 w 667"/>
                  <a:gd name="T1" fmla="*/ 176 h 813"/>
                  <a:gd name="T2" fmla="*/ 175 w 667"/>
                  <a:gd name="T3" fmla="*/ 16 h 813"/>
                  <a:gd name="T4" fmla="*/ 214 w 667"/>
                  <a:gd name="T5" fmla="*/ 0 h 813"/>
                  <a:gd name="T6" fmla="*/ 613 w 667"/>
                  <a:gd name="T7" fmla="*/ 0 h 813"/>
                  <a:gd name="T8" fmla="*/ 667 w 667"/>
                  <a:gd name="T9" fmla="*/ 54 h 813"/>
                  <a:gd name="T10" fmla="*/ 667 w 667"/>
                  <a:gd name="T11" fmla="*/ 759 h 813"/>
                  <a:gd name="T12" fmla="*/ 613 w 667"/>
                  <a:gd name="T13" fmla="*/ 813 h 813"/>
                  <a:gd name="T14" fmla="*/ 54 w 667"/>
                  <a:gd name="T15" fmla="*/ 813 h 813"/>
                  <a:gd name="T16" fmla="*/ 0 w 667"/>
                  <a:gd name="T17" fmla="*/ 759 h 813"/>
                  <a:gd name="T18" fmla="*/ 0 w 667"/>
                  <a:gd name="T19" fmla="*/ 214 h 813"/>
                  <a:gd name="T20" fmla="*/ 16 w 667"/>
                  <a:gd name="T21" fmla="*/ 176 h 813"/>
                  <a:gd name="T22" fmla="*/ 194 w 667"/>
                  <a:gd name="T23" fmla="*/ 229 h 813"/>
                  <a:gd name="T24" fmla="*/ 57 w 667"/>
                  <a:gd name="T25" fmla="*/ 229 h 813"/>
                  <a:gd name="T26" fmla="*/ 57 w 667"/>
                  <a:gd name="T27" fmla="*/ 756 h 813"/>
                  <a:gd name="T28" fmla="*/ 610 w 667"/>
                  <a:gd name="T29" fmla="*/ 756 h 813"/>
                  <a:gd name="T30" fmla="*/ 610 w 667"/>
                  <a:gd name="T31" fmla="*/ 57 h 813"/>
                  <a:gd name="T32" fmla="*/ 238 w 667"/>
                  <a:gd name="T33" fmla="*/ 57 h 813"/>
                  <a:gd name="T34" fmla="*/ 238 w 667"/>
                  <a:gd name="T35" fmla="*/ 185 h 813"/>
                  <a:gd name="T36" fmla="*/ 194 w 667"/>
                  <a:gd name="T37" fmla="*/ 229 h 813"/>
                  <a:gd name="T38" fmla="*/ 82 w 667"/>
                  <a:gd name="T39" fmla="*/ 191 h 813"/>
                  <a:gd name="T40" fmla="*/ 194 w 667"/>
                  <a:gd name="T41" fmla="*/ 191 h 813"/>
                  <a:gd name="T42" fmla="*/ 200 w 667"/>
                  <a:gd name="T43" fmla="*/ 185 h 813"/>
                  <a:gd name="T44" fmla="*/ 200 w 667"/>
                  <a:gd name="T45" fmla="*/ 72 h 813"/>
                  <a:gd name="T46" fmla="*/ 82 w 667"/>
                  <a:gd name="T47" fmla="*/ 19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7" h="813">
                    <a:moveTo>
                      <a:pt x="16" y="176"/>
                    </a:moveTo>
                    <a:cubicBezTo>
                      <a:pt x="175" y="16"/>
                      <a:pt x="175" y="16"/>
                      <a:pt x="175" y="16"/>
                    </a:cubicBezTo>
                    <a:cubicBezTo>
                      <a:pt x="186" y="6"/>
                      <a:pt x="199" y="0"/>
                      <a:pt x="214" y="0"/>
                    </a:cubicBezTo>
                    <a:cubicBezTo>
                      <a:pt x="613" y="0"/>
                      <a:pt x="613" y="0"/>
                      <a:pt x="613" y="0"/>
                    </a:cubicBezTo>
                    <a:cubicBezTo>
                      <a:pt x="643" y="0"/>
                      <a:pt x="667" y="24"/>
                      <a:pt x="667" y="54"/>
                    </a:cubicBezTo>
                    <a:cubicBezTo>
                      <a:pt x="667" y="759"/>
                      <a:pt x="667" y="759"/>
                      <a:pt x="667" y="759"/>
                    </a:cubicBezTo>
                    <a:cubicBezTo>
                      <a:pt x="667" y="789"/>
                      <a:pt x="643" y="813"/>
                      <a:pt x="613" y="813"/>
                    </a:cubicBezTo>
                    <a:cubicBezTo>
                      <a:pt x="54" y="813"/>
                      <a:pt x="54" y="813"/>
                      <a:pt x="54" y="813"/>
                    </a:cubicBezTo>
                    <a:cubicBezTo>
                      <a:pt x="24" y="813"/>
                      <a:pt x="0" y="789"/>
                      <a:pt x="0" y="759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00"/>
                      <a:pt x="5" y="186"/>
                      <a:pt x="16" y="176"/>
                    </a:cubicBezTo>
                    <a:close/>
                    <a:moveTo>
                      <a:pt x="194" y="229"/>
                    </a:moveTo>
                    <a:cubicBezTo>
                      <a:pt x="57" y="229"/>
                      <a:pt x="57" y="229"/>
                      <a:pt x="57" y="229"/>
                    </a:cubicBezTo>
                    <a:cubicBezTo>
                      <a:pt x="57" y="756"/>
                      <a:pt x="57" y="756"/>
                      <a:pt x="57" y="756"/>
                    </a:cubicBezTo>
                    <a:cubicBezTo>
                      <a:pt x="610" y="756"/>
                      <a:pt x="610" y="756"/>
                      <a:pt x="610" y="756"/>
                    </a:cubicBezTo>
                    <a:cubicBezTo>
                      <a:pt x="610" y="57"/>
                      <a:pt x="610" y="57"/>
                      <a:pt x="610" y="57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8" y="185"/>
                      <a:pt x="238" y="185"/>
                      <a:pt x="238" y="185"/>
                    </a:cubicBezTo>
                    <a:cubicBezTo>
                      <a:pt x="238" y="210"/>
                      <a:pt x="218" y="229"/>
                      <a:pt x="194" y="229"/>
                    </a:cubicBezTo>
                    <a:close/>
                    <a:moveTo>
                      <a:pt x="82" y="191"/>
                    </a:moveTo>
                    <a:cubicBezTo>
                      <a:pt x="194" y="191"/>
                      <a:pt x="194" y="191"/>
                      <a:pt x="194" y="191"/>
                    </a:cubicBezTo>
                    <a:cubicBezTo>
                      <a:pt x="197" y="191"/>
                      <a:pt x="200" y="188"/>
                      <a:pt x="200" y="185"/>
                    </a:cubicBezTo>
                    <a:cubicBezTo>
                      <a:pt x="200" y="72"/>
                      <a:pt x="200" y="72"/>
                      <a:pt x="200" y="72"/>
                    </a:cubicBezTo>
                    <a:cubicBezTo>
                      <a:pt x="82" y="191"/>
                      <a:pt x="82" y="191"/>
                      <a:pt x="8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2" name="Freeform 35">
                <a:extLst>
                  <a:ext uri="{FF2B5EF4-FFF2-40B4-BE49-F238E27FC236}">
                    <a16:creationId xmlns:a16="http://schemas.microsoft.com/office/drawing/2014/main" id="{F0A1BFFC-A68A-F642-B7EE-3B100C369E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60608" y="1013073"/>
                <a:ext cx="533672" cy="561112"/>
              </a:xfrm>
              <a:custGeom>
                <a:avLst/>
                <a:gdLst>
                  <a:gd name="T0" fmla="*/ 170 w 477"/>
                  <a:gd name="T1" fmla="*/ 429 h 502"/>
                  <a:gd name="T2" fmla="*/ 86 w 477"/>
                  <a:gd name="T3" fmla="*/ 502 h 502"/>
                  <a:gd name="T4" fmla="*/ 0 w 477"/>
                  <a:gd name="T5" fmla="*/ 416 h 502"/>
                  <a:gd name="T6" fmla="*/ 72 w 477"/>
                  <a:gd name="T7" fmla="*/ 330 h 502"/>
                  <a:gd name="T8" fmla="*/ 63 w 477"/>
                  <a:gd name="T9" fmla="*/ 258 h 502"/>
                  <a:gd name="T10" fmla="*/ 144 w 477"/>
                  <a:gd name="T11" fmla="*/ 143 h 502"/>
                  <a:gd name="T12" fmla="*/ 254 w 477"/>
                  <a:gd name="T13" fmla="*/ 20 h 502"/>
                  <a:gd name="T14" fmla="*/ 458 w 477"/>
                  <a:gd name="T15" fmla="*/ 0 h 502"/>
                  <a:gd name="T16" fmla="*/ 477 w 477"/>
                  <a:gd name="T17" fmla="*/ 153 h 502"/>
                  <a:gd name="T18" fmla="*/ 398 w 477"/>
                  <a:gd name="T19" fmla="*/ 172 h 502"/>
                  <a:gd name="T20" fmla="*/ 438 w 477"/>
                  <a:gd name="T21" fmla="*/ 223 h 502"/>
                  <a:gd name="T22" fmla="*/ 404 w 477"/>
                  <a:gd name="T23" fmla="*/ 245 h 502"/>
                  <a:gd name="T24" fmla="*/ 452 w 477"/>
                  <a:gd name="T25" fmla="*/ 355 h 502"/>
                  <a:gd name="T26" fmla="*/ 452 w 477"/>
                  <a:gd name="T27" fmla="*/ 477 h 502"/>
                  <a:gd name="T28" fmla="*/ 330 w 477"/>
                  <a:gd name="T29" fmla="*/ 477 h 502"/>
                  <a:gd name="T30" fmla="*/ 256 w 477"/>
                  <a:gd name="T31" fmla="*/ 464 h 502"/>
                  <a:gd name="T32" fmla="*/ 235 w 477"/>
                  <a:gd name="T33" fmla="*/ 429 h 502"/>
                  <a:gd name="T34" fmla="*/ 162 w 477"/>
                  <a:gd name="T35" fmla="*/ 160 h 502"/>
                  <a:gd name="T36" fmla="*/ 135 w 477"/>
                  <a:gd name="T37" fmla="*/ 275 h 502"/>
                  <a:gd name="T38" fmla="*/ 101 w 477"/>
                  <a:gd name="T39" fmla="*/ 331 h 502"/>
                  <a:gd name="T40" fmla="*/ 171 w 477"/>
                  <a:gd name="T41" fmla="*/ 404 h 502"/>
                  <a:gd name="T42" fmla="*/ 235 w 477"/>
                  <a:gd name="T43" fmla="*/ 378 h 502"/>
                  <a:gd name="T44" fmla="*/ 306 w 477"/>
                  <a:gd name="T45" fmla="*/ 408 h 502"/>
                  <a:gd name="T46" fmla="*/ 378 w 477"/>
                  <a:gd name="T47" fmla="*/ 330 h 502"/>
                  <a:gd name="T48" fmla="*/ 353 w 477"/>
                  <a:gd name="T49" fmla="*/ 245 h 502"/>
                  <a:gd name="T50" fmla="*/ 382 w 477"/>
                  <a:gd name="T51" fmla="*/ 174 h 502"/>
                  <a:gd name="T52" fmla="*/ 273 w 477"/>
                  <a:gd name="T53" fmla="*/ 172 h 502"/>
                  <a:gd name="T54" fmla="*/ 254 w 477"/>
                  <a:gd name="T55" fmla="*/ 101 h 502"/>
                  <a:gd name="T56" fmla="*/ 292 w 477"/>
                  <a:gd name="T57" fmla="*/ 38 h 502"/>
                  <a:gd name="T58" fmla="*/ 439 w 477"/>
                  <a:gd name="T59" fmla="*/ 134 h 502"/>
                  <a:gd name="T60" fmla="*/ 425 w 477"/>
                  <a:gd name="T61" fmla="*/ 382 h 502"/>
                  <a:gd name="T62" fmla="*/ 357 w 477"/>
                  <a:gd name="T63" fmla="*/ 382 h 502"/>
                  <a:gd name="T64" fmla="*/ 357 w 477"/>
                  <a:gd name="T65" fmla="*/ 450 h 502"/>
                  <a:gd name="T66" fmla="*/ 425 w 477"/>
                  <a:gd name="T67" fmla="*/ 450 h 502"/>
                  <a:gd name="T68" fmla="*/ 425 w 477"/>
                  <a:gd name="T69" fmla="*/ 382 h 502"/>
                  <a:gd name="T70" fmla="*/ 86 w 477"/>
                  <a:gd name="T71" fmla="*/ 367 h 502"/>
                  <a:gd name="T72" fmla="*/ 38 w 477"/>
                  <a:gd name="T73" fmla="*/ 416 h 502"/>
                  <a:gd name="T74" fmla="*/ 86 w 477"/>
                  <a:gd name="T75" fmla="*/ 464 h 502"/>
                  <a:gd name="T76" fmla="*/ 134 w 477"/>
                  <a:gd name="T77" fmla="*/ 4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7" h="502">
                    <a:moveTo>
                      <a:pt x="235" y="429"/>
                    </a:moveTo>
                    <a:cubicBezTo>
                      <a:pt x="170" y="429"/>
                      <a:pt x="170" y="429"/>
                      <a:pt x="170" y="429"/>
                    </a:cubicBezTo>
                    <a:cubicBezTo>
                      <a:pt x="168" y="448"/>
                      <a:pt x="159" y="464"/>
                      <a:pt x="146" y="477"/>
                    </a:cubicBezTo>
                    <a:cubicBezTo>
                      <a:pt x="131" y="493"/>
                      <a:pt x="109" y="502"/>
                      <a:pt x="86" y="502"/>
                    </a:cubicBezTo>
                    <a:cubicBezTo>
                      <a:pt x="62" y="502"/>
                      <a:pt x="41" y="493"/>
                      <a:pt x="25" y="477"/>
                    </a:cubicBezTo>
                    <a:cubicBezTo>
                      <a:pt x="10" y="461"/>
                      <a:pt x="0" y="440"/>
                      <a:pt x="0" y="416"/>
                    </a:cubicBezTo>
                    <a:cubicBezTo>
                      <a:pt x="0" y="392"/>
                      <a:pt x="10" y="370"/>
                      <a:pt x="25" y="355"/>
                    </a:cubicBezTo>
                    <a:cubicBezTo>
                      <a:pt x="38" y="342"/>
                      <a:pt x="54" y="333"/>
                      <a:pt x="72" y="330"/>
                    </a:cubicBezTo>
                    <a:cubicBezTo>
                      <a:pt x="48" y="277"/>
                      <a:pt x="48" y="277"/>
                      <a:pt x="48" y="277"/>
                    </a:cubicBezTo>
                    <a:cubicBezTo>
                      <a:pt x="43" y="269"/>
                      <a:pt x="48" y="255"/>
                      <a:pt x="63" y="258"/>
                    </a:cubicBezTo>
                    <a:cubicBezTo>
                      <a:pt x="84" y="263"/>
                      <a:pt x="84" y="263"/>
                      <a:pt x="84" y="263"/>
                    </a:cubicBezTo>
                    <a:cubicBezTo>
                      <a:pt x="94" y="216"/>
                      <a:pt x="115" y="175"/>
                      <a:pt x="144" y="143"/>
                    </a:cubicBezTo>
                    <a:cubicBezTo>
                      <a:pt x="174" y="108"/>
                      <a:pt x="212" y="84"/>
                      <a:pt x="254" y="75"/>
                    </a:cubicBezTo>
                    <a:cubicBezTo>
                      <a:pt x="254" y="20"/>
                      <a:pt x="254" y="20"/>
                      <a:pt x="254" y="20"/>
                    </a:cubicBezTo>
                    <a:cubicBezTo>
                      <a:pt x="254" y="9"/>
                      <a:pt x="264" y="0"/>
                      <a:pt x="275" y="0"/>
                    </a:cubicBezTo>
                    <a:cubicBezTo>
                      <a:pt x="458" y="0"/>
                      <a:pt x="458" y="0"/>
                      <a:pt x="458" y="0"/>
                    </a:cubicBezTo>
                    <a:cubicBezTo>
                      <a:pt x="468" y="0"/>
                      <a:pt x="477" y="9"/>
                      <a:pt x="477" y="19"/>
                    </a:cubicBezTo>
                    <a:cubicBezTo>
                      <a:pt x="477" y="153"/>
                      <a:pt x="477" y="153"/>
                      <a:pt x="477" y="153"/>
                    </a:cubicBezTo>
                    <a:cubicBezTo>
                      <a:pt x="477" y="163"/>
                      <a:pt x="468" y="172"/>
                      <a:pt x="458" y="172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9" y="173"/>
                      <a:pt x="399" y="174"/>
                    </a:cubicBezTo>
                    <a:cubicBezTo>
                      <a:pt x="438" y="223"/>
                      <a:pt x="438" y="223"/>
                      <a:pt x="438" y="223"/>
                    </a:cubicBezTo>
                    <a:cubicBezTo>
                      <a:pt x="444" y="229"/>
                      <a:pt x="443" y="245"/>
                      <a:pt x="428" y="245"/>
                    </a:cubicBezTo>
                    <a:cubicBezTo>
                      <a:pt x="404" y="245"/>
                      <a:pt x="404" y="245"/>
                      <a:pt x="404" y="245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22" y="333"/>
                      <a:pt x="439" y="342"/>
                      <a:pt x="452" y="355"/>
                    </a:cubicBezTo>
                    <a:cubicBezTo>
                      <a:pt x="467" y="370"/>
                      <a:pt x="477" y="392"/>
                      <a:pt x="477" y="416"/>
                    </a:cubicBezTo>
                    <a:cubicBezTo>
                      <a:pt x="477" y="440"/>
                      <a:pt x="467" y="461"/>
                      <a:pt x="452" y="477"/>
                    </a:cubicBezTo>
                    <a:cubicBezTo>
                      <a:pt x="436" y="493"/>
                      <a:pt x="415" y="502"/>
                      <a:pt x="391" y="502"/>
                    </a:cubicBezTo>
                    <a:cubicBezTo>
                      <a:pt x="367" y="502"/>
                      <a:pt x="346" y="493"/>
                      <a:pt x="330" y="477"/>
                    </a:cubicBezTo>
                    <a:cubicBezTo>
                      <a:pt x="317" y="463"/>
                      <a:pt x="308" y="445"/>
                      <a:pt x="306" y="425"/>
                    </a:cubicBezTo>
                    <a:cubicBezTo>
                      <a:pt x="256" y="464"/>
                      <a:pt x="256" y="464"/>
                      <a:pt x="256" y="464"/>
                    </a:cubicBezTo>
                    <a:cubicBezTo>
                      <a:pt x="249" y="470"/>
                      <a:pt x="235" y="469"/>
                      <a:pt x="235" y="453"/>
                    </a:cubicBezTo>
                    <a:cubicBezTo>
                      <a:pt x="235" y="429"/>
                      <a:pt x="235" y="429"/>
                      <a:pt x="235" y="429"/>
                    </a:cubicBezTo>
                    <a:close/>
                    <a:moveTo>
                      <a:pt x="254" y="101"/>
                    </a:moveTo>
                    <a:cubicBezTo>
                      <a:pt x="219" y="110"/>
                      <a:pt x="188" y="131"/>
                      <a:pt x="162" y="160"/>
                    </a:cubicBezTo>
                    <a:cubicBezTo>
                      <a:pt x="137" y="189"/>
                      <a:pt x="118" y="226"/>
                      <a:pt x="109" y="269"/>
                    </a:cubicBezTo>
                    <a:cubicBezTo>
                      <a:pt x="135" y="275"/>
                      <a:pt x="135" y="275"/>
                      <a:pt x="135" y="275"/>
                    </a:cubicBezTo>
                    <a:cubicBezTo>
                      <a:pt x="148" y="278"/>
                      <a:pt x="147" y="292"/>
                      <a:pt x="140" y="298"/>
                    </a:cubicBezTo>
                    <a:cubicBezTo>
                      <a:pt x="101" y="331"/>
                      <a:pt x="101" y="331"/>
                      <a:pt x="101" y="331"/>
                    </a:cubicBezTo>
                    <a:cubicBezTo>
                      <a:pt x="118" y="334"/>
                      <a:pt x="134" y="342"/>
                      <a:pt x="146" y="355"/>
                    </a:cubicBezTo>
                    <a:cubicBezTo>
                      <a:pt x="159" y="368"/>
                      <a:pt x="168" y="385"/>
                      <a:pt x="171" y="404"/>
                    </a:cubicBezTo>
                    <a:cubicBezTo>
                      <a:pt x="235" y="404"/>
                      <a:pt x="235" y="404"/>
                      <a:pt x="235" y="404"/>
                    </a:cubicBezTo>
                    <a:cubicBezTo>
                      <a:pt x="235" y="378"/>
                      <a:pt x="235" y="378"/>
                      <a:pt x="235" y="378"/>
                    </a:cubicBezTo>
                    <a:cubicBezTo>
                      <a:pt x="235" y="365"/>
                      <a:pt x="248" y="363"/>
                      <a:pt x="256" y="369"/>
                    </a:cubicBezTo>
                    <a:cubicBezTo>
                      <a:pt x="306" y="408"/>
                      <a:pt x="306" y="408"/>
                      <a:pt x="306" y="408"/>
                    </a:cubicBezTo>
                    <a:cubicBezTo>
                      <a:pt x="308" y="387"/>
                      <a:pt x="317" y="368"/>
                      <a:pt x="330" y="355"/>
                    </a:cubicBezTo>
                    <a:cubicBezTo>
                      <a:pt x="343" y="342"/>
                      <a:pt x="360" y="333"/>
                      <a:pt x="378" y="330"/>
                    </a:cubicBezTo>
                    <a:cubicBezTo>
                      <a:pt x="378" y="245"/>
                      <a:pt x="378" y="245"/>
                      <a:pt x="378" y="245"/>
                    </a:cubicBezTo>
                    <a:cubicBezTo>
                      <a:pt x="353" y="245"/>
                      <a:pt x="353" y="245"/>
                      <a:pt x="353" y="245"/>
                    </a:cubicBezTo>
                    <a:cubicBezTo>
                      <a:pt x="340" y="245"/>
                      <a:pt x="338" y="230"/>
                      <a:pt x="344" y="223"/>
                    </a:cubicBezTo>
                    <a:cubicBezTo>
                      <a:pt x="382" y="174"/>
                      <a:pt x="382" y="174"/>
                      <a:pt x="382" y="174"/>
                    </a:cubicBezTo>
                    <a:cubicBezTo>
                      <a:pt x="383" y="173"/>
                      <a:pt x="383" y="172"/>
                      <a:pt x="384" y="172"/>
                    </a:cubicBezTo>
                    <a:cubicBezTo>
                      <a:pt x="273" y="172"/>
                      <a:pt x="273" y="172"/>
                      <a:pt x="273" y="172"/>
                    </a:cubicBezTo>
                    <a:cubicBezTo>
                      <a:pt x="263" y="172"/>
                      <a:pt x="254" y="164"/>
                      <a:pt x="254" y="153"/>
                    </a:cubicBezTo>
                    <a:cubicBezTo>
                      <a:pt x="254" y="101"/>
                      <a:pt x="254" y="101"/>
                      <a:pt x="254" y="101"/>
                    </a:cubicBezTo>
                    <a:close/>
                    <a:moveTo>
                      <a:pt x="439" y="38"/>
                    </a:moveTo>
                    <a:cubicBezTo>
                      <a:pt x="292" y="38"/>
                      <a:pt x="292" y="38"/>
                      <a:pt x="292" y="38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439" y="134"/>
                      <a:pt x="439" y="134"/>
                      <a:pt x="439" y="134"/>
                    </a:cubicBezTo>
                    <a:cubicBezTo>
                      <a:pt x="439" y="38"/>
                      <a:pt x="439" y="38"/>
                      <a:pt x="439" y="38"/>
                    </a:cubicBezTo>
                    <a:close/>
                    <a:moveTo>
                      <a:pt x="425" y="382"/>
                    </a:moveTo>
                    <a:cubicBezTo>
                      <a:pt x="416" y="373"/>
                      <a:pt x="404" y="367"/>
                      <a:pt x="391" y="367"/>
                    </a:cubicBezTo>
                    <a:cubicBezTo>
                      <a:pt x="378" y="367"/>
                      <a:pt x="366" y="373"/>
                      <a:pt x="357" y="382"/>
                    </a:cubicBezTo>
                    <a:cubicBezTo>
                      <a:pt x="349" y="390"/>
                      <a:pt x="343" y="402"/>
                      <a:pt x="343" y="416"/>
                    </a:cubicBezTo>
                    <a:cubicBezTo>
                      <a:pt x="343" y="429"/>
                      <a:pt x="349" y="441"/>
                      <a:pt x="357" y="450"/>
                    </a:cubicBezTo>
                    <a:cubicBezTo>
                      <a:pt x="366" y="459"/>
                      <a:pt x="378" y="464"/>
                      <a:pt x="391" y="464"/>
                    </a:cubicBezTo>
                    <a:cubicBezTo>
                      <a:pt x="404" y="464"/>
                      <a:pt x="416" y="459"/>
                      <a:pt x="425" y="450"/>
                    </a:cubicBezTo>
                    <a:cubicBezTo>
                      <a:pt x="434" y="441"/>
                      <a:pt x="439" y="429"/>
                      <a:pt x="439" y="416"/>
                    </a:cubicBezTo>
                    <a:cubicBezTo>
                      <a:pt x="439" y="402"/>
                      <a:pt x="434" y="390"/>
                      <a:pt x="425" y="382"/>
                    </a:cubicBezTo>
                    <a:close/>
                    <a:moveTo>
                      <a:pt x="120" y="382"/>
                    </a:moveTo>
                    <a:cubicBezTo>
                      <a:pt x="111" y="373"/>
                      <a:pt x="99" y="367"/>
                      <a:pt x="86" y="367"/>
                    </a:cubicBezTo>
                    <a:cubicBezTo>
                      <a:pt x="73" y="367"/>
                      <a:pt x="61" y="373"/>
                      <a:pt x="52" y="382"/>
                    </a:cubicBezTo>
                    <a:cubicBezTo>
                      <a:pt x="43" y="390"/>
                      <a:pt x="38" y="402"/>
                      <a:pt x="38" y="416"/>
                    </a:cubicBezTo>
                    <a:cubicBezTo>
                      <a:pt x="38" y="429"/>
                      <a:pt x="43" y="441"/>
                      <a:pt x="52" y="450"/>
                    </a:cubicBezTo>
                    <a:cubicBezTo>
                      <a:pt x="61" y="459"/>
                      <a:pt x="73" y="464"/>
                      <a:pt x="86" y="464"/>
                    </a:cubicBezTo>
                    <a:cubicBezTo>
                      <a:pt x="99" y="464"/>
                      <a:pt x="111" y="459"/>
                      <a:pt x="120" y="450"/>
                    </a:cubicBezTo>
                    <a:cubicBezTo>
                      <a:pt x="128" y="441"/>
                      <a:pt x="134" y="429"/>
                      <a:pt x="134" y="416"/>
                    </a:cubicBezTo>
                    <a:cubicBezTo>
                      <a:pt x="134" y="402"/>
                      <a:pt x="128" y="390"/>
                      <a:pt x="120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C16148D-3D09-5A4D-8FBF-C3FB78F2CF65}"/>
                </a:ext>
              </a:extLst>
            </p:cNvPr>
            <p:cNvSpPr/>
            <p:nvPr/>
          </p:nvSpPr>
          <p:spPr>
            <a:xfrm>
              <a:off x="2058413" y="1944355"/>
              <a:ext cx="129394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pitchFamily="2" charset="0"/>
                  <a:ea typeface="微軟正黑體" panose="020B0604030504040204" pitchFamily="34" charset="-120"/>
                </a:rPr>
                <a:t>Comment</a:t>
              </a:r>
            </a:p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Times" pitchFamily="2" charset="0"/>
                  <a:ea typeface="微軟正黑體" panose="020B0604030504040204" pitchFamily="34" charset="-120"/>
                </a:rPr>
                <a:t>Collection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4417D7B6-15CC-DB47-AE51-8B930E7EDE5D}"/>
              </a:ext>
            </a:extLst>
          </p:cNvPr>
          <p:cNvGrpSpPr/>
          <p:nvPr/>
        </p:nvGrpSpPr>
        <p:grpSpPr>
          <a:xfrm>
            <a:off x="2512325" y="2588218"/>
            <a:ext cx="2027090" cy="939802"/>
            <a:chOff x="3828903" y="1807584"/>
            <a:chExt cx="2027090" cy="939802"/>
          </a:xfrm>
        </p:grpSpPr>
        <p:sp>
          <p:nvSpPr>
            <p:cNvPr id="54" name="圆角矩形 11">
              <a:extLst>
                <a:ext uri="{FF2B5EF4-FFF2-40B4-BE49-F238E27FC236}">
                  <a16:creationId xmlns:a16="http://schemas.microsoft.com/office/drawing/2014/main" id="{76B791DD-DA35-A54E-8EC1-261C1C4C1C06}"/>
                </a:ext>
              </a:extLst>
            </p:cNvPr>
            <p:cNvSpPr/>
            <p:nvPr/>
          </p:nvSpPr>
          <p:spPr>
            <a:xfrm>
              <a:off x="3828903" y="1807584"/>
              <a:ext cx="2027090" cy="939802"/>
            </a:xfrm>
            <a:prstGeom prst="roundRect">
              <a:avLst>
                <a:gd name="adj" fmla="val 50000"/>
              </a:avLst>
            </a:prstGeom>
            <a:solidFill>
              <a:srgbClr val="796BAE">
                <a:alpha val="90000"/>
              </a:srgbClr>
            </a:solidFill>
            <a:ln w="15875">
              <a:solidFill>
                <a:schemeClr val="bg1"/>
              </a:solidFill>
            </a:ln>
            <a:effectLst>
              <a:outerShdw blurRad="330200" dist="215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4B1F9FF-9D3B-BB43-AA42-C013E73DA356}"/>
                </a:ext>
              </a:extLst>
            </p:cNvPr>
            <p:cNvSpPr/>
            <p:nvPr/>
          </p:nvSpPr>
          <p:spPr>
            <a:xfrm>
              <a:off x="4453402" y="1916389"/>
              <a:ext cx="130837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000" b="1" noProof="0" dirty="0">
                  <a:solidFill>
                    <a:prstClr val="white"/>
                  </a:solidFill>
                  <a:latin typeface="Times" pitchFamily="2" charset="0"/>
                  <a:ea typeface="微軟正黑體" panose="020B0604030504040204" pitchFamily="34" charset="-120"/>
                </a:rPr>
                <a:t>Sentiment</a:t>
              </a:r>
            </a:p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pitchFamily="2" charset="0"/>
                  <a:ea typeface="微軟正黑體" panose="020B0604030504040204" pitchFamily="34" charset="-120"/>
                </a:rPr>
                <a:t>Indicators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56" name="Group 94">
              <a:extLst>
                <a:ext uri="{FF2B5EF4-FFF2-40B4-BE49-F238E27FC236}">
                  <a16:creationId xmlns:a16="http://schemas.microsoft.com/office/drawing/2014/main" id="{4DFAEAC3-6AD9-BC44-B8DF-2BBCDBBF1625}"/>
                </a:ext>
              </a:extLst>
            </p:cNvPr>
            <p:cNvGrpSpPr/>
            <p:nvPr/>
          </p:nvGrpSpPr>
          <p:grpSpPr>
            <a:xfrm>
              <a:off x="4046576" y="2099642"/>
              <a:ext cx="377616" cy="367010"/>
              <a:chOff x="4713281" y="2643164"/>
              <a:chExt cx="282570" cy="274632"/>
            </a:xfrm>
            <a:solidFill>
              <a:srgbClr val="FFFFFF"/>
            </a:solidFill>
          </p:grpSpPr>
          <p:sp>
            <p:nvSpPr>
              <p:cNvPr id="57" name="îŝḷîḓé-Freeform: Shape 95">
                <a:extLst>
                  <a:ext uri="{FF2B5EF4-FFF2-40B4-BE49-F238E27FC236}">
                    <a16:creationId xmlns:a16="http://schemas.microsoft.com/office/drawing/2014/main" id="{24E6E908-F8F8-7C41-96AD-9953F136C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351" y="2643164"/>
                <a:ext cx="190500" cy="187323"/>
              </a:xfrm>
              <a:custGeom>
                <a:avLst/>
                <a:gdLst>
                  <a:gd name="T0" fmla="*/ 55 w 110"/>
                  <a:gd name="T1" fmla="*/ 16 h 108"/>
                  <a:gd name="T2" fmla="*/ 92 w 110"/>
                  <a:gd name="T3" fmla="*/ 54 h 108"/>
                  <a:gd name="T4" fmla="*/ 55 w 110"/>
                  <a:gd name="T5" fmla="*/ 92 h 108"/>
                  <a:gd name="T6" fmla="*/ 17 w 110"/>
                  <a:gd name="T7" fmla="*/ 54 h 108"/>
                  <a:gd name="T8" fmla="*/ 55 w 110"/>
                  <a:gd name="T9" fmla="*/ 16 h 108"/>
                  <a:gd name="T10" fmla="*/ 90 w 110"/>
                  <a:gd name="T11" fmla="*/ 19 h 108"/>
                  <a:gd name="T12" fmla="*/ 19 w 110"/>
                  <a:gd name="T13" fmla="*/ 19 h 108"/>
                  <a:gd name="T14" fmla="*/ 19 w 110"/>
                  <a:gd name="T15" fmla="*/ 89 h 108"/>
                  <a:gd name="T16" fmla="*/ 90 w 110"/>
                  <a:gd name="T17" fmla="*/ 89 h 108"/>
                  <a:gd name="T18" fmla="*/ 90 w 110"/>
                  <a:gd name="T19" fmla="*/ 19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108">
                    <a:moveTo>
                      <a:pt x="55" y="16"/>
                    </a:moveTo>
                    <a:cubicBezTo>
                      <a:pt x="76" y="16"/>
                      <a:pt x="92" y="33"/>
                      <a:pt x="92" y="54"/>
                    </a:cubicBezTo>
                    <a:cubicBezTo>
                      <a:pt x="92" y="75"/>
                      <a:pt x="76" y="92"/>
                      <a:pt x="55" y="92"/>
                    </a:cubicBezTo>
                    <a:cubicBezTo>
                      <a:pt x="34" y="92"/>
                      <a:pt x="17" y="75"/>
                      <a:pt x="17" y="54"/>
                    </a:cubicBezTo>
                    <a:cubicBezTo>
                      <a:pt x="17" y="33"/>
                      <a:pt x="34" y="16"/>
                      <a:pt x="55" y="16"/>
                    </a:cubicBezTo>
                    <a:close/>
                    <a:moveTo>
                      <a:pt x="90" y="19"/>
                    </a:moveTo>
                    <a:cubicBezTo>
                      <a:pt x="71" y="0"/>
                      <a:pt x="39" y="0"/>
                      <a:pt x="19" y="19"/>
                    </a:cubicBezTo>
                    <a:cubicBezTo>
                      <a:pt x="0" y="38"/>
                      <a:pt x="0" y="70"/>
                      <a:pt x="19" y="89"/>
                    </a:cubicBezTo>
                    <a:cubicBezTo>
                      <a:pt x="39" y="108"/>
                      <a:pt x="71" y="108"/>
                      <a:pt x="90" y="89"/>
                    </a:cubicBezTo>
                    <a:cubicBezTo>
                      <a:pt x="110" y="70"/>
                      <a:pt x="110" y="38"/>
                      <a:pt x="9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endParaRPr>
              </a:p>
            </p:txBody>
          </p:sp>
          <p:sp>
            <p:nvSpPr>
              <p:cNvPr id="58" name="îŝḷîḓé-Freeform: Shape 96">
                <a:extLst>
                  <a:ext uri="{FF2B5EF4-FFF2-40B4-BE49-F238E27FC236}">
                    <a16:creationId xmlns:a16="http://schemas.microsoft.com/office/drawing/2014/main" id="{753E61C0-34B8-F247-AD75-8E27B196A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3763" y="2790800"/>
                <a:ext cx="39688" cy="39687"/>
              </a:xfrm>
              <a:custGeom>
                <a:avLst/>
                <a:gdLst>
                  <a:gd name="T0" fmla="*/ 12 w 23"/>
                  <a:gd name="T1" fmla="*/ 23 h 23"/>
                  <a:gd name="T2" fmla="*/ 23 w 23"/>
                  <a:gd name="T3" fmla="*/ 12 h 23"/>
                  <a:gd name="T4" fmla="*/ 17 w 23"/>
                  <a:gd name="T5" fmla="*/ 7 h 23"/>
                  <a:gd name="T6" fmla="*/ 11 w 23"/>
                  <a:gd name="T7" fmla="*/ 0 h 23"/>
                  <a:gd name="T8" fmla="*/ 0 w 23"/>
                  <a:gd name="T9" fmla="*/ 11 h 23"/>
                  <a:gd name="T10" fmla="*/ 12 w 23"/>
                  <a:gd name="T1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1" y="11"/>
                      <a:pt x="19" y="9"/>
                      <a:pt x="17" y="7"/>
                    </a:cubicBezTo>
                    <a:cubicBezTo>
                      <a:pt x="15" y="5"/>
                      <a:pt x="13" y="2"/>
                      <a:pt x="11" y="0"/>
                    </a:cubicBezTo>
                    <a:cubicBezTo>
                      <a:pt x="0" y="11"/>
                      <a:pt x="0" y="11"/>
                      <a:pt x="0" y="11"/>
                    </a:cubicBezTo>
                    <a:lnTo>
                      <a:pt x="12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endParaRPr>
              </a:p>
            </p:txBody>
          </p:sp>
          <p:sp>
            <p:nvSpPr>
              <p:cNvPr id="59" name="îŝḷîḓé-Freeform: Shape 97">
                <a:extLst>
                  <a:ext uri="{FF2B5EF4-FFF2-40B4-BE49-F238E27FC236}">
                    <a16:creationId xmlns:a16="http://schemas.microsoft.com/office/drawing/2014/main" id="{6B76A34F-686A-9346-962A-A21E93F4D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1" y="2811434"/>
                <a:ext cx="109538" cy="106362"/>
              </a:xfrm>
              <a:custGeom>
                <a:avLst/>
                <a:gdLst>
                  <a:gd name="T0" fmla="*/ 4 w 63"/>
                  <a:gd name="T1" fmla="*/ 43 h 61"/>
                  <a:gd name="T2" fmla="*/ 4 w 63"/>
                  <a:gd name="T3" fmla="*/ 57 h 61"/>
                  <a:gd name="T4" fmla="*/ 19 w 63"/>
                  <a:gd name="T5" fmla="*/ 57 h 61"/>
                  <a:gd name="T6" fmla="*/ 63 w 63"/>
                  <a:gd name="T7" fmla="*/ 14 h 61"/>
                  <a:gd name="T8" fmla="*/ 48 w 63"/>
                  <a:gd name="T9" fmla="*/ 0 h 61"/>
                  <a:gd name="T10" fmla="*/ 4 w 63"/>
                  <a:gd name="T11" fmla="*/ 4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61">
                    <a:moveTo>
                      <a:pt x="4" y="43"/>
                    </a:moveTo>
                    <a:cubicBezTo>
                      <a:pt x="0" y="47"/>
                      <a:pt x="0" y="53"/>
                      <a:pt x="4" y="57"/>
                    </a:cubicBezTo>
                    <a:cubicBezTo>
                      <a:pt x="8" y="61"/>
                      <a:pt x="15" y="61"/>
                      <a:pt x="19" y="5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4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endParaRPr>
              </a:p>
            </p:txBody>
          </p:sp>
          <p:sp>
            <p:nvSpPr>
              <p:cNvPr id="60" name="îŝḷîḓé-Freeform: Shape 110">
                <a:extLst>
                  <a:ext uri="{FF2B5EF4-FFF2-40B4-BE49-F238E27FC236}">
                    <a16:creationId xmlns:a16="http://schemas.microsoft.com/office/drawing/2014/main" id="{72A474B1-3DBC-454E-A522-638A8A312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563" y="2757488"/>
                <a:ext cx="63500" cy="33338"/>
              </a:xfrm>
              <a:custGeom>
                <a:avLst/>
                <a:gdLst>
                  <a:gd name="T0" fmla="*/ 14 w 37"/>
                  <a:gd name="T1" fmla="*/ 19 h 19"/>
                  <a:gd name="T2" fmla="*/ 3 w 37"/>
                  <a:gd name="T3" fmla="*/ 17 h 19"/>
                  <a:gd name="T4" fmla="*/ 3 w 37"/>
                  <a:gd name="T5" fmla="*/ 17 h 19"/>
                  <a:gd name="T6" fmla="*/ 1 w 37"/>
                  <a:gd name="T7" fmla="*/ 12 h 19"/>
                  <a:gd name="T8" fmla="*/ 5 w 37"/>
                  <a:gd name="T9" fmla="*/ 10 h 19"/>
                  <a:gd name="T10" fmla="*/ 14 w 37"/>
                  <a:gd name="T11" fmla="*/ 12 h 19"/>
                  <a:gd name="T12" fmla="*/ 30 w 37"/>
                  <a:gd name="T13" fmla="*/ 2 h 19"/>
                  <a:gd name="T14" fmla="*/ 34 w 37"/>
                  <a:gd name="T15" fmla="*/ 0 h 19"/>
                  <a:gd name="T16" fmla="*/ 36 w 37"/>
                  <a:gd name="T17" fmla="*/ 5 h 19"/>
                  <a:gd name="T18" fmla="*/ 14 w 37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19">
                    <a:moveTo>
                      <a:pt x="14" y="19"/>
                    </a:moveTo>
                    <a:cubicBezTo>
                      <a:pt x="10" y="19"/>
                      <a:pt x="7" y="18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" y="16"/>
                      <a:pt x="0" y="14"/>
                      <a:pt x="1" y="12"/>
                    </a:cubicBezTo>
                    <a:cubicBezTo>
                      <a:pt x="2" y="11"/>
                      <a:pt x="4" y="10"/>
                      <a:pt x="5" y="10"/>
                    </a:cubicBezTo>
                    <a:cubicBezTo>
                      <a:pt x="8" y="12"/>
                      <a:pt x="11" y="12"/>
                      <a:pt x="14" y="12"/>
                    </a:cubicBezTo>
                    <a:cubicBezTo>
                      <a:pt x="21" y="12"/>
                      <a:pt x="28" y="8"/>
                      <a:pt x="30" y="2"/>
                    </a:cubicBezTo>
                    <a:cubicBezTo>
                      <a:pt x="31" y="0"/>
                      <a:pt x="33" y="0"/>
                      <a:pt x="34" y="0"/>
                    </a:cubicBezTo>
                    <a:cubicBezTo>
                      <a:pt x="36" y="1"/>
                      <a:pt x="37" y="3"/>
                      <a:pt x="36" y="5"/>
                    </a:cubicBezTo>
                    <a:cubicBezTo>
                      <a:pt x="33" y="14"/>
                      <a:pt x="24" y="19"/>
                      <a:pt x="1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963B41EC-F1C0-A440-88A6-E495BA2D40EA}"/>
              </a:ext>
            </a:extLst>
          </p:cNvPr>
          <p:cNvGrpSpPr/>
          <p:nvPr/>
        </p:nvGrpSpPr>
        <p:grpSpPr>
          <a:xfrm>
            <a:off x="4971963" y="2588660"/>
            <a:ext cx="2027090" cy="939802"/>
            <a:chOff x="6520314" y="1825974"/>
            <a:chExt cx="2027090" cy="939802"/>
          </a:xfrm>
        </p:grpSpPr>
        <p:sp>
          <p:nvSpPr>
            <p:cNvPr id="62" name="圆角矩形 12">
              <a:extLst>
                <a:ext uri="{FF2B5EF4-FFF2-40B4-BE49-F238E27FC236}">
                  <a16:creationId xmlns:a16="http://schemas.microsoft.com/office/drawing/2014/main" id="{78112BC7-777A-ED45-BD58-BE363D57901E}"/>
                </a:ext>
              </a:extLst>
            </p:cNvPr>
            <p:cNvSpPr/>
            <p:nvPr/>
          </p:nvSpPr>
          <p:spPr>
            <a:xfrm>
              <a:off x="6520314" y="1825974"/>
              <a:ext cx="2027090" cy="939802"/>
            </a:xfrm>
            <a:prstGeom prst="roundRect">
              <a:avLst>
                <a:gd name="adj" fmla="val 50000"/>
              </a:avLst>
            </a:prstGeom>
            <a:solidFill>
              <a:srgbClr val="796BAE">
                <a:alpha val="90000"/>
              </a:srgbClr>
            </a:solidFill>
            <a:ln w="15875">
              <a:solidFill>
                <a:schemeClr val="bg1"/>
              </a:solidFill>
            </a:ln>
            <a:effectLst>
              <a:outerShdw blurRad="330200" dist="215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A8E977E-41DB-7145-BD35-29D8CF2BDD7F}"/>
                </a:ext>
              </a:extLst>
            </p:cNvPr>
            <p:cNvSpPr/>
            <p:nvPr/>
          </p:nvSpPr>
          <p:spPr>
            <a:xfrm>
              <a:off x="7212589" y="1967626"/>
              <a:ext cx="115288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000" b="1" dirty="0">
                  <a:solidFill>
                    <a:prstClr val="white"/>
                  </a:solidFill>
                  <a:latin typeface="Times" pitchFamily="2" charset="0"/>
                  <a:ea typeface="微軟正黑體" panose="020B0604030504040204" pitchFamily="34" charset="-120"/>
                </a:rPr>
                <a:t>Data</a:t>
              </a:r>
            </a:p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pitchFamily="2" charset="0"/>
                  <a:ea typeface="微軟正黑體" panose="020B0604030504040204" pitchFamily="34" charset="-120"/>
                </a:rPr>
                <a:t>Labeling</a:t>
              </a:r>
            </a:p>
          </p:txBody>
        </p:sp>
        <p:grpSp>
          <p:nvGrpSpPr>
            <p:cNvPr id="64" name="Group 27">
              <a:extLst>
                <a:ext uri="{FF2B5EF4-FFF2-40B4-BE49-F238E27FC236}">
                  <a16:creationId xmlns:a16="http://schemas.microsoft.com/office/drawing/2014/main" id="{6FB81427-CF98-D246-B19B-F696B57BF559}"/>
                </a:ext>
              </a:extLst>
            </p:cNvPr>
            <p:cNvGrpSpPr/>
            <p:nvPr/>
          </p:nvGrpSpPr>
          <p:grpSpPr bwMode="auto">
            <a:xfrm>
              <a:off x="6765517" y="2108885"/>
              <a:ext cx="290882" cy="368344"/>
              <a:chOff x="0" y="0"/>
              <a:chExt cx="127" cy="163"/>
            </a:xfrm>
            <a:solidFill>
              <a:schemeClr val="bg1"/>
            </a:solidFill>
          </p:grpSpPr>
          <p:sp>
            <p:nvSpPr>
              <p:cNvPr id="65" name="Freeform 28">
                <a:extLst>
                  <a:ext uri="{FF2B5EF4-FFF2-40B4-BE49-F238E27FC236}">
                    <a16:creationId xmlns:a16="http://schemas.microsoft.com/office/drawing/2014/main" id="{03FC71AC-C24C-0144-B2CA-EED710A17E82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27" cy="163"/>
              </a:xfrm>
              <a:custGeom>
                <a:avLst/>
                <a:gdLst>
                  <a:gd name="T0" fmla="*/ 28 w 124"/>
                  <a:gd name="T1" fmla="*/ 146 h 159"/>
                  <a:gd name="T2" fmla="*/ 14 w 124"/>
                  <a:gd name="T3" fmla="*/ 146 h 159"/>
                  <a:gd name="T4" fmla="*/ 14 w 124"/>
                  <a:gd name="T5" fmla="*/ 13 h 159"/>
                  <a:gd name="T6" fmla="*/ 117 w 124"/>
                  <a:gd name="T7" fmla="*/ 13 h 159"/>
                  <a:gd name="T8" fmla="*/ 124 w 124"/>
                  <a:gd name="T9" fmla="*/ 7 h 159"/>
                  <a:gd name="T10" fmla="*/ 117 w 124"/>
                  <a:gd name="T11" fmla="*/ 0 h 159"/>
                  <a:gd name="T12" fmla="*/ 7 w 124"/>
                  <a:gd name="T13" fmla="*/ 0 h 159"/>
                  <a:gd name="T14" fmla="*/ 0 w 124"/>
                  <a:gd name="T15" fmla="*/ 7 h 159"/>
                  <a:gd name="T16" fmla="*/ 0 w 124"/>
                  <a:gd name="T17" fmla="*/ 152 h 159"/>
                  <a:gd name="T18" fmla="*/ 7 w 124"/>
                  <a:gd name="T19" fmla="*/ 159 h 159"/>
                  <a:gd name="T20" fmla="*/ 28 w 124"/>
                  <a:gd name="T21" fmla="*/ 159 h 159"/>
                  <a:gd name="T22" fmla="*/ 35 w 124"/>
                  <a:gd name="T23" fmla="*/ 152 h 159"/>
                  <a:gd name="T24" fmla="*/ 28 w 124"/>
                  <a:gd name="T25" fmla="*/ 14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59">
                    <a:moveTo>
                      <a:pt x="28" y="146"/>
                    </a:move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21" y="13"/>
                      <a:pt x="124" y="10"/>
                      <a:pt x="124" y="7"/>
                    </a:cubicBezTo>
                    <a:cubicBezTo>
                      <a:pt x="124" y="3"/>
                      <a:pt x="121" y="0"/>
                      <a:pt x="1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6"/>
                      <a:pt x="3" y="159"/>
                      <a:pt x="7" y="159"/>
                    </a:cubicBezTo>
                    <a:cubicBezTo>
                      <a:pt x="28" y="159"/>
                      <a:pt x="28" y="159"/>
                      <a:pt x="28" y="159"/>
                    </a:cubicBezTo>
                    <a:cubicBezTo>
                      <a:pt x="31" y="159"/>
                      <a:pt x="35" y="156"/>
                      <a:pt x="35" y="152"/>
                    </a:cubicBezTo>
                    <a:cubicBezTo>
                      <a:pt x="35" y="149"/>
                      <a:pt x="31" y="146"/>
                      <a:pt x="28" y="14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2A1C2DC4-952D-EF4A-B554-5818E049AE9F}"/>
                  </a:ext>
                </a:extLst>
              </p:cNvPr>
              <p:cNvSpPr/>
              <p:nvPr/>
            </p:nvSpPr>
            <p:spPr bwMode="auto">
              <a:xfrm>
                <a:off x="80" y="95"/>
                <a:ext cx="47" cy="68"/>
              </a:xfrm>
              <a:custGeom>
                <a:avLst/>
                <a:gdLst>
                  <a:gd name="T0" fmla="*/ 39 w 46"/>
                  <a:gd name="T1" fmla="*/ 0 h 66"/>
                  <a:gd name="T2" fmla="*/ 32 w 46"/>
                  <a:gd name="T3" fmla="*/ 7 h 66"/>
                  <a:gd name="T4" fmla="*/ 32 w 46"/>
                  <a:gd name="T5" fmla="*/ 53 h 66"/>
                  <a:gd name="T6" fmla="*/ 7 w 46"/>
                  <a:gd name="T7" fmla="*/ 53 h 66"/>
                  <a:gd name="T8" fmla="*/ 0 w 46"/>
                  <a:gd name="T9" fmla="*/ 59 h 66"/>
                  <a:gd name="T10" fmla="*/ 7 w 46"/>
                  <a:gd name="T11" fmla="*/ 66 h 66"/>
                  <a:gd name="T12" fmla="*/ 39 w 46"/>
                  <a:gd name="T13" fmla="*/ 66 h 66"/>
                  <a:gd name="T14" fmla="*/ 44 w 46"/>
                  <a:gd name="T15" fmla="*/ 64 h 66"/>
                  <a:gd name="T16" fmla="*/ 46 w 46"/>
                  <a:gd name="T17" fmla="*/ 59 h 66"/>
                  <a:gd name="T18" fmla="*/ 46 w 46"/>
                  <a:gd name="T19" fmla="*/ 7 h 66"/>
                  <a:gd name="T20" fmla="*/ 39 w 46"/>
                  <a:gd name="T2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66">
                    <a:moveTo>
                      <a:pt x="39" y="0"/>
                    </a:moveTo>
                    <a:cubicBezTo>
                      <a:pt x="35" y="0"/>
                      <a:pt x="32" y="3"/>
                      <a:pt x="32" y="7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56"/>
                      <a:pt x="0" y="59"/>
                    </a:cubicBezTo>
                    <a:cubicBezTo>
                      <a:pt x="0" y="63"/>
                      <a:pt x="3" y="66"/>
                      <a:pt x="7" y="66"/>
                    </a:cubicBezTo>
                    <a:cubicBezTo>
                      <a:pt x="39" y="66"/>
                      <a:pt x="39" y="66"/>
                      <a:pt x="39" y="66"/>
                    </a:cubicBezTo>
                    <a:cubicBezTo>
                      <a:pt x="41" y="66"/>
                      <a:pt x="43" y="66"/>
                      <a:pt x="44" y="64"/>
                    </a:cubicBezTo>
                    <a:cubicBezTo>
                      <a:pt x="45" y="63"/>
                      <a:pt x="46" y="61"/>
                      <a:pt x="46" y="59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E354796C-F278-EA4E-9DC4-4B391A52D4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" y="34"/>
                <a:ext cx="79" cy="114"/>
              </a:xfrm>
              <a:custGeom>
                <a:avLst/>
                <a:gdLst>
                  <a:gd name="T0" fmla="*/ 68 w 78"/>
                  <a:gd name="T1" fmla="*/ 2 h 112"/>
                  <a:gd name="T2" fmla="*/ 60 w 78"/>
                  <a:gd name="T3" fmla="*/ 0 h 112"/>
                  <a:gd name="T4" fmla="*/ 46 w 78"/>
                  <a:gd name="T5" fmla="*/ 8 h 112"/>
                  <a:gd name="T6" fmla="*/ 1 w 78"/>
                  <a:gd name="T7" fmla="*/ 85 h 112"/>
                  <a:gd name="T8" fmla="*/ 0 w 78"/>
                  <a:gd name="T9" fmla="*/ 88 h 112"/>
                  <a:gd name="T10" fmla="*/ 1 w 78"/>
                  <a:gd name="T11" fmla="*/ 106 h 112"/>
                  <a:gd name="T12" fmla="*/ 4 w 78"/>
                  <a:gd name="T13" fmla="*/ 112 h 112"/>
                  <a:gd name="T14" fmla="*/ 8 w 78"/>
                  <a:gd name="T15" fmla="*/ 112 h 112"/>
                  <a:gd name="T16" fmla="*/ 11 w 78"/>
                  <a:gd name="T17" fmla="*/ 112 h 112"/>
                  <a:gd name="T18" fmla="*/ 27 w 78"/>
                  <a:gd name="T19" fmla="*/ 103 h 112"/>
                  <a:gd name="T20" fmla="*/ 29 w 78"/>
                  <a:gd name="T21" fmla="*/ 101 h 112"/>
                  <a:gd name="T22" fmla="*/ 74 w 78"/>
                  <a:gd name="T23" fmla="*/ 24 h 112"/>
                  <a:gd name="T24" fmla="*/ 68 w 78"/>
                  <a:gd name="T25" fmla="*/ 2 h 112"/>
                  <a:gd name="T26" fmla="*/ 62 w 78"/>
                  <a:gd name="T27" fmla="*/ 17 h 112"/>
                  <a:gd name="T28" fmla="*/ 18 w 78"/>
                  <a:gd name="T29" fmla="*/ 92 h 112"/>
                  <a:gd name="T30" fmla="*/ 14 w 78"/>
                  <a:gd name="T31" fmla="*/ 94 h 112"/>
                  <a:gd name="T32" fmla="*/ 14 w 78"/>
                  <a:gd name="T33" fmla="*/ 90 h 112"/>
                  <a:gd name="T34" fmla="*/ 57 w 78"/>
                  <a:gd name="T35" fmla="*/ 15 h 112"/>
                  <a:gd name="T36" fmla="*/ 61 w 78"/>
                  <a:gd name="T37" fmla="*/ 14 h 112"/>
                  <a:gd name="T38" fmla="*/ 62 w 78"/>
                  <a:gd name="T39" fmla="*/ 1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8" h="112">
                    <a:moveTo>
                      <a:pt x="68" y="2"/>
                    </a:moveTo>
                    <a:cubicBezTo>
                      <a:pt x="65" y="1"/>
                      <a:pt x="62" y="0"/>
                      <a:pt x="60" y="0"/>
                    </a:cubicBezTo>
                    <a:cubicBezTo>
                      <a:pt x="54" y="0"/>
                      <a:pt x="48" y="3"/>
                      <a:pt x="46" y="8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1" y="106"/>
                      <a:pt x="1" y="106"/>
                      <a:pt x="1" y="106"/>
                    </a:cubicBezTo>
                    <a:cubicBezTo>
                      <a:pt x="1" y="108"/>
                      <a:pt x="2" y="110"/>
                      <a:pt x="4" y="112"/>
                    </a:cubicBezTo>
                    <a:cubicBezTo>
                      <a:pt x="5" y="112"/>
                      <a:pt x="7" y="112"/>
                      <a:pt x="8" y="112"/>
                    </a:cubicBezTo>
                    <a:cubicBezTo>
                      <a:pt x="9" y="112"/>
                      <a:pt x="10" y="112"/>
                      <a:pt x="11" y="112"/>
                    </a:cubicBezTo>
                    <a:cubicBezTo>
                      <a:pt x="27" y="103"/>
                      <a:pt x="27" y="103"/>
                      <a:pt x="27" y="103"/>
                    </a:cubicBezTo>
                    <a:cubicBezTo>
                      <a:pt x="28" y="103"/>
                      <a:pt x="29" y="102"/>
                      <a:pt x="29" y="101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8" y="16"/>
                      <a:pt x="75" y="7"/>
                      <a:pt x="68" y="2"/>
                    </a:cubicBezTo>
                    <a:moveTo>
                      <a:pt x="62" y="17"/>
                    </a:moveTo>
                    <a:cubicBezTo>
                      <a:pt x="18" y="92"/>
                      <a:pt x="18" y="92"/>
                      <a:pt x="18" y="92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0"/>
                      <a:pt x="14" y="90"/>
                      <a:pt x="14" y="90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8" y="14"/>
                      <a:pt x="60" y="13"/>
                      <a:pt x="61" y="14"/>
                    </a:cubicBezTo>
                    <a:cubicBezTo>
                      <a:pt x="62" y="15"/>
                      <a:pt x="62" y="16"/>
                      <a:pt x="62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CD9A27BD-3F68-504C-9310-CAD064D4E14A}"/>
                  </a:ext>
                </a:extLst>
              </p:cNvPr>
              <p:cNvSpPr/>
              <p:nvPr/>
            </p:nvSpPr>
            <p:spPr bwMode="auto">
              <a:xfrm>
                <a:off x="24" y="46"/>
                <a:ext cx="49" cy="14"/>
              </a:xfrm>
              <a:custGeom>
                <a:avLst/>
                <a:gdLst>
                  <a:gd name="T0" fmla="*/ 48 w 48"/>
                  <a:gd name="T1" fmla="*/ 7 h 14"/>
                  <a:gd name="T2" fmla="*/ 42 w 48"/>
                  <a:gd name="T3" fmla="*/ 0 h 14"/>
                  <a:gd name="T4" fmla="*/ 7 w 48"/>
                  <a:gd name="T5" fmla="*/ 0 h 14"/>
                  <a:gd name="T6" fmla="*/ 0 w 48"/>
                  <a:gd name="T7" fmla="*/ 7 h 14"/>
                  <a:gd name="T8" fmla="*/ 7 w 48"/>
                  <a:gd name="T9" fmla="*/ 14 h 14"/>
                  <a:gd name="T10" fmla="*/ 42 w 48"/>
                  <a:gd name="T11" fmla="*/ 14 h 14"/>
                  <a:gd name="T12" fmla="*/ 48 w 48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">
                    <a:moveTo>
                      <a:pt x="48" y="7"/>
                    </a:moveTo>
                    <a:cubicBezTo>
                      <a:pt x="48" y="3"/>
                      <a:pt x="45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5" y="14"/>
                      <a:pt x="48" y="11"/>
                      <a:pt x="4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C8CA77DC-4790-EF4D-BBC2-CB6CC705F959}"/>
                  </a:ext>
                </a:extLst>
              </p:cNvPr>
              <p:cNvSpPr/>
              <p:nvPr/>
            </p:nvSpPr>
            <p:spPr bwMode="auto">
              <a:xfrm>
                <a:off x="24" y="73"/>
                <a:ext cx="32" cy="15"/>
              </a:xfrm>
              <a:custGeom>
                <a:avLst/>
                <a:gdLst>
                  <a:gd name="T0" fmla="*/ 7 w 31"/>
                  <a:gd name="T1" fmla="*/ 0 h 14"/>
                  <a:gd name="T2" fmla="*/ 0 w 31"/>
                  <a:gd name="T3" fmla="*/ 7 h 14"/>
                  <a:gd name="T4" fmla="*/ 7 w 31"/>
                  <a:gd name="T5" fmla="*/ 14 h 14"/>
                  <a:gd name="T6" fmla="*/ 24 w 31"/>
                  <a:gd name="T7" fmla="*/ 14 h 14"/>
                  <a:gd name="T8" fmla="*/ 31 w 31"/>
                  <a:gd name="T9" fmla="*/ 7 h 14"/>
                  <a:gd name="T10" fmla="*/ 24 w 31"/>
                  <a:gd name="T11" fmla="*/ 0 h 14"/>
                  <a:gd name="T12" fmla="*/ 7 w 3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4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8" y="14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34AD4D28-0CFF-FC47-9301-06392ECB3ECE}"/>
              </a:ext>
            </a:extLst>
          </p:cNvPr>
          <p:cNvGrpSpPr/>
          <p:nvPr/>
        </p:nvGrpSpPr>
        <p:grpSpPr>
          <a:xfrm>
            <a:off x="7434036" y="2600531"/>
            <a:ext cx="2293908" cy="939802"/>
            <a:chOff x="9045986" y="1825974"/>
            <a:chExt cx="2293908" cy="939802"/>
          </a:xfrm>
        </p:grpSpPr>
        <p:sp>
          <p:nvSpPr>
            <p:cNvPr id="71" name="圆角矩形 14">
              <a:extLst>
                <a:ext uri="{FF2B5EF4-FFF2-40B4-BE49-F238E27FC236}">
                  <a16:creationId xmlns:a16="http://schemas.microsoft.com/office/drawing/2014/main" id="{A68A9A40-8C13-2148-9145-24E40056D191}"/>
                </a:ext>
              </a:extLst>
            </p:cNvPr>
            <p:cNvSpPr/>
            <p:nvPr/>
          </p:nvSpPr>
          <p:spPr>
            <a:xfrm>
              <a:off x="9045986" y="1825974"/>
              <a:ext cx="2027090" cy="939802"/>
            </a:xfrm>
            <a:prstGeom prst="roundRect">
              <a:avLst>
                <a:gd name="adj" fmla="val 50000"/>
              </a:avLst>
            </a:prstGeom>
            <a:solidFill>
              <a:srgbClr val="796BAE">
                <a:alpha val="90000"/>
              </a:srgbClr>
            </a:solidFill>
            <a:ln w="15875">
              <a:solidFill>
                <a:schemeClr val="bg1"/>
              </a:solidFill>
            </a:ln>
            <a:effectLst>
              <a:outerShdw blurRad="330200" dist="215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2" name="组合 37">
              <a:extLst>
                <a:ext uri="{FF2B5EF4-FFF2-40B4-BE49-F238E27FC236}">
                  <a16:creationId xmlns:a16="http://schemas.microsoft.com/office/drawing/2014/main" id="{4CDA8EF5-5682-E74A-A82C-AF1FB7F624FE}"/>
                </a:ext>
              </a:extLst>
            </p:cNvPr>
            <p:cNvGrpSpPr/>
            <p:nvPr/>
          </p:nvGrpSpPr>
          <p:grpSpPr>
            <a:xfrm>
              <a:off x="9341614" y="2112295"/>
              <a:ext cx="347841" cy="410707"/>
              <a:chOff x="11498824" y="1362956"/>
              <a:chExt cx="807679" cy="953648"/>
            </a:xfrm>
            <a:solidFill>
              <a:schemeClr val="bg1"/>
            </a:solidFill>
          </p:grpSpPr>
          <p:sp>
            <p:nvSpPr>
              <p:cNvPr id="74" name="Freeform 39">
                <a:extLst>
                  <a:ext uri="{FF2B5EF4-FFF2-40B4-BE49-F238E27FC236}">
                    <a16:creationId xmlns:a16="http://schemas.microsoft.com/office/drawing/2014/main" id="{179051B3-FABD-1B4A-AA0C-F8F390AE6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8769" y="1362956"/>
                <a:ext cx="278621" cy="278620"/>
              </a:xfrm>
              <a:custGeom>
                <a:avLst/>
                <a:gdLst>
                  <a:gd name="T0" fmla="*/ 19 w 283"/>
                  <a:gd name="T1" fmla="*/ 0 h 283"/>
                  <a:gd name="T2" fmla="*/ 264 w 283"/>
                  <a:gd name="T3" fmla="*/ 0 h 283"/>
                  <a:gd name="T4" fmla="*/ 276 w 283"/>
                  <a:gd name="T5" fmla="*/ 4 h 283"/>
                  <a:gd name="T6" fmla="*/ 224 w 283"/>
                  <a:gd name="T7" fmla="*/ 38 h 283"/>
                  <a:gd name="T8" fmla="*/ 97 w 283"/>
                  <a:gd name="T9" fmla="*/ 38 h 283"/>
                  <a:gd name="T10" fmla="*/ 90 w 283"/>
                  <a:gd name="T11" fmla="*/ 38 h 283"/>
                  <a:gd name="T12" fmla="*/ 38 w 283"/>
                  <a:gd name="T13" fmla="*/ 38 h 283"/>
                  <a:gd name="T14" fmla="*/ 38 w 283"/>
                  <a:gd name="T15" fmla="*/ 245 h 283"/>
                  <a:gd name="T16" fmla="*/ 103 w 283"/>
                  <a:gd name="T17" fmla="*/ 245 h 283"/>
                  <a:gd name="T18" fmla="*/ 127 w 283"/>
                  <a:gd name="T19" fmla="*/ 245 h 283"/>
                  <a:gd name="T20" fmla="*/ 245 w 283"/>
                  <a:gd name="T21" fmla="*/ 245 h 283"/>
                  <a:gd name="T22" fmla="*/ 245 w 283"/>
                  <a:gd name="T23" fmla="*/ 152 h 283"/>
                  <a:gd name="T24" fmla="*/ 283 w 283"/>
                  <a:gd name="T25" fmla="*/ 115 h 283"/>
                  <a:gd name="T26" fmla="*/ 283 w 283"/>
                  <a:gd name="T27" fmla="*/ 264 h 283"/>
                  <a:gd name="T28" fmla="*/ 264 w 283"/>
                  <a:gd name="T29" fmla="*/ 283 h 283"/>
                  <a:gd name="T30" fmla="*/ 19 w 283"/>
                  <a:gd name="T31" fmla="*/ 283 h 283"/>
                  <a:gd name="T32" fmla="*/ 0 w 283"/>
                  <a:gd name="T33" fmla="*/ 264 h 283"/>
                  <a:gd name="T34" fmla="*/ 0 w 283"/>
                  <a:gd name="T35" fmla="*/ 19 h 283"/>
                  <a:gd name="T36" fmla="*/ 19 w 283"/>
                  <a:gd name="T3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3" h="283">
                    <a:moveTo>
                      <a:pt x="19" y="0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2"/>
                      <a:pt x="276" y="4"/>
                    </a:cubicBezTo>
                    <a:cubicBezTo>
                      <a:pt x="259" y="16"/>
                      <a:pt x="242" y="27"/>
                      <a:pt x="224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2" y="38"/>
                      <a:pt x="90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245"/>
                      <a:pt x="38" y="245"/>
                      <a:pt x="38" y="245"/>
                    </a:cubicBezTo>
                    <a:cubicBezTo>
                      <a:pt x="103" y="245"/>
                      <a:pt x="103" y="245"/>
                      <a:pt x="103" y="245"/>
                    </a:cubicBezTo>
                    <a:cubicBezTo>
                      <a:pt x="111" y="247"/>
                      <a:pt x="119" y="247"/>
                      <a:pt x="127" y="245"/>
                    </a:cubicBezTo>
                    <a:cubicBezTo>
                      <a:pt x="245" y="245"/>
                      <a:pt x="245" y="245"/>
                      <a:pt x="245" y="245"/>
                    </a:cubicBezTo>
                    <a:cubicBezTo>
                      <a:pt x="245" y="152"/>
                      <a:pt x="245" y="152"/>
                      <a:pt x="245" y="152"/>
                    </a:cubicBezTo>
                    <a:cubicBezTo>
                      <a:pt x="258" y="140"/>
                      <a:pt x="270" y="128"/>
                      <a:pt x="283" y="115"/>
                    </a:cubicBezTo>
                    <a:cubicBezTo>
                      <a:pt x="283" y="264"/>
                      <a:pt x="283" y="264"/>
                      <a:pt x="283" y="264"/>
                    </a:cubicBezTo>
                    <a:cubicBezTo>
                      <a:pt x="283" y="274"/>
                      <a:pt x="275" y="283"/>
                      <a:pt x="264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9" y="283"/>
                      <a:pt x="0" y="274"/>
                      <a:pt x="0" y="2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Freeform 40">
                <a:extLst>
                  <a:ext uri="{FF2B5EF4-FFF2-40B4-BE49-F238E27FC236}">
                    <a16:creationId xmlns:a16="http://schemas.microsoft.com/office/drawing/2014/main" id="{E9266466-9EE3-B84C-ADBD-00E5E03FAA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98824" y="1421904"/>
                <a:ext cx="565848" cy="894700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6" name="Freeform 41">
                <a:extLst>
                  <a:ext uri="{FF2B5EF4-FFF2-40B4-BE49-F238E27FC236}">
                    <a16:creationId xmlns:a16="http://schemas.microsoft.com/office/drawing/2014/main" id="{6DCF6B08-DD0E-D84B-B21B-9B1958604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7882" y="1367435"/>
                <a:ext cx="278621" cy="223454"/>
              </a:xfrm>
              <a:custGeom>
                <a:avLst/>
                <a:gdLst>
                  <a:gd name="T0" fmla="*/ 35 w 254"/>
                  <a:gd name="T1" fmla="*/ 62 h 204"/>
                  <a:gd name="T2" fmla="*/ 0 w 254"/>
                  <a:gd name="T3" fmla="*/ 66 h 204"/>
                  <a:gd name="T4" fmla="*/ 11 w 254"/>
                  <a:gd name="T5" fmla="*/ 171 h 204"/>
                  <a:gd name="T6" fmla="*/ 48 w 254"/>
                  <a:gd name="T7" fmla="*/ 195 h 204"/>
                  <a:gd name="T8" fmla="*/ 243 w 254"/>
                  <a:gd name="T9" fmla="*/ 20 h 204"/>
                  <a:gd name="T10" fmla="*/ 230 w 254"/>
                  <a:gd name="T11" fmla="*/ 7 h 204"/>
                  <a:gd name="T12" fmla="*/ 53 w 254"/>
                  <a:gd name="T13" fmla="*/ 116 h 204"/>
                  <a:gd name="T14" fmla="*/ 35 w 254"/>
                  <a:gd name="T15" fmla="*/ 6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04">
                    <a:moveTo>
                      <a:pt x="35" y="62"/>
                    </a:moveTo>
                    <a:cubicBezTo>
                      <a:pt x="31" y="48"/>
                      <a:pt x="0" y="51"/>
                      <a:pt x="0" y="66"/>
                    </a:cubicBezTo>
                    <a:cubicBezTo>
                      <a:pt x="0" y="113"/>
                      <a:pt x="4" y="130"/>
                      <a:pt x="11" y="171"/>
                    </a:cubicBezTo>
                    <a:cubicBezTo>
                      <a:pt x="14" y="186"/>
                      <a:pt x="36" y="204"/>
                      <a:pt x="48" y="195"/>
                    </a:cubicBezTo>
                    <a:cubicBezTo>
                      <a:pt x="133" y="135"/>
                      <a:pt x="169" y="92"/>
                      <a:pt x="243" y="20"/>
                    </a:cubicBezTo>
                    <a:cubicBezTo>
                      <a:pt x="254" y="9"/>
                      <a:pt x="240" y="0"/>
                      <a:pt x="230" y="7"/>
                    </a:cubicBezTo>
                    <a:cubicBezTo>
                      <a:pt x="158" y="56"/>
                      <a:pt x="123" y="73"/>
                      <a:pt x="53" y="116"/>
                    </a:cubicBezTo>
                    <a:cubicBezTo>
                      <a:pt x="42" y="95"/>
                      <a:pt x="40" y="80"/>
                      <a:pt x="3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7CA83A4-A95D-7E41-8FE6-E79564D1A31A}"/>
                </a:ext>
              </a:extLst>
            </p:cNvPr>
            <p:cNvSpPr/>
            <p:nvPr/>
          </p:nvSpPr>
          <p:spPr>
            <a:xfrm>
              <a:off x="9626925" y="1918478"/>
              <a:ext cx="171296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000" b="1" noProof="0" dirty="0">
                  <a:solidFill>
                    <a:prstClr val="white"/>
                  </a:solidFill>
                  <a:latin typeface="Times" pitchFamily="2" charset="0"/>
                  <a:ea typeface="微軟正黑體" panose="020B0604030504040204" pitchFamily="34" charset="-120"/>
                </a:rPr>
                <a:t>Text</a:t>
              </a:r>
            </a:p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pitchFamily="2" charset="0"/>
                  <a:ea typeface="微軟正黑體" panose="020B0604030504040204" pitchFamily="34" charset="-120"/>
                </a:rPr>
                <a:t>Preprocessing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F69E9D2F-35F4-0C43-959A-F68F05434BBF}"/>
              </a:ext>
            </a:extLst>
          </p:cNvPr>
          <p:cNvGrpSpPr/>
          <p:nvPr/>
        </p:nvGrpSpPr>
        <p:grpSpPr>
          <a:xfrm>
            <a:off x="9837592" y="2607309"/>
            <a:ext cx="2268742" cy="939802"/>
            <a:chOff x="9045986" y="1825974"/>
            <a:chExt cx="2268742" cy="939802"/>
          </a:xfrm>
        </p:grpSpPr>
        <p:sp>
          <p:nvSpPr>
            <p:cNvPr id="78" name="圆角矩形 14">
              <a:extLst>
                <a:ext uri="{FF2B5EF4-FFF2-40B4-BE49-F238E27FC236}">
                  <a16:creationId xmlns:a16="http://schemas.microsoft.com/office/drawing/2014/main" id="{A3299765-8A27-BE49-9D08-CA8B93EAE9D1}"/>
                </a:ext>
              </a:extLst>
            </p:cNvPr>
            <p:cNvSpPr/>
            <p:nvPr/>
          </p:nvSpPr>
          <p:spPr>
            <a:xfrm>
              <a:off x="9045986" y="1825974"/>
              <a:ext cx="2027090" cy="939802"/>
            </a:xfrm>
            <a:prstGeom prst="roundRect">
              <a:avLst>
                <a:gd name="adj" fmla="val 50000"/>
              </a:avLst>
            </a:prstGeom>
            <a:solidFill>
              <a:srgbClr val="796BAE">
                <a:alpha val="90000"/>
              </a:srgbClr>
            </a:solidFill>
            <a:ln w="15875">
              <a:solidFill>
                <a:schemeClr val="bg1"/>
              </a:solidFill>
            </a:ln>
            <a:effectLst>
              <a:outerShdw blurRad="330200" dist="215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79" name="组合 37">
              <a:extLst>
                <a:ext uri="{FF2B5EF4-FFF2-40B4-BE49-F238E27FC236}">
                  <a16:creationId xmlns:a16="http://schemas.microsoft.com/office/drawing/2014/main" id="{0C9083BE-77AC-214E-B494-76B9339A11F0}"/>
                </a:ext>
              </a:extLst>
            </p:cNvPr>
            <p:cNvGrpSpPr/>
            <p:nvPr/>
          </p:nvGrpSpPr>
          <p:grpSpPr>
            <a:xfrm>
              <a:off x="9341614" y="2112295"/>
              <a:ext cx="347841" cy="410707"/>
              <a:chOff x="11498824" y="1362956"/>
              <a:chExt cx="807679" cy="953648"/>
            </a:xfrm>
            <a:solidFill>
              <a:schemeClr val="bg1"/>
            </a:solidFill>
          </p:grpSpPr>
          <p:sp>
            <p:nvSpPr>
              <p:cNvPr id="81" name="Freeform 39">
                <a:extLst>
                  <a:ext uri="{FF2B5EF4-FFF2-40B4-BE49-F238E27FC236}">
                    <a16:creationId xmlns:a16="http://schemas.microsoft.com/office/drawing/2014/main" id="{FA9548E4-306C-C840-B929-D69940FC9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8769" y="1362956"/>
                <a:ext cx="278621" cy="278620"/>
              </a:xfrm>
              <a:custGeom>
                <a:avLst/>
                <a:gdLst>
                  <a:gd name="T0" fmla="*/ 19 w 283"/>
                  <a:gd name="T1" fmla="*/ 0 h 283"/>
                  <a:gd name="T2" fmla="*/ 264 w 283"/>
                  <a:gd name="T3" fmla="*/ 0 h 283"/>
                  <a:gd name="T4" fmla="*/ 276 w 283"/>
                  <a:gd name="T5" fmla="*/ 4 h 283"/>
                  <a:gd name="T6" fmla="*/ 224 w 283"/>
                  <a:gd name="T7" fmla="*/ 38 h 283"/>
                  <a:gd name="T8" fmla="*/ 97 w 283"/>
                  <a:gd name="T9" fmla="*/ 38 h 283"/>
                  <a:gd name="T10" fmla="*/ 90 w 283"/>
                  <a:gd name="T11" fmla="*/ 38 h 283"/>
                  <a:gd name="T12" fmla="*/ 38 w 283"/>
                  <a:gd name="T13" fmla="*/ 38 h 283"/>
                  <a:gd name="T14" fmla="*/ 38 w 283"/>
                  <a:gd name="T15" fmla="*/ 245 h 283"/>
                  <a:gd name="T16" fmla="*/ 103 w 283"/>
                  <a:gd name="T17" fmla="*/ 245 h 283"/>
                  <a:gd name="T18" fmla="*/ 127 w 283"/>
                  <a:gd name="T19" fmla="*/ 245 h 283"/>
                  <a:gd name="T20" fmla="*/ 245 w 283"/>
                  <a:gd name="T21" fmla="*/ 245 h 283"/>
                  <a:gd name="T22" fmla="*/ 245 w 283"/>
                  <a:gd name="T23" fmla="*/ 152 h 283"/>
                  <a:gd name="T24" fmla="*/ 283 w 283"/>
                  <a:gd name="T25" fmla="*/ 115 h 283"/>
                  <a:gd name="T26" fmla="*/ 283 w 283"/>
                  <a:gd name="T27" fmla="*/ 264 h 283"/>
                  <a:gd name="T28" fmla="*/ 264 w 283"/>
                  <a:gd name="T29" fmla="*/ 283 h 283"/>
                  <a:gd name="T30" fmla="*/ 19 w 283"/>
                  <a:gd name="T31" fmla="*/ 283 h 283"/>
                  <a:gd name="T32" fmla="*/ 0 w 283"/>
                  <a:gd name="T33" fmla="*/ 264 h 283"/>
                  <a:gd name="T34" fmla="*/ 0 w 283"/>
                  <a:gd name="T35" fmla="*/ 19 h 283"/>
                  <a:gd name="T36" fmla="*/ 19 w 283"/>
                  <a:gd name="T3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3" h="283">
                    <a:moveTo>
                      <a:pt x="19" y="0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2"/>
                      <a:pt x="276" y="4"/>
                    </a:cubicBezTo>
                    <a:cubicBezTo>
                      <a:pt x="259" y="16"/>
                      <a:pt x="242" y="27"/>
                      <a:pt x="224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2" y="38"/>
                      <a:pt x="90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245"/>
                      <a:pt x="38" y="245"/>
                      <a:pt x="38" y="245"/>
                    </a:cubicBezTo>
                    <a:cubicBezTo>
                      <a:pt x="103" y="245"/>
                      <a:pt x="103" y="245"/>
                      <a:pt x="103" y="245"/>
                    </a:cubicBezTo>
                    <a:cubicBezTo>
                      <a:pt x="111" y="247"/>
                      <a:pt x="119" y="247"/>
                      <a:pt x="127" y="245"/>
                    </a:cubicBezTo>
                    <a:cubicBezTo>
                      <a:pt x="245" y="245"/>
                      <a:pt x="245" y="245"/>
                      <a:pt x="245" y="245"/>
                    </a:cubicBezTo>
                    <a:cubicBezTo>
                      <a:pt x="245" y="152"/>
                      <a:pt x="245" y="152"/>
                      <a:pt x="245" y="152"/>
                    </a:cubicBezTo>
                    <a:cubicBezTo>
                      <a:pt x="258" y="140"/>
                      <a:pt x="270" y="128"/>
                      <a:pt x="283" y="115"/>
                    </a:cubicBezTo>
                    <a:cubicBezTo>
                      <a:pt x="283" y="264"/>
                      <a:pt x="283" y="264"/>
                      <a:pt x="283" y="264"/>
                    </a:cubicBezTo>
                    <a:cubicBezTo>
                      <a:pt x="283" y="274"/>
                      <a:pt x="275" y="283"/>
                      <a:pt x="264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9" y="283"/>
                      <a:pt x="0" y="274"/>
                      <a:pt x="0" y="2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AF920E3E-2034-D942-8B3D-9B9407C6D3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98824" y="1421904"/>
                <a:ext cx="565848" cy="894700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3" name="Freeform 41">
                <a:extLst>
                  <a:ext uri="{FF2B5EF4-FFF2-40B4-BE49-F238E27FC236}">
                    <a16:creationId xmlns:a16="http://schemas.microsoft.com/office/drawing/2014/main" id="{44CC42DD-7CA1-0B48-8390-B12EDDBF1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7882" y="1367435"/>
                <a:ext cx="278621" cy="223454"/>
              </a:xfrm>
              <a:custGeom>
                <a:avLst/>
                <a:gdLst>
                  <a:gd name="T0" fmla="*/ 35 w 254"/>
                  <a:gd name="T1" fmla="*/ 62 h 204"/>
                  <a:gd name="T2" fmla="*/ 0 w 254"/>
                  <a:gd name="T3" fmla="*/ 66 h 204"/>
                  <a:gd name="T4" fmla="*/ 11 w 254"/>
                  <a:gd name="T5" fmla="*/ 171 h 204"/>
                  <a:gd name="T6" fmla="*/ 48 w 254"/>
                  <a:gd name="T7" fmla="*/ 195 h 204"/>
                  <a:gd name="T8" fmla="*/ 243 w 254"/>
                  <a:gd name="T9" fmla="*/ 20 h 204"/>
                  <a:gd name="T10" fmla="*/ 230 w 254"/>
                  <a:gd name="T11" fmla="*/ 7 h 204"/>
                  <a:gd name="T12" fmla="*/ 53 w 254"/>
                  <a:gd name="T13" fmla="*/ 116 h 204"/>
                  <a:gd name="T14" fmla="*/ 35 w 254"/>
                  <a:gd name="T15" fmla="*/ 6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04">
                    <a:moveTo>
                      <a:pt x="35" y="62"/>
                    </a:moveTo>
                    <a:cubicBezTo>
                      <a:pt x="31" y="48"/>
                      <a:pt x="0" y="51"/>
                      <a:pt x="0" y="66"/>
                    </a:cubicBezTo>
                    <a:cubicBezTo>
                      <a:pt x="0" y="113"/>
                      <a:pt x="4" y="130"/>
                      <a:pt x="11" y="171"/>
                    </a:cubicBezTo>
                    <a:cubicBezTo>
                      <a:pt x="14" y="186"/>
                      <a:pt x="36" y="204"/>
                      <a:pt x="48" y="195"/>
                    </a:cubicBezTo>
                    <a:cubicBezTo>
                      <a:pt x="133" y="135"/>
                      <a:pt x="169" y="92"/>
                      <a:pt x="243" y="20"/>
                    </a:cubicBezTo>
                    <a:cubicBezTo>
                      <a:pt x="254" y="9"/>
                      <a:pt x="240" y="0"/>
                      <a:pt x="230" y="7"/>
                    </a:cubicBezTo>
                    <a:cubicBezTo>
                      <a:pt x="158" y="56"/>
                      <a:pt x="123" y="73"/>
                      <a:pt x="53" y="116"/>
                    </a:cubicBezTo>
                    <a:cubicBezTo>
                      <a:pt x="42" y="95"/>
                      <a:pt x="40" y="80"/>
                      <a:pt x="3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895F33D-B5D8-714F-9C5B-F0AE768300BF}"/>
                </a:ext>
              </a:extLst>
            </p:cNvPr>
            <p:cNvSpPr/>
            <p:nvPr/>
          </p:nvSpPr>
          <p:spPr>
            <a:xfrm>
              <a:off x="9652093" y="1918478"/>
              <a:ext cx="166263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000" b="1" noProof="0" dirty="0">
                  <a:solidFill>
                    <a:prstClr val="white"/>
                  </a:solidFill>
                  <a:latin typeface="Times" pitchFamily="2" charset="0"/>
                  <a:ea typeface="微軟正黑體" panose="020B0604030504040204" pitchFamily="34" charset="-120"/>
                </a:rPr>
                <a:t>Text</a:t>
              </a:r>
            </a:p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pitchFamily="2" charset="0"/>
                  <a:ea typeface="微軟正黑體" panose="020B0604030504040204" pitchFamily="34" charset="-120"/>
                </a:rPr>
                <a:t>Classification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13452031-3E66-D34F-B869-77AC605ED66C}"/>
              </a:ext>
            </a:extLst>
          </p:cNvPr>
          <p:cNvGrpSpPr/>
          <p:nvPr/>
        </p:nvGrpSpPr>
        <p:grpSpPr>
          <a:xfrm>
            <a:off x="7728636" y="3573862"/>
            <a:ext cx="2228569" cy="1639264"/>
            <a:chOff x="6692389" y="2772015"/>
            <a:chExt cx="2228569" cy="1639264"/>
          </a:xfrm>
        </p:grpSpPr>
        <p:cxnSp>
          <p:nvCxnSpPr>
            <p:cNvPr id="85" name="直接连接符 23">
              <a:extLst>
                <a:ext uri="{FF2B5EF4-FFF2-40B4-BE49-F238E27FC236}">
                  <a16:creationId xmlns:a16="http://schemas.microsoft.com/office/drawing/2014/main" id="{26FDD18B-71C0-484E-891F-6B1BBF6D0647}"/>
                </a:ext>
              </a:extLst>
            </p:cNvPr>
            <p:cNvCxnSpPr/>
            <p:nvPr/>
          </p:nvCxnSpPr>
          <p:spPr>
            <a:xfrm>
              <a:off x="7564972" y="2772015"/>
              <a:ext cx="0" cy="956034"/>
            </a:xfrm>
            <a:prstGeom prst="line">
              <a:avLst/>
            </a:prstGeom>
            <a:ln w="12700">
              <a:solidFill>
                <a:srgbClr val="796BA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52">
              <a:extLst>
                <a:ext uri="{FF2B5EF4-FFF2-40B4-BE49-F238E27FC236}">
                  <a16:creationId xmlns:a16="http://schemas.microsoft.com/office/drawing/2014/main" id="{841F7BDB-4D65-A44F-85E5-3F572264E7CA}"/>
                </a:ext>
              </a:extLst>
            </p:cNvPr>
            <p:cNvSpPr txBox="1"/>
            <p:nvPr/>
          </p:nvSpPr>
          <p:spPr bwMode="auto">
            <a:xfrm>
              <a:off x="6692389" y="3826504"/>
              <a:ext cx="22285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TW" sz="1600" b="1" dirty="0">
                  <a:latin typeface="Times" pitchFamily="2" charset="0"/>
                </a:rPr>
                <a:t>TF-IDF</a:t>
              </a:r>
            </a:p>
            <a:p>
              <a:r>
                <a:rPr lang="en" altLang="zh-TW" sz="1600" b="1" dirty="0">
                  <a:latin typeface="Times" pitchFamily="2" charset="0"/>
                </a:rPr>
                <a:t>word-embedding</a:t>
              </a: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28BC3E1B-40D0-F546-A02E-CD575D4E25D0}"/>
              </a:ext>
            </a:extLst>
          </p:cNvPr>
          <p:cNvGrpSpPr/>
          <p:nvPr/>
        </p:nvGrpSpPr>
        <p:grpSpPr>
          <a:xfrm>
            <a:off x="10027781" y="3567113"/>
            <a:ext cx="2228569" cy="2377928"/>
            <a:chOff x="6692389" y="2772015"/>
            <a:chExt cx="2228569" cy="2377928"/>
          </a:xfrm>
        </p:grpSpPr>
        <p:cxnSp>
          <p:nvCxnSpPr>
            <p:cNvPr id="88" name="直接连接符 23">
              <a:extLst>
                <a:ext uri="{FF2B5EF4-FFF2-40B4-BE49-F238E27FC236}">
                  <a16:creationId xmlns:a16="http://schemas.microsoft.com/office/drawing/2014/main" id="{48668DB4-67EC-C44B-9B47-C49297211B39}"/>
                </a:ext>
              </a:extLst>
            </p:cNvPr>
            <p:cNvCxnSpPr/>
            <p:nvPr/>
          </p:nvCxnSpPr>
          <p:spPr>
            <a:xfrm>
              <a:off x="7564972" y="2772015"/>
              <a:ext cx="0" cy="956034"/>
            </a:xfrm>
            <a:prstGeom prst="line">
              <a:avLst/>
            </a:prstGeom>
            <a:ln w="12700">
              <a:solidFill>
                <a:srgbClr val="796BAE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52">
              <a:extLst>
                <a:ext uri="{FF2B5EF4-FFF2-40B4-BE49-F238E27FC236}">
                  <a16:creationId xmlns:a16="http://schemas.microsoft.com/office/drawing/2014/main" id="{18456367-5500-724A-8109-9A568E9CD4EE}"/>
                </a:ext>
              </a:extLst>
            </p:cNvPr>
            <p:cNvSpPr txBox="1"/>
            <p:nvPr/>
          </p:nvSpPr>
          <p:spPr bwMode="auto">
            <a:xfrm>
              <a:off x="6692389" y="3826504"/>
              <a:ext cx="222856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TW" sz="1600" b="1" dirty="0">
                  <a:latin typeface="Times" pitchFamily="2" charset="0"/>
                </a:rPr>
                <a:t>RandomForest</a:t>
              </a:r>
            </a:p>
            <a:p>
              <a:r>
                <a:rPr lang="en" altLang="zh-TW" sz="1600" b="1" dirty="0">
                  <a:latin typeface="Times" pitchFamily="2" charset="0"/>
                </a:rPr>
                <a:t>Xgboost</a:t>
              </a:r>
            </a:p>
            <a:p>
              <a:r>
                <a:rPr lang="en" altLang="zh-TW" sz="1600" b="1" dirty="0">
                  <a:latin typeface="Times" pitchFamily="2" charset="0"/>
                </a:rPr>
                <a:t>SVM</a:t>
              </a:r>
            </a:p>
            <a:p>
              <a:r>
                <a:rPr lang="en" altLang="zh-TW" sz="1600" b="1" dirty="0">
                  <a:latin typeface="Times" pitchFamily="2" charset="0"/>
                </a:rPr>
                <a:t>FastText</a:t>
              </a:r>
            </a:p>
            <a:p>
              <a:r>
                <a:rPr lang="en" altLang="zh-TW" sz="1600" b="1" dirty="0">
                  <a:latin typeface="Times" pitchFamily="2" charset="0"/>
                </a:rPr>
                <a:t>BERT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79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>
            <a:extLst>
              <a:ext uri="{FF2B5EF4-FFF2-40B4-BE49-F238E27FC236}">
                <a16:creationId xmlns:a16="http://schemas.microsoft.com/office/drawing/2014/main" id="{622D58DC-932C-F647-B24F-3E1AB357D5A5}"/>
              </a:ext>
            </a:extLst>
          </p:cNvPr>
          <p:cNvSpPr/>
          <p:nvPr/>
        </p:nvSpPr>
        <p:spPr>
          <a:xfrm>
            <a:off x="1744303" y="2139066"/>
            <a:ext cx="1173137" cy="1173137"/>
          </a:xfrm>
          <a:prstGeom prst="ellipse">
            <a:avLst/>
          </a:prstGeom>
          <a:solidFill>
            <a:srgbClr val="C44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8DB792A-BE12-1D49-8EA9-0E4DD8AA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Comment Collection</a:t>
            </a:r>
            <a:endParaRPr kumimoji="1" lang="zh-TW" altLang="en-US" dirty="0">
              <a:latin typeface="Times" pitchFamily="2" charset="0"/>
            </a:endParaRPr>
          </a:p>
        </p:txBody>
      </p:sp>
      <p:grpSp>
        <p:nvGrpSpPr>
          <p:cNvPr id="10" name="组合 2">
            <a:extLst>
              <a:ext uri="{FF2B5EF4-FFF2-40B4-BE49-F238E27FC236}">
                <a16:creationId xmlns:a16="http://schemas.microsoft.com/office/drawing/2014/main" id="{8E2053A8-896B-B34A-9993-6D5EB09E1CF9}"/>
              </a:ext>
            </a:extLst>
          </p:cNvPr>
          <p:cNvGrpSpPr/>
          <p:nvPr/>
        </p:nvGrpSpPr>
        <p:grpSpPr>
          <a:xfrm>
            <a:off x="716973" y="2620890"/>
            <a:ext cx="3106575" cy="3521689"/>
            <a:chOff x="1091444" y="1808820"/>
            <a:chExt cx="2256251" cy="3698776"/>
          </a:xfrm>
        </p:grpSpPr>
        <p:sp>
          <p:nvSpPr>
            <p:cNvPr id="11" name="íṩľíḍè-圆角矩形 61">
              <a:extLst>
                <a:ext uri="{FF2B5EF4-FFF2-40B4-BE49-F238E27FC236}">
                  <a16:creationId xmlns:a16="http://schemas.microsoft.com/office/drawing/2014/main" id="{ECA1A85A-1B9B-CD48-B11B-3C5C84D147E0}"/>
                </a:ext>
              </a:extLst>
            </p:cNvPr>
            <p:cNvSpPr/>
            <p:nvPr/>
          </p:nvSpPr>
          <p:spPr>
            <a:xfrm>
              <a:off x="1091444" y="1808820"/>
              <a:ext cx="2256251" cy="3698776"/>
            </a:xfrm>
            <a:prstGeom prst="roundRect">
              <a:avLst>
                <a:gd name="adj" fmla="val 3485"/>
              </a:avLst>
            </a:prstGeom>
            <a:solidFill>
              <a:srgbClr val="C4419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tIns="216000" bIns="216000" anchor="t" anchorCtr="1">
              <a:normAutofit/>
            </a:bodyPr>
            <a:lstStyle/>
            <a:p>
              <a:pPr defTabSz="914400">
                <a:defRPr/>
              </a:pPr>
              <a:endParaRPr lang="en-US" altLang="zh-CN" sz="2400" b="1" kern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914400"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Channels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íṩľíḍè-任意多边形 62">
              <a:extLst>
                <a:ext uri="{FF2B5EF4-FFF2-40B4-BE49-F238E27FC236}">
                  <a16:creationId xmlns:a16="http://schemas.microsoft.com/office/drawing/2014/main" id="{E9004457-CA04-E945-8C0F-B9D31C55445C}"/>
                </a:ext>
              </a:extLst>
            </p:cNvPr>
            <p:cNvSpPr/>
            <p:nvPr/>
          </p:nvSpPr>
          <p:spPr>
            <a:xfrm>
              <a:off x="1091444" y="3213581"/>
              <a:ext cx="2256251" cy="2294013"/>
            </a:xfrm>
            <a:custGeom>
              <a:avLst/>
              <a:gdLst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1828800 w 3657600"/>
                <a:gd name="connsiteY3" fmla="*/ 756458 h 5486400"/>
                <a:gd name="connsiteX4" fmla="*/ 2585258 w 3657600"/>
                <a:gd name="connsiteY4" fmla="*/ 0 h 5486400"/>
                <a:gd name="connsiteX5" fmla="*/ 3530133 w 3657600"/>
                <a:gd name="connsiteY5" fmla="*/ 0 h 5486400"/>
                <a:gd name="connsiteX6" fmla="*/ 3657600 w 3657600"/>
                <a:gd name="connsiteY6" fmla="*/ 0 h 5486400"/>
                <a:gd name="connsiteX7" fmla="*/ 3657600 w 3657600"/>
                <a:gd name="connsiteY7" fmla="*/ 127467 h 5486400"/>
                <a:gd name="connsiteX8" fmla="*/ 3657600 w 3657600"/>
                <a:gd name="connsiteY8" fmla="*/ 914400 h 5486400"/>
                <a:gd name="connsiteX9" fmla="*/ 3657600 w 3657600"/>
                <a:gd name="connsiteY9" fmla="*/ 5358933 h 5486400"/>
                <a:gd name="connsiteX10" fmla="*/ 3530133 w 3657600"/>
                <a:gd name="connsiteY10" fmla="*/ 5486400 h 5486400"/>
                <a:gd name="connsiteX11" fmla="*/ 127467 w 3657600"/>
                <a:gd name="connsiteY11" fmla="*/ 5486400 h 5486400"/>
                <a:gd name="connsiteX12" fmla="*/ 0 w 3657600"/>
                <a:gd name="connsiteY12" fmla="*/ 5358933 h 5486400"/>
                <a:gd name="connsiteX13" fmla="*/ 0 w 3657600"/>
                <a:gd name="connsiteY13" fmla="*/ 914400 h 5486400"/>
                <a:gd name="connsiteX14" fmla="*/ 0 w 3657600"/>
                <a:gd name="connsiteY14" fmla="*/ 127467 h 5486400"/>
                <a:gd name="connsiteX15" fmla="*/ 0 w 3657600"/>
                <a:gd name="connsiteY15" fmla="*/ 0 h 5486400"/>
                <a:gd name="connsiteX0" fmla="*/ 0 w 3657600"/>
                <a:gd name="connsiteY0" fmla="*/ 0 h 5486400"/>
                <a:gd name="connsiteX1" fmla="*/ 127467 w 3657600"/>
                <a:gd name="connsiteY1" fmla="*/ 0 h 5486400"/>
                <a:gd name="connsiteX2" fmla="*/ 1072342 w 3657600"/>
                <a:gd name="connsiteY2" fmla="*/ 0 h 5486400"/>
                <a:gd name="connsiteX3" fmla="*/ 2585258 w 3657600"/>
                <a:gd name="connsiteY3" fmla="*/ 0 h 5486400"/>
                <a:gd name="connsiteX4" fmla="*/ 3530133 w 3657600"/>
                <a:gd name="connsiteY4" fmla="*/ 0 h 5486400"/>
                <a:gd name="connsiteX5" fmla="*/ 3657600 w 3657600"/>
                <a:gd name="connsiteY5" fmla="*/ 0 h 5486400"/>
                <a:gd name="connsiteX6" fmla="*/ 3657600 w 3657600"/>
                <a:gd name="connsiteY6" fmla="*/ 127467 h 5486400"/>
                <a:gd name="connsiteX7" fmla="*/ 3657600 w 3657600"/>
                <a:gd name="connsiteY7" fmla="*/ 914400 h 5486400"/>
                <a:gd name="connsiteX8" fmla="*/ 3657600 w 3657600"/>
                <a:gd name="connsiteY8" fmla="*/ 5358933 h 5486400"/>
                <a:gd name="connsiteX9" fmla="*/ 3530133 w 3657600"/>
                <a:gd name="connsiteY9" fmla="*/ 5486400 h 5486400"/>
                <a:gd name="connsiteX10" fmla="*/ 127467 w 3657600"/>
                <a:gd name="connsiteY10" fmla="*/ 5486400 h 5486400"/>
                <a:gd name="connsiteX11" fmla="*/ 0 w 3657600"/>
                <a:gd name="connsiteY11" fmla="*/ 5358933 h 5486400"/>
                <a:gd name="connsiteX12" fmla="*/ 0 w 3657600"/>
                <a:gd name="connsiteY12" fmla="*/ 914400 h 5486400"/>
                <a:gd name="connsiteX13" fmla="*/ 0 w 3657600"/>
                <a:gd name="connsiteY13" fmla="*/ 127467 h 5486400"/>
                <a:gd name="connsiteX14" fmla="*/ 0 w 3657600"/>
                <a:gd name="connsiteY14" fmla="*/ 0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57600" h="5486400">
                  <a:moveTo>
                    <a:pt x="0" y="0"/>
                  </a:moveTo>
                  <a:lnTo>
                    <a:pt x="127467" y="0"/>
                  </a:lnTo>
                  <a:lnTo>
                    <a:pt x="1072342" y="0"/>
                  </a:lnTo>
                  <a:lnTo>
                    <a:pt x="2585258" y="0"/>
                  </a:lnTo>
                  <a:lnTo>
                    <a:pt x="3530133" y="0"/>
                  </a:lnTo>
                  <a:lnTo>
                    <a:pt x="3657600" y="0"/>
                  </a:lnTo>
                  <a:lnTo>
                    <a:pt x="3657600" y="127467"/>
                  </a:lnTo>
                  <a:lnTo>
                    <a:pt x="3657600" y="914400"/>
                  </a:lnTo>
                  <a:lnTo>
                    <a:pt x="3657600" y="5358933"/>
                  </a:lnTo>
                  <a:cubicBezTo>
                    <a:pt x="3657600" y="5429331"/>
                    <a:pt x="3600531" y="5486400"/>
                    <a:pt x="3530133" y="5486400"/>
                  </a:cubicBezTo>
                  <a:lnTo>
                    <a:pt x="127467" y="5486400"/>
                  </a:lnTo>
                  <a:cubicBezTo>
                    <a:pt x="57069" y="5486400"/>
                    <a:pt x="0" y="5429331"/>
                    <a:pt x="0" y="5358933"/>
                  </a:cubicBezTo>
                  <a:lnTo>
                    <a:pt x="0" y="914400"/>
                  </a:lnTo>
                  <a:lnTo>
                    <a:pt x="0" y="127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dist="25400" dir="16200000" sx="101000" sy="101000" rotWithShape="0">
                <a:prstClr val="black">
                  <a:alpha val="14000"/>
                </a:prstClr>
              </a:outerShdw>
            </a:effectLst>
          </p:spPr>
          <p:txBody>
            <a:bodyPr anchor="ctr"/>
            <a:lstStyle/>
            <a:p>
              <a:pPr marL="72000" lvl="0">
                <a:lnSpc>
                  <a:spcPct val="120000"/>
                </a:lnSpc>
              </a:pPr>
              <a:endParaRPr lang="en" altLang="zh-TW" kern="0" dirty="0">
                <a:latin typeface="Times" pitchFamily="2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橢圓 12">
            <a:extLst>
              <a:ext uri="{FF2B5EF4-FFF2-40B4-BE49-F238E27FC236}">
                <a16:creationId xmlns:a16="http://schemas.microsoft.com/office/drawing/2014/main" id="{5693C9E1-79D2-3043-B609-3AF6E201F9ED}"/>
              </a:ext>
            </a:extLst>
          </p:cNvPr>
          <p:cNvSpPr/>
          <p:nvPr/>
        </p:nvSpPr>
        <p:spPr>
          <a:xfrm>
            <a:off x="1820502" y="2215265"/>
            <a:ext cx="1020737" cy="102073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3C15612-3D8B-3042-AE97-599E5E4B7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45" y="2504405"/>
            <a:ext cx="585025" cy="442456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28C82A-E7B9-B94C-8EC4-4587DB7C183F}"/>
              </a:ext>
            </a:extLst>
          </p:cNvPr>
          <p:cNvSpPr txBox="1"/>
          <p:nvPr/>
        </p:nvSpPr>
        <p:spPr>
          <a:xfrm>
            <a:off x="917710" y="4069702"/>
            <a:ext cx="2705100" cy="1740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lvl="0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TW" kern="0" dirty="0">
                <a:latin typeface="Times" pitchFamily="2" charset="0"/>
                <a:ea typeface="微軟正黑體" panose="020B0604030504040204" pitchFamily="34" charset="-120"/>
              </a:rPr>
              <a:t>Subscribe number over 100, 000</a:t>
            </a:r>
          </a:p>
          <a:p>
            <a:pPr marL="252000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altLang="zh-TW" kern="0" dirty="0">
                <a:latin typeface="Times" pitchFamily="2" charset="0"/>
                <a:ea typeface="微軟正黑體" panose="020B0604030504040204" pitchFamily="34" charset="-120"/>
              </a:rPr>
              <a:t>Highly popular  or controversial.</a:t>
            </a:r>
          </a:p>
          <a:p>
            <a:pPr marL="252000" indent="-180000" defTabSz="9144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kern="0" dirty="0">
                <a:latin typeface="Times" pitchFamily="2" charset="0"/>
                <a:ea typeface="微軟正黑體" panose="020B0604030504040204" pitchFamily="34" charset="-120"/>
              </a:rPr>
              <a:t>A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itchFamily="2" charset="0"/>
                <a:ea typeface="微軟正黑體" panose="020B0604030504040204" pitchFamily="34" charset="-120"/>
              </a:rPr>
              <a:t> total of 25 channels.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" pitchFamily="2" charset="0"/>
              <a:ea typeface="微軟正黑體" panose="020B0604030504040204" pitchFamily="34" charset="-12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63D09F71-C4DB-8049-8922-A6CD349B43FC}"/>
              </a:ext>
            </a:extLst>
          </p:cNvPr>
          <p:cNvGrpSpPr/>
          <p:nvPr/>
        </p:nvGrpSpPr>
        <p:grpSpPr>
          <a:xfrm>
            <a:off x="4567439" y="2078714"/>
            <a:ext cx="6635019" cy="4026540"/>
            <a:chOff x="4567439" y="2078714"/>
            <a:chExt cx="6635019" cy="4026540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48D09B5-F53E-D746-8EBB-79D2FBB49874}"/>
                </a:ext>
              </a:extLst>
            </p:cNvPr>
            <p:cNvGrpSpPr/>
            <p:nvPr/>
          </p:nvGrpSpPr>
          <p:grpSpPr>
            <a:xfrm>
              <a:off x="4567439" y="2078714"/>
              <a:ext cx="6635019" cy="4026540"/>
              <a:chOff x="4760073" y="1553165"/>
              <a:chExt cx="6635019" cy="4026540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F6F00E33-748A-E64A-9FFB-D58FCEE2F202}"/>
                  </a:ext>
                </a:extLst>
              </p:cNvPr>
              <p:cNvGrpSpPr/>
              <p:nvPr/>
            </p:nvGrpSpPr>
            <p:grpSpPr>
              <a:xfrm>
                <a:off x="8409744" y="1553166"/>
                <a:ext cx="2985348" cy="4026539"/>
                <a:chOff x="8409744" y="1553166"/>
                <a:chExt cx="2985348" cy="4026539"/>
              </a:xfrm>
            </p:grpSpPr>
            <p:grpSp>
              <p:nvGrpSpPr>
                <p:cNvPr id="31" name="组合 2">
                  <a:extLst>
                    <a:ext uri="{FF2B5EF4-FFF2-40B4-BE49-F238E27FC236}">
                      <a16:creationId xmlns:a16="http://schemas.microsoft.com/office/drawing/2014/main" id="{77DEA267-4BCF-4041-B517-DB627CACF9BE}"/>
                    </a:ext>
                  </a:extLst>
                </p:cNvPr>
                <p:cNvGrpSpPr/>
                <p:nvPr/>
              </p:nvGrpSpPr>
              <p:grpSpPr>
                <a:xfrm>
                  <a:off x="8409744" y="2139734"/>
                  <a:ext cx="2985348" cy="3439971"/>
                  <a:chOff x="1091444" y="1808820"/>
                  <a:chExt cx="2256251" cy="3698776"/>
                </a:xfrm>
              </p:grpSpPr>
              <p:sp>
                <p:nvSpPr>
                  <p:cNvPr id="35" name="íṩľíḍè-圆角矩形 61">
                    <a:extLst>
                      <a:ext uri="{FF2B5EF4-FFF2-40B4-BE49-F238E27FC236}">
                        <a16:creationId xmlns:a16="http://schemas.microsoft.com/office/drawing/2014/main" id="{D25E9F2F-C870-304B-B3AD-D9CE94AFCD1B}"/>
                      </a:ext>
                    </a:extLst>
                  </p:cNvPr>
                  <p:cNvSpPr/>
                  <p:nvPr/>
                </p:nvSpPr>
                <p:spPr>
                  <a:xfrm>
                    <a:off x="1091444" y="1808820"/>
                    <a:ext cx="2256251" cy="3698776"/>
                  </a:xfrm>
                  <a:prstGeom prst="roundRect">
                    <a:avLst>
                      <a:gd name="adj" fmla="val 3485"/>
                    </a:avLst>
                  </a:prstGeom>
                  <a:solidFill>
                    <a:srgbClr val="C44192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none" tIns="216000" bIns="216000" anchor="t" anchorCtr="1">
                    <a:normAutofit/>
                  </a:bodyPr>
                  <a:lstStyle/>
                  <a:p>
                    <a:pPr defTabSz="914400">
                      <a:defRPr/>
                    </a:pPr>
                    <a:endParaRPr lang="en-US" altLang="zh-CN" sz="2400" b="1" kern="0" dirty="0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defTabSz="914400">
                      <a:defRPr/>
                    </a:pPr>
                    <a:r>
                      <a:rPr lang="en-US" altLang="zh-TW" sz="2400" b="1" kern="0" dirty="0">
                        <a:solidFill>
                          <a:srgbClr val="FFFF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Comments</a:t>
                    </a:r>
                    <a:endParaRPr kumimoji="0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6" name="íṩľíḍè-任意多边形 62">
                    <a:extLst>
                      <a:ext uri="{FF2B5EF4-FFF2-40B4-BE49-F238E27FC236}">
                        <a16:creationId xmlns:a16="http://schemas.microsoft.com/office/drawing/2014/main" id="{6A37831C-2B62-B442-AE21-53B95B2F6879}"/>
                      </a:ext>
                    </a:extLst>
                  </p:cNvPr>
                  <p:cNvSpPr/>
                  <p:nvPr/>
                </p:nvSpPr>
                <p:spPr>
                  <a:xfrm>
                    <a:off x="1091444" y="3213581"/>
                    <a:ext cx="2256251" cy="2294013"/>
                  </a:xfrm>
                  <a:custGeom>
                    <a:avLst/>
                    <a:gdLst>
                      <a:gd name="connsiteX0" fmla="*/ 0 w 3657600"/>
                      <a:gd name="connsiteY0" fmla="*/ 0 h 5486400"/>
                      <a:gd name="connsiteX1" fmla="*/ 127467 w 3657600"/>
                      <a:gd name="connsiteY1" fmla="*/ 0 h 5486400"/>
                      <a:gd name="connsiteX2" fmla="*/ 1072342 w 3657600"/>
                      <a:gd name="connsiteY2" fmla="*/ 0 h 5486400"/>
                      <a:gd name="connsiteX3" fmla="*/ 1828800 w 3657600"/>
                      <a:gd name="connsiteY3" fmla="*/ 756458 h 5486400"/>
                      <a:gd name="connsiteX4" fmla="*/ 2585258 w 3657600"/>
                      <a:gd name="connsiteY4" fmla="*/ 0 h 5486400"/>
                      <a:gd name="connsiteX5" fmla="*/ 3530133 w 3657600"/>
                      <a:gd name="connsiteY5" fmla="*/ 0 h 5486400"/>
                      <a:gd name="connsiteX6" fmla="*/ 3657600 w 3657600"/>
                      <a:gd name="connsiteY6" fmla="*/ 0 h 5486400"/>
                      <a:gd name="connsiteX7" fmla="*/ 3657600 w 3657600"/>
                      <a:gd name="connsiteY7" fmla="*/ 127467 h 5486400"/>
                      <a:gd name="connsiteX8" fmla="*/ 3657600 w 3657600"/>
                      <a:gd name="connsiteY8" fmla="*/ 914400 h 5486400"/>
                      <a:gd name="connsiteX9" fmla="*/ 3657600 w 3657600"/>
                      <a:gd name="connsiteY9" fmla="*/ 5358933 h 5486400"/>
                      <a:gd name="connsiteX10" fmla="*/ 3530133 w 3657600"/>
                      <a:gd name="connsiteY10" fmla="*/ 5486400 h 5486400"/>
                      <a:gd name="connsiteX11" fmla="*/ 127467 w 3657600"/>
                      <a:gd name="connsiteY11" fmla="*/ 5486400 h 5486400"/>
                      <a:gd name="connsiteX12" fmla="*/ 0 w 3657600"/>
                      <a:gd name="connsiteY12" fmla="*/ 5358933 h 5486400"/>
                      <a:gd name="connsiteX13" fmla="*/ 0 w 3657600"/>
                      <a:gd name="connsiteY13" fmla="*/ 914400 h 5486400"/>
                      <a:gd name="connsiteX14" fmla="*/ 0 w 3657600"/>
                      <a:gd name="connsiteY14" fmla="*/ 127467 h 5486400"/>
                      <a:gd name="connsiteX15" fmla="*/ 0 w 3657600"/>
                      <a:gd name="connsiteY15" fmla="*/ 0 h 5486400"/>
                      <a:gd name="connsiteX0" fmla="*/ 0 w 3657600"/>
                      <a:gd name="connsiteY0" fmla="*/ 0 h 5486400"/>
                      <a:gd name="connsiteX1" fmla="*/ 127467 w 3657600"/>
                      <a:gd name="connsiteY1" fmla="*/ 0 h 5486400"/>
                      <a:gd name="connsiteX2" fmla="*/ 1072342 w 3657600"/>
                      <a:gd name="connsiteY2" fmla="*/ 0 h 5486400"/>
                      <a:gd name="connsiteX3" fmla="*/ 2585258 w 3657600"/>
                      <a:gd name="connsiteY3" fmla="*/ 0 h 5486400"/>
                      <a:gd name="connsiteX4" fmla="*/ 3530133 w 3657600"/>
                      <a:gd name="connsiteY4" fmla="*/ 0 h 5486400"/>
                      <a:gd name="connsiteX5" fmla="*/ 3657600 w 3657600"/>
                      <a:gd name="connsiteY5" fmla="*/ 0 h 5486400"/>
                      <a:gd name="connsiteX6" fmla="*/ 3657600 w 3657600"/>
                      <a:gd name="connsiteY6" fmla="*/ 127467 h 5486400"/>
                      <a:gd name="connsiteX7" fmla="*/ 3657600 w 3657600"/>
                      <a:gd name="connsiteY7" fmla="*/ 914400 h 5486400"/>
                      <a:gd name="connsiteX8" fmla="*/ 3657600 w 3657600"/>
                      <a:gd name="connsiteY8" fmla="*/ 5358933 h 5486400"/>
                      <a:gd name="connsiteX9" fmla="*/ 3530133 w 3657600"/>
                      <a:gd name="connsiteY9" fmla="*/ 5486400 h 5486400"/>
                      <a:gd name="connsiteX10" fmla="*/ 127467 w 3657600"/>
                      <a:gd name="connsiteY10" fmla="*/ 5486400 h 5486400"/>
                      <a:gd name="connsiteX11" fmla="*/ 0 w 3657600"/>
                      <a:gd name="connsiteY11" fmla="*/ 5358933 h 5486400"/>
                      <a:gd name="connsiteX12" fmla="*/ 0 w 3657600"/>
                      <a:gd name="connsiteY12" fmla="*/ 914400 h 5486400"/>
                      <a:gd name="connsiteX13" fmla="*/ 0 w 3657600"/>
                      <a:gd name="connsiteY13" fmla="*/ 127467 h 5486400"/>
                      <a:gd name="connsiteX14" fmla="*/ 0 w 3657600"/>
                      <a:gd name="connsiteY14" fmla="*/ 0 h 548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657600" h="5486400">
                        <a:moveTo>
                          <a:pt x="0" y="0"/>
                        </a:moveTo>
                        <a:lnTo>
                          <a:pt x="127467" y="0"/>
                        </a:lnTo>
                        <a:lnTo>
                          <a:pt x="1072342" y="0"/>
                        </a:lnTo>
                        <a:lnTo>
                          <a:pt x="2585258" y="0"/>
                        </a:lnTo>
                        <a:lnTo>
                          <a:pt x="3530133" y="0"/>
                        </a:lnTo>
                        <a:lnTo>
                          <a:pt x="3657600" y="0"/>
                        </a:lnTo>
                        <a:lnTo>
                          <a:pt x="3657600" y="127467"/>
                        </a:lnTo>
                        <a:lnTo>
                          <a:pt x="3657600" y="914400"/>
                        </a:lnTo>
                        <a:lnTo>
                          <a:pt x="3657600" y="5358933"/>
                        </a:lnTo>
                        <a:cubicBezTo>
                          <a:pt x="3657600" y="5429331"/>
                          <a:pt x="3600531" y="5486400"/>
                          <a:pt x="3530133" y="5486400"/>
                        </a:cubicBezTo>
                        <a:lnTo>
                          <a:pt x="127467" y="5486400"/>
                        </a:lnTo>
                        <a:cubicBezTo>
                          <a:pt x="57069" y="5486400"/>
                          <a:pt x="0" y="5429331"/>
                          <a:pt x="0" y="5358933"/>
                        </a:cubicBezTo>
                        <a:lnTo>
                          <a:pt x="0" y="914400"/>
                        </a:lnTo>
                        <a:lnTo>
                          <a:pt x="0" y="12746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9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dist="25400" dir="16200000" sx="101000" sy="101000" rotWithShape="0">
                      <a:prstClr val="black">
                        <a:alpha val="14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marL="252000" indent="-180000" defTabSz="914400">
                      <a:lnSpc>
                        <a:spcPct val="120000"/>
                      </a:lnSpc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altLang="zh-TW" kern="0" dirty="0">
                        <a:latin typeface="Times" pitchFamily="2" charset="0"/>
                        <a:ea typeface="微軟正黑體" panose="020B0604030504040204" pitchFamily="34" charset="-120"/>
                      </a:rPr>
                      <a:t>randomly remain 100 pieces of comments from each videos</a:t>
                    </a:r>
                  </a:p>
                  <a:p>
                    <a:pPr marL="252000" indent="-180000" defTabSz="914400">
                      <a:lnSpc>
                        <a:spcPct val="120000"/>
                      </a:lnSpc>
                      <a:buFont typeface="Arial" panose="020B0604020202020204" pitchFamily="34" charset="0"/>
                      <a:buChar char="•"/>
                      <a:defRPr/>
                    </a:pPr>
                    <a:r>
                      <a:rPr lang="en-US" altLang="zh-TW" kern="0" dirty="0">
                        <a:latin typeface="Times" pitchFamily="2" charset="0"/>
                        <a:ea typeface="微軟正黑體" panose="020B0604030504040204" pitchFamily="34" charset="-120"/>
                      </a:rPr>
                      <a:t>A total of </a:t>
                    </a:r>
                    <a:r>
                      <a:rPr kumimoji="0" lang="en-US" altLang="zh-TW" sz="18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" pitchFamily="2" charset="0"/>
                        <a:ea typeface="微軟正黑體" panose="020B0604030504040204" pitchFamily="34" charset="-120"/>
                      </a:rPr>
                      <a:t>12,500 comments</a:t>
                    </a:r>
                    <a:endParaRPr kumimoji="0" lang="zh-TW" altLang="en-US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" pitchFamily="2" charset="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ED4FEBF6-37F6-8E48-850B-A7BE30A820E6}"/>
                    </a:ext>
                  </a:extLst>
                </p:cNvPr>
                <p:cNvSpPr/>
                <p:nvPr/>
              </p:nvSpPr>
              <p:spPr>
                <a:xfrm>
                  <a:off x="9315850" y="1553166"/>
                  <a:ext cx="1173137" cy="1173137"/>
                </a:xfrm>
                <a:prstGeom prst="ellipse">
                  <a:avLst/>
                </a:prstGeom>
                <a:solidFill>
                  <a:srgbClr val="C441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3" name="橢圓 32">
                  <a:extLst>
                    <a:ext uri="{FF2B5EF4-FFF2-40B4-BE49-F238E27FC236}">
                      <a16:creationId xmlns:a16="http://schemas.microsoft.com/office/drawing/2014/main" id="{D479E970-F116-FF46-9ECF-7CCC9B712BA9}"/>
                    </a:ext>
                  </a:extLst>
                </p:cNvPr>
                <p:cNvSpPr/>
                <p:nvPr/>
              </p:nvSpPr>
              <p:spPr>
                <a:xfrm>
                  <a:off x="9392050" y="1629365"/>
                  <a:ext cx="1020737" cy="1020737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1360E4C9-9060-4841-9854-5F1B7FBD6F29}"/>
                  </a:ext>
                </a:extLst>
              </p:cNvPr>
              <p:cNvGrpSpPr/>
              <p:nvPr/>
            </p:nvGrpSpPr>
            <p:grpSpPr>
              <a:xfrm>
                <a:off x="4760073" y="1553165"/>
                <a:ext cx="2985348" cy="4026539"/>
                <a:chOff x="4760073" y="1553165"/>
                <a:chExt cx="2985348" cy="4026539"/>
              </a:xfrm>
            </p:grpSpPr>
            <p:grpSp>
              <p:nvGrpSpPr>
                <p:cNvPr id="25" name="组合 2">
                  <a:extLst>
                    <a:ext uri="{FF2B5EF4-FFF2-40B4-BE49-F238E27FC236}">
                      <a16:creationId xmlns:a16="http://schemas.microsoft.com/office/drawing/2014/main" id="{C386A6F1-5876-3148-8D1B-44D0D7CC07A9}"/>
                    </a:ext>
                  </a:extLst>
                </p:cNvPr>
                <p:cNvGrpSpPr/>
                <p:nvPr/>
              </p:nvGrpSpPr>
              <p:grpSpPr>
                <a:xfrm>
                  <a:off x="4760073" y="2139733"/>
                  <a:ext cx="2985348" cy="3439971"/>
                  <a:chOff x="1091444" y="1808820"/>
                  <a:chExt cx="2256251" cy="3698776"/>
                </a:xfrm>
              </p:grpSpPr>
              <p:sp>
                <p:nvSpPr>
                  <p:cNvPr id="29" name="íṩľíḍè-圆角矩形 61">
                    <a:extLst>
                      <a:ext uri="{FF2B5EF4-FFF2-40B4-BE49-F238E27FC236}">
                        <a16:creationId xmlns:a16="http://schemas.microsoft.com/office/drawing/2014/main" id="{B27511D3-926F-5741-8F2D-98E4AF14562E}"/>
                      </a:ext>
                    </a:extLst>
                  </p:cNvPr>
                  <p:cNvSpPr/>
                  <p:nvPr/>
                </p:nvSpPr>
                <p:spPr>
                  <a:xfrm>
                    <a:off x="1091444" y="1808820"/>
                    <a:ext cx="2256251" cy="3698776"/>
                  </a:xfrm>
                  <a:prstGeom prst="roundRect">
                    <a:avLst>
                      <a:gd name="adj" fmla="val 3485"/>
                    </a:avLst>
                  </a:prstGeom>
                  <a:solidFill>
                    <a:srgbClr val="91419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none" tIns="216000" bIns="216000" anchor="t" anchorCtr="1">
                    <a:normAutofit/>
                  </a:bodyPr>
                  <a:lstStyle/>
                  <a:p>
                    <a:pPr defTabSz="914400">
                      <a:defRPr/>
                    </a:pPr>
                    <a:endParaRPr lang="en-US" altLang="zh-CN" sz="2400" b="1" kern="0" dirty="0">
                      <a:solidFill>
                        <a:srgbClr val="FFFFFF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defTabSz="914400">
                      <a:defRPr/>
                    </a:pPr>
                    <a:r>
                      <a:rPr kumimoji="0" lang="en-US" altLang="zh-CN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videos</a:t>
                    </a:r>
                    <a:endParaRPr kumimoji="0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30" name="íṩľíḍè-任意多边形 62">
                    <a:extLst>
                      <a:ext uri="{FF2B5EF4-FFF2-40B4-BE49-F238E27FC236}">
                        <a16:creationId xmlns:a16="http://schemas.microsoft.com/office/drawing/2014/main" id="{5F183E60-9989-C64C-8EB2-C2470867FE4A}"/>
                      </a:ext>
                    </a:extLst>
                  </p:cNvPr>
                  <p:cNvSpPr/>
                  <p:nvPr/>
                </p:nvSpPr>
                <p:spPr>
                  <a:xfrm>
                    <a:off x="1091444" y="3213581"/>
                    <a:ext cx="2256251" cy="2294013"/>
                  </a:xfrm>
                  <a:custGeom>
                    <a:avLst/>
                    <a:gdLst>
                      <a:gd name="connsiteX0" fmla="*/ 0 w 3657600"/>
                      <a:gd name="connsiteY0" fmla="*/ 0 h 5486400"/>
                      <a:gd name="connsiteX1" fmla="*/ 127467 w 3657600"/>
                      <a:gd name="connsiteY1" fmla="*/ 0 h 5486400"/>
                      <a:gd name="connsiteX2" fmla="*/ 1072342 w 3657600"/>
                      <a:gd name="connsiteY2" fmla="*/ 0 h 5486400"/>
                      <a:gd name="connsiteX3" fmla="*/ 1828800 w 3657600"/>
                      <a:gd name="connsiteY3" fmla="*/ 756458 h 5486400"/>
                      <a:gd name="connsiteX4" fmla="*/ 2585258 w 3657600"/>
                      <a:gd name="connsiteY4" fmla="*/ 0 h 5486400"/>
                      <a:gd name="connsiteX5" fmla="*/ 3530133 w 3657600"/>
                      <a:gd name="connsiteY5" fmla="*/ 0 h 5486400"/>
                      <a:gd name="connsiteX6" fmla="*/ 3657600 w 3657600"/>
                      <a:gd name="connsiteY6" fmla="*/ 0 h 5486400"/>
                      <a:gd name="connsiteX7" fmla="*/ 3657600 w 3657600"/>
                      <a:gd name="connsiteY7" fmla="*/ 127467 h 5486400"/>
                      <a:gd name="connsiteX8" fmla="*/ 3657600 w 3657600"/>
                      <a:gd name="connsiteY8" fmla="*/ 914400 h 5486400"/>
                      <a:gd name="connsiteX9" fmla="*/ 3657600 w 3657600"/>
                      <a:gd name="connsiteY9" fmla="*/ 5358933 h 5486400"/>
                      <a:gd name="connsiteX10" fmla="*/ 3530133 w 3657600"/>
                      <a:gd name="connsiteY10" fmla="*/ 5486400 h 5486400"/>
                      <a:gd name="connsiteX11" fmla="*/ 127467 w 3657600"/>
                      <a:gd name="connsiteY11" fmla="*/ 5486400 h 5486400"/>
                      <a:gd name="connsiteX12" fmla="*/ 0 w 3657600"/>
                      <a:gd name="connsiteY12" fmla="*/ 5358933 h 5486400"/>
                      <a:gd name="connsiteX13" fmla="*/ 0 w 3657600"/>
                      <a:gd name="connsiteY13" fmla="*/ 914400 h 5486400"/>
                      <a:gd name="connsiteX14" fmla="*/ 0 w 3657600"/>
                      <a:gd name="connsiteY14" fmla="*/ 127467 h 5486400"/>
                      <a:gd name="connsiteX15" fmla="*/ 0 w 3657600"/>
                      <a:gd name="connsiteY15" fmla="*/ 0 h 5486400"/>
                      <a:gd name="connsiteX0" fmla="*/ 0 w 3657600"/>
                      <a:gd name="connsiteY0" fmla="*/ 0 h 5486400"/>
                      <a:gd name="connsiteX1" fmla="*/ 127467 w 3657600"/>
                      <a:gd name="connsiteY1" fmla="*/ 0 h 5486400"/>
                      <a:gd name="connsiteX2" fmla="*/ 1072342 w 3657600"/>
                      <a:gd name="connsiteY2" fmla="*/ 0 h 5486400"/>
                      <a:gd name="connsiteX3" fmla="*/ 2585258 w 3657600"/>
                      <a:gd name="connsiteY3" fmla="*/ 0 h 5486400"/>
                      <a:gd name="connsiteX4" fmla="*/ 3530133 w 3657600"/>
                      <a:gd name="connsiteY4" fmla="*/ 0 h 5486400"/>
                      <a:gd name="connsiteX5" fmla="*/ 3657600 w 3657600"/>
                      <a:gd name="connsiteY5" fmla="*/ 0 h 5486400"/>
                      <a:gd name="connsiteX6" fmla="*/ 3657600 w 3657600"/>
                      <a:gd name="connsiteY6" fmla="*/ 127467 h 5486400"/>
                      <a:gd name="connsiteX7" fmla="*/ 3657600 w 3657600"/>
                      <a:gd name="connsiteY7" fmla="*/ 914400 h 5486400"/>
                      <a:gd name="connsiteX8" fmla="*/ 3657600 w 3657600"/>
                      <a:gd name="connsiteY8" fmla="*/ 5358933 h 5486400"/>
                      <a:gd name="connsiteX9" fmla="*/ 3530133 w 3657600"/>
                      <a:gd name="connsiteY9" fmla="*/ 5486400 h 5486400"/>
                      <a:gd name="connsiteX10" fmla="*/ 127467 w 3657600"/>
                      <a:gd name="connsiteY10" fmla="*/ 5486400 h 5486400"/>
                      <a:gd name="connsiteX11" fmla="*/ 0 w 3657600"/>
                      <a:gd name="connsiteY11" fmla="*/ 5358933 h 5486400"/>
                      <a:gd name="connsiteX12" fmla="*/ 0 w 3657600"/>
                      <a:gd name="connsiteY12" fmla="*/ 914400 h 5486400"/>
                      <a:gd name="connsiteX13" fmla="*/ 0 w 3657600"/>
                      <a:gd name="connsiteY13" fmla="*/ 127467 h 5486400"/>
                      <a:gd name="connsiteX14" fmla="*/ 0 w 3657600"/>
                      <a:gd name="connsiteY14" fmla="*/ 0 h 548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657600" h="5486400">
                        <a:moveTo>
                          <a:pt x="0" y="0"/>
                        </a:moveTo>
                        <a:lnTo>
                          <a:pt x="127467" y="0"/>
                        </a:lnTo>
                        <a:lnTo>
                          <a:pt x="1072342" y="0"/>
                        </a:lnTo>
                        <a:lnTo>
                          <a:pt x="2585258" y="0"/>
                        </a:lnTo>
                        <a:lnTo>
                          <a:pt x="3530133" y="0"/>
                        </a:lnTo>
                        <a:lnTo>
                          <a:pt x="3657600" y="0"/>
                        </a:lnTo>
                        <a:lnTo>
                          <a:pt x="3657600" y="127467"/>
                        </a:lnTo>
                        <a:lnTo>
                          <a:pt x="3657600" y="914400"/>
                        </a:lnTo>
                        <a:lnTo>
                          <a:pt x="3657600" y="5358933"/>
                        </a:lnTo>
                        <a:cubicBezTo>
                          <a:pt x="3657600" y="5429331"/>
                          <a:pt x="3600531" y="5486400"/>
                          <a:pt x="3530133" y="5486400"/>
                        </a:cubicBezTo>
                        <a:lnTo>
                          <a:pt x="127467" y="5486400"/>
                        </a:lnTo>
                        <a:cubicBezTo>
                          <a:pt x="57069" y="5486400"/>
                          <a:pt x="0" y="5429331"/>
                          <a:pt x="0" y="5358933"/>
                        </a:cubicBezTo>
                        <a:lnTo>
                          <a:pt x="0" y="914400"/>
                        </a:lnTo>
                        <a:lnTo>
                          <a:pt x="0" y="12746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9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>
                    <a:outerShdw dist="25400" dir="16200000" sx="101000" sy="101000" rotWithShape="0">
                      <a:prstClr val="black">
                        <a:alpha val="14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marL="252000" indent="-180000" defTabSz="914400">
                      <a:lnSpc>
                        <a:spcPct val="12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TW" kern="0" dirty="0">
                        <a:latin typeface="Times" pitchFamily="2" charset="0"/>
                        <a:ea typeface="微軟正黑體" panose="020B0604030504040204" pitchFamily="34" charset="-120"/>
                      </a:rPr>
                      <a:t>selection video duration 2019/01/01-2021/02/31</a:t>
                    </a:r>
                  </a:p>
                  <a:p>
                    <a:pPr marL="252000" indent="-180000" defTabSz="914400">
                      <a:lnSpc>
                        <a:spcPct val="12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kumimoji="0" lang="en-US" altLang="zh-TW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" pitchFamily="2" charset="0"/>
                        <a:ea typeface="微軟正黑體" panose="020B0604030504040204" pitchFamily="34" charset="-120"/>
                      </a:rPr>
                      <a:t>filter top</a:t>
                    </a:r>
                    <a:r>
                      <a:rPr kumimoji="0" lang="zh-TW" altLang="en-US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" pitchFamily="2" charset="0"/>
                        <a:ea typeface="微軟正黑體" panose="020B0604030504040204" pitchFamily="34" charset="-120"/>
                      </a:rPr>
                      <a:t> </a:t>
                    </a:r>
                    <a:r>
                      <a:rPr kumimoji="0" lang="en-US" altLang="zh-TW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" pitchFamily="2" charset="0"/>
                        <a:ea typeface="微軟正黑體" panose="020B0604030504040204" pitchFamily="34" charset="-120"/>
                      </a:rPr>
                      <a:t>5</a:t>
                    </a:r>
                    <a:r>
                      <a:rPr lang="en-US" altLang="zh-TW" kern="0" dirty="0">
                        <a:latin typeface="Times" pitchFamily="2" charset="0"/>
                        <a:ea typeface="微軟正黑體" panose="020B0604030504040204" pitchFamily="34" charset="-120"/>
                      </a:rPr>
                      <a:t> </a:t>
                    </a:r>
                    <a:r>
                      <a:rPr kumimoji="0" lang="en-US" altLang="zh-TW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" pitchFamily="2" charset="0"/>
                        <a:ea typeface="微軟正黑體" panose="020B0604030504040204" pitchFamily="34" charset="-120"/>
                      </a:rPr>
                      <a:t>videos through viewing number.</a:t>
                    </a:r>
                  </a:p>
                  <a:p>
                    <a:pPr marL="252000" indent="-180000" defTabSz="914400">
                      <a:lnSpc>
                        <a:spcPct val="12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TW" kern="0" dirty="0">
                        <a:latin typeface="Times" pitchFamily="2" charset="0"/>
                        <a:ea typeface="微軟正黑體" panose="020B0604030504040204" pitchFamily="34" charset="-120"/>
                      </a:rPr>
                      <a:t>A</a:t>
                    </a:r>
                    <a:r>
                      <a:rPr lang="zh-TW" altLang="en-US" kern="0" dirty="0">
                        <a:latin typeface="Times" pitchFamily="2" charset="0"/>
                        <a:ea typeface="微軟正黑體" panose="020B0604030504040204" pitchFamily="34" charset="-120"/>
                      </a:rPr>
                      <a:t> </a:t>
                    </a:r>
                    <a:r>
                      <a:rPr lang="en-US" altLang="zh-TW" kern="0" dirty="0">
                        <a:latin typeface="Times" pitchFamily="2" charset="0"/>
                        <a:ea typeface="微軟正黑體" panose="020B0604030504040204" pitchFamily="34" charset="-120"/>
                      </a:rPr>
                      <a:t>total of </a:t>
                    </a:r>
                    <a:r>
                      <a:rPr kumimoji="0" lang="en-US" altLang="zh-TW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" pitchFamily="2" charset="0"/>
                        <a:ea typeface="微軟正黑體" panose="020B0604030504040204" pitchFamily="34" charset="-120"/>
                      </a:rPr>
                      <a:t>125 videos.</a:t>
                    </a:r>
                    <a:endParaRPr kumimoji="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" pitchFamily="2" charset="0"/>
                      <a:ea typeface="微軟正黑體" panose="020B0604030504040204" pitchFamily="34" charset="-120"/>
                    </a:endParaRPr>
                  </a:p>
                </p:txBody>
              </p:sp>
            </p:grp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AC35E7CA-4309-FB41-A9E7-FE8FD3D4B218}"/>
                    </a:ext>
                  </a:extLst>
                </p:cNvPr>
                <p:cNvSpPr/>
                <p:nvPr/>
              </p:nvSpPr>
              <p:spPr>
                <a:xfrm>
                  <a:off x="5666179" y="1553165"/>
                  <a:ext cx="1173137" cy="1173137"/>
                </a:xfrm>
                <a:prstGeom prst="ellipse">
                  <a:avLst/>
                </a:prstGeom>
                <a:solidFill>
                  <a:srgbClr val="9141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C453C093-A199-D643-95C4-85B4A01FC3DA}"/>
                    </a:ext>
                  </a:extLst>
                </p:cNvPr>
                <p:cNvSpPr/>
                <p:nvPr/>
              </p:nvSpPr>
              <p:spPr>
                <a:xfrm>
                  <a:off x="5742379" y="1629364"/>
                  <a:ext cx="1020737" cy="1020737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</p:grp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16F55EFA-AF38-5244-99F4-4AE666803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921" y="2396580"/>
              <a:ext cx="559487" cy="521627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367E5445-1697-4F44-9289-F3C02AA6A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349" y="2387655"/>
              <a:ext cx="628972" cy="568660"/>
            </a:xfrm>
            <a:prstGeom prst="rect">
              <a:avLst/>
            </a:prstGeom>
          </p:spPr>
        </p:pic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13D02EF8-5ACA-0F44-8796-E9F445D4E9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18" y="2618393"/>
            <a:ext cx="5124999" cy="37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4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AA5BE-0496-BA45-9681-9DB25F83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Sentiment Indicators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F1EFE3B-0FCE-3A41-8101-CD599889B1DD}"/>
              </a:ext>
            </a:extLst>
          </p:cNvPr>
          <p:cNvSpPr txBox="1"/>
          <p:nvPr/>
        </p:nvSpPr>
        <p:spPr>
          <a:xfrm>
            <a:off x="1527464" y="1712785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i="1" u="sng" dirty="0">
                <a:latin typeface="Times" pitchFamily="2" charset="0"/>
              </a:rPr>
              <a:t>YouTuber Preference</a:t>
            </a:r>
            <a:endParaRPr kumimoji="1" lang="zh-TW" altLang="en-US" sz="2400" b="1" i="1" u="sng" dirty="0">
              <a:latin typeface="Times" pitchFamily="2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3835F4-EDAD-5D45-9EA3-AA01947B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" y="1608503"/>
            <a:ext cx="1167375" cy="818586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3A7BCD1F-5525-214F-B292-66A6B3E5B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23" y="3532909"/>
            <a:ext cx="1341828" cy="1313873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3A097492-F4E4-7C4E-A968-8EF2586BF9FA}"/>
              </a:ext>
            </a:extLst>
          </p:cNvPr>
          <p:cNvSpPr txBox="1"/>
          <p:nvPr/>
        </p:nvSpPr>
        <p:spPr>
          <a:xfrm>
            <a:off x="983672" y="4846782"/>
            <a:ext cx="149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Comments Collection</a:t>
            </a:r>
            <a:endParaRPr kumimoji="1" lang="zh-TW" altLang="en-US" b="1" dirty="0">
              <a:latin typeface="Times" pitchFamily="2" charset="0"/>
            </a:endParaRPr>
          </a:p>
        </p:txBody>
      </p:sp>
      <p:cxnSp>
        <p:nvCxnSpPr>
          <p:cNvPr id="52" name="曲線接點 51">
            <a:extLst>
              <a:ext uri="{FF2B5EF4-FFF2-40B4-BE49-F238E27FC236}">
                <a16:creationId xmlns:a16="http://schemas.microsoft.com/office/drawing/2014/main" id="{230C61A6-10F0-8241-8E9C-5EF1B1FB385A}"/>
              </a:ext>
            </a:extLst>
          </p:cNvPr>
          <p:cNvCxnSpPr>
            <a:cxnSpLocks/>
          </p:cNvCxnSpPr>
          <p:nvPr/>
        </p:nvCxnSpPr>
        <p:spPr>
          <a:xfrm flipV="1">
            <a:off x="2308182" y="2677823"/>
            <a:ext cx="1955554" cy="1415473"/>
          </a:xfrm>
          <a:prstGeom prst="curvedConnector3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接點 53">
            <a:extLst>
              <a:ext uri="{FF2B5EF4-FFF2-40B4-BE49-F238E27FC236}">
                <a16:creationId xmlns:a16="http://schemas.microsoft.com/office/drawing/2014/main" id="{5B63E109-6C7E-0A45-8A95-EF652A9DEF53}"/>
              </a:ext>
            </a:extLst>
          </p:cNvPr>
          <p:cNvCxnSpPr>
            <a:cxnSpLocks/>
          </p:cNvCxnSpPr>
          <p:nvPr/>
        </p:nvCxnSpPr>
        <p:spPr>
          <a:xfrm>
            <a:off x="2341397" y="4204054"/>
            <a:ext cx="2080245" cy="1140690"/>
          </a:xfrm>
          <a:prstGeom prst="curvedConnector3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8484CF9-C2AE-A744-9E21-3A316C215001}"/>
              </a:ext>
            </a:extLst>
          </p:cNvPr>
          <p:cNvSpPr txBox="1"/>
          <p:nvPr/>
        </p:nvSpPr>
        <p:spPr>
          <a:xfrm>
            <a:off x="4260273" y="2353518"/>
            <a:ext cx="26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Non-Relative Comments towards YouTubers</a:t>
            </a:r>
            <a:endParaRPr kumimoji="1" lang="zh-TW" altLang="en-US" b="1" dirty="0">
              <a:latin typeface="Times" pitchFamily="2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3A2F8B1-197B-234B-ABBF-C27E0B479CCB}"/>
              </a:ext>
            </a:extLst>
          </p:cNvPr>
          <p:cNvSpPr txBox="1"/>
          <p:nvPr/>
        </p:nvSpPr>
        <p:spPr>
          <a:xfrm>
            <a:off x="4445014" y="5021578"/>
            <a:ext cx="222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Relative Comments towards YouTubers</a:t>
            </a:r>
            <a:endParaRPr kumimoji="1" lang="zh-TW" altLang="en-US" b="1" dirty="0">
              <a:latin typeface="Times" pitchFamily="2" charset="0"/>
            </a:endParaRPr>
          </a:p>
        </p:txBody>
      </p:sp>
      <p:sp>
        <p:nvSpPr>
          <p:cNvPr id="65" name="左中括弧 64">
            <a:extLst>
              <a:ext uri="{FF2B5EF4-FFF2-40B4-BE49-F238E27FC236}">
                <a16:creationId xmlns:a16="http://schemas.microsoft.com/office/drawing/2014/main" id="{2E5F7E16-BFD5-4842-8E0A-9767813B7CF2}"/>
              </a:ext>
            </a:extLst>
          </p:cNvPr>
          <p:cNvSpPr/>
          <p:nvPr/>
        </p:nvSpPr>
        <p:spPr>
          <a:xfrm>
            <a:off x="7196533" y="4447232"/>
            <a:ext cx="768927" cy="1804340"/>
          </a:xfrm>
          <a:prstGeom prst="leftBracket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795A659E-935F-0E4A-AA0D-2E93FCBDC56A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7196533" y="5349402"/>
            <a:ext cx="768927" cy="0"/>
          </a:xfrm>
          <a:prstGeom prst="line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圖片 69">
            <a:extLst>
              <a:ext uri="{FF2B5EF4-FFF2-40B4-BE49-F238E27FC236}">
                <a16:creationId xmlns:a16="http://schemas.microsoft.com/office/drawing/2014/main" id="{5C679844-B1A8-AE4E-91CE-3BA10D735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33" y="5270024"/>
            <a:ext cx="2222500" cy="1841500"/>
          </a:xfrm>
          <a:prstGeom prst="rect">
            <a:avLst/>
          </a:prstGeom>
        </p:spPr>
      </p:pic>
      <p:sp>
        <p:nvSpPr>
          <p:cNvPr id="71" name="文字方塊 70">
            <a:extLst>
              <a:ext uri="{FF2B5EF4-FFF2-40B4-BE49-F238E27FC236}">
                <a16:creationId xmlns:a16="http://schemas.microsoft.com/office/drawing/2014/main" id="{C234F401-F3AA-8948-87AD-604E1627AA2B}"/>
              </a:ext>
            </a:extLst>
          </p:cNvPr>
          <p:cNvSpPr txBox="1"/>
          <p:nvPr/>
        </p:nvSpPr>
        <p:spPr>
          <a:xfrm>
            <a:off x="10215306" y="6006108"/>
            <a:ext cx="14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Unlike</a:t>
            </a:r>
            <a:endParaRPr kumimoji="1" lang="zh-TW" altLang="en-US" b="1" dirty="0">
              <a:latin typeface="Times" pitchFamily="2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21CB051-4BCD-6E45-89C5-1E9FFAAA528F}"/>
              </a:ext>
            </a:extLst>
          </p:cNvPr>
          <p:cNvSpPr txBox="1"/>
          <p:nvPr/>
        </p:nvSpPr>
        <p:spPr>
          <a:xfrm>
            <a:off x="10201633" y="4265176"/>
            <a:ext cx="14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Like</a:t>
            </a:r>
            <a:endParaRPr kumimoji="1" lang="zh-TW" altLang="en-US" b="1" dirty="0">
              <a:latin typeface="Times" pitchFamily="2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7CC7D7D-8597-6D41-8A27-46044ABBCBBB}"/>
              </a:ext>
            </a:extLst>
          </p:cNvPr>
          <p:cNvSpPr txBox="1"/>
          <p:nvPr/>
        </p:nvSpPr>
        <p:spPr>
          <a:xfrm>
            <a:off x="10201632" y="5123781"/>
            <a:ext cx="14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Neutral</a:t>
            </a:r>
            <a:endParaRPr kumimoji="1" lang="zh-TW" altLang="en-US" b="1" dirty="0">
              <a:latin typeface="Times" pitchFamily="2" charset="0"/>
            </a:endParaRPr>
          </a:p>
        </p:txBody>
      </p:sp>
      <p:pic>
        <p:nvPicPr>
          <p:cNvPr id="85" name="圖片 84">
            <a:extLst>
              <a:ext uri="{FF2B5EF4-FFF2-40B4-BE49-F238E27FC236}">
                <a16:creationId xmlns:a16="http://schemas.microsoft.com/office/drawing/2014/main" id="{669660E1-2257-DF40-9ED2-0E3D2894EB8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" t="-1" b="-2761"/>
          <a:stretch/>
        </p:blipFill>
        <p:spPr>
          <a:xfrm>
            <a:off x="8277188" y="4154094"/>
            <a:ext cx="1631371" cy="636038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A743FE43-5436-3F46-A32F-41AC585B6AA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r="-836"/>
          <a:stretch/>
        </p:blipFill>
        <p:spPr>
          <a:xfrm>
            <a:off x="8163900" y="5070789"/>
            <a:ext cx="1903986" cy="520383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C32B1753-0D0A-C64F-B22F-A7B1799ED637}"/>
              </a:ext>
            </a:extLst>
          </p:cNvPr>
          <p:cNvGrpSpPr/>
          <p:nvPr/>
        </p:nvGrpSpPr>
        <p:grpSpPr>
          <a:xfrm>
            <a:off x="2017237" y="3626427"/>
            <a:ext cx="1435647" cy="933740"/>
            <a:chOff x="4135582" y="3429000"/>
            <a:chExt cx="1797044" cy="1170603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2FD383E4-9BD6-494E-87FC-90D0234E21F6}"/>
                </a:ext>
              </a:extLst>
            </p:cNvPr>
            <p:cNvSpPr/>
            <p:nvPr/>
          </p:nvSpPr>
          <p:spPr>
            <a:xfrm>
              <a:off x="4135582" y="3429000"/>
              <a:ext cx="1196356" cy="1170603"/>
            </a:xfrm>
            <a:prstGeom prst="ellipse">
              <a:avLst/>
            </a:prstGeom>
            <a:solidFill>
              <a:srgbClr val="C441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1C202A6-46BF-F642-A601-29A38EC08273}"/>
                </a:ext>
              </a:extLst>
            </p:cNvPr>
            <p:cNvSpPr/>
            <p:nvPr/>
          </p:nvSpPr>
          <p:spPr>
            <a:xfrm>
              <a:off x="4224255" y="3519743"/>
              <a:ext cx="1019010" cy="9891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092EDFE-5886-914C-8B71-0517B82F71FD}"/>
                </a:ext>
              </a:extLst>
            </p:cNvPr>
            <p:cNvSpPr txBox="1"/>
            <p:nvPr/>
          </p:nvSpPr>
          <p:spPr>
            <a:xfrm>
              <a:off x="4339353" y="3676264"/>
              <a:ext cx="1593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STEP</a:t>
              </a:r>
            </a:p>
            <a:p>
              <a:r>
                <a:rPr kumimoji="1" lang="en-US" altLang="zh-TW" dirty="0"/>
                <a:t>   1</a:t>
              </a:r>
              <a:endParaRPr kumimoji="1"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01B5D7C-58A0-DE42-AA65-E7004462B6D9}"/>
              </a:ext>
            </a:extLst>
          </p:cNvPr>
          <p:cNvGrpSpPr/>
          <p:nvPr/>
        </p:nvGrpSpPr>
        <p:grpSpPr>
          <a:xfrm>
            <a:off x="6625262" y="4863952"/>
            <a:ext cx="1435647" cy="933740"/>
            <a:chOff x="4135582" y="3429000"/>
            <a:chExt cx="1797044" cy="1170603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70C19F4-1E8B-8646-9E1B-091F1A123D00}"/>
                </a:ext>
              </a:extLst>
            </p:cNvPr>
            <p:cNvSpPr/>
            <p:nvPr/>
          </p:nvSpPr>
          <p:spPr>
            <a:xfrm>
              <a:off x="4135582" y="3429000"/>
              <a:ext cx="1196356" cy="1170603"/>
            </a:xfrm>
            <a:prstGeom prst="ellipse">
              <a:avLst/>
            </a:prstGeom>
            <a:solidFill>
              <a:srgbClr val="C441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77883A03-1AFF-C94E-90AA-9596E809C58A}"/>
                </a:ext>
              </a:extLst>
            </p:cNvPr>
            <p:cNvSpPr/>
            <p:nvPr/>
          </p:nvSpPr>
          <p:spPr>
            <a:xfrm>
              <a:off x="4224255" y="3519743"/>
              <a:ext cx="1019010" cy="9891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B568B44-139B-5842-AD5E-2638CECA5E9C}"/>
                </a:ext>
              </a:extLst>
            </p:cNvPr>
            <p:cNvSpPr txBox="1"/>
            <p:nvPr/>
          </p:nvSpPr>
          <p:spPr>
            <a:xfrm>
              <a:off x="4339353" y="3676264"/>
              <a:ext cx="1593273" cy="81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STEP</a:t>
              </a:r>
            </a:p>
            <a:p>
              <a:r>
                <a:rPr kumimoji="1" lang="en-US" altLang="zh-TW" dirty="0"/>
                <a:t>   2</a:t>
              </a:r>
              <a:endParaRPr kumimoji="1"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4159E10-D9D4-D74B-A117-B24AB8F57FAB}"/>
              </a:ext>
            </a:extLst>
          </p:cNvPr>
          <p:cNvGrpSpPr/>
          <p:nvPr/>
        </p:nvGrpSpPr>
        <p:grpSpPr>
          <a:xfrm>
            <a:off x="7377121" y="2174450"/>
            <a:ext cx="2967479" cy="1342850"/>
            <a:chOff x="7377121" y="2174450"/>
            <a:chExt cx="2967479" cy="1342850"/>
          </a:xfrm>
        </p:grpSpPr>
        <p:sp>
          <p:nvSpPr>
            <p:cNvPr id="11" name="橢圓圖說文字 10">
              <a:extLst>
                <a:ext uri="{FF2B5EF4-FFF2-40B4-BE49-F238E27FC236}">
                  <a16:creationId xmlns:a16="http://schemas.microsoft.com/office/drawing/2014/main" id="{B036B497-4C01-2E4A-BF25-29D0CD8D3866}"/>
                </a:ext>
              </a:extLst>
            </p:cNvPr>
            <p:cNvSpPr/>
            <p:nvPr/>
          </p:nvSpPr>
          <p:spPr>
            <a:xfrm>
              <a:off x="7377121" y="2174450"/>
              <a:ext cx="2967479" cy="1293844"/>
            </a:xfrm>
            <a:prstGeom prst="wedgeEllipseCallout">
              <a:avLst>
                <a:gd name="adj1" fmla="val -60022"/>
                <a:gd name="adj2" fmla="val -25329"/>
              </a:avLst>
            </a:prstGeom>
            <a:noFill/>
            <a:ln w="38100">
              <a:solidFill>
                <a:srgbClr val="C44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24A12A7-3A95-E64B-9CA1-06B5F4A2289E}"/>
                </a:ext>
              </a:extLst>
            </p:cNvPr>
            <p:cNvSpPr txBox="1"/>
            <p:nvPr/>
          </p:nvSpPr>
          <p:spPr>
            <a:xfrm>
              <a:off x="7851308" y="2316971"/>
              <a:ext cx="24261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dirty="0">
                  <a:latin typeface="Times" pitchFamily="2" charset="0"/>
                </a:rPr>
                <a:t>comments do not contain YouTuber's name or affairs. </a:t>
              </a:r>
            </a:p>
            <a:p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525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AA5BE-0496-BA45-9681-9DB25F83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Times" pitchFamily="2" charset="0"/>
              </a:rPr>
              <a:t>Sentiment Indicators</a:t>
            </a:r>
            <a:endParaRPr kumimoji="1" lang="zh-TW" altLang="en-US" dirty="0">
              <a:latin typeface="Times" pitchFamily="2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F1EFE3B-0FCE-3A41-8101-CD599889B1DD}"/>
              </a:ext>
            </a:extLst>
          </p:cNvPr>
          <p:cNvSpPr txBox="1"/>
          <p:nvPr/>
        </p:nvSpPr>
        <p:spPr>
          <a:xfrm>
            <a:off x="1527464" y="1712785"/>
            <a:ext cx="242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i="1" u="sng" dirty="0">
                <a:latin typeface="Times" pitchFamily="2" charset="0"/>
              </a:rPr>
              <a:t>Video Preference</a:t>
            </a:r>
            <a:endParaRPr kumimoji="1" lang="zh-TW" altLang="en-US" sz="2400" b="1" i="1" u="sng" dirty="0">
              <a:latin typeface="Times" pitchFamily="2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3835F4-EDAD-5D45-9EA3-AA01947B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" y="1608503"/>
            <a:ext cx="1167375" cy="818586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3A7BCD1F-5525-214F-B292-66A6B3E5B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23" y="3532909"/>
            <a:ext cx="1341828" cy="1313873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3A097492-F4E4-7C4E-A968-8EF2586BF9FA}"/>
              </a:ext>
            </a:extLst>
          </p:cNvPr>
          <p:cNvSpPr txBox="1"/>
          <p:nvPr/>
        </p:nvSpPr>
        <p:spPr>
          <a:xfrm>
            <a:off x="983672" y="4846782"/>
            <a:ext cx="149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Comments Collection</a:t>
            </a:r>
            <a:endParaRPr kumimoji="1" lang="zh-TW" altLang="en-US" b="1" dirty="0">
              <a:latin typeface="Times" pitchFamily="2" charset="0"/>
            </a:endParaRPr>
          </a:p>
        </p:txBody>
      </p:sp>
      <p:cxnSp>
        <p:nvCxnSpPr>
          <p:cNvPr id="52" name="曲線接點 51">
            <a:extLst>
              <a:ext uri="{FF2B5EF4-FFF2-40B4-BE49-F238E27FC236}">
                <a16:creationId xmlns:a16="http://schemas.microsoft.com/office/drawing/2014/main" id="{230C61A6-10F0-8241-8E9C-5EF1B1FB385A}"/>
              </a:ext>
            </a:extLst>
          </p:cNvPr>
          <p:cNvCxnSpPr>
            <a:cxnSpLocks/>
          </p:cNvCxnSpPr>
          <p:nvPr/>
        </p:nvCxnSpPr>
        <p:spPr>
          <a:xfrm flipV="1">
            <a:off x="2308182" y="2677823"/>
            <a:ext cx="1955554" cy="1415473"/>
          </a:xfrm>
          <a:prstGeom prst="curvedConnector3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接點 53">
            <a:extLst>
              <a:ext uri="{FF2B5EF4-FFF2-40B4-BE49-F238E27FC236}">
                <a16:creationId xmlns:a16="http://schemas.microsoft.com/office/drawing/2014/main" id="{5B63E109-6C7E-0A45-8A95-EF652A9DEF53}"/>
              </a:ext>
            </a:extLst>
          </p:cNvPr>
          <p:cNvCxnSpPr>
            <a:cxnSpLocks/>
          </p:cNvCxnSpPr>
          <p:nvPr/>
        </p:nvCxnSpPr>
        <p:spPr>
          <a:xfrm>
            <a:off x="2341397" y="4204054"/>
            <a:ext cx="2080245" cy="1140690"/>
          </a:xfrm>
          <a:prstGeom prst="curvedConnector3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8484CF9-C2AE-A744-9E21-3A316C215001}"/>
              </a:ext>
            </a:extLst>
          </p:cNvPr>
          <p:cNvSpPr txBox="1"/>
          <p:nvPr/>
        </p:nvSpPr>
        <p:spPr>
          <a:xfrm>
            <a:off x="4260273" y="2353518"/>
            <a:ext cx="263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Non-Relative Comments towards Videos</a:t>
            </a:r>
            <a:endParaRPr kumimoji="1" lang="zh-TW" altLang="en-US" b="1" dirty="0">
              <a:latin typeface="Times" pitchFamily="2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3A2F8B1-197B-234B-ABBF-C27E0B479CCB}"/>
              </a:ext>
            </a:extLst>
          </p:cNvPr>
          <p:cNvSpPr txBox="1"/>
          <p:nvPr/>
        </p:nvSpPr>
        <p:spPr>
          <a:xfrm>
            <a:off x="4445014" y="5021578"/>
            <a:ext cx="222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Relative Comments towards Videos</a:t>
            </a:r>
            <a:endParaRPr kumimoji="1" lang="zh-TW" altLang="en-US" b="1" dirty="0">
              <a:latin typeface="Times" pitchFamily="2" charset="0"/>
            </a:endParaRPr>
          </a:p>
        </p:txBody>
      </p:sp>
      <p:sp>
        <p:nvSpPr>
          <p:cNvPr id="65" name="左中括弧 64">
            <a:extLst>
              <a:ext uri="{FF2B5EF4-FFF2-40B4-BE49-F238E27FC236}">
                <a16:creationId xmlns:a16="http://schemas.microsoft.com/office/drawing/2014/main" id="{2E5F7E16-BFD5-4842-8E0A-9767813B7CF2}"/>
              </a:ext>
            </a:extLst>
          </p:cNvPr>
          <p:cNvSpPr/>
          <p:nvPr/>
        </p:nvSpPr>
        <p:spPr>
          <a:xfrm>
            <a:off x="7196533" y="4447232"/>
            <a:ext cx="768927" cy="1804340"/>
          </a:xfrm>
          <a:prstGeom prst="leftBracket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795A659E-935F-0E4A-AA0D-2E93FCBDC56A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7196533" y="5349402"/>
            <a:ext cx="768927" cy="0"/>
          </a:xfrm>
          <a:prstGeom prst="line">
            <a:avLst/>
          </a:prstGeom>
          <a:ln w="38100">
            <a:solidFill>
              <a:srgbClr val="C44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圖片 69">
            <a:extLst>
              <a:ext uri="{FF2B5EF4-FFF2-40B4-BE49-F238E27FC236}">
                <a16:creationId xmlns:a16="http://schemas.microsoft.com/office/drawing/2014/main" id="{5C679844-B1A8-AE4E-91CE-3BA10D735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33" y="5270024"/>
            <a:ext cx="2222500" cy="1841500"/>
          </a:xfrm>
          <a:prstGeom prst="rect">
            <a:avLst/>
          </a:prstGeom>
        </p:spPr>
      </p:pic>
      <p:sp>
        <p:nvSpPr>
          <p:cNvPr id="71" name="文字方塊 70">
            <a:extLst>
              <a:ext uri="{FF2B5EF4-FFF2-40B4-BE49-F238E27FC236}">
                <a16:creationId xmlns:a16="http://schemas.microsoft.com/office/drawing/2014/main" id="{C234F401-F3AA-8948-87AD-604E1627AA2B}"/>
              </a:ext>
            </a:extLst>
          </p:cNvPr>
          <p:cNvSpPr txBox="1"/>
          <p:nvPr/>
        </p:nvSpPr>
        <p:spPr>
          <a:xfrm>
            <a:off x="10215306" y="6006108"/>
            <a:ext cx="14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Unlike</a:t>
            </a:r>
            <a:endParaRPr kumimoji="1" lang="zh-TW" altLang="en-US" b="1" dirty="0">
              <a:latin typeface="Times" pitchFamily="2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21CB051-4BCD-6E45-89C5-1E9FFAAA528F}"/>
              </a:ext>
            </a:extLst>
          </p:cNvPr>
          <p:cNvSpPr txBox="1"/>
          <p:nvPr/>
        </p:nvSpPr>
        <p:spPr>
          <a:xfrm>
            <a:off x="10201633" y="4265176"/>
            <a:ext cx="14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Like</a:t>
            </a:r>
            <a:endParaRPr kumimoji="1" lang="zh-TW" altLang="en-US" b="1" dirty="0">
              <a:latin typeface="Times" pitchFamily="2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7CC7D7D-8597-6D41-8A27-46044ABBCBBB}"/>
              </a:ext>
            </a:extLst>
          </p:cNvPr>
          <p:cNvSpPr txBox="1"/>
          <p:nvPr/>
        </p:nvSpPr>
        <p:spPr>
          <a:xfrm>
            <a:off x="10201632" y="5123781"/>
            <a:ext cx="14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" pitchFamily="2" charset="0"/>
              </a:rPr>
              <a:t>Neutral</a:t>
            </a:r>
            <a:endParaRPr kumimoji="1" lang="zh-TW" altLang="en-US" b="1" dirty="0">
              <a:latin typeface="Times" pitchFamily="2" charset="0"/>
            </a:endParaRPr>
          </a:p>
        </p:txBody>
      </p:sp>
      <p:pic>
        <p:nvPicPr>
          <p:cNvPr id="85" name="圖片 84">
            <a:extLst>
              <a:ext uri="{FF2B5EF4-FFF2-40B4-BE49-F238E27FC236}">
                <a16:creationId xmlns:a16="http://schemas.microsoft.com/office/drawing/2014/main" id="{669660E1-2257-DF40-9ED2-0E3D2894EB8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" t="-1" b="-2761"/>
          <a:stretch/>
        </p:blipFill>
        <p:spPr>
          <a:xfrm>
            <a:off x="8277188" y="4154094"/>
            <a:ext cx="1631371" cy="636038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A743FE43-5436-3F46-A32F-41AC585B6AA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r="-836"/>
          <a:stretch/>
        </p:blipFill>
        <p:spPr>
          <a:xfrm>
            <a:off x="8163900" y="5070789"/>
            <a:ext cx="1903986" cy="520383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C32B1753-0D0A-C64F-B22F-A7B1799ED637}"/>
              </a:ext>
            </a:extLst>
          </p:cNvPr>
          <p:cNvGrpSpPr/>
          <p:nvPr/>
        </p:nvGrpSpPr>
        <p:grpSpPr>
          <a:xfrm>
            <a:off x="2017237" y="3626427"/>
            <a:ext cx="1435647" cy="933740"/>
            <a:chOff x="4135582" y="3429000"/>
            <a:chExt cx="1797044" cy="1170603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2FD383E4-9BD6-494E-87FC-90D0234E21F6}"/>
                </a:ext>
              </a:extLst>
            </p:cNvPr>
            <p:cNvSpPr/>
            <p:nvPr/>
          </p:nvSpPr>
          <p:spPr>
            <a:xfrm>
              <a:off x="4135582" y="3429000"/>
              <a:ext cx="1196356" cy="1170603"/>
            </a:xfrm>
            <a:prstGeom prst="ellipse">
              <a:avLst/>
            </a:prstGeom>
            <a:solidFill>
              <a:srgbClr val="C441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1C202A6-46BF-F642-A601-29A38EC08273}"/>
                </a:ext>
              </a:extLst>
            </p:cNvPr>
            <p:cNvSpPr/>
            <p:nvPr/>
          </p:nvSpPr>
          <p:spPr>
            <a:xfrm>
              <a:off x="4224255" y="3519743"/>
              <a:ext cx="1019010" cy="9891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092EDFE-5886-914C-8B71-0517B82F71FD}"/>
                </a:ext>
              </a:extLst>
            </p:cNvPr>
            <p:cNvSpPr txBox="1"/>
            <p:nvPr/>
          </p:nvSpPr>
          <p:spPr>
            <a:xfrm>
              <a:off x="4339353" y="3676264"/>
              <a:ext cx="1593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STEP</a:t>
              </a:r>
            </a:p>
            <a:p>
              <a:r>
                <a:rPr kumimoji="1" lang="en-US" altLang="zh-TW" dirty="0"/>
                <a:t>   1</a:t>
              </a:r>
              <a:endParaRPr kumimoji="1"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01B5D7C-58A0-DE42-AA65-E7004462B6D9}"/>
              </a:ext>
            </a:extLst>
          </p:cNvPr>
          <p:cNvGrpSpPr/>
          <p:nvPr/>
        </p:nvGrpSpPr>
        <p:grpSpPr>
          <a:xfrm>
            <a:off x="6625262" y="4863952"/>
            <a:ext cx="1435647" cy="933740"/>
            <a:chOff x="4135582" y="3429000"/>
            <a:chExt cx="1797044" cy="1170603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70C19F4-1E8B-8646-9E1B-091F1A123D00}"/>
                </a:ext>
              </a:extLst>
            </p:cNvPr>
            <p:cNvSpPr/>
            <p:nvPr/>
          </p:nvSpPr>
          <p:spPr>
            <a:xfrm>
              <a:off x="4135582" y="3429000"/>
              <a:ext cx="1196356" cy="1170603"/>
            </a:xfrm>
            <a:prstGeom prst="ellipse">
              <a:avLst/>
            </a:prstGeom>
            <a:solidFill>
              <a:srgbClr val="C4419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77883A03-1AFF-C94E-90AA-9596E809C58A}"/>
                </a:ext>
              </a:extLst>
            </p:cNvPr>
            <p:cNvSpPr/>
            <p:nvPr/>
          </p:nvSpPr>
          <p:spPr>
            <a:xfrm>
              <a:off x="4224255" y="3519743"/>
              <a:ext cx="1019010" cy="9891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B568B44-139B-5842-AD5E-2638CECA5E9C}"/>
                </a:ext>
              </a:extLst>
            </p:cNvPr>
            <p:cNvSpPr txBox="1"/>
            <p:nvPr/>
          </p:nvSpPr>
          <p:spPr>
            <a:xfrm>
              <a:off x="4339353" y="3676264"/>
              <a:ext cx="1593273" cy="810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STEP</a:t>
              </a:r>
            </a:p>
            <a:p>
              <a:r>
                <a:rPr kumimoji="1" lang="en-US" altLang="zh-TW" dirty="0"/>
                <a:t>   2</a:t>
              </a:r>
              <a:endParaRPr kumimoji="1" lang="zh-TW" altLang="en-US" dirty="0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70E14FB-D5B2-C340-AEA8-BEB193A9B041}"/>
              </a:ext>
            </a:extLst>
          </p:cNvPr>
          <p:cNvGrpSpPr/>
          <p:nvPr/>
        </p:nvGrpSpPr>
        <p:grpSpPr>
          <a:xfrm>
            <a:off x="7377122" y="2174450"/>
            <a:ext cx="3320318" cy="1379397"/>
            <a:chOff x="7377122" y="2174450"/>
            <a:chExt cx="3320318" cy="1379397"/>
          </a:xfrm>
        </p:grpSpPr>
        <p:sp>
          <p:nvSpPr>
            <p:cNvPr id="30" name="橢圓圖說文字 29">
              <a:extLst>
                <a:ext uri="{FF2B5EF4-FFF2-40B4-BE49-F238E27FC236}">
                  <a16:creationId xmlns:a16="http://schemas.microsoft.com/office/drawing/2014/main" id="{E5559322-3DE9-5845-8D50-DDEBEC94FC06}"/>
                </a:ext>
              </a:extLst>
            </p:cNvPr>
            <p:cNvSpPr/>
            <p:nvPr/>
          </p:nvSpPr>
          <p:spPr>
            <a:xfrm>
              <a:off x="7377122" y="2174450"/>
              <a:ext cx="3008492" cy="1293844"/>
            </a:xfrm>
            <a:prstGeom prst="wedgeEllipseCallout">
              <a:avLst>
                <a:gd name="adj1" fmla="val -60022"/>
                <a:gd name="adj2" fmla="val -25329"/>
              </a:avLst>
            </a:prstGeom>
            <a:noFill/>
            <a:ln w="38100">
              <a:solidFill>
                <a:srgbClr val="C44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28E5811-4EFA-714D-B629-58AFACACC397}"/>
                </a:ext>
              </a:extLst>
            </p:cNvPr>
            <p:cNvSpPr txBox="1"/>
            <p:nvPr/>
          </p:nvSpPr>
          <p:spPr>
            <a:xfrm>
              <a:off x="7688948" y="2353518"/>
              <a:ext cx="30084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dirty="0">
                  <a:latin typeface="Times" pitchFamily="2" charset="0"/>
                </a:rPr>
                <a:t>comments do not contain video content or talk about YouTuber’s affairs. </a:t>
              </a:r>
            </a:p>
            <a:p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87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8302</TotalTime>
  <Words>1004</Words>
  <Application>Microsoft Macintosh PowerPoint</Application>
  <PresentationFormat>寬螢幕</PresentationFormat>
  <Paragraphs>272</Paragraphs>
  <Slides>20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Jost</vt:lpstr>
      <vt:lpstr>Arial</vt:lpstr>
      <vt:lpstr>Calibri</vt:lpstr>
      <vt:lpstr>Calibri Light</vt:lpstr>
      <vt:lpstr>Times</vt:lpstr>
      <vt:lpstr>Office 佈景主題</vt:lpstr>
      <vt:lpstr>A Corpus for Dimensional Sentiment Classification on YouTube Streaming Service</vt:lpstr>
      <vt:lpstr>CONTENTS</vt:lpstr>
      <vt:lpstr>Introduction</vt:lpstr>
      <vt:lpstr>Motivation</vt:lpstr>
      <vt:lpstr>Related Work</vt:lpstr>
      <vt:lpstr>Methodology</vt:lpstr>
      <vt:lpstr>Comment Collection</vt:lpstr>
      <vt:lpstr>Sentiment Indicators</vt:lpstr>
      <vt:lpstr>Sentiment Indicators</vt:lpstr>
      <vt:lpstr>Sentiment Indicators</vt:lpstr>
      <vt:lpstr>Sentiment Indicators</vt:lpstr>
      <vt:lpstr>Data Labeling</vt:lpstr>
      <vt:lpstr>Annotation agreement scores </vt:lpstr>
      <vt:lpstr>Text Processing </vt:lpstr>
      <vt:lpstr>Text Classification</vt:lpstr>
      <vt:lpstr>Experiment</vt:lpstr>
      <vt:lpstr>Experiment</vt:lpstr>
      <vt:lpstr>Experiment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講題</dc:title>
  <dc:creator>Chihhao Wei</dc:creator>
  <cp:lastModifiedBy>Microsoft Office 使用者</cp:lastModifiedBy>
  <cp:revision>29</cp:revision>
  <dcterms:created xsi:type="dcterms:W3CDTF">2021-09-23T16:10:47Z</dcterms:created>
  <dcterms:modified xsi:type="dcterms:W3CDTF">2021-10-15T16:39:27Z</dcterms:modified>
</cp:coreProperties>
</file>