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6E1CB4-E176-4DE7-9171-4DA27679B913}">
  <a:tblStyle styleId="{056E1CB4-E176-4DE7-9171-4DA27679B9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ef400cf8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ef400cf8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NDMI is using for detecting bark beetle in the literature.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eb0094ca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eb0094ca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Accuracy using testing data.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Relatively better at predicting high classes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008e10c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008e10c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eb0094ca6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eb0094ca6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</a:rPr>
              <a:t>LandTrendR is a multi-temporal algorithm that was designed to detect rapid change, used for detecting disturbance</a:t>
            </a:r>
            <a:endParaRPr sz="1300">
              <a:solidFill>
                <a:srgbClr val="4C4C4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</a:rPr>
              <a:t>Why use XGBoost - RF tends to overtrain, XGBoost does a better job avoiding the noise</a:t>
            </a:r>
            <a:endParaRPr sz="1300">
              <a:solidFill>
                <a:srgbClr val="4C4C4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C4C4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C4C4C"/>
                </a:solidFill>
                <a:highlight>
                  <a:schemeClr val="lt1"/>
                </a:highlight>
              </a:rPr>
              <a:t>I was honestly surprised that this didn’t perform very well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</a:rPr>
              <a:t>. 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</a:rPr>
              <a:t>Shows how hard this is, and why those layers didn’t perform well. </a:t>
            </a:r>
            <a:endParaRPr sz="1300">
              <a:solidFill>
                <a:srgbClr val="4C4C4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</a:rPr>
              <a:t>Differentiation in the pre-outbreak image is interesting in itself</a:t>
            </a:r>
            <a:endParaRPr sz="1300">
              <a:solidFill>
                <a:srgbClr val="4C4C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eb0094ca6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eb0094ca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b0094c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eb0094c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existing data products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Aerial Detection Survey from the</a:t>
            </a: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Forest Service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Kyle Rodman: RS study using Lan</a:t>
            </a: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dsat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ut they weren’t great in our study area.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Also, from a research and management perspective, it’d be valuable to map this historical disturbance. Especially since much of this area burned in 2020, obscuring beetle evidence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08e10c2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08e10c2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MPB didn’t affect the area </a:t>
            </a:r>
            <a:r>
              <a:rPr lang="en"/>
              <a:t>uniformly</a:t>
            </a:r>
            <a:r>
              <a:rPr lang="en"/>
              <a:t>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Stage in first summer after infestation - needles turn red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eb0094c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eb0094c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timeline, I coulda used Landsat 5 or 7, especially because the SLE didn’t affect my ROI. Temporal, spatial, and spectral resolutions are really similar. But 7 has higher radiometric resolution (ultimately allows a more accurate % reflectance)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(L7 is in the middle, L5 on the bottom)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eb0094ca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eb0094ca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basal area: sum of</a:t>
            </a:r>
            <a:r>
              <a:rPr lang="en"/>
              <a:t> tree diameters within a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eb0094c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eb0094c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First: earth explorer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=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 the plots are 20m squares and aren’t centered on landsat pixels, I used bilinear interpolation to assign spectral values to field data (I’ll explain more in next slide)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eb0094ca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eb0094ca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color images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ef400cf8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ef400cf8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Subtle differences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eb0094ca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eb0094ca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how we classified them using field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you start to see classes forming in the pre-outbreak image, especially in the SWIR bands. MPB outbreaks are known to sort of “begin” with drought-stressed trees bc they’re easy targets - high/med classes might have had less leaf water content before the outbreak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post image is a bit higher in blue, green, red. It’s quite a bit lower in NIR and higher in SWIR. (interpret…). The problem is that the shifts sort of move linearly between classes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Sensing of Bark Beetle Outbreak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Maggie Church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/>
        </p:nvSpPr>
        <p:spPr>
          <a:xfrm>
            <a:off x="161300" y="0"/>
            <a:ext cx="3661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endParaRPr b="1" baseline="30000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2"/>
              </a:solidFill>
            </a:endParaRPr>
          </a:p>
        </p:txBody>
      </p:sp>
      <p:pic>
        <p:nvPicPr>
          <p:cNvPr id="204" name="Google Shape;204;p22" title="[89,89,89,&quot;https://www.codecogs.com/eqnedit.php?latex=%20NDMI%20%3D%20%5Cfrac%7BNIR%20-%20SWIR1%7D%7BNIR%20%2B%20SWIR1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00" y="2321075"/>
            <a:ext cx="1820805" cy="3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50" y="3278288"/>
            <a:ext cx="33147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826650" y="1410075"/>
            <a:ext cx="46968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NDMI: Normalized Difference Moisture Index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…sensitive to leaf moisture content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Training set: random sample of sites - 70%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7675" y="1150900"/>
            <a:ext cx="3062282" cy="308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072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016025" y="1910300"/>
            <a:ext cx="35559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Testing accuracy: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Overall: 42%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Sensitivity: 34% - true positives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Specificity: 67% - true negatives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5622100" y="1544000"/>
            <a:ext cx="2685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- Testing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75" y="1910300"/>
            <a:ext cx="2303800" cy="939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16" name="Google Shape;216;p23"/>
          <p:cNvGraphicFramePr/>
          <p:nvPr/>
        </p:nvGraphicFramePr>
        <p:xfrm>
          <a:off x="5722775" y="342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{056E1CB4-E176-4DE7-9171-4DA27679B913}</a:tableStyleId>
              </a:tblPr>
              <a:tblGrid>
                <a:gridCol w="952500"/>
                <a:gridCol w="952500"/>
                <a:gridCol w="9525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Commission 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Omission</a:t>
                      </a:r>
                      <a:r>
                        <a:rPr lang="en" sz="1000"/>
                        <a:t> Accuracy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51" y="862600"/>
            <a:ext cx="3045250" cy="42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161300" y="0"/>
            <a:ext cx="4410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Land Cover Prediction</a:t>
            </a:r>
            <a:endParaRPr b="1" baseline="30000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4894125" y="1114425"/>
            <a:ext cx="18090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Low: 21% (21 km</a:t>
            </a:r>
            <a:r>
              <a:rPr baseline="30000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Med: 30% (31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km</a:t>
            </a:r>
            <a:r>
              <a:rPr baseline="30000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High: 49% (50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km</a:t>
            </a:r>
            <a:r>
              <a:rPr baseline="30000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621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765525" y="1373975"/>
            <a:ext cx="76887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Ideas for improvement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LandTrendR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hyperparameter optimization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XGBoost </a:t>
            </a:r>
            <a:endParaRPr i="1"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Finer spatial resolution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Non-random testing/training split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Is this useful?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Not really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Differentiation in the pre-outbreak image SWIR bands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 1: MPB tends to attack drought-stressed trees. High/med classes might have had a lower leaf water content before the outbreak.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 2: MPB also tends to attack stands with larger basal areas. High/med classes might have been in high-diameter, self-thinned stands, therefore appearing drier.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982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727650" y="1285325"/>
            <a:ext cx="7688700" cy="28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Carlson, A. R., Sibold, J. S., Assal, T. J. &amp; Negrón, J. F. Evidence of compounded disturbance effects on vegetation recovery following high-severity wildfire and spruce beetle outbreak. </a:t>
            </a:r>
            <a:r>
              <a:rPr i="1" lang="en" sz="1100">
                <a:solidFill>
                  <a:schemeClr val="dk2"/>
                </a:solidFill>
              </a:rPr>
              <a:t>PLoS ONE</a:t>
            </a:r>
            <a:r>
              <a:rPr lang="en" sz="1100">
                <a:solidFill>
                  <a:schemeClr val="dk2"/>
                </a:solidFill>
              </a:rPr>
              <a:t> </a:t>
            </a:r>
            <a:r>
              <a:rPr b="1" lang="en" sz="1100">
                <a:solidFill>
                  <a:schemeClr val="dk2"/>
                </a:solidFill>
              </a:rPr>
              <a:t>12</a:t>
            </a:r>
            <a:r>
              <a:rPr lang="en" sz="1100">
                <a:solidFill>
                  <a:schemeClr val="dk2"/>
                </a:solidFill>
              </a:rPr>
              <a:t>, e0181778 (2017).</a:t>
            </a:r>
            <a:endParaRPr sz="1100">
              <a:solidFill>
                <a:schemeClr val="dk2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Meng, R. </a:t>
            </a:r>
            <a:r>
              <a:rPr i="1" lang="en" sz="1100">
                <a:solidFill>
                  <a:schemeClr val="dk2"/>
                </a:solidFill>
              </a:rPr>
              <a:t>et al. </a:t>
            </a:r>
            <a:r>
              <a:rPr lang="en" sz="1100">
                <a:solidFill>
                  <a:schemeClr val="dk2"/>
                </a:solidFill>
              </a:rPr>
              <a:t>Landsat-based monitoring of southern pine beetle infestation severity and severity change in a temperate mixed forest, </a:t>
            </a:r>
            <a:r>
              <a:rPr i="1" lang="en" sz="1100">
                <a:solidFill>
                  <a:schemeClr val="dk2"/>
                </a:solidFill>
              </a:rPr>
              <a:t>Remote Sensing of Environment, </a:t>
            </a:r>
            <a:r>
              <a:rPr b="1" lang="en" sz="1100">
                <a:solidFill>
                  <a:schemeClr val="dk2"/>
                </a:solidFill>
              </a:rPr>
              <a:t>269</a:t>
            </a:r>
            <a:r>
              <a:rPr lang="en" sz="1100">
                <a:solidFill>
                  <a:schemeClr val="dk2"/>
                </a:solidFill>
              </a:rPr>
              <a:t> (2022).</a:t>
            </a:r>
            <a:endParaRPr sz="1100">
              <a:solidFill>
                <a:schemeClr val="dk2"/>
              </a:solidFill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Perovich, C. &amp; Sibold, J. S. Forest composition change after a mountain pine beetle outbreak, Rocky Mountain National Park, CO, USA. </a:t>
            </a:r>
            <a:r>
              <a:rPr i="1" lang="en" sz="1100">
                <a:solidFill>
                  <a:schemeClr val="dk2"/>
                </a:solidFill>
              </a:rPr>
              <a:t>Forest Ecology and Management</a:t>
            </a:r>
            <a:r>
              <a:rPr lang="en" sz="1100">
                <a:solidFill>
                  <a:schemeClr val="dk2"/>
                </a:solidFill>
              </a:rPr>
              <a:t> </a:t>
            </a:r>
            <a:r>
              <a:rPr b="1" lang="en" sz="1100">
                <a:solidFill>
                  <a:schemeClr val="dk2"/>
                </a:solidFill>
              </a:rPr>
              <a:t>366</a:t>
            </a:r>
            <a:r>
              <a:rPr lang="en" sz="1100">
                <a:solidFill>
                  <a:schemeClr val="dk2"/>
                </a:solidFill>
              </a:rPr>
              <a:t>, 184–192 (2016).</a:t>
            </a:r>
            <a:endParaRPr sz="1100">
              <a:solidFill>
                <a:schemeClr val="dk2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Rodman, K. C. </a:t>
            </a:r>
            <a:r>
              <a:rPr i="1" lang="en" sz="1100">
                <a:solidFill>
                  <a:schemeClr val="dk2"/>
                </a:solidFill>
              </a:rPr>
              <a:t>et al.</a:t>
            </a:r>
            <a:r>
              <a:rPr lang="en" sz="1100">
                <a:solidFill>
                  <a:schemeClr val="dk2"/>
                </a:solidFill>
              </a:rPr>
              <a:t> Effects of Bark Beetle Outbreaks on Forest Landscape Pattern in the Southern Rocky Mountains, U.S.A. </a:t>
            </a:r>
            <a:r>
              <a:rPr i="1" lang="en" sz="1100">
                <a:solidFill>
                  <a:schemeClr val="dk2"/>
                </a:solidFill>
              </a:rPr>
              <a:t>Remote Sensing</a:t>
            </a:r>
            <a:r>
              <a:rPr lang="en" sz="1100">
                <a:solidFill>
                  <a:schemeClr val="dk2"/>
                </a:solidFill>
              </a:rPr>
              <a:t> </a:t>
            </a:r>
            <a:r>
              <a:rPr b="1" lang="en" sz="1100">
                <a:solidFill>
                  <a:schemeClr val="dk2"/>
                </a:solidFill>
              </a:rPr>
              <a:t>13</a:t>
            </a:r>
            <a:r>
              <a:rPr lang="en" sz="1100">
                <a:solidFill>
                  <a:schemeClr val="dk2"/>
                </a:solidFill>
              </a:rPr>
              <a:t>, 1089 (2021).</a:t>
            </a:r>
            <a:endParaRPr sz="1100">
              <a:solidFill>
                <a:schemeClr val="dk2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Vorster, A. G. </a:t>
            </a:r>
            <a:r>
              <a:rPr i="1" lang="en" sz="1100">
                <a:solidFill>
                  <a:schemeClr val="dk2"/>
                </a:solidFill>
              </a:rPr>
              <a:t>et al.</a:t>
            </a:r>
            <a:r>
              <a:rPr lang="en" sz="1100">
                <a:solidFill>
                  <a:schemeClr val="dk2"/>
                </a:solidFill>
              </a:rPr>
              <a:t> Severity of a mountain pine beetle outbreak across a range of stand conditions in Fraser Experimental Forest, Colorado, United States,</a:t>
            </a:r>
            <a:endParaRPr sz="1100">
              <a:solidFill>
                <a:schemeClr val="dk2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Forest Ecology and Management, </a:t>
            </a:r>
            <a:r>
              <a:rPr b="1" lang="en" sz="1100">
                <a:solidFill>
                  <a:schemeClr val="dk2"/>
                </a:solidFill>
              </a:rPr>
              <a:t>389</a:t>
            </a:r>
            <a:r>
              <a:rPr lang="en" sz="1100">
                <a:solidFill>
                  <a:schemeClr val="dk2"/>
                </a:solidFill>
              </a:rPr>
              <a:t>, 116-126 (2017).</a:t>
            </a:r>
            <a:endParaRPr sz="1100">
              <a:solidFill>
                <a:schemeClr val="dk2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Walter, J. A. &amp; Platt R. V. Multi-temporal analysis reveals that predictors of mountain pine beetle infestation change during outbreak cycles, </a:t>
            </a:r>
            <a:r>
              <a:rPr i="1" lang="en" sz="1100">
                <a:solidFill>
                  <a:schemeClr val="dk2"/>
                </a:solidFill>
              </a:rPr>
              <a:t>Forest Ecology and Management</a:t>
            </a:r>
            <a:r>
              <a:rPr lang="en" sz="1100">
                <a:solidFill>
                  <a:schemeClr val="dk2"/>
                </a:solidFill>
              </a:rPr>
              <a:t> </a:t>
            </a:r>
            <a:r>
              <a:rPr b="1" lang="en" sz="1100">
                <a:solidFill>
                  <a:schemeClr val="dk2"/>
                </a:solidFill>
              </a:rPr>
              <a:t>302</a:t>
            </a:r>
            <a:r>
              <a:rPr lang="en" sz="1100">
                <a:solidFill>
                  <a:schemeClr val="dk2"/>
                </a:solidFill>
              </a:rPr>
              <a:t>, 308-318 (2013).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56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55450" y="1373325"/>
            <a:ext cx="77292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classify change in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lodgepole pine forest health after Mountain Pine Beetle (MPB) outbreak in West RMNP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Treatment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time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1009"/>
            <a:ext cx="9144001" cy="252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56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2204845" y="1006684"/>
            <a:ext cx="4734311" cy="1496981"/>
            <a:chOff x="585775" y="3063066"/>
            <a:chExt cx="4575982" cy="1842664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585775" y="3063066"/>
              <a:ext cx="3734801" cy="1842664"/>
              <a:chOff x="585775" y="3063066"/>
              <a:chExt cx="3734801" cy="1842664"/>
            </a:xfrm>
          </p:grpSpPr>
          <p:grpSp>
            <p:nvGrpSpPr>
              <p:cNvPr id="102" name="Google Shape;102;p15"/>
              <p:cNvGrpSpPr/>
              <p:nvPr/>
            </p:nvGrpSpPr>
            <p:grpSpPr>
              <a:xfrm>
                <a:off x="585775" y="3063066"/>
                <a:ext cx="2280375" cy="1842664"/>
                <a:chOff x="610625" y="3079465"/>
                <a:chExt cx="2280375" cy="1842664"/>
              </a:xfrm>
            </p:grpSpPr>
            <p:sp>
              <p:nvSpPr>
                <p:cNvPr id="103" name="Google Shape;103;p15"/>
                <p:cNvSpPr/>
                <p:nvPr/>
              </p:nvSpPr>
              <p:spPr>
                <a:xfrm>
                  <a:off x="932600" y="3079475"/>
                  <a:ext cx="1958400" cy="133500"/>
                </a:xfrm>
                <a:prstGeom prst="rect">
                  <a:avLst/>
                </a:prstGeom>
                <a:solidFill>
                  <a:srgbClr val="0E945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4" name="Google Shape;104;p15"/>
                <p:cNvGrpSpPr/>
                <p:nvPr/>
              </p:nvGrpSpPr>
              <p:grpSpPr>
                <a:xfrm>
                  <a:off x="610625" y="3079465"/>
                  <a:ext cx="871200" cy="1842664"/>
                  <a:chOff x="610625" y="3079465"/>
                  <a:chExt cx="871200" cy="1842664"/>
                </a:xfrm>
              </p:grpSpPr>
              <p:sp>
                <p:nvSpPr>
                  <p:cNvPr id="105" name="Google Shape;105;p15"/>
                  <p:cNvSpPr txBox="1"/>
                  <p:nvPr/>
                </p:nvSpPr>
                <p:spPr>
                  <a:xfrm>
                    <a:off x="610625" y="3486629"/>
                    <a:ext cx="871200" cy="1435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100">
                        <a:latin typeface="Roboto"/>
                        <a:ea typeface="Roboto"/>
                        <a:cs typeface="Roboto"/>
                        <a:sym typeface="Roboto"/>
                      </a:rPr>
                      <a:t>2001: </a:t>
                    </a:r>
                    <a:r>
                      <a:rPr lang="en" sz="1100">
                        <a:latin typeface="Roboto"/>
                        <a:ea typeface="Roboto"/>
                        <a:cs typeface="Roboto"/>
                        <a:sym typeface="Roboto"/>
                      </a:rPr>
                      <a:t>MPB first detected in study area</a:t>
                    </a:r>
                    <a:endParaRPr sz="110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grpSp>
                <p:nvGrpSpPr>
                  <p:cNvPr id="106" name="Google Shape;106;p15"/>
                  <p:cNvGrpSpPr/>
                  <p:nvPr/>
                </p:nvGrpSpPr>
                <p:grpSpPr>
                  <a:xfrm>
                    <a:off x="881025" y="3079465"/>
                    <a:ext cx="92400" cy="437812"/>
                    <a:chOff x="845575" y="2843100"/>
                    <a:chExt cx="92400" cy="437812"/>
                  </a:xfrm>
                </p:grpSpPr>
                <p:cxnSp>
                  <p:nvCxnSpPr>
                    <p:cNvPr id="107" name="Google Shape;107;p15"/>
                    <p:cNvCxnSpPr/>
                    <p:nvPr/>
                  </p:nvCxnSpPr>
                  <p:spPr>
                    <a:xfrm>
                      <a:off x="891775" y="2843100"/>
                      <a:ext cx="0" cy="359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sp>
                  <p:nvSpPr>
                    <p:cNvPr id="108" name="Google Shape;108;p15"/>
                    <p:cNvSpPr/>
                    <p:nvPr/>
                  </p:nvSpPr>
                  <p:spPr>
                    <a:xfrm>
                      <a:off x="845575" y="3188513"/>
                      <a:ext cx="92400" cy="924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09" name="Google Shape;109;p15"/>
              <p:cNvGrpSpPr/>
              <p:nvPr/>
            </p:nvGrpSpPr>
            <p:grpSpPr>
              <a:xfrm>
                <a:off x="2488025" y="3063068"/>
                <a:ext cx="1832551" cy="783232"/>
                <a:chOff x="2524800" y="3079467"/>
                <a:chExt cx="1832551" cy="783232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2890951" y="3079474"/>
                  <a:ext cx="1466400" cy="133500"/>
                </a:xfrm>
                <a:prstGeom prst="rect">
                  <a:avLst/>
                </a:prstGeom>
                <a:solidFill>
                  <a:srgbClr val="0856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1" name="Google Shape;111;p15"/>
                <p:cNvGrpSpPr/>
                <p:nvPr/>
              </p:nvGrpSpPr>
              <p:grpSpPr>
                <a:xfrm>
                  <a:off x="2524800" y="3079467"/>
                  <a:ext cx="1002900" cy="783232"/>
                  <a:chOff x="2524800" y="3079467"/>
                  <a:chExt cx="1002900" cy="783232"/>
                </a:xfrm>
              </p:grpSpPr>
              <p:sp>
                <p:nvSpPr>
                  <p:cNvPr id="112" name="Google Shape;112;p15"/>
                  <p:cNvSpPr txBox="1"/>
                  <p:nvPr/>
                </p:nvSpPr>
                <p:spPr>
                  <a:xfrm>
                    <a:off x="2524800" y="3491299"/>
                    <a:ext cx="1002900" cy="371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100">
                        <a:latin typeface="Roboto"/>
                        <a:ea typeface="Roboto"/>
                        <a:cs typeface="Roboto"/>
                        <a:sym typeface="Roboto"/>
                      </a:rPr>
                      <a:t>2006-2008: </a:t>
                    </a:r>
                    <a:r>
                      <a:rPr lang="en" sz="1100">
                        <a:latin typeface="Roboto"/>
                        <a:ea typeface="Roboto"/>
                        <a:cs typeface="Roboto"/>
                        <a:sym typeface="Roboto"/>
                      </a:rPr>
                      <a:t>Peak outbreak</a:t>
                    </a:r>
                    <a:endParaRPr sz="110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grpSp>
                <p:nvGrpSpPr>
                  <p:cNvPr id="113" name="Google Shape;113;p15"/>
                  <p:cNvGrpSpPr/>
                  <p:nvPr/>
                </p:nvGrpSpPr>
                <p:grpSpPr>
                  <a:xfrm rot="10800000">
                    <a:off x="2849073" y="3079467"/>
                    <a:ext cx="92400" cy="411825"/>
                    <a:chOff x="2070100" y="2563700"/>
                    <a:chExt cx="92400" cy="411825"/>
                  </a:xfrm>
                </p:grpSpPr>
                <p:cxnSp>
                  <p:nvCxnSpPr>
                    <p:cNvPr id="114" name="Google Shape;114;p15"/>
                    <p:cNvCxnSpPr/>
                    <p:nvPr/>
                  </p:nvCxnSpPr>
                  <p:spPr>
                    <a:xfrm>
                      <a:off x="2116300" y="2616125"/>
                      <a:ext cx="0" cy="359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sp>
                  <p:nvSpPr>
                    <p:cNvPr id="115" name="Google Shape;115;p15"/>
                    <p:cNvSpPr/>
                    <p:nvPr/>
                  </p:nvSpPr>
                  <p:spPr>
                    <a:xfrm>
                      <a:off x="2070100" y="2563700"/>
                      <a:ext cx="92400" cy="924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116" name="Google Shape;116;p15"/>
            <p:cNvGrpSpPr/>
            <p:nvPr/>
          </p:nvGrpSpPr>
          <p:grpSpPr>
            <a:xfrm rot="10800000">
              <a:off x="4073733" y="3063176"/>
              <a:ext cx="1088024" cy="1737574"/>
              <a:chOff x="4213789" y="1474215"/>
              <a:chExt cx="692700" cy="1737574"/>
            </a:xfrm>
          </p:grpSpPr>
          <p:grpSp>
            <p:nvGrpSpPr>
              <p:cNvPr id="117" name="Google Shape;117;p15"/>
              <p:cNvGrpSpPr/>
              <p:nvPr/>
            </p:nvGrpSpPr>
            <p:grpSpPr>
              <a:xfrm>
                <a:off x="4711387" y="2779223"/>
                <a:ext cx="57300" cy="432566"/>
                <a:chOff x="748646" y="2542858"/>
                <a:chExt cx="57300" cy="432566"/>
              </a:xfrm>
            </p:grpSpPr>
            <p:cxnSp>
              <p:nvCxnSpPr>
                <p:cNvPr id="118" name="Google Shape;118;p15"/>
                <p:cNvCxnSpPr/>
                <p:nvPr/>
              </p:nvCxnSpPr>
              <p:spPr>
                <a:xfrm>
                  <a:off x="778276" y="2620224"/>
                  <a:ext cx="8700" cy="355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9" name="Google Shape;119;p15"/>
                <p:cNvSpPr/>
                <p:nvPr/>
              </p:nvSpPr>
              <p:spPr>
                <a:xfrm>
                  <a:off x="748646" y="2542858"/>
                  <a:ext cx="57300" cy="1107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0" name="Google Shape;120;p15"/>
              <p:cNvSpPr txBox="1"/>
              <p:nvPr/>
            </p:nvSpPr>
            <p:spPr>
              <a:xfrm rot="10800000">
                <a:off x="4213789" y="1474215"/>
                <a:ext cx="692700" cy="133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2010: </a:t>
                </a: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Revegetation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21" name="Google Shape;121;p15"/>
          <p:cNvSpPr txBox="1"/>
          <p:nvPr/>
        </p:nvSpPr>
        <p:spPr>
          <a:xfrm>
            <a:off x="586325" y="2885775"/>
            <a:ext cx="35700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“Red stage” 1-2 years after outbreak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“Grey stage” 3-7 years after outbreak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Bark beetle outbreak doesn’t affect the landscape simultaneously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76350" y="682775"/>
            <a:ext cx="1251900" cy="7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625" y="2079625"/>
            <a:ext cx="3774500" cy="28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266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Imagery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770025" y="1470025"/>
            <a:ext cx="2901600" cy="15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Landsat 7 ETM+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30m resolution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16 day return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1999 - present (scan </a:t>
            </a:r>
            <a:endParaRPr sz="16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line error in 2003)</a:t>
            </a:r>
            <a:endParaRPr sz="1350">
              <a:solidFill>
                <a:schemeClr val="dk2"/>
              </a:solidFill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850" y="1827100"/>
            <a:ext cx="5741525" cy="25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654375" y="1236475"/>
            <a:ext cx="56130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219 field points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2015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Severity: percent basal area dead or having evidence of MPB infestation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K-mean clustering: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107 “high” (&gt; 80%)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83 “medium” (60-80%)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29 “low” (&lt; 60%)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2695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</a:t>
            </a:r>
            <a:r>
              <a:rPr lang="en"/>
              <a:t>T</a:t>
            </a:r>
            <a:r>
              <a:rPr lang="en"/>
              <a:t>ruth </a:t>
            </a:r>
            <a:r>
              <a:rPr lang="en"/>
              <a:t>D</a:t>
            </a:r>
            <a:r>
              <a:rPr lang="en"/>
              <a:t>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4809" l="1339" r="18947" t="5133"/>
          <a:stretch/>
        </p:blipFill>
        <p:spPr>
          <a:xfrm>
            <a:off x="6022875" y="541450"/>
            <a:ext cx="2930775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648300" y="889250"/>
            <a:ext cx="1768500" cy="68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 flipH="1">
            <a:off x="6789513" y="874150"/>
            <a:ext cx="26100" cy="1054500"/>
          </a:xfrm>
          <a:prstGeom prst="straightConnector1">
            <a:avLst/>
          </a:prstGeom>
          <a:noFill/>
          <a:ln cap="flat" cmpd="sng" w="1524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4410988" y="1246000"/>
            <a:ext cx="1974000" cy="6900"/>
          </a:xfrm>
          <a:prstGeom prst="straightConnector1">
            <a:avLst/>
          </a:prstGeom>
          <a:noFill/>
          <a:ln cap="flat" cmpd="sng" w="1524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endCxn id="146" idx="2"/>
          </p:cNvCxnSpPr>
          <p:nvPr/>
        </p:nvCxnSpPr>
        <p:spPr>
          <a:xfrm flipH="1" rot="10800000">
            <a:off x="4600438" y="1612900"/>
            <a:ext cx="2700" cy="2498400"/>
          </a:xfrm>
          <a:prstGeom prst="straightConnector1">
            <a:avLst/>
          </a:prstGeom>
          <a:noFill/>
          <a:ln cap="flat" cmpd="sng" w="1524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48" idx="3"/>
          </p:cNvCxnSpPr>
          <p:nvPr/>
        </p:nvCxnSpPr>
        <p:spPr>
          <a:xfrm flipH="1" rot="10800000">
            <a:off x="3184588" y="4399525"/>
            <a:ext cx="739500" cy="7200"/>
          </a:xfrm>
          <a:prstGeom prst="straightConnector1">
            <a:avLst/>
          </a:prstGeom>
          <a:noFill/>
          <a:ln cap="flat" cmpd="sng" w="1524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50" idx="2"/>
            <a:endCxn id="148" idx="0"/>
          </p:cNvCxnSpPr>
          <p:nvPr/>
        </p:nvCxnSpPr>
        <p:spPr>
          <a:xfrm>
            <a:off x="2341438" y="1611550"/>
            <a:ext cx="0" cy="2426400"/>
          </a:xfrm>
          <a:prstGeom prst="straightConnector1">
            <a:avLst/>
          </a:prstGeom>
          <a:noFill/>
          <a:ln cap="flat" cmpd="sng" w="1524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 txBox="1"/>
          <p:nvPr>
            <p:ph type="title"/>
          </p:nvPr>
        </p:nvSpPr>
        <p:spPr>
          <a:xfrm>
            <a:off x="252500" y="-1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498288" y="874150"/>
            <a:ext cx="1686300" cy="73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Evaluate Landsat 7 images for cloud and snow cover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498288" y="1928775"/>
            <a:ext cx="1686300" cy="73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Download Collection 2, Level 2, Tier 1 SR images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498288" y="4038025"/>
            <a:ext cx="1686300" cy="737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Reproject to NAD83 UTM Zone 13, stack and scale/offset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715788" y="4035325"/>
            <a:ext cx="1686300" cy="737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Mask out Clouds, using QA_Pixel raster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498288" y="2983400"/>
            <a:ext cx="1686300" cy="737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Subset images to Western RMNP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</a:rPr>
              <a:t>Public-nps.opendata</a:t>
            </a:r>
            <a:endParaRPr i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</a:rPr>
              <a:t>+ maps.princeton.edu</a:t>
            </a:r>
            <a:endParaRPr i="1" sz="1100">
              <a:solidFill>
                <a:schemeClr val="lt1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715788" y="2982050"/>
            <a:ext cx="1686300" cy="737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Extract band values to ground truth points, method=bilinear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3715788" y="1928775"/>
            <a:ext cx="1686300" cy="737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Calculate dNDMI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759988" y="875500"/>
            <a:ext cx="1686300" cy="737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Run a supervised classification: random forest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5959413" y="874150"/>
            <a:ext cx="1686300" cy="737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Evaluate classification results: confusion matrix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933288" y="1928775"/>
            <a:ext cx="1686300" cy="737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Predict over PICO forest type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</a:rPr>
              <a:t>Public-nps.opendata (2019, polygon)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159" name="Google Shape;159;p18"/>
          <p:cNvGrpSpPr/>
          <p:nvPr/>
        </p:nvGrpSpPr>
        <p:grpSpPr>
          <a:xfrm>
            <a:off x="6776450" y="3471125"/>
            <a:ext cx="908400" cy="864000"/>
            <a:chOff x="4639550" y="4071475"/>
            <a:chExt cx="908400" cy="864000"/>
          </a:xfrm>
        </p:grpSpPr>
        <p:sp>
          <p:nvSpPr>
            <p:cNvPr id="160" name="Google Shape;160;p18"/>
            <p:cNvSpPr/>
            <p:nvPr/>
          </p:nvSpPr>
          <p:spPr>
            <a:xfrm>
              <a:off x="4639550" y="4071475"/>
              <a:ext cx="4542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093750" y="4071475"/>
              <a:ext cx="4542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639550" y="4503475"/>
              <a:ext cx="4542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5093750" y="4503475"/>
              <a:ext cx="454200" cy="43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5113650" y="4421550"/>
              <a:ext cx="301800" cy="279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2CC"/>
                </a:highlight>
              </a:endParaRPr>
            </a:p>
          </p:txBody>
        </p:sp>
      </p:grpSp>
      <p:sp>
        <p:nvSpPr>
          <p:cNvPr id="165" name="Google Shape;165;p18"/>
          <p:cNvSpPr txBox="1"/>
          <p:nvPr/>
        </p:nvSpPr>
        <p:spPr>
          <a:xfrm>
            <a:off x="6562975" y="4335125"/>
            <a:ext cx="16863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Bilinear interpolation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7192675" y="3803200"/>
            <a:ext cx="426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plot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18"/>
          <p:cNvCxnSpPr/>
          <p:nvPr/>
        </p:nvCxnSpPr>
        <p:spPr>
          <a:xfrm>
            <a:off x="5496300" y="3521125"/>
            <a:ext cx="9978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648300" y="889250"/>
            <a:ext cx="1768500" cy="68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43275" y="0"/>
            <a:ext cx="45900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Area of Prediction: 102 km</a:t>
            </a:r>
            <a:r>
              <a:rPr b="1" baseline="30000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baseline="30000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35025" y="4766550"/>
            <a:ext cx="1855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99% </a:t>
            </a:r>
            <a:r>
              <a:rPr lang="en" sz="1100">
                <a:solidFill>
                  <a:schemeClr val="dk2"/>
                </a:solidFill>
              </a:rPr>
              <a:t>cloud-free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425000" y="4766550"/>
            <a:ext cx="1855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100</a:t>
            </a:r>
            <a:r>
              <a:rPr lang="en" sz="1100">
                <a:solidFill>
                  <a:schemeClr val="dk2"/>
                </a:solidFill>
              </a:rPr>
              <a:t>% cloud-free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935025" y="1013975"/>
            <a:ext cx="1855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8/2/1999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425000" y="1013975"/>
            <a:ext cx="1855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9/17/2010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97450" y="1682825"/>
            <a:ext cx="24438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&lt;-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True Color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75" y="1405950"/>
            <a:ext cx="2072375" cy="3360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 b="8247" l="0" r="0" t="4659"/>
          <a:stretch/>
        </p:blipFill>
        <p:spPr>
          <a:xfrm>
            <a:off x="3149650" y="1445991"/>
            <a:ext cx="2193825" cy="3280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3133800" y="982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9/17/2010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648300" y="889250"/>
            <a:ext cx="1768500" cy="68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935025" y="982300"/>
            <a:ext cx="1855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8/2/1999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680825" y="5974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00" y="1318950"/>
            <a:ext cx="2252925" cy="37362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6183050" y="1792250"/>
            <a:ext cx="12672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False color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R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SWIR1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G = NIR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B = Green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Vegetation should appear bright green.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5898575" y="1792250"/>
            <a:ext cx="5118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&lt;-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100" y="1318950"/>
            <a:ext cx="2330058" cy="37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161300" y="0"/>
            <a:ext cx="3661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Spectral</a:t>
            </a: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Signatures</a:t>
            </a:r>
            <a:endParaRPr b="1" baseline="30000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2"/>
              </a:solidFill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75" y="648925"/>
            <a:ext cx="7596550" cy="44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