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19A034E-355A-4483-9B46-1325CDEF44AC}">
  <a:tblStyle styleName="Table_0" styleId="{119A034E-355A-4483-9B46-1325CDEF44AC}"/>
  <a:tblStyle styleName="Table_1" styleId="{BD48E0BD-3CE2-4D1B-BCCF-87BECC45C04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1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1" id="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2" id="1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3" id="1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7" id="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8" id="1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9" id="19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3" id="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4" id="2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5" id="20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9" id="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0" id="2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1" id="21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5" id="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6" id="2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7" id="21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1" id="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2" id="2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3" id="2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7" id="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8" id="2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9" id="2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4" id="14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" id="15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5" id="17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1" id="18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5" id="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6" id="1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7" id="1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solidFill>
          <a:schemeClr val="lt1"/>
        </a:solidFill>
      </p:bgPr>
    </p:bg>
    <p:spTree>
      <p:nvGrpSpPr>
        <p:cNvPr name="Shape 16" id="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" id="17"/>
          <p:cNvSpPr txBox="1"/>
          <p:nvPr>
            <p:ph type="ctrTitle"/>
          </p:nvPr>
        </p:nvSpPr>
        <p:spPr>
          <a:xfrm>
            <a:off y="3124200" x="2286000"/>
            <a:ext cy="1894361" cx="6172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i="0" baseline="0" strike="noStrike" sz="3000" b="1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8" id="18"/>
          <p:cNvSpPr txBox="1"/>
          <p:nvPr>
            <p:ph type="subTitle" idx="1"/>
          </p:nvPr>
        </p:nvSpPr>
        <p:spPr>
          <a:xfrm>
            <a:off y="5003321" x="2286000"/>
            <a:ext cy="1371599" cx="6172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i="0" baseline="0" strike="noStrike" sz="18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ctr" marL="457200" rtl="0">
              <a:spcBef>
                <a:spcPts val="420"/>
              </a:spcBef>
              <a:buClr>
                <a:schemeClr val="accent1"/>
              </a:buClr>
              <a:buFont typeface="Arial"/>
              <a:buNone/>
              <a:defRPr i="0" baseline="0" strike="noStrike" sz="21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ctr" marL="914400" rtl="0">
              <a:spcBef>
                <a:spcPts val="360"/>
              </a:spcBef>
              <a:buClr>
                <a:srgbClr val="E07630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ctr" marL="1371600" rtl="0">
              <a:spcBef>
                <a:spcPts val="360"/>
              </a:spcBef>
              <a:buClr>
                <a:srgbClr val="FED6BB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ctr" marL="1828800" rtl="0">
              <a:spcBef>
                <a:spcPts val="320"/>
              </a:spcBef>
              <a:buClr>
                <a:srgbClr val="D0DCF2"/>
              </a:buClr>
              <a:buFont typeface="Arial"/>
              <a:buNone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ctr" marL="2286000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i="0" baseline="0" strike="noStrike" sz="16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ctr" marL="2743200" rtl="0">
              <a:spcBef>
                <a:spcPts val="280"/>
              </a:spcBef>
              <a:buClr>
                <a:srgbClr val="FED6BB"/>
              </a:buClr>
              <a:buFont typeface="Arial"/>
              <a:buNone/>
              <a:defRPr i="0" baseline="0" strike="noStrike" sz="1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ctr" marL="3200400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i="0" baseline="0" strike="noStrike" sz="14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ctr" marL="3657600" rtl="0">
              <a:spcBef>
                <a:spcPts val="280"/>
              </a:spcBef>
              <a:buClr>
                <a:srgbClr val="E07630"/>
              </a:buClr>
              <a:buFont typeface="Arial"/>
              <a:buNone/>
              <a:defRPr i="0" baseline="0" strike="noStrike" sz="1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9" id="19"/>
          <p:cNvSpPr txBox="1"/>
          <p:nvPr>
            <p:ph type="dt" idx="10"/>
          </p:nvPr>
        </p:nvSpPr>
        <p:spPr>
          <a:xfrm rot="5400000">
            <a:off y="1174097" x="7764621"/>
            <a:ext cy="381000" cx="2286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0" id="20"/>
          <p:cNvSpPr txBox="1"/>
          <p:nvPr>
            <p:ph type="ftr" idx="11"/>
          </p:nvPr>
        </p:nvSpPr>
        <p:spPr>
          <a:xfrm rot="5400000">
            <a:off y="4181668" x="7077268"/>
            <a:ext cy="384047" cx="365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1" id="21"/>
          <p:cNvSpPr/>
          <p:nvPr/>
        </p:nvSpPr>
        <p:spPr>
          <a:xfrm>
            <a:off y="0" x="381000"/>
            <a:ext cy="6858000" cx="609599"/>
          </a:xfrm>
          <a:prstGeom prst="rect">
            <a:avLst/>
          </a:prstGeom>
          <a:solidFill>
            <a:srgbClr val="FED6BB">
              <a:alpha val="53725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/>
          <p:nvPr/>
        </p:nvSpPr>
        <p:spPr>
          <a:xfrm>
            <a:off y="0" x="276336"/>
            <a:ext cy="6858000" cx="104663"/>
          </a:xfrm>
          <a:prstGeom prst="rect">
            <a:avLst/>
          </a:prstGeom>
          <a:solidFill>
            <a:srgbClr val="FEE6D6">
              <a:alpha val="3568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3" id="23"/>
          <p:cNvSpPr/>
          <p:nvPr/>
        </p:nvSpPr>
        <p:spPr>
          <a:xfrm>
            <a:off y="0" x="990600"/>
            <a:ext cy="6858000" cx="181871"/>
          </a:xfrm>
          <a:prstGeom prst="rect">
            <a:avLst/>
          </a:prstGeom>
          <a:solidFill>
            <a:srgbClr val="FEE6D6">
              <a:alpha val="69803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>
            <a:off y="0" x="1141320"/>
            <a:ext cy="6858000" cx="230280"/>
          </a:xfrm>
          <a:prstGeom prst="rect">
            <a:avLst/>
          </a:prstGeom>
          <a:solidFill>
            <a:srgbClr val="FEF4EC">
              <a:alpha val="7098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0" x="106343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>
                <a:alpha val="7294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26" id="26"/>
          <p:cNvCxnSpPr/>
          <p:nvPr/>
        </p:nvCxnSpPr>
        <p:spPr>
          <a:xfrm>
            <a:off y="0" x="914400"/>
            <a:ext cy="6858000" cx="0"/>
          </a:xfrm>
          <a:prstGeom prst="straightConnector1">
            <a:avLst/>
          </a:prstGeom>
          <a:noFill/>
          <a:ln w="57150" cap="flat">
            <a:solidFill>
              <a:srgbClr val="FEF4EC">
                <a:alpha val="82745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27" id="27"/>
          <p:cNvCxnSpPr/>
          <p:nvPr/>
        </p:nvCxnSpPr>
        <p:spPr>
          <a:xfrm>
            <a:off y="0" x="854112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28" id="28"/>
          <p:cNvCxnSpPr/>
          <p:nvPr/>
        </p:nvCxnSpPr>
        <p:spPr>
          <a:xfrm>
            <a:off y="0" x="1726640"/>
            <a:ext cy="6858000" cx="0"/>
          </a:xfrm>
          <a:prstGeom prst="straightConnector1">
            <a:avLst/>
          </a:prstGeom>
          <a:noFill/>
          <a:ln w="28575" cap="flat">
            <a:solidFill>
              <a:srgbClr val="FED6BB">
                <a:alpha val="81960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29" id="29"/>
          <p:cNvCxnSpPr/>
          <p:nvPr/>
        </p:nvCxnSpPr>
        <p:spPr>
          <a:xfrm>
            <a:off y="0" x="1066800"/>
            <a:ext cy="6858000" cx="0"/>
          </a:xfrm>
          <a:prstGeom prst="straightConnector1">
            <a:avLst/>
          </a:prstGeom>
          <a:noFill/>
          <a:ln w="9525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30" id="30"/>
          <p:cNvCxnSpPr/>
          <p:nvPr/>
        </p:nvCxnSpPr>
        <p:spPr>
          <a:xfrm>
            <a:off y="0" x="9113856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31" id="31"/>
          <p:cNvSpPr/>
          <p:nvPr/>
        </p:nvSpPr>
        <p:spPr>
          <a:xfrm>
            <a:off y="0" x="1219200"/>
            <a:ext cy="6858000" cx="76199"/>
          </a:xfrm>
          <a:prstGeom prst="rect">
            <a:avLst/>
          </a:prstGeom>
          <a:solidFill>
            <a:srgbClr val="FED6BB">
              <a:alpha val="5098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/>
          <p:nvPr/>
        </p:nvSpPr>
        <p:spPr>
          <a:xfrm>
            <a:off y="3429000" x="609600"/>
            <a:ext cy="1295400" cx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>
            <a:off y="4866751" x="1309632"/>
            <a:ext cy="641424" cx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>
            <a:off y="5500632" x="1091079"/>
            <a:ext cy="137159" cx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/>
          <p:nvPr/>
        </p:nvSpPr>
        <p:spPr>
          <a:xfrm>
            <a:off y="5788151" x="1664208"/>
            <a:ext cy="274319" cx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6" id="36"/>
          <p:cNvSpPr/>
          <p:nvPr/>
        </p:nvSpPr>
        <p:spPr>
          <a:xfrm>
            <a:off y="4495800" x="1905000"/>
            <a:ext cy="365759" cx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sldNum" idx="12"/>
          </p:nvPr>
        </p:nvSpPr>
        <p:spPr>
          <a:xfrm>
            <a:off y="4928701" x="1325544"/>
            <a:ext cy="517524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aseline="0" sz="3000" b="0" cap="small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21" id="121"/>
          <p:cNvSpPr txBox="1"/>
          <p:nvPr>
            <p:ph type="body" idx="1"/>
          </p:nvPr>
        </p:nvSpPr>
        <p:spPr>
          <a:xfrm rot="5400000">
            <a:off y="303275" x="1754123"/>
            <a:ext cy="7467600" cx="487375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122" id="122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3" id="123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4" id="124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 txBox="1"/>
          <p:nvPr>
            <p:ph type="title"/>
          </p:nvPr>
        </p:nvSpPr>
        <p:spPr>
          <a:xfrm rot="5400000">
            <a:off y="2362201" x="4541837"/>
            <a:ext cy="1676399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aseline="0" sz="3000" b="0" cap="small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27" id="127"/>
          <p:cNvSpPr txBox="1"/>
          <p:nvPr>
            <p:ph type="body" idx="1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128" id="128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9" id="129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0" id="130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aseline="0" sz="3000" b="0" cap="small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41" id="41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2" id="42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bg>
      <p:bgPr>
        <a:solidFill>
          <a:schemeClr val="dk2"/>
        </a:solidFill>
      </p:bgPr>
    </p:bg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895600" x="2286000"/>
            <a:ext cy="2053590" cx="6172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buNone/>
              <a:defRPr baseline="0" sz="3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5010150" x="2286000"/>
            <a:ext cy="1371599" cx="6172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Clr>
                <a:schemeClr val="lt2"/>
              </a:buClr>
              <a:buNone/>
              <a:defRPr sz="1800" b="1">
                <a:solidFill>
                  <a:schemeClr val="lt2"/>
                </a:solidFill>
              </a:defRPr>
            </a:lvl1pPr>
            <a:lvl2pPr rtl="0"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rtl="0">
              <a:buClr>
                <a:schemeClr val="lt1"/>
              </a:buClr>
              <a:buNone/>
              <a:defRPr sz="1600">
                <a:solidFill>
                  <a:schemeClr val="lt1"/>
                </a:solidFill>
              </a:defRPr>
            </a:lvl3pPr>
            <a:lvl4pPr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4pPr>
            <a:lvl5pPr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7" id="47"/>
          <p:cNvSpPr txBox="1"/>
          <p:nvPr>
            <p:ph type="dt" idx="10"/>
          </p:nvPr>
        </p:nvSpPr>
        <p:spPr>
          <a:xfrm rot="5400000">
            <a:off y="1170432" x="7763256"/>
            <a:ext cy="381000" cx="2286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8" id="48"/>
          <p:cNvSpPr txBox="1"/>
          <p:nvPr>
            <p:ph type="ftr" idx="11"/>
          </p:nvPr>
        </p:nvSpPr>
        <p:spPr>
          <a:xfrm rot="5400000">
            <a:off y="4178808" x="7077455"/>
            <a:ext cy="384047" cx="365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9" id="49"/>
          <p:cNvSpPr/>
          <p:nvPr/>
        </p:nvSpPr>
        <p:spPr>
          <a:xfrm>
            <a:off y="0" x="381000"/>
            <a:ext cy="6858000" cx="609599"/>
          </a:xfrm>
          <a:prstGeom prst="rect">
            <a:avLst/>
          </a:prstGeom>
          <a:solidFill>
            <a:srgbClr val="FED6BB">
              <a:alpha val="53725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0" id="50"/>
          <p:cNvSpPr/>
          <p:nvPr/>
        </p:nvSpPr>
        <p:spPr>
          <a:xfrm>
            <a:off y="0" x="276336"/>
            <a:ext cy="6858000" cx="104663"/>
          </a:xfrm>
          <a:prstGeom prst="rect">
            <a:avLst/>
          </a:prstGeom>
          <a:solidFill>
            <a:srgbClr val="FEE6D6">
              <a:alpha val="3568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1" id="51"/>
          <p:cNvSpPr/>
          <p:nvPr/>
        </p:nvSpPr>
        <p:spPr>
          <a:xfrm>
            <a:off y="0" x="990600"/>
            <a:ext cy="6858000" cx="181871"/>
          </a:xfrm>
          <a:prstGeom prst="rect">
            <a:avLst/>
          </a:prstGeom>
          <a:solidFill>
            <a:srgbClr val="FEE6D6">
              <a:alpha val="69803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2" id="52"/>
          <p:cNvSpPr/>
          <p:nvPr/>
        </p:nvSpPr>
        <p:spPr>
          <a:xfrm>
            <a:off y="0" x="1141320"/>
            <a:ext cy="6858000" cx="230280"/>
          </a:xfrm>
          <a:prstGeom prst="rect">
            <a:avLst/>
          </a:prstGeom>
          <a:solidFill>
            <a:srgbClr val="FEF4EC">
              <a:alpha val="7098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53" id="53"/>
          <p:cNvCxnSpPr/>
          <p:nvPr/>
        </p:nvCxnSpPr>
        <p:spPr>
          <a:xfrm>
            <a:off y="0" x="106343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>
                <a:alpha val="7294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54" id="54"/>
          <p:cNvCxnSpPr/>
          <p:nvPr/>
        </p:nvCxnSpPr>
        <p:spPr>
          <a:xfrm>
            <a:off y="0" x="914400"/>
            <a:ext cy="6858000" cx="0"/>
          </a:xfrm>
          <a:prstGeom prst="straightConnector1">
            <a:avLst/>
          </a:prstGeom>
          <a:noFill/>
          <a:ln w="57150" cap="flat">
            <a:solidFill>
              <a:srgbClr val="FEF4EC">
                <a:alpha val="82745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55" id="55"/>
          <p:cNvCxnSpPr/>
          <p:nvPr/>
        </p:nvCxnSpPr>
        <p:spPr>
          <a:xfrm>
            <a:off y="0" x="854112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56" id="56"/>
          <p:cNvCxnSpPr/>
          <p:nvPr/>
        </p:nvCxnSpPr>
        <p:spPr>
          <a:xfrm>
            <a:off y="0" x="1726640"/>
            <a:ext cy="6858000" cx="0"/>
          </a:xfrm>
          <a:prstGeom prst="straightConnector1">
            <a:avLst/>
          </a:prstGeom>
          <a:noFill/>
          <a:ln w="28575" cap="flat">
            <a:solidFill>
              <a:srgbClr val="FED6BB">
                <a:alpha val="81960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57" id="57"/>
          <p:cNvCxnSpPr/>
          <p:nvPr/>
        </p:nvCxnSpPr>
        <p:spPr>
          <a:xfrm>
            <a:off y="0" x="1066800"/>
            <a:ext cy="6858000" cx="0"/>
          </a:xfrm>
          <a:prstGeom prst="straightConnector1">
            <a:avLst/>
          </a:prstGeom>
          <a:noFill/>
          <a:ln w="9525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58" id="58"/>
          <p:cNvSpPr/>
          <p:nvPr/>
        </p:nvSpPr>
        <p:spPr>
          <a:xfrm>
            <a:off y="0" x="1219200"/>
            <a:ext cy="6858000" cx="76199"/>
          </a:xfrm>
          <a:prstGeom prst="rect">
            <a:avLst/>
          </a:prstGeom>
          <a:solidFill>
            <a:srgbClr val="FED6BB">
              <a:alpha val="50980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/>
          <p:nvPr/>
        </p:nvSpPr>
        <p:spPr>
          <a:xfrm>
            <a:off y="3429000" x="609600"/>
            <a:ext cy="1295400" cx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0" id="60"/>
          <p:cNvSpPr/>
          <p:nvPr/>
        </p:nvSpPr>
        <p:spPr>
          <a:xfrm>
            <a:off y="4866751" x="1324704"/>
            <a:ext cy="641424" cx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1" id="61"/>
          <p:cNvSpPr/>
          <p:nvPr/>
        </p:nvSpPr>
        <p:spPr>
          <a:xfrm>
            <a:off y="5500632" x="1091079"/>
            <a:ext cy="137159" cx="137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2" id="62"/>
          <p:cNvSpPr/>
          <p:nvPr/>
        </p:nvSpPr>
        <p:spPr>
          <a:xfrm>
            <a:off y="5791200" x="1664208"/>
            <a:ext cy="274319" cx="2743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3" id="63"/>
          <p:cNvSpPr/>
          <p:nvPr/>
        </p:nvSpPr>
        <p:spPr>
          <a:xfrm>
            <a:off y="4479887" x="1879040"/>
            <a:ext cy="365759" cx="365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64" id="64"/>
          <p:cNvCxnSpPr/>
          <p:nvPr/>
        </p:nvCxnSpPr>
        <p:spPr>
          <a:xfrm>
            <a:off y="0" x="9097943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65" id="65"/>
          <p:cNvSpPr txBox="1"/>
          <p:nvPr>
            <p:ph type="sldNum" idx="12"/>
          </p:nvPr>
        </p:nvSpPr>
        <p:spPr>
          <a:xfrm>
            <a:off y="4928701" x="1340616"/>
            <a:ext cy="517524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aseline="0" sz="3000" b="0" cap="small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8" id="68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9" id="69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0" id="70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1600200" x="457200"/>
            <a:ext cy="4572000" cx="365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72" id="72"/>
          <p:cNvSpPr txBox="1"/>
          <p:nvPr>
            <p:ph type="body" idx="2"/>
          </p:nvPr>
        </p:nvSpPr>
        <p:spPr>
          <a:xfrm>
            <a:off y="1600200" x="4270248"/>
            <a:ext cy="4572000" cx="365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3050" x="457200"/>
            <a:ext cy="1143000" cx="75438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5" id="75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6" id="76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7" id="77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2362200" x="457200"/>
            <a:ext cy="3886200" cx="365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body" idx="2"/>
          </p:nvPr>
        </p:nvSpPr>
        <p:spPr>
          <a:xfrm>
            <a:off y="2362200" x="4371975"/>
            <a:ext cy="3886200" cx="365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80" id="80"/>
          <p:cNvSpPr txBox="1"/>
          <p:nvPr>
            <p:ph type="body" idx="3"/>
          </p:nvPr>
        </p:nvSpPr>
        <p:spPr>
          <a:xfrm>
            <a:off y="1569720" x="457200"/>
            <a:ext cy="658368" cx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tIns="91425" lIns="91425" anchor="ctr" anchorCtr="0" rIns="91425"/>
          <a:lstStyle>
            <a:lvl1pPr indent="0" marL="0" rtl="0">
              <a:buClr>
                <a:srgbClr val="FFFFFF"/>
              </a:buClr>
              <a:buNone/>
              <a:defRPr sz="2000" b="1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1" id="81"/>
          <p:cNvSpPr txBox="1"/>
          <p:nvPr>
            <p:ph type="body" idx="4"/>
          </p:nvPr>
        </p:nvSpPr>
        <p:spPr>
          <a:xfrm>
            <a:off y="1569720" x="4343400"/>
            <a:ext cy="658368" cx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91425" tIns="91425" lIns="91425" anchor="ctr" anchorCtr="0" rIns="91425"/>
          <a:lstStyle>
            <a:lvl1pPr indent="0" marL="0" rtl="0">
              <a:buClr>
                <a:srgbClr val="FFFFFF"/>
              </a:buClr>
              <a:buNone/>
              <a:defRPr sz="2000" b="1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baseline="0" sz="3000" b="0" cap="small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4" id="84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5" id="85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6" id="86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9" id="89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0" id="90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bg>
      <p:bgPr>
        <a:solidFill>
          <a:schemeClr val="lt1"/>
        </a:solidFill>
      </p:bgPr>
    </p:bg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92" id="92"/>
          <p:cNvCxnSpPr/>
          <p:nvPr/>
        </p:nvCxnSpPr>
        <p:spPr>
          <a:xfrm>
            <a:off y="0" x="8763000"/>
            <a:ext cy="6858000" cx="0"/>
          </a:xfrm>
          <a:prstGeom prst="straightConnector1">
            <a:avLst/>
          </a:prstGeom>
          <a:noFill/>
          <a:ln w="38100" cap="flat">
            <a:solidFill>
              <a:srgbClr val="FED6BB">
                <a:alpha val="9294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93" id="93"/>
          <p:cNvSpPr txBox="1"/>
          <p:nvPr>
            <p:ph type="title"/>
          </p:nvPr>
        </p:nvSpPr>
        <p:spPr>
          <a:xfrm rot="5400000">
            <a:off y="3200400" x="3371849"/>
            <a:ext cy="457200" cx="630936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buNone/>
              <a:defRPr baseline="0" sz="2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274319" x="6812279"/>
            <a:ext cy="4983479" cx="152704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 rtl="0">
              <a:buNone/>
              <a:defRPr sz="1200"/>
            </a:lvl2pPr>
            <a:lvl3pPr rtl="0">
              <a:buNone/>
              <a:defRPr sz="1000"/>
            </a:lvl3pPr>
            <a:lvl4pPr rtl="0">
              <a:buNone/>
              <a:defRPr sz="900"/>
            </a:lvl4pPr>
            <a:lvl5pPr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cxnSp>
        <p:nvCxnSpPr>
          <p:cNvPr name="Shape 95" id="95"/>
          <p:cNvCxnSpPr/>
          <p:nvPr/>
        </p:nvCxnSpPr>
        <p:spPr>
          <a:xfrm>
            <a:off y="0" x="6248400"/>
            <a:ext cy="6858000" cx="0"/>
          </a:xfrm>
          <a:prstGeom prst="straightConnector1">
            <a:avLst/>
          </a:prstGeom>
          <a:noFill/>
          <a:ln w="3810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96" id="96"/>
          <p:cNvCxnSpPr/>
          <p:nvPr/>
        </p:nvCxnSpPr>
        <p:spPr>
          <a:xfrm>
            <a:off y="0" x="6192296"/>
            <a:ext cy="6858000" cx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97" id="97"/>
          <p:cNvCxnSpPr/>
          <p:nvPr/>
        </p:nvCxnSpPr>
        <p:spPr>
          <a:xfrm>
            <a:off y="0" x="8991600"/>
            <a:ext cy="6858000" cx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98" id="98"/>
          <p:cNvSpPr/>
          <p:nvPr/>
        </p:nvSpPr>
        <p:spPr>
          <a:xfrm>
            <a:off y="0" x="8839200"/>
            <a:ext cy="6858000" cx="304799"/>
          </a:xfrm>
          <a:prstGeom prst="rect">
            <a:avLst/>
          </a:prstGeom>
          <a:solidFill>
            <a:srgbClr val="FED6BB">
              <a:alpha val="8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9" id="99"/>
          <p:cNvCxnSpPr/>
          <p:nvPr/>
        </p:nvCxnSpPr>
        <p:spPr>
          <a:xfrm>
            <a:off y="0" x="8915400"/>
            <a:ext cy="6858000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0" id="100"/>
          <p:cNvSpPr/>
          <p:nvPr/>
        </p:nvSpPr>
        <p:spPr>
          <a:xfrm>
            <a:off y="5715000" x="8156447"/>
            <a:ext cy="548639" cx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1" id="101"/>
          <p:cNvSpPr txBox="1"/>
          <p:nvPr>
            <p:ph type="body" idx="2"/>
          </p:nvPr>
        </p:nvSpPr>
        <p:spPr>
          <a:xfrm>
            <a:off y="274319" x="304800"/>
            <a:ext cy="6327647" cx="56388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22098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2pPr>
            <a:lvl3pPr indent="-149225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144144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51764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indent="-127635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</a:defRPr>
            </a:lvl6pPr>
            <a:lvl7pPr indent="-151129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7pPr>
            <a:lvl8pPr indent="-136525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baseline="0" sz="1400" cap="small">
                <a:solidFill>
                  <a:schemeClr val="dk2"/>
                </a:solidFill>
              </a:defRPr>
            </a:lvl8pPr>
            <a:lvl9pPr indent="-131445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baseline="0"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102" id="102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3" id="103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4" id="104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106" id="106"/>
          <p:cNvCxnSpPr/>
          <p:nvPr/>
        </p:nvCxnSpPr>
        <p:spPr>
          <a:xfrm>
            <a:off y="0" x="8763000"/>
            <a:ext cy="6858000" cx="0"/>
          </a:xfrm>
          <a:prstGeom prst="straightConnector1">
            <a:avLst/>
          </a:prstGeom>
          <a:noFill/>
          <a:ln w="3810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7" id="107"/>
          <p:cNvSpPr/>
          <p:nvPr/>
        </p:nvSpPr>
        <p:spPr>
          <a:xfrm>
            <a:off y="5715000" x="8156447"/>
            <a:ext cy="548639" cx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8" id="108"/>
          <p:cNvSpPr txBox="1"/>
          <p:nvPr>
            <p:ph type="title"/>
          </p:nvPr>
        </p:nvSpPr>
        <p:spPr>
          <a:xfrm rot="5400000">
            <a:off y="3200400" x="3350133"/>
            <a:ext cy="457200" cx="630936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buNone/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09" id="109"/>
          <p:cNvSpPr/>
          <p:nvPr>
            <p:ph type="pic" idx="2"/>
          </p:nvPr>
        </p:nvSpPr>
        <p:spPr>
          <a:xfrm>
            <a:off y="0" x="0"/>
            <a:ext cy="6858000" cx="6172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buClr>
                <a:schemeClr val="dk2"/>
              </a:buClr>
              <a:buFont typeface="Arial"/>
              <a:buNone/>
              <a:defRPr i="0" baseline="0" strike="noStrike" sz="3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264794" x="6765797"/>
            <a:ext cy="4956048" cx="15240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spcBef>
                <a:spcPts val="100"/>
              </a:spcBef>
              <a:spcAft>
                <a:spcPts val="400"/>
              </a:spcAft>
              <a:buNone/>
              <a:defRPr sz="12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cxnSp>
        <p:nvCxnSpPr>
          <p:cNvPr name="Shape 111" id="111"/>
          <p:cNvCxnSpPr/>
          <p:nvPr/>
        </p:nvCxnSpPr>
        <p:spPr>
          <a:xfrm>
            <a:off y="0" x="8991600"/>
            <a:ext cy="6858000" cx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12" id="112"/>
          <p:cNvSpPr/>
          <p:nvPr/>
        </p:nvSpPr>
        <p:spPr>
          <a:xfrm>
            <a:off y="0" x="8839200"/>
            <a:ext cy="6858000" cx="304799"/>
          </a:xfrm>
          <a:prstGeom prst="rect">
            <a:avLst/>
          </a:prstGeom>
          <a:solidFill>
            <a:srgbClr val="FED6B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13" id="113"/>
          <p:cNvCxnSpPr/>
          <p:nvPr/>
        </p:nvCxnSpPr>
        <p:spPr>
          <a:xfrm>
            <a:off y="0" x="8915400"/>
            <a:ext cy="6858000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114" id="114"/>
          <p:cNvCxnSpPr/>
          <p:nvPr/>
        </p:nvCxnSpPr>
        <p:spPr>
          <a:xfrm>
            <a:off y="0" x="6248400"/>
            <a:ext cy="6858000" cx="0"/>
          </a:xfrm>
          <a:prstGeom prst="straightConnector1">
            <a:avLst/>
          </a:prstGeom>
          <a:noFill/>
          <a:ln w="3810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115" id="115"/>
          <p:cNvCxnSpPr/>
          <p:nvPr/>
        </p:nvCxnSpPr>
        <p:spPr>
          <a:xfrm>
            <a:off y="0" x="6192296"/>
            <a:ext cy="6858000" cx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16" id="116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7" id="117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8" id="118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2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5" id="5"/>
          <p:cNvCxnSpPr/>
          <p:nvPr/>
        </p:nvCxnSpPr>
        <p:spPr>
          <a:xfrm>
            <a:off y="0" x="8763000"/>
            <a:ext cy="6858000" cx="0"/>
          </a:xfrm>
          <a:prstGeom prst="straightConnector1">
            <a:avLst/>
          </a:prstGeom>
          <a:noFill/>
          <a:ln w="38100" cap="flat">
            <a:solidFill>
              <a:srgbClr val="FED6BB">
                <a:alpha val="92941"/>
              </a:srgbClr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6" id="6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7" id="7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10820" marR="0" algn="l" marL="274320" rtl="0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0980" marR="0" algn="l" marL="640080" rtl="0">
              <a:spcBef>
                <a:spcPts val="420"/>
              </a:spcBef>
              <a:buClr>
                <a:schemeClr val="accent1"/>
              </a:buClr>
              <a:buFont typeface="Arial"/>
              <a:buChar char="•"/>
              <a:defRPr i="0" baseline="0" strike="noStrike" sz="21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9225" marR="0" algn="l" marL="914400" rtl="0">
              <a:spcBef>
                <a:spcPts val="360"/>
              </a:spcBef>
              <a:buClr>
                <a:srgbClr val="E07630"/>
              </a:buClr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144" marR="0" algn="l" marL="1188720" rtl="0">
              <a:spcBef>
                <a:spcPts val="360"/>
              </a:spcBef>
              <a:buClr>
                <a:srgbClr val="FED6BB"/>
              </a:buClr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1764" marR="0" algn="l" marL="1463040" rtl="0">
              <a:spcBef>
                <a:spcPts val="320"/>
              </a:spcBef>
              <a:buClr>
                <a:srgbClr val="D0DCF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635" marR="0" algn="l" marL="1737360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i="0" baseline="0" strike="noStrike" sz="16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1129" marR="0" algn="l" marL="2011679" rtl="0">
              <a:spcBef>
                <a:spcPts val="280"/>
              </a:spcBef>
              <a:buClr>
                <a:srgbClr val="FED6BB"/>
              </a:buClr>
              <a:buFont typeface="Arial"/>
              <a:buChar char="•"/>
              <a:defRPr i="0" baseline="0" strike="noStrike" sz="1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6525" marR="0" algn="l" marL="2286000" rtl="0">
              <a:spcBef>
                <a:spcPts val="280"/>
              </a:spcBef>
              <a:buClr>
                <a:schemeClr val="accent2"/>
              </a:buClr>
              <a:buFont typeface="Arial"/>
              <a:buChar char="•"/>
              <a:defRPr i="0" baseline="0" strike="noStrike" sz="14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1445" marR="0" algn="l" marL="2560320" rtl="0">
              <a:spcBef>
                <a:spcPts val="280"/>
              </a:spcBef>
              <a:buClr>
                <a:srgbClr val="E07630"/>
              </a:buClr>
              <a:buFont typeface="Arial"/>
              <a:buChar char="•"/>
              <a:defRPr i="0" baseline="0" strike="noStrike" sz="1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" id="8"/>
          <p:cNvSpPr txBox="1"/>
          <p:nvPr>
            <p:ph type="dt" idx="10"/>
          </p:nvPr>
        </p:nvSpPr>
        <p:spPr>
          <a:xfrm rot="5400000">
            <a:off y="1081851" x="7589520"/>
            <a:ext cy="384047" cx="20116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ftr" idx="11"/>
          </p:nvPr>
        </p:nvSpPr>
        <p:spPr>
          <a:xfrm rot="5400000">
            <a:off y="3737239" x="6990185"/>
            <a:ext cy="365759" cx="3200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Shape 10" id="10"/>
          <p:cNvCxnSpPr/>
          <p:nvPr/>
        </p:nvCxnSpPr>
        <p:spPr>
          <a:xfrm>
            <a:off y="0" x="76200"/>
            <a:ext cy="6858000" cx="0"/>
          </a:xfrm>
          <a:prstGeom prst="straightConnector1">
            <a:avLst/>
          </a:prstGeom>
          <a:noFill/>
          <a:ln w="57150" cap="flat">
            <a:solidFill>
              <a:srgbClr val="FED6BB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11" id="11"/>
          <p:cNvCxnSpPr/>
          <p:nvPr/>
        </p:nvCxnSpPr>
        <p:spPr>
          <a:xfrm>
            <a:off y="0" x="8991600"/>
            <a:ext cy="6858000" cx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2" id="12"/>
          <p:cNvSpPr/>
          <p:nvPr/>
        </p:nvSpPr>
        <p:spPr>
          <a:xfrm>
            <a:off y="0" x="8839200"/>
            <a:ext cy="6858000" cx="304799"/>
          </a:xfrm>
          <a:prstGeom prst="rect">
            <a:avLst/>
          </a:prstGeom>
          <a:solidFill>
            <a:srgbClr val="FED6BB">
              <a:alpha val="8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3" id="13"/>
          <p:cNvCxnSpPr/>
          <p:nvPr/>
        </p:nvCxnSpPr>
        <p:spPr>
          <a:xfrm>
            <a:off y="0" x="8915400"/>
            <a:ext cy="6858000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4" id="14"/>
          <p:cNvSpPr/>
          <p:nvPr/>
        </p:nvSpPr>
        <p:spPr>
          <a:xfrm>
            <a:off y="5715000" x="8156447"/>
            <a:ext cy="548639" cx="5486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 txBox="1"/>
          <p:nvPr>
            <p:ph type="sldNum" idx="12"/>
          </p:nvPr>
        </p:nvSpPr>
        <p:spPr>
          <a:xfrm>
            <a:off y="5734050" x="8129015"/>
            <a:ext cy="521208" cx="609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400" b="1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gif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7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ctrTitle"/>
          </p:nvPr>
        </p:nvSpPr>
        <p:spPr>
          <a:xfrm>
            <a:off y="4191000" x="2286000"/>
            <a:ext cy="827561" cx="6172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1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Refactoring Combat</a:t>
            </a:r>
          </a:p>
        </p:txBody>
      </p:sp>
      <p:sp>
        <p:nvSpPr>
          <p:cNvPr name="Shape 133" id="133"/>
          <p:cNvSpPr txBox="1"/>
          <p:nvPr>
            <p:ph type="subTitle" idx="1"/>
          </p:nvPr>
        </p:nvSpPr>
        <p:spPr>
          <a:xfrm>
            <a:off y="5003321" x="5638800"/>
            <a:ext cy="1371599" cx="2819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6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indent="0" marR="0" algn="l" marL="0" rtl="0" lvl="0">
              <a:spcBef>
                <a:spcPts val="6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Maggie Hewitt</a:t>
            </a:r>
            <a:b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Alejandro Marchini</a:t>
            </a:r>
            <a:b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Paul Francis</a:t>
            </a:r>
            <a:b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_US" i="0" baseline="0" strike="noStrike" sz="165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Brian To</a:t>
            </a:r>
          </a:p>
        </p:txBody>
      </p:sp>
      <p:sp>
        <p:nvSpPr>
          <p:cNvPr name="Shape 134" id="134"/>
          <p:cNvSpPr/>
          <p:nvPr/>
        </p:nvSpPr>
        <p:spPr>
          <a:xfrm>
            <a:off y="2895600" x="3200400"/>
            <a:ext cy="1500663" cx="38862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3600" b="0" cap="none" u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Team ∞ Infiniti</a:t>
            </a:r>
          </a:p>
          <a:p>
            <a:r>
              <a:t/>
            </a:r>
          </a:p>
        </p:txBody>
      </p:sp>
      <p:sp>
        <p:nvSpPr>
          <p:cNvPr name="Shape 135" id="135"/>
          <p:cNvSpPr/>
          <p:nvPr/>
        </p:nvSpPr>
        <p:spPr>
          <a:xfrm>
            <a:off y="578000" x="2524125"/>
            <a:ext cy="2886075" cx="5238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8" id="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_US"/>
              <a:t>Scoreboard Update sequence</a:t>
            </a:r>
          </a:p>
        </p:txBody>
      </p:sp>
      <p:sp>
        <p:nvSpPr>
          <p:cNvPr name="Shape 190" id="190"/>
          <p:cNvSpPr/>
          <p:nvPr/>
        </p:nvSpPr>
        <p:spPr>
          <a:xfrm>
            <a:off y="1573100" x="537800"/>
            <a:ext cy="2998202" cx="79266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4" id="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5" id="195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Benefits and Principles</a:t>
            </a:r>
          </a:p>
        </p:txBody>
      </p:sp>
      <p:sp>
        <p:nvSpPr>
          <p:cNvPr name="Shape 196" id="196"/>
          <p:cNvSpPr txBox="1"/>
          <p:nvPr>
            <p:ph type="body" idx="1"/>
          </p:nvPr>
        </p:nvSpPr>
        <p:spPr>
          <a:xfrm>
            <a:off y="1600200" x="106775"/>
            <a:ext cy="48738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Principles </a:t>
            </a:r>
          </a:p>
          <a:p>
            <a:pPr indent="-298450" marL="914400" rtl="0" lvl="1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_US"/>
              <a:t>Model View Controller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Enforcement of Law of Demeter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Separation of Concerns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Patterns Justification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Observer Pattern</a:t>
            </a:r>
          </a:p>
          <a:p>
            <a:pPr indent="-317500" marR="0" algn="l" marL="1371600" rtl="0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Wingdings"/>
              <a:buChar char="§"/>
            </a:pPr>
            <a:r>
              <a:rPr lang="en_US"/>
              <a:t>Eliminated need of Game and PlayerManager Threads. Should increase performance </a:t>
            </a:r>
          </a:p>
          <a:p>
            <a:pPr indent="-317500" marR="0" algn="l" marL="1371600" rtl="0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Wingdings"/>
              <a:buChar char="§"/>
            </a:pPr>
            <a:r>
              <a:rPr lang="en_US"/>
              <a:t>Should avoid concurrency Issues</a:t>
            </a:r>
          </a:p>
          <a:p>
            <a:pPr indent="-317500" marR="0" algn="l" marL="1371600" rtl="0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Wingdings"/>
              <a:buChar char="§"/>
            </a:pPr>
            <a:r>
              <a:rPr lang="en_US"/>
              <a:t>easy maintenance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Builder pattern </a:t>
            </a:r>
          </a:p>
          <a:p>
            <a:pPr indent="-317500" marR="0" algn="l" marL="1371600" rtl="0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Wingdings"/>
              <a:buChar char="§"/>
            </a:pPr>
            <a:r>
              <a:rPr lang="en_US"/>
              <a:t>Included to match what the actual design intended to do</a:t>
            </a:r>
          </a:p>
          <a:p>
            <a:pPr indent="-317500" marR="0" algn="l" marL="1371600" rtl="0"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Wingdings"/>
              <a:buChar char="§"/>
            </a:pPr>
            <a:r>
              <a:rPr lang="en_US"/>
              <a:t>Load levels without barriers</a:t>
            </a:r>
          </a:p>
          <a:p>
            <a:pPr indent="-317500" marL="1371600" rtl="0" lvl="2">
              <a:spcBef>
                <a:spcPts val="600"/>
              </a:spcBef>
              <a:buClr>
                <a:schemeClr val="accent1"/>
              </a:buClr>
              <a:buSzPct val="58333"/>
              <a:buFont typeface="Wingdings"/>
              <a:buChar char="§"/>
            </a:pPr>
            <a:r>
              <a:rPr lang="en_US"/>
              <a:t>To accommodate game expansion</a:t>
            </a:r>
          </a:p>
          <a:p>
            <a:pPr indent="-317500" marL="1828800" rtl="0" lvl="3">
              <a:spcBef>
                <a:spcPts val="600"/>
              </a:spcBef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adding AI tanks, Defensive barriers, landscape...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0" id="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1" id="201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/>
              <a:t>Refactor Implementation</a:t>
            </a:r>
          </a:p>
        </p:txBody>
      </p:sp>
      <p:sp>
        <p:nvSpPr>
          <p:cNvPr name="Shape 202" id="202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17500" marL="457200" rtl="0" lvl="0">
              <a:buClr>
                <a:schemeClr val="accent1"/>
              </a:buClr>
              <a:buSzPct val="58333"/>
              <a:buFont typeface="Arial"/>
              <a:buAutoNum type="arabicPeriod"/>
            </a:pPr>
            <a:r>
              <a:rPr lang="en_US"/>
              <a:t>Removal of unused methods and classes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Arial"/>
              <a:buAutoNum type="arabicPeriod"/>
            </a:pPr>
            <a:r>
              <a:rPr lang="en_US"/>
              <a:t>Renaming Classes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Arial"/>
              <a:buAutoNum type="arabicPeriod"/>
            </a:pPr>
            <a:r>
              <a:rPr lang="en_US"/>
              <a:t>Implementing the Key selection for player Inputs</a:t>
            </a:r>
          </a:p>
          <a:p>
            <a:pPr indent="-317500" marL="457200" rtl="0" lvl="0">
              <a:buClr>
                <a:schemeClr val="accent1"/>
              </a:buClr>
              <a:buSzPct val="58333"/>
              <a:buFont typeface="Arial"/>
              <a:buAutoNum type="arabicPeriod"/>
            </a:pPr>
            <a:r>
              <a:rPr lang="en_US"/>
              <a:t>Conflict method in Bullet refactoring</a:t>
            </a:r>
          </a:p>
          <a:p>
            <a:pPr indent="-317500" marL="457200" rtl="0" lvl="0">
              <a:buClr>
                <a:schemeClr val="accent1"/>
              </a:buClr>
              <a:buSzPct val="58333"/>
              <a:buFont typeface="Arial"/>
              <a:buAutoNum type="arabicPeriod"/>
            </a:pPr>
            <a:r>
              <a:rPr lang="en_US"/>
              <a:t>PlayerManager parameter Modification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6" id="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7" id="207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</p:txBody>
      </p:sp>
      <p:sp>
        <p:nvSpPr>
          <p:cNvPr name="Shape 208" id="208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Player creation and setup still uses player indices</a:t>
            </a:r>
          </a:p>
          <a:p>
            <a:pPr indent="-317500" marL="914400" rtl="0" lvl="1"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Still clunky</a:t>
            </a:r>
          </a:p>
          <a:p>
            <a:pPr indent="-317500" marL="914400" lvl="1"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Hard to modify because of having to explicitly deal with two cases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2" id="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3" id="213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_US"/>
              <a:t>???  </a:t>
            </a:r>
          </a:p>
        </p:txBody>
      </p:sp>
      <p:sp>
        <p:nvSpPr>
          <p:cNvPr name="Shape 214" id="214"/>
          <p:cNvSpPr/>
          <p:nvPr/>
        </p:nvSpPr>
        <p:spPr>
          <a:xfrm>
            <a:off y="1776075" x="1516620"/>
            <a:ext cy="4581287" cx="61107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8" id="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9" id="219"/>
          <p:cNvSpPr txBox="1"/>
          <p:nvPr>
            <p:ph type="title"/>
          </p:nvPr>
        </p:nvSpPr>
        <p:spPr>
          <a:xfrm>
            <a:off y="-193912" x="351400"/>
            <a:ext cy="1143000" cx="7467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_US"/>
              <a:t>Changes and Benefits</a:t>
            </a:r>
          </a:p>
        </p:txBody>
      </p:sp>
      <p:graphicFrame>
        <p:nvGraphicFramePr>
          <p:cNvPr name="Shape 220" id="220"/>
          <p:cNvGraphicFramePr/>
          <p:nvPr/>
        </p:nvGraphicFramePr>
        <p:xfrm>
          <a:off y="1052887" x="1007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{119A034E-355A-4483-9B46-1325CDEF44AC}</a:tableStyleId>
              </a:tblPr>
              <a:tblGrid>
                <a:gridCol w="1685925"/>
                <a:gridCol w="3295650"/>
                <a:gridCol w="3838575"/>
              </a:tblGrid>
              <a:tr h="3143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_US" sz="1100" b="1"/>
                        <a:t>Class Name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_US" sz="1100" b="1"/>
                        <a:t>Description of Changes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_US" sz="1100" b="1"/>
                        <a:t>Benefits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4953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_US"/>
                        <a:t>GUI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Creation of class.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Jpanel, board container creation and everything related to view are  centralized in one location.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4953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_US"/>
                        <a:t>Level Creator</a:t>
                      </a:r>
                    </a:p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_US"/>
                        <a:t>Level Loader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Creation of class.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New implementation to accommodate requirements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4953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_US"/>
                        <a:t>Scoreboard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No longer communicates with Game. Communicates with Combat/Game Control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Game no longer acts as a poltergeist, pushing information to Combat/Game Control.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6858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_US"/>
                        <a:t>Player Command Handler/ Player Manager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Player Manager renamed to Player Command Handler</a:t>
                      </a:r>
                    </a:p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Added Observable behaviour to notify observers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Decreases violations of the Law of Demeter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3143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_US"/>
                        <a:t>Thing</a:t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Deleted.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-298450" marL="457200" rtl="0" lvl="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_US"/>
                        <a:t>Unnecessary. Provides no functionality						</a:t>
                      </a:r>
                    </a:p>
                    <a:p>
                      <a:r>
                        <a:t/>
                      </a:r>
                    </a:p>
                  </a:txBody>
                  <a:tcPr marB="66675" marT="66675" marR="66675" marL="66675">
                    <a:lnL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L>
                    <a:lnR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R>
                    <a:lnT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T>
                    <a:lnB w="9525" cap="flat">
                      <a:solidFill>
                        <a:srgbClr val="AAAAAA"/>
                      </a:solidFill>
                      <a:prstDash val="dot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4" id="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5" id="225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_US"/>
              <a:t>Changes and Benefits</a:t>
            </a:r>
          </a:p>
        </p:txBody>
      </p:sp>
      <p:graphicFrame>
        <p:nvGraphicFramePr>
          <p:cNvPr name="Shape 226" id="226"/>
          <p:cNvGraphicFramePr/>
          <p:nvPr/>
        </p:nvGraphicFramePr>
        <p:xfrm>
          <a:off y="168245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{BD48E0BD-3CE2-4D1B-BCCF-87BECC45C047}</a:tableStyleId>
              </a:tblPr>
              <a:tblGrid>
                <a:gridCol w="2413000"/>
                <a:gridCol w="2413000"/>
                <a:gridCol w="2413000"/>
              </a:tblGrid>
              <a:tr h="61865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_US"/>
                        <a:t>GameLauncherandHangler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Combat renamed to GameLauncherandHandle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rtl="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Extends game functaionalities and implements observers</a:t>
                      </a:r>
                    </a:p>
                    <a:p>
                      <a:pPr indent="-317500" marL="457200" rtl="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Reduced coupling to game</a:t>
                      </a:r>
                    </a:p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Eliminated thread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_US"/>
                        <a:t>Player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Extends observable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Eliminated thread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_US"/>
                        <a:t>Bullet, PlayerManager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Refactoring of conflict and the constructor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Reduce complexity and parameter/method in metrics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_US"/>
                        <a:t>Immutable List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Deleted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indent="-317500" marL="457200" lvl="0"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lang="en_US"/>
                        <a:t>Unneccesary and inappropriate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name="Shape 141" id="141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Combat Design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Combat Implementation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Metrics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Refactor Guidelines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Refactor Proposal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Refactored Design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Benefits and Principles</a:t>
            </a:r>
          </a:p>
          <a:p>
            <a:pPr indent="-317500" marL="457200" rtl="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Refactor Implementation</a:t>
            </a:r>
          </a:p>
          <a:p>
            <a:pPr indent="-317500" marL="457200" lvl="0"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Limitations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 txBox="1"/>
          <p:nvPr>
            <p:ph type="title"/>
          </p:nvPr>
        </p:nvSpPr>
        <p:spPr>
          <a:xfrm>
            <a:off y="274637" x="457200"/>
            <a:ext cy="48736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sz="2700"/>
              <a:t>Original Given Design</a:t>
            </a:r>
          </a:p>
        </p:txBody>
      </p:sp>
      <p:sp>
        <p:nvSpPr>
          <p:cNvPr name="Shape 147" id="147"/>
          <p:cNvSpPr/>
          <p:nvPr/>
        </p:nvSpPr>
        <p:spPr>
          <a:xfrm>
            <a:off y="685800" x="381000"/>
            <a:ext cy="6172200" cx="8381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1" id="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2" id="152"/>
          <p:cNvSpPr txBox="1"/>
          <p:nvPr>
            <p:ph type="title"/>
          </p:nvPr>
        </p:nvSpPr>
        <p:spPr>
          <a:xfrm>
            <a:off y="274637" x="457200"/>
            <a:ext cy="48736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sz="2700"/>
              <a:t>Original Actual Design</a:t>
            </a:r>
          </a:p>
        </p:txBody>
      </p:sp>
      <p:sp>
        <p:nvSpPr>
          <p:cNvPr name="Shape 153" id="153"/>
          <p:cNvSpPr/>
          <p:nvPr/>
        </p:nvSpPr>
        <p:spPr>
          <a:xfrm>
            <a:off y="798719" x="109537"/>
            <a:ext cy="5983143" cx="89249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title"/>
          </p:nvPr>
        </p:nvSpPr>
        <p:spPr>
          <a:xfrm>
            <a:off y="274637" x="457200"/>
            <a:ext cy="682799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Factors that guided our refactoring activity</a:t>
            </a:r>
          </a:p>
        </p:txBody>
      </p:sp>
      <p:sp>
        <p:nvSpPr>
          <p:cNvPr name="Shape 159" id="159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What features need to be added?</a:t>
            </a:r>
          </a:p>
          <a:p>
            <a:pPr indent="-29845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lphaLcPeriod"/>
            </a:pPr>
            <a:r>
              <a:rPr lang="en_US" sz="2400"/>
              <a:t>Level Creator, Dynamic loader, Key selector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What bugs currently exist?</a:t>
            </a:r>
          </a:p>
          <a:p>
            <a:pPr indent="-29845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lphaLcPeriod"/>
            </a:pPr>
            <a:r>
              <a:rPr lang="en_US" sz="2400"/>
              <a:t>Bullet bounce and shadow</a:t>
            </a:r>
          </a:p>
          <a:p>
            <a:pPr indent="-29845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lphaLcPeriod"/>
            </a:pPr>
            <a:r>
              <a:rPr lang="en_US" sz="2400"/>
              <a:t>Barrier hop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Code Metrics</a:t>
            </a:r>
          </a:p>
          <a:p>
            <a:pPr indent="-29845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lphaLcPeriod"/>
            </a:pPr>
            <a:r>
              <a:rPr lang="en_US" sz="2400"/>
              <a:t>Complexity and function attributes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Implementation mismatch to design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Incomplete Design Patterns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Unused Classes and Misleading class names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Documentation</a:t>
            </a:r>
          </a:p>
          <a:p>
            <a:pPr indent="-29845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lphaLcPeriod"/>
            </a:pPr>
            <a:r>
              <a:rPr lang="en_US" sz="2400"/>
              <a:t>Sequence diagrams</a:t>
            </a:r>
          </a:p>
          <a:p>
            <a:pPr indent="-29845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lphaLcPeriod"/>
            </a:pPr>
            <a:r>
              <a:rPr lang="en_US" sz="2400"/>
              <a:t>CRC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AutoNum type="arabicPeriod"/>
            </a:pPr>
            <a:r>
              <a:rPr lang="en_US"/>
              <a:t>Unnecessary Threads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</a:p>
        </p:txBody>
      </p:sp>
      <p:sp>
        <p:nvSpPr>
          <p:cNvPr name="Shape 165" id="165"/>
          <p:cNvSpPr txBox="1"/>
          <p:nvPr>
            <p:ph type="body" idx="1"/>
          </p:nvPr>
        </p:nvSpPr>
        <p:spPr>
          <a:xfrm>
            <a:off y="1600200" x="457200"/>
            <a:ext cy="19701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High Cyclomatic Complexity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conflict (Bullet) and move (PlayerManager)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keyPressed (CommandInterpeter)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PlayerManager constructor contributed to parameters/method</a:t>
            </a:r>
          </a:p>
          <a:p>
            <a:r>
              <a:t/>
            </a:r>
          </a:p>
        </p:txBody>
      </p:sp>
      <p:sp>
        <p:nvSpPr>
          <p:cNvPr name="Shape 166" id="166"/>
          <p:cNvSpPr/>
          <p:nvPr/>
        </p:nvSpPr>
        <p:spPr>
          <a:xfrm>
            <a:off y="3408525" x="1371600"/>
            <a:ext cy="3124200" cx="6400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/>
              <a:t>Initial Refactoring Ideas</a:t>
            </a:r>
          </a:p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1600200" x="457200"/>
            <a:ext cy="4873751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Patterns they claimed 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Proxy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State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Command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Patterns for refactoring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Observer - Game, PlayerManager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Builder - Level Builder, Game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Things that are Retained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The tick threaded mechanism 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ScoreBoard, DirectionalImage, Sprite, Player &amp; bullet movement functions</a:t>
            </a:r>
          </a:p>
          <a:p>
            <a:pPr indent="-3175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Courier New"/>
              <a:buChar char="o"/>
            </a:pPr>
            <a:r>
              <a:rPr lang="en_US"/>
              <a:t>CommandInterpreter, Board, CombatMenu,Barrier</a:t>
            </a:r>
          </a:p>
          <a:p>
            <a:pPr indent="-3175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lang="en_US"/>
              <a:t>Throw away the "Thing" &amp;  "ImmutableList"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 txBox="1"/>
          <p:nvPr>
            <p:ph type="title"/>
          </p:nvPr>
        </p:nvSpPr>
        <p:spPr>
          <a:xfrm>
            <a:off y="274637" x="457200"/>
            <a:ext cy="639762" cx="7467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3000" b="0" cap="small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Refactored Design</a:t>
            </a:r>
          </a:p>
        </p:txBody>
      </p:sp>
      <p:sp>
        <p:nvSpPr>
          <p:cNvPr name="Shape 178" id="178"/>
          <p:cNvSpPr/>
          <p:nvPr/>
        </p:nvSpPr>
        <p:spPr>
          <a:xfrm>
            <a:off y="1023698" x="0"/>
            <a:ext cy="5787448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2" id="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 txBox="1"/>
          <p:nvPr>
            <p:ph type="title"/>
          </p:nvPr>
        </p:nvSpPr>
        <p:spPr>
          <a:xfrm>
            <a:off y="274637" x="457200"/>
            <a:ext cy="1143000" cx="7467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_US"/>
              <a:t>New Level Building</a:t>
            </a:r>
          </a:p>
        </p:txBody>
      </p:sp>
      <p:sp>
        <p:nvSpPr>
          <p:cNvPr name="Shape 184" id="184"/>
          <p:cNvSpPr/>
          <p:nvPr/>
        </p:nvSpPr>
        <p:spPr>
          <a:xfrm>
            <a:off y="1439275" x="928687"/>
            <a:ext cy="5090112" cx="7286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