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6" r:id="rId3"/>
    <p:sldId id="257" r:id="rId4"/>
    <p:sldId id="274" r:id="rId5"/>
    <p:sldId id="261" r:id="rId6"/>
    <p:sldId id="262" r:id="rId7"/>
    <p:sldId id="275" r:id="rId8"/>
    <p:sldId id="25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5" r:id="rId19"/>
    <p:sldId id="286" r:id="rId20"/>
    <p:sldId id="277" r:id="rId21"/>
    <p:sldId id="279" r:id="rId22"/>
    <p:sldId id="280" r:id="rId23"/>
    <p:sldId id="284" r:id="rId24"/>
    <p:sldId id="281" r:id="rId25"/>
    <p:sldId id="287" r:id="rId26"/>
    <p:sldId id="273" r:id="rId27"/>
    <p:sldId id="283" r:id="rId28"/>
    <p:sldId id="289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87"/>
    <a:srgbClr val="E20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280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8a55a2aa31471fb/Documents/Final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8a55a2aa31471fb/Desktop/4460%20MIS/Final%20Project/Final%20Project-Murphy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88a55a2aa31471fb/Documents/Final%20Project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8a55a2aa31471fb/Desktop/4460%20MIS/Final%20Project/Final%20Project-Murphy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8a55a2aa31471fb/Desktop/4460%20MIS/Final%20Project/Final%20Project-Murphy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8a55a2aa31471fb/Desktop/Final%20Project-Murphy-ALMOST%20DONE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8a55a2aa31471fb/Desktop/Final%20Project-Murphy-ALMOST%20DONE.xlsm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'AL Central Payroll'!$B$1</c:f>
              <c:strCache>
                <c:ptCount val="1"/>
                <c:pt idx="0">
                  <c:v>Adjusted Payroll 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bg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7B-4887-9FE8-CC939D4604B4}"/>
              </c:ext>
            </c:extLst>
          </c:dPt>
          <c:dPt>
            <c:idx val="1"/>
            <c:invertIfNegative val="0"/>
            <c:bubble3D val="0"/>
            <c:spPr>
              <a:solidFill>
                <a:srgbClr val="163D64"/>
              </a:solidFill>
              <a:ln>
                <a:solidFill>
                  <a:srgbClr val="CC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7B-4887-9FE8-CC939D4604B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solidFill>
                  <a:srgbClr val="00006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D7B-4887-9FE8-CC939D4604B4}"/>
              </c:ext>
            </c:extLst>
          </c:dPt>
          <c:dPt>
            <c:idx val="3"/>
            <c:invertIfNegative val="0"/>
            <c:bubble3D val="0"/>
            <c:spPr>
              <a:solidFill>
                <a:srgbClr val="8FBCFF"/>
              </a:solidFill>
              <a:ln>
                <a:solidFill>
                  <a:srgbClr val="00259A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D7B-4887-9FE8-CC939D4604B4}"/>
              </c:ext>
            </c:extLst>
          </c:dPt>
          <c:dPt>
            <c:idx val="4"/>
            <c:invertIfNegative val="0"/>
            <c:bubble3D val="0"/>
            <c:spPr>
              <a:solidFill>
                <a:srgbClr val="E20E32"/>
              </a:solidFill>
              <a:ln>
                <a:solidFill>
                  <a:srgbClr val="00006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D7B-4887-9FE8-CC939D4604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'AL Central Payroll'!$A$2:$A$6</c:f>
              <c:strCache>
                <c:ptCount val="5"/>
                <c:pt idx="0">
                  <c:v>CWS</c:v>
                </c:pt>
                <c:pt idx="1">
                  <c:v>CLE</c:v>
                </c:pt>
                <c:pt idx="2">
                  <c:v>DET</c:v>
                </c:pt>
                <c:pt idx="3">
                  <c:v>KC</c:v>
                </c:pt>
                <c:pt idx="4">
                  <c:v>MIN</c:v>
                </c:pt>
              </c:strCache>
            </c:strRef>
          </c:cat>
          <c:val>
            <c:numRef>
              <c:f>'AL Central Payroll'!$B$2:$B$6</c:f>
              <c:numCache>
                <c:formatCode>"$"#,##0</c:formatCode>
                <c:ptCount val="5"/>
                <c:pt idx="0">
                  <c:v>140497547</c:v>
                </c:pt>
                <c:pt idx="1">
                  <c:v>105224582</c:v>
                </c:pt>
                <c:pt idx="2">
                  <c:v>96971614</c:v>
                </c:pt>
                <c:pt idx="3">
                  <c:v>125470914</c:v>
                </c:pt>
                <c:pt idx="4">
                  <c:v>129330051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D7B-4887-9FE8-CC939D4604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00740719"/>
        <c:axId val="1300745039"/>
      </c:barChart>
      <c:catAx>
        <c:axId val="13007407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AL Central Teams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0745039"/>
        <c:crosses val="autoZero"/>
        <c:auto val="1"/>
        <c:lblAlgn val="ctr"/>
        <c:lblOffset val="100"/>
        <c:noMultiLvlLbl val="0"/>
      </c:catAx>
      <c:valAx>
        <c:axId val="1300745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Payroll</a:t>
                </a:r>
                <a:r>
                  <a:rPr lang="en-US" baseline="0"/>
                  <a:t> Amount (USD)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0740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</a:t>
            </a:r>
            <a:r>
              <a:rPr lang="en-US" baseline="0"/>
              <a:t> Central Salary Efficiency 2024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'PositionPlayer Data'!$I$131</c:f>
              <c:strCache>
                <c:ptCount val="1"/>
                <c:pt idx="0">
                  <c:v>$/WAR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 w="12700">
                <a:solidFill>
                  <a:schemeClr val="bg2">
                    <a:alpha val="98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5A-4B3C-A56B-6005595960E5}"/>
              </c:ext>
            </c:extLst>
          </c:dPt>
          <c:dPt>
            <c:idx val="1"/>
            <c:invertIfNegative val="0"/>
            <c:bubble3D val="0"/>
            <c:spPr>
              <a:solidFill>
                <a:srgbClr val="002060"/>
              </a:solidFill>
              <a:ln>
                <a:solidFill>
                  <a:srgbClr val="CC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5A-4B3C-A56B-6005595960E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solidFill>
                  <a:srgbClr val="00206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5A-4B3C-A56B-6005595960E5}"/>
              </c:ext>
            </c:extLst>
          </c:dPt>
          <c:dPt>
            <c:idx val="3"/>
            <c:invertIfNegative val="0"/>
            <c:bubble3D val="0"/>
            <c:spPr>
              <a:solidFill>
                <a:srgbClr val="8FBCFF"/>
              </a:solidFill>
              <a:ln>
                <a:solidFill>
                  <a:srgbClr val="0038A8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5A-4B3C-A56B-6005595960E5}"/>
              </c:ext>
            </c:extLst>
          </c:dPt>
          <c:dPt>
            <c:idx val="4"/>
            <c:invertIfNegative val="0"/>
            <c:bubble3D val="0"/>
            <c:spPr>
              <a:solidFill>
                <a:srgbClr val="CC0000"/>
              </a:solidFill>
              <a:ln>
                <a:solidFill>
                  <a:srgbClr val="00206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D5A-4B3C-A56B-6005595960E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'PositionPlayer Data'!$B$132:$B$136</c:f>
              <c:strCache>
                <c:ptCount val="5"/>
                <c:pt idx="0">
                  <c:v>CWS</c:v>
                </c:pt>
                <c:pt idx="1">
                  <c:v>CLE</c:v>
                </c:pt>
                <c:pt idx="2">
                  <c:v>DET</c:v>
                </c:pt>
                <c:pt idx="3">
                  <c:v>KC</c:v>
                </c:pt>
                <c:pt idx="4">
                  <c:v>MIN</c:v>
                </c:pt>
              </c:strCache>
            </c:strRef>
          </c:cat>
          <c:val>
            <c:numRef>
              <c:f>'PositionPlayer Data'!$I$132:$I$136</c:f>
              <c:numCache>
                <c:formatCode>"$"#,##0.00</c:formatCode>
                <c:ptCount val="5"/>
                <c:pt idx="0">
                  <c:v>4799205.0442477874</c:v>
                </c:pt>
                <c:pt idx="1">
                  <c:v>1076196.5405405408</c:v>
                </c:pt>
                <c:pt idx="2">
                  <c:v>1596479.550561798</c:v>
                </c:pt>
                <c:pt idx="3">
                  <c:v>2107396.124401914</c:v>
                </c:pt>
                <c:pt idx="4">
                  <c:v>2683696.3461538469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D5A-4B3C-A56B-6005595960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97950959"/>
        <c:axId val="1597949519"/>
      </c:barChart>
      <c:catAx>
        <c:axId val="1597950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AL Central Team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7949519"/>
        <c:crosses val="autoZero"/>
        <c:auto val="1"/>
        <c:lblAlgn val="ctr"/>
        <c:lblOffset val="100"/>
        <c:noMultiLvlLbl val="0"/>
      </c:catAx>
      <c:valAx>
        <c:axId val="1597949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$/WAR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7950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 Central</a:t>
            </a:r>
            <a:r>
              <a:rPr lang="en-US" baseline="0"/>
              <a:t> Position Players: Salary vs. WAR (2024)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1"/>
        <c:ser>
          <c:idx val="1"/>
          <c:order val="0"/>
          <c:tx>
            <c:v>CWS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bg2">
                    <a:lumMod val="75000"/>
                  </a:schemeClr>
                </a:solidFill>
              </a:ln>
              <a:effectLst/>
            </c:spPr>
          </c:marker>
          <c:xVal>
            <c:numRef>
              <c:f>'PositionPlayer Data'!$E$2:$E$26</c:f>
              <c:numCache>
                <c:formatCode>General</c:formatCode>
                <c:ptCount val="8"/>
                <c:pt idx="0">
                  <c:v>1.4</c:v>
                </c:pt>
                <c:pt idx="1">
                  <c:v>0.2</c:v>
                </c:pt>
                <c:pt idx="2">
                  <c:v>0.2</c:v>
                </c:pt>
                <c:pt idx="3">
                  <c:v>0.1</c:v>
                </c:pt>
                <c:pt idx="4">
                  <c:v>0</c:v>
                </c:pt>
                <c:pt idx="5">
                  <c:v>-0.1</c:v>
                </c:pt>
                <c:pt idx="6">
                  <c:v>-0.2</c:v>
                </c:pt>
                <c:pt idx="7">
                  <c:v>-0.8</c:v>
                </c:pt>
              </c:numCache>
            </c:numRef>
          </c:xVal>
          <c:yVal>
            <c:numRef>
              <c:f>'PositionPlayer Data'!$AK$2:$AK$26</c:f>
              <c:numCache>
                <c:formatCode>"$"#,##0</c:formatCode>
                <c:ptCount val="8"/>
                <c:pt idx="0">
                  <c:v>12500000</c:v>
                </c:pt>
                <c:pt idx="1">
                  <c:v>5850000</c:v>
                </c:pt>
                <c:pt idx="2">
                  <c:v>4300000</c:v>
                </c:pt>
                <c:pt idx="3">
                  <c:v>745000</c:v>
                </c:pt>
                <c:pt idx="4">
                  <c:v>171054</c:v>
                </c:pt>
                <c:pt idx="5">
                  <c:v>163098</c:v>
                </c:pt>
                <c:pt idx="6">
                  <c:v>206856</c:v>
                </c:pt>
                <c:pt idx="7">
                  <c:v>17100000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1FE-48D7-9A75-48D6023003A9}"/>
            </c:ext>
          </c:extLst>
        </c:ser>
        <c:ser>
          <c:idx val="2"/>
          <c:order val="1"/>
          <c:tx>
            <c:v>CLE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38A8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'PositionPlayer Data'!$E$31:$E$51</c:f>
              <c:numCache>
                <c:formatCode>General</c:formatCode>
                <c:ptCount val="8"/>
                <c:pt idx="0">
                  <c:v>0.7</c:v>
                </c:pt>
                <c:pt idx="1">
                  <c:v>1.5</c:v>
                </c:pt>
                <c:pt idx="2">
                  <c:v>4</c:v>
                </c:pt>
                <c:pt idx="3">
                  <c:v>-0.2</c:v>
                </c:pt>
                <c:pt idx="4">
                  <c:v>0.7</c:v>
                </c:pt>
                <c:pt idx="5">
                  <c:v>1</c:v>
                </c:pt>
                <c:pt idx="6">
                  <c:v>0</c:v>
                </c:pt>
                <c:pt idx="7">
                  <c:v>-0.1</c:v>
                </c:pt>
              </c:numCache>
            </c:numRef>
          </c:xVal>
          <c:yVal>
            <c:numRef>
              <c:f>'PositionPlayer Data'!$AK$31:$AK$51</c:f>
              <c:numCache>
                <c:formatCode>"$"#,##0</c:formatCode>
                <c:ptCount val="8"/>
                <c:pt idx="0">
                  <c:v>742100</c:v>
                </c:pt>
                <c:pt idx="1">
                  <c:v>6500000</c:v>
                </c:pt>
                <c:pt idx="2">
                  <c:v>757600</c:v>
                </c:pt>
                <c:pt idx="3">
                  <c:v>776970</c:v>
                </c:pt>
                <c:pt idx="4">
                  <c:v>740000</c:v>
                </c:pt>
                <c:pt idx="5">
                  <c:v>377910</c:v>
                </c:pt>
                <c:pt idx="6">
                  <c:v>282438</c:v>
                </c:pt>
                <c:pt idx="7">
                  <c:v>103062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1FE-48D7-9A75-48D6023003A9}"/>
            </c:ext>
          </c:extLst>
        </c:ser>
        <c:ser>
          <c:idx val="3"/>
          <c:order val="2"/>
          <c:tx>
            <c:v>DET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002060"/>
                </a:solidFill>
              </a:ln>
              <a:effectLst/>
            </c:spPr>
          </c:marker>
          <c:xVal>
            <c:numRef>
              <c:f>'PositionPlayer Data'!$E$52:$E$69</c:f>
              <c:numCache>
                <c:formatCode>General</c:formatCode>
                <c:ptCount val="11"/>
                <c:pt idx="0">
                  <c:v>1</c:v>
                </c:pt>
                <c:pt idx="1">
                  <c:v>0.3</c:v>
                </c:pt>
                <c:pt idx="2">
                  <c:v>1.1000000000000001</c:v>
                </c:pt>
                <c:pt idx="3">
                  <c:v>-1.1000000000000001</c:v>
                </c:pt>
                <c:pt idx="4">
                  <c:v>5.4</c:v>
                </c:pt>
                <c:pt idx="5">
                  <c:v>2.2000000000000002</c:v>
                </c:pt>
                <c:pt idx="6">
                  <c:v>-0.4</c:v>
                </c:pt>
                <c:pt idx="7">
                  <c:v>3</c:v>
                </c:pt>
                <c:pt idx="8">
                  <c:v>0.7</c:v>
                </c:pt>
                <c:pt idx="9">
                  <c:v>-0.5</c:v>
                </c:pt>
                <c:pt idx="10">
                  <c:v>-0.3</c:v>
                </c:pt>
              </c:numCache>
            </c:numRef>
          </c:xVal>
          <c:yVal>
            <c:numRef>
              <c:f>'PositionPlayer Data'!$AK$52:$AK$69</c:f>
              <c:numCache>
                <c:formatCode>"$"#,##0</c:formatCode>
                <c:ptCount val="11"/>
                <c:pt idx="0">
                  <c:v>1700000</c:v>
                </c:pt>
                <c:pt idx="1">
                  <c:v>456987</c:v>
                </c:pt>
                <c:pt idx="2">
                  <c:v>2833333</c:v>
                </c:pt>
                <c:pt idx="3">
                  <c:v>25000000</c:v>
                </c:pt>
                <c:pt idx="4">
                  <c:v>766300</c:v>
                </c:pt>
                <c:pt idx="5">
                  <c:v>506016</c:v>
                </c:pt>
                <c:pt idx="6">
                  <c:v>306306</c:v>
                </c:pt>
                <c:pt idx="7">
                  <c:v>766000</c:v>
                </c:pt>
                <c:pt idx="8">
                  <c:v>175032</c:v>
                </c:pt>
                <c:pt idx="9">
                  <c:v>175032</c:v>
                </c:pt>
                <c:pt idx="10">
                  <c:v>242658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1FE-48D7-9A75-48D6023003A9}"/>
            </c:ext>
          </c:extLst>
        </c:ser>
        <c:ser>
          <c:idx val="4"/>
          <c:order val="3"/>
          <c:tx>
            <c:v>KC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'PositionPlayer Data'!$E$75:$E$89</c:f>
              <c:numCache>
                <c:formatCode>General</c:formatCode>
                <c:ptCount val="9"/>
                <c:pt idx="0">
                  <c:v>2.5</c:v>
                </c:pt>
                <c:pt idx="1">
                  <c:v>1.1000000000000001</c:v>
                </c:pt>
                <c:pt idx="2">
                  <c:v>1.6</c:v>
                </c:pt>
                <c:pt idx="3">
                  <c:v>9.4</c:v>
                </c:pt>
                <c:pt idx="4">
                  <c:v>1.2</c:v>
                </c:pt>
                <c:pt idx="5">
                  <c:v>-0.9</c:v>
                </c:pt>
                <c:pt idx="6">
                  <c:v>1.8</c:v>
                </c:pt>
                <c:pt idx="7">
                  <c:v>0.1</c:v>
                </c:pt>
                <c:pt idx="8">
                  <c:v>0.7</c:v>
                </c:pt>
              </c:numCache>
            </c:numRef>
          </c:xVal>
          <c:yVal>
            <c:numRef>
              <c:f>'PositionPlayer Data'!$AK$75:$AK$89</c:f>
              <c:numCache>
                <c:formatCode>"$"#,##0</c:formatCode>
                <c:ptCount val="9"/>
                <c:pt idx="0">
                  <c:v>20000000</c:v>
                </c:pt>
                <c:pt idx="1">
                  <c:v>752750</c:v>
                </c:pt>
                <c:pt idx="2">
                  <c:v>757000</c:v>
                </c:pt>
                <c:pt idx="3">
                  <c:v>3111111</c:v>
                </c:pt>
                <c:pt idx="4">
                  <c:v>751250</c:v>
                </c:pt>
                <c:pt idx="5">
                  <c:v>754750</c:v>
                </c:pt>
                <c:pt idx="6">
                  <c:v>758250</c:v>
                </c:pt>
                <c:pt idx="7">
                  <c:v>743750</c:v>
                </c:pt>
                <c:pt idx="8">
                  <c:v>714540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1FE-48D7-9A75-48D6023003A9}"/>
            </c:ext>
          </c:extLst>
        </c:ser>
        <c:ser>
          <c:idx val="5"/>
          <c:order val="4"/>
          <c:tx>
            <c:v>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002060"/>
                </a:solidFill>
              </a:ln>
              <a:effectLst/>
            </c:spPr>
          </c:marker>
          <c:xVal>
            <c:numRef>
              <c:f>'PositionPlayer Data'!$E$96:$E$114</c:f>
              <c:numCache>
                <c:formatCode>General</c:formatCode>
                <c:ptCount val="12"/>
                <c:pt idx="0">
                  <c:v>2.1</c:v>
                </c:pt>
                <c:pt idx="1">
                  <c:v>2.5</c:v>
                </c:pt>
                <c:pt idx="2">
                  <c:v>-0.2</c:v>
                </c:pt>
                <c:pt idx="3">
                  <c:v>3.7</c:v>
                </c:pt>
                <c:pt idx="4">
                  <c:v>-0.9</c:v>
                </c:pt>
                <c:pt idx="5">
                  <c:v>1</c:v>
                </c:pt>
                <c:pt idx="6">
                  <c:v>1.3</c:v>
                </c:pt>
                <c:pt idx="7">
                  <c:v>1.6</c:v>
                </c:pt>
                <c:pt idx="8">
                  <c:v>0.7</c:v>
                </c:pt>
                <c:pt idx="9">
                  <c:v>2.2000000000000002</c:v>
                </c:pt>
                <c:pt idx="10">
                  <c:v>-1</c:v>
                </c:pt>
                <c:pt idx="11">
                  <c:v>0.1</c:v>
                </c:pt>
              </c:numCache>
            </c:numRef>
          </c:xVal>
          <c:yVal>
            <c:numRef>
              <c:f>'PositionPlayer Data'!$AK$96:$AK$114</c:f>
              <c:numCache>
                <c:formatCode>"$"#,##0</c:formatCode>
                <c:ptCount val="12"/>
                <c:pt idx="0">
                  <c:v>2425000</c:v>
                </c:pt>
                <c:pt idx="1">
                  <c:v>5500000</c:v>
                </c:pt>
                <c:pt idx="2">
                  <c:v>481800</c:v>
                </c:pt>
                <c:pt idx="3">
                  <c:v>33333333</c:v>
                </c:pt>
                <c:pt idx="4">
                  <c:v>4000000</c:v>
                </c:pt>
                <c:pt idx="5">
                  <c:v>10000000</c:v>
                </c:pt>
                <c:pt idx="6">
                  <c:v>660348</c:v>
                </c:pt>
                <c:pt idx="7">
                  <c:v>3300000</c:v>
                </c:pt>
                <c:pt idx="8">
                  <c:v>745700</c:v>
                </c:pt>
                <c:pt idx="9">
                  <c:v>416832</c:v>
                </c:pt>
                <c:pt idx="10">
                  <c:v>560898</c:v>
                </c:pt>
                <c:pt idx="11">
                  <c:v>51714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1FE-48D7-9A75-48D6023003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2578591"/>
        <c:axId val="1412578111"/>
      </c:scatterChart>
      <c:valAx>
        <c:axId val="1412578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2578111"/>
        <c:crosses val="autoZero"/>
        <c:crossBetween val="midCat"/>
      </c:valAx>
      <c:valAx>
        <c:axId val="1412578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Player Salary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&quot;$&quot;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257859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 Central</a:t>
            </a:r>
            <a:r>
              <a:rPr lang="en-US" baseline="0"/>
              <a:t> Pitchers: Salary vs. WAR (2024)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v>CWS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bg2"/>
                </a:solidFill>
              </a:ln>
              <a:effectLst/>
            </c:spPr>
          </c:marker>
          <c:xVal>
            <c:numRef>
              <c:f>'Pitcher Data'!$E$2:$E$35</c:f>
              <c:numCache>
                <c:formatCode>General</c:formatCode>
                <c:ptCount val="17"/>
                <c:pt idx="0">
                  <c:v>1.6</c:v>
                </c:pt>
                <c:pt idx="1">
                  <c:v>4.0999999999999996</c:v>
                </c:pt>
                <c:pt idx="2">
                  <c:v>-0.6</c:v>
                </c:pt>
                <c:pt idx="3">
                  <c:v>0.7</c:v>
                </c:pt>
                <c:pt idx="4">
                  <c:v>1</c:v>
                </c:pt>
                <c:pt idx="5">
                  <c:v>0.9</c:v>
                </c:pt>
                <c:pt idx="6">
                  <c:v>0.1</c:v>
                </c:pt>
                <c:pt idx="7">
                  <c:v>0.2</c:v>
                </c:pt>
                <c:pt idx="8">
                  <c:v>0.3</c:v>
                </c:pt>
                <c:pt idx="9">
                  <c:v>0.4</c:v>
                </c:pt>
                <c:pt idx="10">
                  <c:v>-0.7</c:v>
                </c:pt>
                <c:pt idx="11">
                  <c:v>0.9</c:v>
                </c:pt>
                <c:pt idx="12">
                  <c:v>0.1</c:v>
                </c:pt>
                <c:pt idx="13">
                  <c:v>0.4</c:v>
                </c:pt>
                <c:pt idx="14">
                  <c:v>-0.1</c:v>
                </c:pt>
                <c:pt idx="15">
                  <c:v>0.3</c:v>
                </c:pt>
                <c:pt idx="16">
                  <c:v>0</c:v>
                </c:pt>
              </c:numCache>
            </c:numRef>
          </c:xVal>
          <c:yVal>
            <c:numRef>
              <c:f>'Pitcher Data'!$AN$2:$AN$35</c:f>
              <c:numCache>
                <c:formatCode>"$"#,##0</c:formatCode>
                <c:ptCount val="17"/>
                <c:pt idx="0">
                  <c:v>1750000</c:v>
                </c:pt>
                <c:pt idx="1">
                  <c:v>800000</c:v>
                </c:pt>
                <c:pt idx="2">
                  <c:v>707350</c:v>
                </c:pt>
                <c:pt idx="3">
                  <c:v>3000000</c:v>
                </c:pt>
                <c:pt idx="4">
                  <c:v>636480</c:v>
                </c:pt>
                <c:pt idx="5">
                  <c:v>254592</c:v>
                </c:pt>
                <c:pt idx="6">
                  <c:v>437580</c:v>
                </c:pt>
                <c:pt idx="7">
                  <c:v>242658</c:v>
                </c:pt>
                <c:pt idx="8">
                  <c:v>171054</c:v>
                </c:pt>
                <c:pt idx="9">
                  <c:v>159120</c:v>
                </c:pt>
                <c:pt idx="10">
                  <c:v>1500000</c:v>
                </c:pt>
                <c:pt idx="11">
                  <c:v>75582</c:v>
                </c:pt>
                <c:pt idx="12">
                  <c:v>83538</c:v>
                </c:pt>
                <c:pt idx="13">
                  <c:v>268191</c:v>
                </c:pt>
                <c:pt idx="14">
                  <c:v>3000000</c:v>
                </c:pt>
                <c:pt idx="15">
                  <c:v>108864</c:v>
                </c:pt>
                <c:pt idx="16">
                  <c:v>67626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1E-4EED-8240-981DCADA3048}"/>
            </c:ext>
          </c:extLst>
        </c:ser>
        <c:ser>
          <c:idx val="2"/>
          <c:order val="2"/>
          <c:tx>
            <c:v>CLE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solidFill>
                  <a:srgbClr val="CC0000"/>
                </a:solidFill>
              </a:ln>
              <a:effectLst/>
            </c:spPr>
          </c:marker>
          <c:xVal>
            <c:numRef>
              <c:f>'Pitcher Data'!$E$37:$E$65</c:f>
              <c:numCache>
                <c:formatCode>General</c:formatCode>
                <c:ptCount val="12"/>
                <c:pt idx="0">
                  <c:v>2.7</c:v>
                </c:pt>
                <c:pt idx="1">
                  <c:v>-0.1</c:v>
                </c:pt>
                <c:pt idx="2">
                  <c:v>2.4</c:v>
                </c:pt>
                <c:pt idx="3">
                  <c:v>2.6</c:v>
                </c:pt>
                <c:pt idx="4">
                  <c:v>1.7</c:v>
                </c:pt>
                <c:pt idx="5">
                  <c:v>0.6</c:v>
                </c:pt>
                <c:pt idx="6">
                  <c:v>1.1000000000000001</c:v>
                </c:pt>
                <c:pt idx="7">
                  <c:v>-0.1</c:v>
                </c:pt>
                <c:pt idx="8">
                  <c:v>-0.3</c:v>
                </c:pt>
                <c:pt idx="9">
                  <c:v>0.6</c:v>
                </c:pt>
                <c:pt idx="10">
                  <c:v>0.3</c:v>
                </c:pt>
                <c:pt idx="11">
                  <c:v>0.2</c:v>
                </c:pt>
              </c:numCache>
            </c:numRef>
          </c:xVal>
          <c:yVal>
            <c:numRef>
              <c:f>'Pitcher Data'!$AN$37:$AN$65</c:f>
              <c:numCache>
                <c:formatCode>"$"#,##0</c:formatCode>
                <c:ptCount val="12"/>
                <c:pt idx="0">
                  <c:v>1157584</c:v>
                </c:pt>
                <c:pt idx="1">
                  <c:v>742100</c:v>
                </c:pt>
                <c:pt idx="2">
                  <c:v>1297688</c:v>
                </c:pt>
                <c:pt idx="3">
                  <c:v>1032035</c:v>
                </c:pt>
                <c:pt idx="4">
                  <c:v>740800</c:v>
                </c:pt>
                <c:pt idx="5">
                  <c:v>658296</c:v>
                </c:pt>
                <c:pt idx="6">
                  <c:v>626045</c:v>
                </c:pt>
                <c:pt idx="7">
                  <c:v>119340</c:v>
                </c:pt>
                <c:pt idx="8">
                  <c:v>240893</c:v>
                </c:pt>
                <c:pt idx="9">
                  <c:v>127296</c:v>
                </c:pt>
                <c:pt idx="10">
                  <c:v>67626</c:v>
                </c:pt>
                <c:pt idx="11">
                  <c:v>108060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1E-4EED-8240-981DCADA3048}"/>
            </c:ext>
          </c:extLst>
        </c:ser>
        <c:ser>
          <c:idx val="3"/>
          <c:order val="3"/>
          <c:tx>
            <c:v>DET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002060"/>
                </a:solidFill>
              </a:ln>
              <a:effectLst/>
            </c:spPr>
          </c:marker>
          <c:xVal>
            <c:numRef>
              <c:f>'Pitcher Data'!$E$67:$E$89</c:f>
              <c:numCache>
                <c:formatCode>General</c:formatCode>
                <c:ptCount val="17"/>
                <c:pt idx="0">
                  <c:v>6.4</c:v>
                </c:pt>
                <c:pt idx="1">
                  <c:v>1.3</c:v>
                </c:pt>
                <c:pt idx="2">
                  <c:v>-1.8</c:v>
                </c:pt>
                <c:pt idx="3">
                  <c:v>0.2</c:v>
                </c:pt>
                <c:pt idx="4">
                  <c:v>0.1</c:v>
                </c:pt>
                <c:pt idx="5">
                  <c:v>0.8</c:v>
                </c:pt>
                <c:pt idx="6">
                  <c:v>3.1</c:v>
                </c:pt>
                <c:pt idx="7">
                  <c:v>1.5</c:v>
                </c:pt>
                <c:pt idx="8">
                  <c:v>0.7</c:v>
                </c:pt>
                <c:pt idx="9">
                  <c:v>0.6</c:v>
                </c:pt>
                <c:pt idx="10">
                  <c:v>1.2</c:v>
                </c:pt>
                <c:pt idx="11">
                  <c:v>0.9</c:v>
                </c:pt>
                <c:pt idx="12">
                  <c:v>-0.1</c:v>
                </c:pt>
                <c:pt idx="13">
                  <c:v>-0.3</c:v>
                </c:pt>
                <c:pt idx="14">
                  <c:v>1</c:v>
                </c:pt>
                <c:pt idx="15">
                  <c:v>-0.6</c:v>
                </c:pt>
                <c:pt idx="16">
                  <c:v>0.1</c:v>
                </c:pt>
              </c:numCache>
            </c:numRef>
          </c:xVal>
          <c:yVal>
            <c:numRef>
              <c:f>'Pitcher Data'!$AN$67:$AN$89</c:f>
              <c:numCache>
                <c:formatCode>"$"#,##0</c:formatCode>
                <c:ptCount val="17"/>
                <c:pt idx="0">
                  <c:v>2650000</c:v>
                </c:pt>
                <c:pt idx="1">
                  <c:v>1013438</c:v>
                </c:pt>
                <c:pt idx="2">
                  <c:v>14000000</c:v>
                </c:pt>
                <c:pt idx="3">
                  <c:v>830000</c:v>
                </c:pt>
                <c:pt idx="4">
                  <c:v>358020</c:v>
                </c:pt>
                <c:pt idx="5">
                  <c:v>766300</c:v>
                </c:pt>
                <c:pt idx="6">
                  <c:v>1080995</c:v>
                </c:pt>
                <c:pt idx="7">
                  <c:v>760700</c:v>
                </c:pt>
                <c:pt idx="8">
                  <c:v>552942</c:v>
                </c:pt>
                <c:pt idx="9">
                  <c:v>746600</c:v>
                </c:pt>
                <c:pt idx="10">
                  <c:v>222768</c:v>
                </c:pt>
                <c:pt idx="11">
                  <c:v>234702</c:v>
                </c:pt>
                <c:pt idx="12">
                  <c:v>135252</c:v>
                </c:pt>
                <c:pt idx="13">
                  <c:v>139230</c:v>
                </c:pt>
                <c:pt idx="14">
                  <c:v>163098</c:v>
                </c:pt>
                <c:pt idx="15">
                  <c:v>233073</c:v>
                </c:pt>
                <c:pt idx="16">
                  <c:v>19890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51E-4EED-8240-981DCADA3048}"/>
            </c:ext>
          </c:extLst>
        </c:ser>
        <c:ser>
          <c:idx val="4"/>
          <c:order val="4"/>
          <c:tx>
            <c:v>KC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8FBCFF"/>
              </a:solidFill>
              <a:ln w="9525">
                <a:solidFill>
                  <a:srgbClr val="00259A"/>
                </a:solidFill>
              </a:ln>
              <a:effectLst/>
            </c:spPr>
          </c:marker>
          <c:xVal>
            <c:numRef>
              <c:f>'Pitcher Data'!$E$93:$E$120</c:f>
              <c:numCache>
                <c:formatCode>General</c:formatCode>
                <c:ptCount val="15"/>
                <c:pt idx="0">
                  <c:v>5.4</c:v>
                </c:pt>
                <c:pt idx="1">
                  <c:v>5</c:v>
                </c:pt>
                <c:pt idx="2">
                  <c:v>3.1</c:v>
                </c:pt>
                <c:pt idx="3">
                  <c:v>3.4</c:v>
                </c:pt>
                <c:pt idx="4">
                  <c:v>0.8</c:v>
                </c:pt>
                <c:pt idx="5">
                  <c:v>-0.5</c:v>
                </c:pt>
                <c:pt idx="6">
                  <c:v>-0.7</c:v>
                </c:pt>
                <c:pt idx="7">
                  <c:v>0.5</c:v>
                </c:pt>
                <c:pt idx="8">
                  <c:v>-0.9</c:v>
                </c:pt>
                <c:pt idx="9">
                  <c:v>0.7</c:v>
                </c:pt>
                <c:pt idx="10">
                  <c:v>0.8</c:v>
                </c:pt>
                <c:pt idx="11">
                  <c:v>1.2</c:v>
                </c:pt>
                <c:pt idx="12">
                  <c:v>0.8</c:v>
                </c:pt>
                <c:pt idx="13">
                  <c:v>-0.2</c:v>
                </c:pt>
                <c:pt idx="14">
                  <c:v>0</c:v>
                </c:pt>
              </c:numCache>
            </c:numRef>
          </c:xVal>
          <c:yVal>
            <c:numRef>
              <c:f>'Pitcher Data'!$AN$93:$AN$120</c:f>
              <c:numCache>
                <c:formatCode>"$"#,##0</c:formatCode>
                <c:ptCount val="15"/>
                <c:pt idx="0">
                  <c:v>15000000</c:v>
                </c:pt>
                <c:pt idx="1">
                  <c:v>2391763</c:v>
                </c:pt>
                <c:pt idx="2">
                  <c:v>4850000</c:v>
                </c:pt>
                <c:pt idx="3">
                  <c:v>16450000</c:v>
                </c:pt>
                <c:pt idx="4">
                  <c:v>620620</c:v>
                </c:pt>
                <c:pt idx="5">
                  <c:v>745750</c:v>
                </c:pt>
                <c:pt idx="6">
                  <c:v>3500000</c:v>
                </c:pt>
                <c:pt idx="7">
                  <c:v>1175000</c:v>
                </c:pt>
                <c:pt idx="8">
                  <c:v>5625000</c:v>
                </c:pt>
                <c:pt idx="9">
                  <c:v>525096</c:v>
                </c:pt>
                <c:pt idx="10">
                  <c:v>2350000</c:v>
                </c:pt>
                <c:pt idx="11">
                  <c:v>2800028</c:v>
                </c:pt>
                <c:pt idx="12">
                  <c:v>750000</c:v>
                </c:pt>
                <c:pt idx="13">
                  <c:v>962500</c:v>
                </c:pt>
                <c:pt idx="14">
                  <c:v>2000000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51E-4EED-8240-981DCADA3048}"/>
            </c:ext>
          </c:extLst>
        </c:ser>
        <c:ser>
          <c:idx val="5"/>
          <c:order val="5"/>
          <c:tx>
            <c:v>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CC0000"/>
              </a:solidFill>
              <a:ln w="9525">
                <a:solidFill>
                  <a:srgbClr val="000066"/>
                </a:solidFill>
              </a:ln>
              <a:effectLst/>
            </c:spPr>
          </c:marker>
          <c:xVal>
            <c:numRef>
              <c:f>'Pitcher Data'!$E$124:$E$154</c:f>
              <c:numCache>
                <c:formatCode>General</c:formatCode>
                <c:ptCount val="16"/>
                <c:pt idx="0">
                  <c:v>2.5</c:v>
                </c:pt>
                <c:pt idx="1">
                  <c:v>2.9</c:v>
                </c:pt>
                <c:pt idx="2">
                  <c:v>2</c:v>
                </c:pt>
                <c:pt idx="3">
                  <c:v>0.4</c:v>
                </c:pt>
                <c:pt idx="4">
                  <c:v>0.2</c:v>
                </c:pt>
                <c:pt idx="5">
                  <c:v>1.3</c:v>
                </c:pt>
                <c:pt idx="6">
                  <c:v>1.4</c:v>
                </c:pt>
                <c:pt idx="7">
                  <c:v>-1.4</c:v>
                </c:pt>
                <c:pt idx="8">
                  <c:v>0.2</c:v>
                </c:pt>
                <c:pt idx="9">
                  <c:v>0.8</c:v>
                </c:pt>
                <c:pt idx="10">
                  <c:v>0.3</c:v>
                </c:pt>
                <c:pt idx="11">
                  <c:v>0.2</c:v>
                </c:pt>
                <c:pt idx="12">
                  <c:v>0.2</c:v>
                </c:pt>
                <c:pt idx="13">
                  <c:v>0</c:v>
                </c:pt>
                <c:pt idx="14">
                  <c:v>0</c:v>
                </c:pt>
                <c:pt idx="15">
                  <c:v>0.1</c:v>
                </c:pt>
              </c:numCache>
            </c:numRef>
          </c:xVal>
          <c:yVal>
            <c:numRef>
              <c:f>'Pitcher Data'!$AN$124:$AN$154</c:f>
              <c:numCache>
                <c:formatCode>"$"#,##0</c:formatCode>
                <c:ptCount val="16"/>
                <c:pt idx="0">
                  <c:v>1142935</c:v>
                </c:pt>
                <c:pt idx="1">
                  <c:v>1089904</c:v>
                </c:pt>
                <c:pt idx="2">
                  <c:v>2525000</c:v>
                </c:pt>
                <c:pt idx="3">
                  <c:v>306306</c:v>
                </c:pt>
                <c:pt idx="4">
                  <c:v>749450</c:v>
                </c:pt>
                <c:pt idx="5">
                  <c:v>1114602</c:v>
                </c:pt>
                <c:pt idx="6">
                  <c:v>3225000</c:v>
                </c:pt>
                <c:pt idx="7">
                  <c:v>186966</c:v>
                </c:pt>
                <c:pt idx="8">
                  <c:v>159120</c:v>
                </c:pt>
                <c:pt idx="9">
                  <c:v>179010</c:v>
                </c:pt>
                <c:pt idx="10">
                  <c:v>177408</c:v>
                </c:pt>
                <c:pt idx="11">
                  <c:v>900000</c:v>
                </c:pt>
                <c:pt idx="12">
                  <c:v>2250000</c:v>
                </c:pt>
                <c:pt idx="13">
                  <c:v>6250000</c:v>
                </c:pt>
                <c:pt idx="14">
                  <c:v>750000</c:v>
                </c:pt>
                <c:pt idx="15">
                  <c:v>1250000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51E-4EED-8240-981DCADA30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33503"/>
        <c:axId val="6634943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'Pitcher Data'!$AN$1</c15:sqref>
                        </c15:formulaRef>
                      </c:ext>
                    </c:extLst>
                    <c:strCache>
                      <c:ptCount val="1"/>
                      <c:pt idx="0">
                        <c:v>Salary</c:v>
                      </c:pt>
                    </c:strCache>
                  </c:strRef>
                </c:tx>
                <c:spPr>
                  <a:ln w="381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'Pitcher Data'!$E$2:$E$154</c15:sqref>
                        </c15:formulaRef>
                      </c:ext>
                    </c:extLst>
                    <c:numCache>
                      <c:formatCode>General</c:formatCode>
                      <c:ptCount val="77"/>
                      <c:pt idx="0">
                        <c:v>1.6</c:v>
                      </c:pt>
                      <c:pt idx="1">
                        <c:v>4.0999999999999996</c:v>
                      </c:pt>
                      <c:pt idx="2">
                        <c:v>-0.6</c:v>
                      </c:pt>
                      <c:pt idx="3">
                        <c:v>0.7</c:v>
                      </c:pt>
                      <c:pt idx="4">
                        <c:v>1</c:v>
                      </c:pt>
                      <c:pt idx="5">
                        <c:v>0.9</c:v>
                      </c:pt>
                      <c:pt idx="6">
                        <c:v>0.1</c:v>
                      </c:pt>
                      <c:pt idx="7">
                        <c:v>0.2</c:v>
                      </c:pt>
                      <c:pt idx="8">
                        <c:v>0.3</c:v>
                      </c:pt>
                      <c:pt idx="9">
                        <c:v>0.4</c:v>
                      </c:pt>
                      <c:pt idx="10">
                        <c:v>-0.7</c:v>
                      </c:pt>
                      <c:pt idx="11">
                        <c:v>0.9</c:v>
                      </c:pt>
                      <c:pt idx="12">
                        <c:v>0.1</c:v>
                      </c:pt>
                      <c:pt idx="13">
                        <c:v>0.4</c:v>
                      </c:pt>
                      <c:pt idx="14">
                        <c:v>-0.1</c:v>
                      </c:pt>
                      <c:pt idx="15">
                        <c:v>0.3</c:v>
                      </c:pt>
                      <c:pt idx="16">
                        <c:v>0</c:v>
                      </c:pt>
                      <c:pt idx="17">
                        <c:v>2.7</c:v>
                      </c:pt>
                      <c:pt idx="18">
                        <c:v>-0.1</c:v>
                      </c:pt>
                      <c:pt idx="19">
                        <c:v>2.4</c:v>
                      </c:pt>
                      <c:pt idx="20">
                        <c:v>2.6</c:v>
                      </c:pt>
                      <c:pt idx="21">
                        <c:v>1.7</c:v>
                      </c:pt>
                      <c:pt idx="22">
                        <c:v>0.6</c:v>
                      </c:pt>
                      <c:pt idx="23">
                        <c:v>1.1000000000000001</c:v>
                      </c:pt>
                      <c:pt idx="24">
                        <c:v>-0.1</c:v>
                      </c:pt>
                      <c:pt idx="25">
                        <c:v>-0.3</c:v>
                      </c:pt>
                      <c:pt idx="26">
                        <c:v>0.6</c:v>
                      </c:pt>
                      <c:pt idx="27">
                        <c:v>0.3</c:v>
                      </c:pt>
                      <c:pt idx="28">
                        <c:v>0.2</c:v>
                      </c:pt>
                      <c:pt idx="29">
                        <c:v>6.4</c:v>
                      </c:pt>
                      <c:pt idx="30">
                        <c:v>1.3</c:v>
                      </c:pt>
                      <c:pt idx="31">
                        <c:v>-1.8</c:v>
                      </c:pt>
                      <c:pt idx="32">
                        <c:v>0.2</c:v>
                      </c:pt>
                      <c:pt idx="33">
                        <c:v>0.1</c:v>
                      </c:pt>
                      <c:pt idx="34">
                        <c:v>0.8</c:v>
                      </c:pt>
                      <c:pt idx="35">
                        <c:v>3.1</c:v>
                      </c:pt>
                      <c:pt idx="36">
                        <c:v>1.5</c:v>
                      </c:pt>
                      <c:pt idx="37">
                        <c:v>0.7</c:v>
                      </c:pt>
                      <c:pt idx="38">
                        <c:v>0.6</c:v>
                      </c:pt>
                      <c:pt idx="39">
                        <c:v>1.2</c:v>
                      </c:pt>
                      <c:pt idx="40">
                        <c:v>0.9</c:v>
                      </c:pt>
                      <c:pt idx="41">
                        <c:v>-0.1</c:v>
                      </c:pt>
                      <c:pt idx="42">
                        <c:v>-0.3</c:v>
                      </c:pt>
                      <c:pt idx="43">
                        <c:v>1</c:v>
                      </c:pt>
                      <c:pt idx="44">
                        <c:v>-0.6</c:v>
                      </c:pt>
                      <c:pt idx="45">
                        <c:v>0.1</c:v>
                      </c:pt>
                      <c:pt idx="46">
                        <c:v>5.4</c:v>
                      </c:pt>
                      <c:pt idx="47">
                        <c:v>5</c:v>
                      </c:pt>
                      <c:pt idx="48">
                        <c:v>3.1</c:v>
                      </c:pt>
                      <c:pt idx="49">
                        <c:v>3.4</c:v>
                      </c:pt>
                      <c:pt idx="50">
                        <c:v>0.8</c:v>
                      </c:pt>
                      <c:pt idx="51">
                        <c:v>-0.5</c:v>
                      </c:pt>
                      <c:pt idx="52">
                        <c:v>-0.7</c:v>
                      </c:pt>
                      <c:pt idx="53">
                        <c:v>0.5</c:v>
                      </c:pt>
                      <c:pt idx="54">
                        <c:v>-0.9</c:v>
                      </c:pt>
                      <c:pt idx="55">
                        <c:v>0.7</c:v>
                      </c:pt>
                      <c:pt idx="56">
                        <c:v>0.8</c:v>
                      </c:pt>
                      <c:pt idx="57">
                        <c:v>1.2</c:v>
                      </c:pt>
                      <c:pt idx="58">
                        <c:v>0.8</c:v>
                      </c:pt>
                      <c:pt idx="59">
                        <c:v>-0.2</c:v>
                      </c:pt>
                      <c:pt idx="60">
                        <c:v>0</c:v>
                      </c:pt>
                      <c:pt idx="61">
                        <c:v>2.5</c:v>
                      </c:pt>
                      <c:pt idx="62">
                        <c:v>2.9</c:v>
                      </c:pt>
                      <c:pt idx="63">
                        <c:v>2</c:v>
                      </c:pt>
                      <c:pt idx="64">
                        <c:v>0.4</c:v>
                      </c:pt>
                      <c:pt idx="65">
                        <c:v>0.2</c:v>
                      </c:pt>
                      <c:pt idx="66">
                        <c:v>1.3</c:v>
                      </c:pt>
                      <c:pt idx="67">
                        <c:v>1.4</c:v>
                      </c:pt>
                      <c:pt idx="68">
                        <c:v>-1.4</c:v>
                      </c:pt>
                      <c:pt idx="69">
                        <c:v>0.2</c:v>
                      </c:pt>
                      <c:pt idx="70">
                        <c:v>0.8</c:v>
                      </c:pt>
                      <c:pt idx="71">
                        <c:v>0.3</c:v>
                      </c:pt>
                      <c:pt idx="72">
                        <c:v>0.2</c:v>
                      </c:pt>
                      <c:pt idx="73">
                        <c:v>0.2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0.1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'Pitcher Data'!$AN$2:$AN$154</c15:sqref>
                        </c15:formulaRef>
                      </c:ext>
                    </c:extLst>
                    <c:numCache>
                      <c:formatCode>"$"#,##0</c:formatCode>
                      <c:ptCount val="77"/>
                      <c:pt idx="0">
                        <c:v>1750000</c:v>
                      </c:pt>
                      <c:pt idx="1">
                        <c:v>800000</c:v>
                      </c:pt>
                      <c:pt idx="2">
                        <c:v>707350</c:v>
                      </c:pt>
                      <c:pt idx="3">
                        <c:v>3000000</c:v>
                      </c:pt>
                      <c:pt idx="4">
                        <c:v>636480</c:v>
                      </c:pt>
                      <c:pt idx="5">
                        <c:v>254592</c:v>
                      </c:pt>
                      <c:pt idx="6">
                        <c:v>437580</c:v>
                      </c:pt>
                      <c:pt idx="7">
                        <c:v>242658</c:v>
                      </c:pt>
                      <c:pt idx="8">
                        <c:v>171054</c:v>
                      </c:pt>
                      <c:pt idx="9">
                        <c:v>159120</c:v>
                      </c:pt>
                      <c:pt idx="10">
                        <c:v>1500000</c:v>
                      </c:pt>
                      <c:pt idx="11">
                        <c:v>75582</c:v>
                      </c:pt>
                      <c:pt idx="12">
                        <c:v>83538</c:v>
                      </c:pt>
                      <c:pt idx="13">
                        <c:v>268191</c:v>
                      </c:pt>
                      <c:pt idx="14">
                        <c:v>3000000</c:v>
                      </c:pt>
                      <c:pt idx="15">
                        <c:v>108864</c:v>
                      </c:pt>
                      <c:pt idx="16">
                        <c:v>67626</c:v>
                      </c:pt>
                      <c:pt idx="17">
                        <c:v>1157584</c:v>
                      </c:pt>
                      <c:pt idx="18">
                        <c:v>742100</c:v>
                      </c:pt>
                      <c:pt idx="19">
                        <c:v>1297688</c:v>
                      </c:pt>
                      <c:pt idx="20">
                        <c:v>1032035</c:v>
                      </c:pt>
                      <c:pt idx="21">
                        <c:v>740800</c:v>
                      </c:pt>
                      <c:pt idx="22">
                        <c:v>658296</c:v>
                      </c:pt>
                      <c:pt idx="23">
                        <c:v>626045</c:v>
                      </c:pt>
                      <c:pt idx="24">
                        <c:v>119340</c:v>
                      </c:pt>
                      <c:pt idx="25">
                        <c:v>240893</c:v>
                      </c:pt>
                      <c:pt idx="26">
                        <c:v>127296</c:v>
                      </c:pt>
                      <c:pt idx="27">
                        <c:v>67626</c:v>
                      </c:pt>
                      <c:pt idx="28">
                        <c:v>108060</c:v>
                      </c:pt>
                      <c:pt idx="29">
                        <c:v>2650000</c:v>
                      </c:pt>
                      <c:pt idx="30">
                        <c:v>1013438</c:v>
                      </c:pt>
                      <c:pt idx="31">
                        <c:v>14000000</c:v>
                      </c:pt>
                      <c:pt idx="32">
                        <c:v>830000</c:v>
                      </c:pt>
                      <c:pt idx="33">
                        <c:v>358020</c:v>
                      </c:pt>
                      <c:pt idx="34">
                        <c:v>766300</c:v>
                      </c:pt>
                      <c:pt idx="35">
                        <c:v>1080995</c:v>
                      </c:pt>
                      <c:pt idx="36">
                        <c:v>760700</c:v>
                      </c:pt>
                      <c:pt idx="37">
                        <c:v>552942</c:v>
                      </c:pt>
                      <c:pt idx="38">
                        <c:v>746600</c:v>
                      </c:pt>
                      <c:pt idx="39">
                        <c:v>222768</c:v>
                      </c:pt>
                      <c:pt idx="40">
                        <c:v>234702</c:v>
                      </c:pt>
                      <c:pt idx="41">
                        <c:v>135252</c:v>
                      </c:pt>
                      <c:pt idx="42">
                        <c:v>139230</c:v>
                      </c:pt>
                      <c:pt idx="43">
                        <c:v>163098</c:v>
                      </c:pt>
                      <c:pt idx="44">
                        <c:v>233073</c:v>
                      </c:pt>
                      <c:pt idx="45">
                        <c:v>19890</c:v>
                      </c:pt>
                      <c:pt idx="46">
                        <c:v>15000000</c:v>
                      </c:pt>
                      <c:pt idx="47">
                        <c:v>2391763</c:v>
                      </c:pt>
                      <c:pt idx="48">
                        <c:v>4850000</c:v>
                      </c:pt>
                      <c:pt idx="49">
                        <c:v>16450000</c:v>
                      </c:pt>
                      <c:pt idx="50">
                        <c:v>620620</c:v>
                      </c:pt>
                      <c:pt idx="51">
                        <c:v>745750</c:v>
                      </c:pt>
                      <c:pt idx="52">
                        <c:v>3500000</c:v>
                      </c:pt>
                      <c:pt idx="53">
                        <c:v>1175000</c:v>
                      </c:pt>
                      <c:pt idx="54">
                        <c:v>5625000</c:v>
                      </c:pt>
                      <c:pt idx="55">
                        <c:v>525096</c:v>
                      </c:pt>
                      <c:pt idx="56">
                        <c:v>2350000</c:v>
                      </c:pt>
                      <c:pt idx="57">
                        <c:v>2800028</c:v>
                      </c:pt>
                      <c:pt idx="58">
                        <c:v>750000</c:v>
                      </c:pt>
                      <c:pt idx="59">
                        <c:v>962500</c:v>
                      </c:pt>
                      <c:pt idx="60">
                        <c:v>2000000</c:v>
                      </c:pt>
                      <c:pt idx="61">
                        <c:v>1142935</c:v>
                      </c:pt>
                      <c:pt idx="62">
                        <c:v>1089904</c:v>
                      </c:pt>
                      <c:pt idx="63">
                        <c:v>2525000</c:v>
                      </c:pt>
                      <c:pt idx="64">
                        <c:v>306306</c:v>
                      </c:pt>
                      <c:pt idx="65">
                        <c:v>749450</c:v>
                      </c:pt>
                      <c:pt idx="66">
                        <c:v>1114602</c:v>
                      </c:pt>
                      <c:pt idx="67">
                        <c:v>3225000</c:v>
                      </c:pt>
                      <c:pt idx="68">
                        <c:v>186966</c:v>
                      </c:pt>
                      <c:pt idx="69">
                        <c:v>159120</c:v>
                      </c:pt>
                      <c:pt idx="70">
                        <c:v>179010</c:v>
                      </c:pt>
                      <c:pt idx="71">
                        <c:v>177408</c:v>
                      </c:pt>
                      <c:pt idx="72">
                        <c:v>900000</c:v>
                      </c:pt>
                      <c:pt idx="73">
                        <c:v>2250000</c:v>
                      </c:pt>
                      <c:pt idx="74">
                        <c:v>6250000</c:v>
                      </c:pt>
                      <c:pt idx="75">
                        <c:v>750000</c:v>
                      </c:pt>
                      <c:pt idx="76">
                        <c:v>1250000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5-A51E-4EED-8240-981DCADA3048}"/>
                  </c:ext>
                </c:extLst>
              </c15:ser>
            </c15:filteredScatterSeries>
          </c:ext>
        </c:extLst>
      </c:scatterChart>
      <c:valAx>
        <c:axId val="66335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34943"/>
        <c:crosses val="autoZero"/>
        <c:crossBetween val="midCat"/>
      </c:valAx>
      <c:valAx>
        <c:axId val="663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Player</a:t>
                </a:r>
                <a:r>
                  <a:rPr lang="en-US" baseline="0"/>
                  <a:t> Salary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335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 Central: WAR Contribution by Player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'PositionPlayer Data'!$C$131</c:f>
              <c:strCache>
                <c:ptCount val="1"/>
                <c:pt idx="0">
                  <c:v>PosPlayer Tot WAR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'PositionPlayer Data'!$B$132:$B$136</c:f>
              <c:strCache>
                <c:ptCount val="5"/>
                <c:pt idx="0">
                  <c:v>CWS</c:v>
                </c:pt>
                <c:pt idx="1">
                  <c:v>CLE</c:v>
                </c:pt>
                <c:pt idx="2">
                  <c:v>DET</c:v>
                </c:pt>
                <c:pt idx="3">
                  <c:v>KC</c:v>
                </c:pt>
                <c:pt idx="4">
                  <c:v>MIN</c:v>
                </c:pt>
              </c:strCache>
            </c:strRef>
          </c:cat>
          <c:val>
            <c:numRef>
              <c:f>'PositionPlayer Data'!$C$132:$C$136</c:f>
              <c:numCache>
                <c:formatCode>General</c:formatCode>
                <c:ptCount val="5"/>
                <c:pt idx="0">
                  <c:v>-2.2000000000000002</c:v>
                </c:pt>
                <c:pt idx="1">
                  <c:v>21.099999999999998</c:v>
                </c:pt>
                <c:pt idx="2">
                  <c:v>17.499999999999996</c:v>
                </c:pt>
                <c:pt idx="3">
                  <c:v>20.9</c:v>
                </c:pt>
                <c:pt idx="4">
                  <c:v>17.099999999999998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B9-4279-9EB7-4B456B4467FD}"/>
            </c:ext>
          </c:extLst>
        </c:ser>
        <c:ser>
          <c:idx val="1"/>
          <c:order val="1"/>
          <c:tx>
            <c:strRef>
              <c:f>'PositionPlayer Data'!$E$131</c:f>
              <c:strCache>
                <c:ptCount val="1"/>
                <c:pt idx="0">
                  <c:v>Pitcher Tot WAR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'PositionPlayer Data'!$B$132:$B$136</c:f>
              <c:strCache>
                <c:ptCount val="5"/>
                <c:pt idx="0">
                  <c:v>CWS</c:v>
                </c:pt>
                <c:pt idx="1">
                  <c:v>CLE</c:v>
                </c:pt>
                <c:pt idx="2">
                  <c:v>DET</c:v>
                </c:pt>
                <c:pt idx="3">
                  <c:v>KC</c:v>
                </c:pt>
                <c:pt idx="4">
                  <c:v>MIN</c:v>
                </c:pt>
              </c:strCache>
            </c:strRef>
          </c:cat>
          <c:val>
            <c:numRef>
              <c:f>'PositionPlayer Data'!$E$132:$E$136</c:f>
              <c:numCache>
                <c:formatCode>General</c:formatCode>
                <c:ptCount val="5"/>
                <c:pt idx="0">
                  <c:v>13.5</c:v>
                </c:pt>
                <c:pt idx="1">
                  <c:v>15.899999999999997</c:v>
                </c:pt>
                <c:pt idx="2">
                  <c:v>18.099999999999994</c:v>
                </c:pt>
                <c:pt idx="3">
                  <c:v>20.9</c:v>
                </c:pt>
                <c:pt idx="4">
                  <c:v>14.099999999999994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B9-4279-9EB7-4B456B4467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8772959"/>
        <c:axId val="1628773919"/>
      </c:barChart>
      <c:catAx>
        <c:axId val="1628772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AL Central Teams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8773919"/>
        <c:crosses val="autoZero"/>
        <c:auto val="1"/>
        <c:lblAlgn val="ctr"/>
        <c:lblOffset val="100"/>
        <c:noMultiLvlLbl val="0"/>
      </c:catAx>
      <c:valAx>
        <c:axId val="1628773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WAR Totals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8772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 Central:</a:t>
            </a:r>
            <a:r>
              <a:rPr lang="en-US" baseline="0"/>
              <a:t> Optimized vs. Current WAR (2024)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'Optimization Results'!$B$2</c:f>
              <c:strCache>
                <c:ptCount val="1"/>
                <c:pt idx="0">
                  <c:v>CurrentTotWAR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'Optimization Results'!$A$3:$A$7</c:f>
              <c:strCache>
                <c:ptCount val="5"/>
                <c:pt idx="0">
                  <c:v>CWS</c:v>
                </c:pt>
                <c:pt idx="1">
                  <c:v>CLE</c:v>
                </c:pt>
                <c:pt idx="2">
                  <c:v>DET</c:v>
                </c:pt>
                <c:pt idx="3">
                  <c:v>KC</c:v>
                </c:pt>
                <c:pt idx="4">
                  <c:v>MIN</c:v>
                </c:pt>
              </c:strCache>
            </c:strRef>
          </c:cat>
          <c:val>
            <c:numRef>
              <c:f>'Optimization Results'!$B$3:$B$7</c:f>
              <c:numCache>
                <c:formatCode>General</c:formatCode>
                <c:ptCount val="5"/>
                <c:pt idx="0">
                  <c:v>11.3</c:v>
                </c:pt>
                <c:pt idx="1">
                  <c:v>37</c:v>
                </c:pt>
                <c:pt idx="2">
                  <c:v>35.6</c:v>
                </c:pt>
                <c:pt idx="3">
                  <c:v>41.8</c:v>
                </c:pt>
                <c:pt idx="4">
                  <c:v>31.2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48-459C-84DB-6B12E9C06F11}"/>
            </c:ext>
          </c:extLst>
        </c:ser>
        <c:ser>
          <c:idx val="1"/>
          <c:order val="1"/>
          <c:tx>
            <c:strRef>
              <c:f>'Optimization Results'!$C$2</c:f>
              <c:strCache>
                <c:ptCount val="1"/>
                <c:pt idx="0">
                  <c:v>OptimizedTotWAR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'Optimization Results'!$A$3:$A$7</c:f>
              <c:strCache>
                <c:ptCount val="5"/>
                <c:pt idx="0">
                  <c:v>CWS</c:v>
                </c:pt>
                <c:pt idx="1">
                  <c:v>CLE</c:v>
                </c:pt>
                <c:pt idx="2">
                  <c:v>DET</c:v>
                </c:pt>
                <c:pt idx="3">
                  <c:v>KC</c:v>
                </c:pt>
                <c:pt idx="4">
                  <c:v>MIN</c:v>
                </c:pt>
              </c:strCache>
            </c:strRef>
          </c:cat>
          <c:val>
            <c:numRef>
              <c:f>'Optimization Results'!$C$3:$C$7</c:f>
              <c:numCache>
                <c:formatCode>General</c:formatCode>
                <c:ptCount val="5"/>
                <c:pt idx="0">
                  <c:v>27.9</c:v>
                </c:pt>
                <c:pt idx="1">
                  <c:v>72.900000000000006</c:v>
                </c:pt>
                <c:pt idx="2">
                  <c:v>36.700000000000003</c:v>
                </c:pt>
                <c:pt idx="3">
                  <c:v>53.9</c:v>
                </c:pt>
                <c:pt idx="4">
                  <c:v>33.5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48-459C-84DB-6B12E9C06F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50927663"/>
        <c:axId val="1250928143"/>
      </c:barChart>
      <c:catAx>
        <c:axId val="125092766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AL Central</a:t>
                </a:r>
                <a:r>
                  <a:rPr lang="en-US" baseline="0"/>
                  <a:t> Teams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1.3888888888888888E-2"/>
              <c:y val="0.25526975794692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928143"/>
        <c:crosses val="autoZero"/>
        <c:auto val="1"/>
        <c:lblAlgn val="ctr"/>
        <c:lblOffset val="100"/>
        <c:noMultiLvlLbl val="0"/>
      </c:catAx>
      <c:valAx>
        <c:axId val="1250928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927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Potential WAR Improvement by Team in AL Central (2024)</a:t>
            </a:r>
          </a:p>
        </c:rich>
      </c:tx>
      <c:layout>
        <c:manualLayout>
          <c:xMode val="edge"/>
          <c:yMode val="edge"/>
          <c:x val="0.23759216062823602"/>
          <c:y val="5.25842733847136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'Optimization Results'!$E$2</c:f>
              <c:strCache>
                <c:ptCount val="1"/>
                <c:pt idx="0">
                  <c:v>%Improvement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CA7-4218-86C2-67CE01BB18FF}"/>
              </c:ext>
            </c:extLst>
          </c:dPt>
          <c:dPt>
            <c:idx val="1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CA7-4218-86C2-67CE01BB18FF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CA7-4218-86C2-67CE01BB18FF}"/>
              </c:ext>
            </c:extLst>
          </c:dPt>
          <c:dPt>
            <c:idx val="3"/>
            <c:bubble3D val="0"/>
            <c:spPr>
              <a:solidFill>
                <a:srgbClr val="8FBC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CA7-4218-86C2-67CE01BB18FF}"/>
              </c:ext>
            </c:extLst>
          </c:dPt>
          <c:dPt>
            <c:idx val="4"/>
            <c:bubble3D val="0"/>
            <c:spPr>
              <a:solidFill>
                <a:srgbClr val="CC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CA7-4218-86C2-67CE01BB18F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CA7-4218-86C2-67CE01BB18F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CA7-4218-86C2-67CE01BB18F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00206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CA7-4218-86C2-67CE01BB18F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0038A8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ACA7-4218-86C2-67CE01BB18F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00206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ACA7-4218-86C2-67CE01BB18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'Optimization Results'!$A$3:$A$7</c:f>
              <c:strCache>
                <c:ptCount val="5"/>
                <c:pt idx="0">
                  <c:v>CWS</c:v>
                </c:pt>
                <c:pt idx="1">
                  <c:v>CLE</c:v>
                </c:pt>
                <c:pt idx="2">
                  <c:v>DET</c:v>
                </c:pt>
                <c:pt idx="3">
                  <c:v>KC</c:v>
                </c:pt>
                <c:pt idx="4">
                  <c:v>MIN</c:v>
                </c:pt>
              </c:strCache>
            </c:strRef>
          </c:cat>
          <c:val>
            <c:numRef>
              <c:f>'Optimization Results'!$E$3:$E$7</c:f>
              <c:numCache>
                <c:formatCode>0%</c:formatCode>
                <c:ptCount val="5"/>
                <c:pt idx="0">
                  <c:v>1.469026548672566</c:v>
                </c:pt>
                <c:pt idx="1">
                  <c:v>0.97027027027027046</c:v>
                </c:pt>
                <c:pt idx="2">
                  <c:v>3.0898876404494419E-2</c:v>
                </c:pt>
                <c:pt idx="3">
                  <c:v>0.28947368421052638</c:v>
                </c:pt>
                <c:pt idx="4">
                  <c:v>7.3717948717948747E-2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CA7-4218-86C2-67CE01BB18F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DE5497-1376-432B-9F50-03D87D8A67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D22008-88FB-4325-AAC3-97CC9324A59E}">
      <dgm:prSet/>
      <dgm:spPr>
        <a:solidFill>
          <a:srgbClr val="002060"/>
        </a:solidFill>
      </dgm:spPr>
      <dgm:t>
        <a:bodyPr/>
        <a:lstStyle/>
        <a:p>
          <a:r>
            <a:rPr lang="en-US">
              <a:solidFill>
                <a:srgbClr val="FF0000"/>
              </a:solidFill>
            </a:rPr>
            <a:t>1. Cleveland Guardians (92-69)</a:t>
          </a:r>
        </a:p>
      </dgm:t>
    </dgm:pt>
    <dgm:pt modelId="{3D77EF24-944E-43ED-BF36-D6D6FE4C202D}" type="parTrans" cxnId="{B9769B46-A943-4C92-9064-071320C128B6}">
      <dgm:prSet/>
      <dgm:spPr/>
      <dgm:t>
        <a:bodyPr/>
        <a:lstStyle/>
        <a:p>
          <a:endParaRPr lang="en-US"/>
        </a:p>
      </dgm:t>
    </dgm:pt>
    <dgm:pt modelId="{3264EFD7-5BC2-4E83-AC2A-56CAE2E7D6B1}" type="sibTrans" cxnId="{B9769B46-A943-4C92-9064-071320C128B6}">
      <dgm:prSet/>
      <dgm:spPr/>
      <dgm:t>
        <a:bodyPr/>
        <a:lstStyle/>
        <a:p>
          <a:endParaRPr lang="en-US"/>
        </a:p>
      </dgm:t>
    </dgm:pt>
    <dgm:pt modelId="{A9F6CC9F-B9AE-41FE-9FF9-57AD585E34D5}">
      <dgm:prSet/>
      <dgm:spPr>
        <a:solidFill>
          <a:srgbClr val="004687"/>
        </a:solidFill>
      </dgm:spPr>
      <dgm:t>
        <a:bodyPr/>
        <a:lstStyle/>
        <a:p>
          <a:r>
            <a:rPr lang="en-US">
              <a:solidFill>
                <a:srgbClr val="00B0F0"/>
              </a:solidFill>
            </a:rPr>
            <a:t>2. Kansas City Royals (86-76)</a:t>
          </a:r>
        </a:p>
      </dgm:t>
    </dgm:pt>
    <dgm:pt modelId="{CA75E72C-3D8D-46D6-8C06-F9F26187FCA9}" type="parTrans" cxnId="{115AE5C9-0BBA-49F9-8C06-DB8E83C4E271}">
      <dgm:prSet/>
      <dgm:spPr/>
      <dgm:t>
        <a:bodyPr/>
        <a:lstStyle/>
        <a:p>
          <a:endParaRPr lang="en-US"/>
        </a:p>
      </dgm:t>
    </dgm:pt>
    <dgm:pt modelId="{6982408D-9C64-4E03-B841-111B42CB3CC8}" type="sibTrans" cxnId="{115AE5C9-0BBA-49F9-8C06-DB8E83C4E271}">
      <dgm:prSet/>
      <dgm:spPr/>
      <dgm:t>
        <a:bodyPr/>
        <a:lstStyle/>
        <a:p>
          <a:endParaRPr lang="en-US"/>
        </a:p>
      </dgm:t>
    </dgm:pt>
    <dgm:pt modelId="{18013847-AEAE-4005-9380-4E92DF6EDE14}">
      <dgm:prSet/>
      <dgm:spPr>
        <a:solidFill>
          <a:schemeClr val="accent2"/>
        </a:solidFill>
      </dgm:spPr>
      <dgm:t>
        <a:bodyPr/>
        <a:lstStyle/>
        <a:p>
          <a:r>
            <a:rPr lang="en-US">
              <a:solidFill>
                <a:srgbClr val="002060"/>
              </a:solidFill>
            </a:rPr>
            <a:t>3. Detroit Tigers (86-76)</a:t>
          </a:r>
        </a:p>
      </dgm:t>
    </dgm:pt>
    <dgm:pt modelId="{A0CEF10E-4EF1-4715-9FBC-7E01277B25B7}" type="parTrans" cxnId="{70FAD9DB-3CFB-46ED-96DC-C873DF3ED3AA}">
      <dgm:prSet/>
      <dgm:spPr/>
      <dgm:t>
        <a:bodyPr/>
        <a:lstStyle/>
        <a:p>
          <a:endParaRPr lang="en-US"/>
        </a:p>
      </dgm:t>
    </dgm:pt>
    <dgm:pt modelId="{4594B830-4A96-4CEE-850B-E32FB0133FFC}" type="sibTrans" cxnId="{70FAD9DB-3CFB-46ED-96DC-C873DF3ED3AA}">
      <dgm:prSet/>
      <dgm:spPr/>
      <dgm:t>
        <a:bodyPr/>
        <a:lstStyle/>
        <a:p>
          <a:endParaRPr lang="en-US"/>
        </a:p>
      </dgm:t>
    </dgm:pt>
    <dgm:pt modelId="{27011A37-6BD2-4066-9042-F4DE12791125}">
      <dgm:prSet/>
      <dgm:spPr>
        <a:solidFill>
          <a:srgbClr val="E20E32"/>
        </a:solidFill>
      </dgm:spPr>
      <dgm:t>
        <a:bodyPr/>
        <a:lstStyle/>
        <a:p>
          <a:r>
            <a:rPr lang="en-US">
              <a:solidFill>
                <a:srgbClr val="002060"/>
              </a:solidFill>
            </a:rPr>
            <a:t>4. Minnesota Twins (82-80)</a:t>
          </a:r>
        </a:p>
      </dgm:t>
    </dgm:pt>
    <dgm:pt modelId="{42A1C47F-917C-4120-8F26-A6EAE7BC61B8}" type="parTrans" cxnId="{5B4182D5-F16C-45B4-8BE7-BFB2D8F84885}">
      <dgm:prSet/>
      <dgm:spPr/>
      <dgm:t>
        <a:bodyPr/>
        <a:lstStyle/>
        <a:p>
          <a:endParaRPr lang="en-US"/>
        </a:p>
      </dgm:t>
    </dgm:pt>
    <dgm:pt modelId="{0CB302EB-1D30-4894-8ABC-74983BE9B9F1}" type="sibTrans" cxnId="{5B4182D5-F16C-45B4-8BE7-BFB2D8F84885}">
      <dgm:prSet/>
      <dgm:spPr/>
      <dgm:t>
        <a:bodyPr/>
        <a:lstStyle/>
        <a:p>
          <a:endParaRPr lang="en-US"/>
        </a:p>
      </dgm:t>
    </dgm:pt>
    <dgm:pt modelId="{6881736B-71B7-4E1B-8EC4-57077626D2F3}">
      <dgm:prSet/>
      <dgm:spPr>
        <a:solidFill>
          <a:schemeClr val="tx1"/>
        </a:solidFill>
      </dgm:spPr>
      <dgm:t>
        <a:bodyPr/>
        <a:lstStyle/>
        <a:p>
          <a:r>
            <a:rPr lang="en-US"/>
            <a:t>5. Chicago White Sox (41-121)</a:t>
          </a:r>
        </a:p>
      </dgm:t>
    </dgm:pt>
    <dgm:pt modelId="{F72B3E77-0149-4985-9BDD-1FF0CF2ADE32}" type="parTrans" cxnId="{74C66981-DC20-4ACA-AB6A-3B1560260159}">
      <dgm:prSet/>
      <dgm:spPr/>
      <dgm:t>
        <a:bodyPr/>
        <a:lstStyle/>
        <a:p>
          <a:endParaRPr lang="en-US"/>
        </a:p>
      </dgm:t>
    </dgm:pt>
    <dgm:pt modelId="{230E64A1-C1EA-4373-BB61-431AB9680E25}" type="sibTrans" cxnId="{74C66981-DC20-4ACA-AB6A-3B1560260159}">
      <dgm:prSet/>
      <dgm:spPr/>
      <dgm:t>
        <a:bodyPr/>
        <a:lstStyle/>
        <a:p>
          <a:endParaRPr lang="en-US"/>
        </a:p>
      </dgm:t>
    </dgm:pt>
    <dgm:pt modelId="{859B4913-0A95-4F02-9C63-14EA0AD9CE9A}" type="pres">
      <dgm:prSet presAssocID="{B7DE5497-1376-432B-9F50-03D87D8A6769}" presName="linear" presStyleCnt="0">
        <dgm:presLayoutVars>
          <dgm:animLvl val="lvl"/>
          <dgm:resizeHandles val="exact"/>
        </dgm:presLayoutVars>
      </dgm:prSet>
      <dgm:spPr/>
    </dgm:pt>
    <dgm:pt modelId="{5EA3CCEA-D701-4969-9663-A9E1E9283D7D}" type="pres">
      <dgm:prSet presAssocID="{38D22008-88FB-4325-AAC3-97CC9324A59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96E82D3-10A3-4955-B1E3-DA24CEF6D421}" type="pres">
      <dgm:prSet presAssocID="{3264EFD7-5BC2-4E83-AC2A-56CAE2E7D6B1}" presName="spacer" presStyleCnt="0"/>
      <dgm:spPr/>
    </dgm:pt>
    <dgm:pt modelId="{53108373-0DD4-40C9-9E9C-FB9A3B511109}" type="pres">
      <dgm:prSet presAssocID="{A9F6CC9F-B9AE-41FE-9FF9-57AD585E34D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425F1B7-36F9-4E8D-9BDC-D4D6F2DF1809}" type="pres">
      <dgm:prSet presAssocID="{6982408D-9C64-4E03-B841-111B42CB3CC8}" presName="spacer" presStyleCnt="0"/>
      <dgm:spPr/>
    </dgm:pt>
    <dgm:pt modelId="{B19DCFDD-34B3-40EE-8D95-5EF4F1D28AA5}" type="pres">
      <dgm:prSet presAssocID="{18013847-AEAE-4005-9380-4E92DF6EDE1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9AEC31A-D5AA-4951-BA4F-5283D4980300}" type="pres">
      <dgm:prSet presAssocID="{4594B830-4A96-4CEE-850B-E32FB0133FFC}" presName="spacer" presStyleCnt="0"/>
      <dgm:spPr/>
    </dgm:pt>
    <dgm:pt modelId="{7C2858EF-8A37-4A54-A27A-A4E3444242A7}" type="pres">
      <dgm:prSet presAssocID="{27011A37-6BD2-4066-9042-F4DE1279112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362FB4A-7690-4957-BCAE-D61BC3A7A80F}" type="pres">
      <dgm:prSet presAssocID="{0CB302EB-1D30-4894-8ABC-74983BE9B9F1}" presName="spacer" presStyleCnt="0"/>
      <dgm:spPr/>
    </dgm:pt>
    <dgm:pt modelId="{D810C632-5872-483C-8CBC-86EF59C1511A}" type="pres">
      <dgm:prSet presAssocID="{6881736B-71B7-4E1B-8EC4-57077626D2F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E06BE37-050B-48F9-A663-BDF0803A1A12}" type="presOf" srcId="{A9F6CC9F-B9AE-41FE-9FF9-57AD585E34D5}" destId="{53108373-0DD4-40C9-9E9C-FB9A3B511109}" srcOrd="0" destOrd="0" presId="urn:microsoft.com/office/officeart/2005/8/layout/vList2"/>
    <dgm:cxn modelId="{F7F52266-F990-4B1B-BB39-3975A1EDF5C7}" type="presOf" srcId="{27011A37-6BD2-4066-9042-F4DE12791125}" destId="{7C2858EF-8A37-4A54-A27A-A4E3444242A7}" srcOrd="0" destOrd="0" presId="urn:microsoft.com/office/officeart/2005/8/layout/vList2"/>
    <dgm:cxn modelId="{B9769B46-A943-4C92-9064-071320C128B6}" srcId="{B7DE5497-1376-432B-9F50-03D87D8A6769}" destId="{38D22008-88FB-4325-AAC3-97CC9324A59E}" srcOrd="0" destOrd="0" parTransId="{3D77EF24-944E-43ED-BF36-D6D6FE4C202D}" sibTransId="{3264EFD7-5BC2-4E83-AC2A-56CAE2E7D6B1}"/>
    <dgm:cxn modelId="{FA998B6D-4EDA-4EC2-A801-94590F10BA02}" type="presOf" srcId="{B7DE5497-1376-432B-9F50-03D87D8A6769}" destId="{859B4913-0A95-4F02-9C63-14EA0AD9CE9A}" srcOrd="0" destOrd="0" presId="urn:microsoft.com/office/officeart/2005/8/layout/vList2"/>
    <dgm:cxn modelId="{74C66981-DC20-4ACA-AB6A-3B1560260159}" srcId="{B7DE5497-1376-432B-9F50-03D87D8A6769}" destId="{6881736B-71B7-4E1B-8EC4-57077626D2F3}" srcOrd="4" destOrd="0" parTransId="{F72B3E77-0149-4985-9BDD-1FF0CF2ADE32}" sibTransId="{230E64A1-C1EA-4373-BB61-431AB9680E25}"/>
    <dgm:cxn modelId="{44EBCAA6-16C5-4C1D-B1E1-848A8D82E1A3}" type="presOf" srcId="{6881736B-71B7-4E1B-8EC4-57077626D2F3}" destId="{D810C632-5872-483C-8CBC-86EF59C1511A}" srcOrd="0" destOrd="0" presId="urn:microsoft.com/office/officeart/2005/8/layout/vList2"/>
    <dgm:cxn modelId="{62FE42C7-4783-4CD8-B6C9-67A5241C20BA}" type="presOf" srcId="{18013847-AEAE-4005-9380-4E92DF6EDE14}" destId="{B19DCFDD-34B3-40EE-8D95-5EF4F1D28AA5}" srcOrd="0" destOrd="0" presId="urn:microsoft.com/office/officeart/2005/8/layout/vList2"/>
    <dgm:cxn modelId="{115AE5C9-0BBA-49F9-8C06-DB8E83C4E271}" srcId="{B7DE5497-1376-432B-9F50-03D87D8A6769}" destId="{A9F6CC9F-B9AE-41FE-9FF9-57AD585E34D5}" srcOrd="1" destOrd="0" parTransId="{CA75E72C-3D8D-46D6-8C06-F9F26187FCA9}" sibTransId="{6982408D-9C64-4E03-B841-111B42CB3CC8}"/>
    <dgm:cxn modelId="{5B4182D5-F16C-45B4-8BE7-BFB2D8F84885}" srcId="{B7DE5497-1376-432B-9F50-03D87D8A6769}" destId="{27011A37-6BD2-4066-9042-F4DE12791125}" srcOrd="3" destOrd="0" parTransId="{42A1C47F-917C-4120-8F26-A6EAE7BC61B8}" sibTransId="{0CB302EB-1D30-4894-8ABC-74983BE9B9F1}"/>
    <dgm:cxn modelId="{70FAD9DB-3CFB-46ED-96DC-C873DF3ED3AA}" srcId="{B7DE5497-1376-432B-9F50-03D87D8A6769}" destId="{18013847-AEAE-4005-9380-4E92DF6EDE14}" srcOrd="2" destOrd="0" parTransId="{A0CEF10E-4EF1-4715-9FBC-7E01277B25B7}" sibTransId="{4594B830-4A96-4CEE-850B-E32FB0133FFC}"/>
    <dgm:cxn modelId="{E91AB5EF-C21B-4F7E-8531-093BA31EC2AE}" type="presOf" srcId="{38D22008-88FB-4325-AAC3-97CC9324A59E}" destId="{5EA3CCEA-D701-4969-9663-A9E1E9283D7D}" srcOrd="0" destOrd="0" presId="urn:microsoft.com/office/officeart/2005/8/layout/vList2"/>
    <dgm:cxn modelId="{11DA39FB-FF65-4F29-A76D-BD354AB8A55C}" type="presParOf" srcId="{859B4913-0A95-4F02-9C63-14EA0AD9CE9A}" destId="{5EA3CCEA-D701-4969-9663-A9E1E9283D7D}" srcOrd="0" destOrd="0" presId="urn:microsoft.com/office/officeart/2005/8/layout/vList2"/>
    <dgm:cxn modelId="{A364567F-3640-4998-B23D-7C7B511059B0}" type="presParOf" srcId="{859B4913-0A95-4F02-9C63-14EA0AD9CE9A}" destId="{496E82D3-10A3-4955-B1E3-DA24CEF6D421}" srcOrd="1" destOrd="0" presId="urn:microsoft.com/office/officeart/2005/8/layout/vList2"/>
    <dgm:cxn modelId="{387FCB56-B9A7-4DC3-B975-FB527339769C}" type="presParOf" srcId="{859B4913-0A95-4F02-9C63-14EA0AD9CE9A}" destId="{53108373-0DD4-40C9-9E9C-FB9A3B511109}" srcOrd="2" destOrd="0" presId="urn:microsoft.com/office/officeart/2005/8/layout/vList2"/>
    <dgm:cxn modelId="{B389F41C-7CBB-4121-B140-70984688621E}" type="presParOf" srcId="{859B4913-0A95-4F02-9C63-14EA0AD9CE9A}" destId="{0425F1B7-36F9-4E8D-9BDC-D4D6F2DF1809}" srcOrd="3" destOrd="0" presId="urn:microsoft.com/office/officeart/2005/8/layout/vList2"/>
    <dgm:cxn modelId="{CC5B7207-7A02-4D32-B1A3-1C20C34BDA8E}" type="presParOf" srcId="{859B4913-0A95-4F02-9C63-14EA0AD9CE9A}" destId="{B19DCFDD-34B3-40EE-8D95-5EF4F1D28AA5}" srcOrd="4" destOrd="0" presId="urn:microsoft.com/office/officeart/2005/8/layout/vList2"/>
    <dgm:cxn modelId="{49C5794C-BD61-43B5-AB95-148274A60BAA}" type="presParOf" srcId="{859B4913-0A95-4F02-9C63-14EA0AD9CE9A}" destId="{B9AEC31A-D5AA-4951-BA4F-5283D4980300}" srcOrd="5" destOrd="0" presId="urn:microsoft.com/office/officeart/2005/8/layout/vList2"/>
    <dgm:cxn modelId="{F62393E1-4660-4B05-9CD9-5197A7248D30}" type="presParOf" srcId="{859B4913-0A95-4F02-9C63-14EA0AD9CE9A}" destId="{7C2858EF-8A37-4A54-A27A-A4E3444242A7}" srcOrd="6" destOrd="0" presId="urn:microsoft.com/office/officeart/2005/8/layout/vList2"/>
    <dgm:cxn modelId="{66150DA1-D2D0-4672-BC85-203734128482}" type="presParOf" srcId="{859B4913-0A95-4F02-9C63-14EA0AD9CE9A}" destId="{B362FB4A-7690-4957-BCAE-D61BC3A7A80F}" srcOrd="7" destOrd="0" presId="urn:microsoft.com/office/officeart/2005/8/layout/vList2"/>
    <dgm:cxn modelId="{50F7A6B2-27F5-42E4-ADA3-7F9D06FDCF24}" type="presParOf" srcId="{859B4913-0A95-4F02-9C63-14EA0AD9CE9A}" destId="{D810C632-5872-483C-8CBC-86EF59C1511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3CCEA-D701-4969-9663-A9E1E9283D7D}">
      <dsp:nvSpPr>
        <dsp:cNvPr id="0" name=""/>
        <dsp:cNvSpPr/>
      </dsp:nvSpPr>
      <dsp:spPr>
        <a:xfrm>
          <a:off x="0" y="25748"/>
          <a:ext cx="10515600" cy="786240"/>
        </a:xfrm>
        <a:prstGeom prst="roundRect">
          <a:avLst/>
        </a:prstGeom>
        <a:solidFill>
          <a:srgbClr val="00206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rgbClr val="FF0000"/>
              </a:solidFill>
            </a:rPr>
            <a:t>1. Cleveland Guardians (92-69)</a:t>
          </a:r>
        </a:p>
      </dsp:txBody>
      <dsp:txXfrm>
        <a:off x="38381" y="64129"/>
        <a:ext cx="10438838" cy="709478"/>
      </dsp:txXfrm>
    </dsp:sp>
    <dsp:sp modelId="{53108373-0DD4-40C9-9E9C-FB9A3B511109}">
      <dsp:nvSpPr>
        <dsp:cNvPr id="0" name=""/>
        <dsp:cNvSpPr/>
      </dsp:nvSpPr>
      <dsp:spPr>
        <a:xfrm>
          <a:off x="0" y="904148"/>
          <a:ext cx="10515600" cy="786240"/>
        </a:xfrm>
        <a:prstGeom prst="roundRect">
          <a:avLst/>
        </a:prstGeom>
        <a:solidFill>
          <a:srgbClr val="004687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rgbClr val="00B0F0"/>
              </a:solidFill>
            </a:rPr>
            <a:t>2. Kansas City Royals (86-76)</a:t>
          </a:r>
        </a:p>
      </dsp:txBody>
      <dsp:txXfrm>
        <a:off x="38381" y="942529"/>
        <a:ext cx="10438838" cy="709478"/>
      </dsp:txXfrm>
    </dsp:sp>
    <dsp:sp modelId="{B19DCFDD-34B3-40EE-8D95-5EF4F1D28AA5}">
      <dsp:nvSpPr>
        <dsp:cNvPr id="0" name=""/>
        <dsp:cNvSpPr/>
      </dsp:nvSpPr>
      <dsp:spPr>
        <a:xfrm>
          <a:off x="0" y="1782549"/>
          <a:ext cx="10515600" cy="78624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rgbClr val="002060"/>
              </a:solidFill>
            </a:rPr>
            <a:t>3. Detroit Tigers (86-76)</a:t>
          </a:r>
        </a:p>
      </dsp:txBody>
      <dsp:txXfrm>
        <a:off x="38381" y="1820930"/>
        <a:ext cx="10438838" cy="709478"/>
      </dsp:txXfrm>
    </dsp:sp>
    <dsp:sp modelId="{7C2858EF-8A37-4A54-A27A-A4E3444242A7}">
      <dsp:nvSpPr>
        <dsp:cNvPr id="0" name=""/>
        <dsp:cNvSpPr/>
      </dsp:nvSpPr>
      <dsp:spPr>
        <a:xfrm>
          <a:off x="0" y="2660949"/>
          <a:ext cx="10515600" cy="786240"/>
        </a:xfrm>
        <a:prstGeom prst="roundRect">
          <a:avLst/>
        </a:prstGeom>
        <a:solidFill>
          <a:srgbClr val="E20E3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rgbClr val="002060"/>
              </a:solidFill>
            </a:rPr>
            <a:t>4. Minnesota Twins (82-80)</a:t>
          </a:r>
        </a:p>
      </dsp:txBody>
      <dsp:txXfrm>
        <a:off x="38381" y="2699330"/>
        <a:ext cx="10438838" cy="709478"/>
      </dsp:txXfrm>
    </dsp:sp>
    <dsp:sp modelId="{D810C632-5872-483C-8CBC-86EF59C1511A}">
      <dsp:nvSpPr>
        <dsp:cNvPr id="0" name=""/>
        <dsp:cNvSpPr/>
      </dsp:nvSpPr>
      <dsp:spPr>
        <a:xfrm>
          <a:off x="0" y="3539349"/>
          <a:ext cx="10515600" cy="786240"/>
        </a:xfrm>
        <a:prstGeom prst="roundRect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5. Chicago White Sox (41-121)</a:t>
          </a:r>
        </a:p>
      </dsp:txBody>
      <dsp:txXfrm>
        <a:off x="38381" y="3577730"/>
        <a:ext cx="10438838" cy="709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066E7-369B-41B8-8DC6-17330AB7E5F5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5FED7-F919-4FDE-9427-EB2DD617F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45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FED7-F919-4FDE-9427-EB2DD617F0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23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FED7-F919-4FDE-9427-EB2DD617F0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90926-5BB8-A743-F94F-0A8D857F6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039C4C-165E-5E38-D7C1-3147429EC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0459CA-0BF9-7D45-D9B3-E6BD3BDDE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33E6-5587-FEE2-A538-90B916613E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FED7-F919-4FDE-9427-EB2DD617F0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7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8FC87-8B15-AD9D-4FAF-6A462BDA2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188E46-6035-DE06-B299-FE46A39706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A7E33F-5EA9-5A08-0656-0BD776EDF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846CB-30E1-BC8C-407E-457A377B2B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FED7-F919-4FDE-9427-EB2DD617F0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48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FED7-F919-4FDE-9427-EB2DD617F0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88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B6E80-ACA3-8605-45F4-3E9BE9A5A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1772F8-79B7-17CB-781E-339FC5EEA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E7131C-3647-0937-1434-1E0AFCD8E3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25AE8-4029-6D05-DE59-FAA2151713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FED7-F919-4FDE-9427-EB2DD617F0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62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484CF-13C9-E81E-9366-FFF6D630A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075564-421D-93D8-67ED-EFD4B9F468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5A2496-912E-1F5A-412B-10E059D57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59AEC-F2DE-6726-D941-93B1501D65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FED7-F919-4FDE-9427-EB2DD617F0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43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FED7-F919-4FDE-9427-EB2DD617F0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87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807AE-666E-92FA-A64A-1A23ED6F4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0607E4-DA06-73D9-B74A-3C5C472DA0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DE3214-599C-382A-7C78-0BE5E1FF4E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D09B7-EE27-28C2-4BF1-1C76D105CA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FED7-F919-4FDE-9427-EB2DD617F0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97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Cleveland came out on top and made it to the ALCS where they were defeated by the Yankees</a:t>
            </a:r>
          </a:p>
          <a:p>
            <a:r>
              <a:rPr lang="en-US" dirty="0"/>
              <a:t>Kansas City made the playoffs and were eliminated in the ALDS</a:t>
            </a:r>
          </a:p>
          <a:p>
            <a:r>
              <a:rPr lang="en-US" dirty="0"/>
              <a:t>Detroit made the playoffs and were eliminated in the ALDS by the Guardians </a:t>
            </a:r>
          </a:p>
          <a:p>
            <a:r>
              <a:rPr lang="en-US" dirty="0"/>
              <a:t>The Twins and the White Sox both missed the playoffs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FED7-F919-4FDE-9427-EB2DD617F0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60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Chicago White Sox (CWS)</a:t>
            </a:r>
            <a:r>
              <a:rPr lang="en-US" dirty="0"/>
              <a:t> have the highest payroll at approximately $140.5 million, despite having the worst record in the division (41-121). This represents a striking inefficiency in spending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FED7-F919-4FDE-9427-EB2DD617F0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38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FED7-F919-4FDE-9427-EB2DD617F0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9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FED7-F919-4FDE-9427-EB2DD617F0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26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37507-76EE-ED64-375A-2A9502A35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E8F310-1F37-03E3-05C5-750AF9E987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CE263E-5C67-160C-7684-F33699F18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B75E0-74F5-8042-6E19-B89D2CC0A3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FED7-F919-4FDE-9427-EB2DD617F0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26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FED7-F919-4FDE-9427-EB2DD617F0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91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FED7-F919-4FDE-9427-EB2DD617F0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83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D6F04-28E4-35C2-BAA4-3E6F96D00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A9AC80-7606-93AB-C5C8-6C42C214F4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C8D482-DBF9-9597-5461-8ABDC10A33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 No CLE players on the list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74248-556B-E6FE-9C57-FEA2692748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FED7-F919-4FDE-9427-EB2DD617F0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0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41C9-575A-844D-B804-CB0FFFDC1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2E088-E875-80B0-32B8-789E1A337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A1C5C-7DB3-BD6E-07B4-8EF49857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CC08-297B-46E6-94B7-830FB41A68BF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DAF6B-5060-79E7-3B0A-ED9E580B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F38D3-88BC-91CA-85C2-4C2DB955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79F-8F1D-4627-A437-71C358B48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2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FA73-A6D0-7266-0EE9-A3A75257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8EA38-F3A6-345D-0CD1-8A8BB7C40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E67AB-41C4-BAAC-C9BD-E045E31B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CC08-297B-46E6-94B7-830FB41A68BF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393EA-A4DC-53C3-E21A-D87926C9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7806E-9E50-40F9-4CE2-340571B9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79F-8F1D-4627-A437-71C358B48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5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94180-98F4-29F8-ECB8-F2EAF555D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5F3A8-4CCB-C28B-9773-9E7F0D2B7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828C8-1D33-2BAA-08F0-DF98EEC4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CC08-297B-46E6-94B7-830FB41A68BF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E140E-6CDA-5368-72ED-FE7AFAB0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7B187-A827-9166-A724-C1FC38A2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79F-8F1D-4627-A437-71C358B48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B713-7075-5720-3D48-D73C5181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36E36-9503-7E32-FB4C-E8C9EBA10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0ACFC-8D3E-BF5C-9367-4AB368C8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CC08-297B-46E6-94B7-830FB41A68BF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C5666-EE51-F4A3-BEF5-46F869A9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3675F-1237-9FE1-8BED-635B5DD4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79F-8F1D-4627-A437-71C358B48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5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FFD6-B0AD-EC3C-120F-B00D0EF8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F01-2E4C-BDD1-A8CB-E2629C6F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FEB3-A4A7-3FF5-6418-9A0A25D3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CC08-297B-46E6-94B7-830FB41A68BF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D617C-C3A6-0E56-18B2-1DFCA7FC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53E2-3A7C-9FF0-B93B-3D0D7C97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79F-8F1D-4627-A437-71C358B48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1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E7C9-E9B8-A3F0-092F-293388CC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6C81-1F0C-147F-49BD-8D5C2727D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59942-D500-5416-3B0B-AAC79A213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411E8-B9C3-8F4F-ECE8-1DC3AAFB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CC08-297B-46E6-94B7-830FB41A68BF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26350-0D15-33E6-1AC9-E250CD4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377FA-4221-B1C0-8422-D1E1BDFA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79F-8F1D-4627-A437-71C358B48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2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2B77-36E3-1745-E470-9835CC59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B9453-CB0E-CCE7-9B4E-1E615A737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49C4B-5439-9B9A-E618-528DD1F8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0F52C-6956-045C-8954-1DE3869B5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7C791-F3AC-DE73-14EB-E5D59E7A4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E0C67-42BC-5817-7DB2-2F02947D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CC08-297B-46E6-94B7-830FB41A68BF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D0D8F-FB67-7BFF-DD61-5A467553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F8308E-0C0F-8F6A-72D1-D1CBBC19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79F-8F1D-4627-A437-71C358B48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0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BCCE-B41D-2B9A-98A9-D29F9776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2E02D-429D-F02D-6D13-41D3180E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CC08-297B-46E6-94B7-830FB41A68BF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4C359-0AC3-2E3E-FF35-68B8BBEE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87455-CB75-4F71-C01A-260B9F92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79F-8F1D-4627-A437-71C358B48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7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6A4B2-A338-E16D-D5EC-0527E93A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CC08-297B-46E6-94B7-830FB41A68BF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003D9-7644-0D4D-1A19-AAD10787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E241D-4E53-3924-BB4F-F84CE66A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79F-8F1D-4627-A437-71C358B48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4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A0F2-0815-2461-9B17-4F12BE8B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6ADD0-6DD6-B21A-54C7-188DD0CF0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8BB05-2AC1-284E-EB83-D4F06024C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A5B80-9563-EB0E-83CA-79B17B64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CC08-297B-46E6-94B7-830FB41A68BF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54786-76A4-5861-B5D4-2FAC226F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D8824-AE1F-FD61-41C9-818DFC2E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79F-8F1D-4627-A437-71C358B48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0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9581-785B-15C2-7A7D-B00F1D52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DADFEF-511F-2E66-09FD-377B48817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2B7E-76B8-E59A-718A-3FC84CCF0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B2DFE-A747-A2C2-FD11-69E765CA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CC08-297B-46E6-94B7-830FB41A68BF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D2A1C-40F1-5A40-98DD-9158A768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5E1A-1EF1-A129-2533-97164808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79F-8F1D-4627-A437-71C358B48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1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F1DF9-0F4D-97F5-FB44-DEA6B1D2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66D00-7A10-EC0A-FC2C-9F1700DD2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CC074-DA2E-D2EC-C887-B3F2FAB32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2BCC08-297B-46E6-94B7-830FB41A68BF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44101-EC21-CD32-33D4-E6A2653AF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4EAB5-7C21-6E0D-CB73-7D31EB3C3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21479F-8F1D-4627-A437-71C358B48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4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7A49-2AA5-112A-CDE2-E88E5CC95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8368" y="4522156"/>
            <a:ext cx="4937937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2800"/>
              <a:t>Moneyball in the Midwest: Analyzing Salary Efficiency in the AL Central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C08E2-27D8-4833-E590-58459851D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8369" y="5527389"/>
            <a:ext cx="4937936" cy="576738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By: Maggie Murphy</a:t>
            </a:r>
          </a:p>
        </p:txBody>
      </p:sp>
      <p:sp>
        <p:nvSpPr>
          <p:cNvPr id="1068" name="Freeform: Shape 1067">
            <a:extLst>
              <a:ext uri="{FF2B5EF4-FFF2-40B4-BE49-F238E27FC236}">
                <a16:creationId xmlns:a16="http://schemas.microsoft.com/office/drawing/2014/main" id="{2E2D6188-24E5-426A-BB2A-3FA2D6B9C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0" name="Freeform: Shape 1069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2" name="Freeform: Shape 1071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4" name="Freeform: Shape 1073">
            <a:extLst>
              <a:ext uri="{FF2B5EF4-FFF2-40B4-BE49-F238E27FC236}">
                <a16:creationId xmlns:a16="http://schemas.microsoft.com/office/drawing/2014/main" id="{1208BC59-C84F-483F-80CD-FAEC74229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3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20" descr="Minnesota Twins Scores, Stats and Highlights - ESPN">
            <a:extLst>
              <a:ext uri="{FF2B5EF4-FFF2-40B4-BE49-F238E27FC236}">
                <a16:creationId xmlns:a16="http://schemas.microsoft.com/office/drawing/2014/main" id="{F32EE9EB-850D-8921-BFC7-E8F646074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9518" y="216000"/>
            <a:ext cx="1495233" cy="14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6" name="Freeform: Shape 1075">
            <a:extLst>
              <a:ext uri="{FF2B5EF4-FFF2-40B4-BE49-F238E27FC236}">
                <a16:creationId xmlns:a16="http://schemas.microsoft.com/office/drawing/2014/main" id="{A1DABD52-05DF-4F31-AFB9-B330D8BE4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5559" y="725908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46" name="Picture 22" descr="Detroit Tigers Scores, Stats and Highlights - ESPN">
            <a:extLst>
              <a:ext uri="{FF2B5EF4-FFF2-40B4-BE49-F238E27FC236}">
                <a16:creationId xmlns:a16="http://schemas.microsoft.com/office/drawing/2014/main" id="{9AB62A73-2463-FB69-182D-D24BED76C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7880" y="1272777"/>
            <a:ext cx="1829652" cy="182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ansas City Royals - Wikipedia">
            <a:extLst>
              <a:ext uri="{FF2B5EF4-FFF2-40B4-BE49-F238E27FC236}">
                <a16:creationId xmlns:a16="http://schemas.microsoft.com/office/drawing/2014/main" id="{273D0D09-9B93-A1AB-425F-0CAEE1C4A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580" y="3316406"/>
            <a:ext cx="2031262" cy="314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9" name="Freeform: Shape 1068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1" name="Freeform: Shape 1070">
            <a:extLst>
              <a:ext uri="{FF2B5EF4-FFF2-40B4-BE49-F238E27FC236}">
                <a16:creationId xmlns:a16="http://schemas.microsoft.com/office/drawing/2014/main" id="{8E4F04B5-4D4A-4F70-8549-384AF5351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0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16" descr="Chicago White Sox - Wikipedia">
            <a:extLst>
              <a:ext uri="{FF2B5EF4-FFF2-40B4-BE49-F238E27FC236}">
                <a16:creationId xmlns:a16="http://schemas.microsoft.com/office/drawing/2014/main" id="{7B8A9840-E703-5AD1-8E9C-54FB44288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04524" y="239189"/>
            <a:ext cx="1602712" cy="221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3" name="Freeform: Shape 1072">
            <a:extLst>
              <a:ext uri="{FF2B5EF4-FFF2-40B4-BE49-F238E27FC236}">
                <a16:creationId xmlns:a16="http://schemas.microsoft.com/office/drawing/2014/main" id="{0D14DB62-3EB3-452E-89EE-30B0CDB0C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6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5" name="Freeform: Shape 1074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18" descr="Cleveland Guardians Scores, Stats and Highlights - ESPN">
            <a:extLst>
              <a:ext uri="{FF2B5EF4-FFF2-40B4-BE49-F238E27FC236}">
                <a16:creationId xmlns:a16="http://schemas.microsoft.com/office/drawing/2014/main" id="{B44C1D15-B784-49BF-433E-B676ECAB5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09997" y="4872446"/>
            <a:ext cx="1692946" cy="169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574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8662-DF54-141C-24B2-953169B7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Cleveland Guardians (92-69)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9B2DA-29A3-3D75-E907-950C92E8A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Top 3 Position Players based on $/WAR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Josh Naylor - </a:t>
            </a: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Aptos Narrow" panose="020B0004020202020204" pitchFamily="34" charset="0"/>
              </a:rPr>
              <a:t>$4,333,333</a:t>
            </a:r>
          </a:p>
          <a:p>
            <a:pPr lvl="1"/>
            <a:r>
              <a:rPr lang="en-US" b="0" i="0" u="none" strike="noStrike" dirty="0">
                <a:solidFill>
                  <a:srgbClr val="002060"/>
                </a:solidFill>
                <a:effectLst/>
              </a:rPr>
              <a:t>José Ramírez - </a:t>
            </a: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Aptos Narrow" panose="020B0004020202020204" pitchFamily="34" charset="0"/>
              </a:rPr>
              <a:t>$2,500,000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pPr lvl="1"/>
            <a:r>
              <a:rPr lang="en-US" sz="2600" b="0" i="0" u="none" strike="noStrike" dirty="0">
                <a:solidFill>
                  <a:srgbClr val="002060"/>
                </a:solidFill>
                <a:effectLst/>
              </a:rPr>
              <a:t>Andrés Giménez - </a:t>
            </a: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Aptos Narrow" panose="020B0004020202020204" pitchFamily="34" charset="0"/>
              </a:rPr>
              <a:t>$1,405,357</a:t>
            </a:r>
            <a:endParaRPr lang="en-US" sz="2600" b="0" i="0" u="none" strike="noStrike" dirty="0">
              <a:solidFill>
                <a:srgbClr val="002060"/>
              </a:solidFill>
              <a:effectLst/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Bottom 3 Position Players based on $/WAR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Steven Kwan - </a:t>
            </a: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Aptos Narrow" panose="020B0004020202020204" pitchFamily="34" charset="0"/>
              </a:rPr>
              <a:t>$189,400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</a:p>
          <a:p>
            <a:pPr lvl="1"/>
            <a:r>
              <a:rPr lang="en-US" b="0" i="0" u="none" strike="noStrike" dirty="0">
                <a:solidFill>
                  <a:srgbClr val="002060"/>
                </a:solidFill>
                <a:effectLst/>
              </a:rPr>
              <a:t>José Tena -</a:t>
            </a:r>
            <a:r>
              <a:rPr lang="en-US" sz="3200" b="0" i="0" u="none" strike="noStrike" dirty="0">
                <a:solidFill>
                  <a:srgbClr val="002060"/>
                </a:solidFill>
                <a:effectLst/>
              </a:rPr>
              <a:t> </a:t>
            </a: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Aptos Narrow" panose="020B0004020202020204" pitchFamily="34" charset="0"/>
              </a:rPr>
              <a:t>-$1,030,620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Will Brennan - </a:t>
            </a: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Aptos Narrow" panose="020B0004020202020204" pitchFamily="34" charset="0"/>
              </a:rPr>
              <a:t>-$3,884,850</a:t>
            </a:r>
            <a:endParaRPr lang="en-US" sz="1400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pic>
        <p:nvPicPr>
          <p:cNvPr id="4" name="Picture 18" descr="Cleveland Guardians Scores, Stats and Highlights - ESPN">
            <a:extLst>
              <a:ext uri="{FF2B5EF4-FFF2-40B4-BE49-F238E27FC236}">
                <a16:creationId xmlns:a16="http://schemas.microsoft.com/office/drawing/2014/main" id="{FDA6BDB9-5F28-1E61-F224-72F9BA1E1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95894" y="228601"/>
            <a:ext cx="2624763" cy="262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798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7C1F8-9785-A758-7C54-113A8D3E3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9117-F88D-31E6-353F-33A9029C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Cleveland Guardians (92-69)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C81B-56AC-1527-459E-1154436D9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Top 3 Pitchers based on $/WAR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Pedro Avila - </a:t>
            </a: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Aptos Narrow" panose="020B0004020202020204" pitchFamily="34" charset="0"/>
              </a:rPr>
              <a:t>$1,097,160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</a:rPr>
              <a:t>Eli Morgan - </a:t>
            </a: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Aptos Narrow" panose="020B0004020202020204" pitchFamily="34" charset="0"/>
              </a:rPr>
              <a:t>$569,132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</a:rPr>
              <a:t>Cade Smith - </a:t>
            </a: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Aptos Narrow" panose="020B0004020202020204" pitchFamily="34" charset="0"/>
              </a:rPr>
              <a:t>$540,703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endParaRPr lang="en-US" b="1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Bottom 3 Pitchers based on $/WAR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Gavin Williams - </a:t>
            </a: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Aptos Narrow" panose="020B0004020202020204" pitchFamily="34" charset="0"/>
              </a:rPr>
              <a:t>-$7,421,000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</a:rPr>
              <a:t>Joey Cantillo - </a:t>
            </a: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Aptos Narrow" panose="020B0004020202020204" pitchFamily="34" charset="0"/>
              </a:rPr>
              <a:t>-$1,193,400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</a:rPr>
              <a:t>Xzavion Curry - </a:t>
            </a: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Aptos Narrow" panose="020B0004020202020204" pitchFamily="34" charset="0"/>
              </a:rPr>
              <a:t>-$802,977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pic>
        <p:nvPicPr>
          <p:cNvPr id="4" name="Picture 18" descr="Cleveland Guardians Scores, Stats and Highlights - ESPN">
            <a:extLst>
              <a:ext uri="{FF2B5EF4-FFF2-40B4-BE49-F238E27FC236}">
                <a16:creationId xmlns:a16="http://schemas.microsoft.com/office/drawing/2014/main" id="{DBD844FF-9B92-EE8B-14F1-E90D6D536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95894" y="228601"/>
            <a:ext cx="2624763" cy="262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602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F9353-1DD8-2C16-CCCF-4618B0D62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4F28-42F2-9380-3133-6ACEC8D8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Detroit Tigers (86-76)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002F-51B5-D4CF-5CA0-AB0407C2D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Top 3 Position Players based on $/WAR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Colt Keith -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Aptos Narrow" panose="020B0004020202020204" pitchFamily="34" charset="0"/>
              </a:rPr>
              <a:t>$2,575,757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>
                <a:solidFill>
                  <a:schemeClr val="accent2"/>
                </a:solidFill>
              </a:rPr>
              <a:t>Jake Rogers -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Aptos Narrow" panose="020B0004020202020204" pitchFamily="34" charset="0"/>
              </a:rPr>
              <a:t>$1,700,000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>
                <a:solidFill>
                  <a:schemeClr val="accent2"/>
                </a:solidFill>
              </a:rPr>
              <a:t>Spencer Torkelson -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Aptos Narrow" panose="020B0004020202020204" pitchFamily="34" charset="0"/>
              </a:rPr>
              <a:t>$1,523,290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Bottom 3 Position Players based on $/WAR</a:t>
            </a:r>
          </a:p>
          <a:p>
            <a:pPr lvl="1"/>
            <a:r>
              <a:rPr lang="en-US" b="0" i="0" u="none" strike="noStrike" dirty="0">
                <a:solidFill>
                  <a:schemeClr val="accent2"/>
                </a:solidFill>
                <a:effectLst/>
              </a:rPr>
              <a:t>Javier Báez*</a:t>
            </a: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sz="2200" dirty="0">
                <a:solidFill>
                  <a:schemeClr val="accent2"/>
                </a:solidFill>
              </a:rPr>
              <a:t>-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Aptos Narrow" panose="020B0004020202020204" pitchFamily="34" charset="0"/>
              </a:rPr>
              <a:t>-$22,727,273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endParaRPr lang="en-US" sz="2200" dirty="0">
              <a:solidFill>
                <a:schemeClr val="accent2"/>
              </a:solidFill>
            </a:endParaRPr>
          </a:p>
          <a:p>
            <a:pPr lvl="1"/>
            <a:r>
              <a:rPr lang="en-US" dirty="0">
                <a:solidFill>
                  <a:schemeClr val="accent2"/>
                </a:solidFill>
              </a:rPr>
              <a:t>Dillon Dingler -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Aptos Narrow" panose="020B0004020202020204" pitchFamily="34" charset="0"/>
              </a:rPr>
              <a:t>-$808,860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en-US" sz="2600" b="0" i="0" u="none" strike="noStrike" dirty="0">
                <a:solidFill>
                  <a:schemeClr val="accent2"/>
                </a:solidFill>
                <a:effectLst/>
                <a:latin typeface="Aptos Narrow" panose="020B0004020202020204" pitchFamily="34" charset="0"/>
              </a:rPr>
              <a:t>Justyn-Henry Malloy</a:t>
            </a:r>
            <a:r>
              <a:rPr lang="en-US" sz="3500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- 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Aptos Narrow" panose="020B0004020202020204" pitchFamily="34" charset="0"/>
              </a:rPr>
              <a:t>-$765,765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pic>
        <p:nvPicPr>
          <p:cNvPr id="5" name="Picture 22" descr="Detroit Tigers Scores, Stats and Highlights - ESPN">
            <a:extLst>
              <a:ext uri="{FF2B5EF4-FFF2-40B4-BE49-F238E27FC236}">
                <a16:creationId xmlns:a16="http://schemas.microsoft.com/office/drawing/2014/main" id="{BEC55FCF-3EFD-F162-7DC2-9539090AF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74133" y="243542"/>
            <a:ext cx="2445063" cy="244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282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5921D-4E4A-C377-8A01-1C78E5EE2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ECEF-91FD-5BB9-CD61-E2F4507E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Detroit Tigers (86-76)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93425-C911-3234-938E-22861D31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725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Top 3 Pitchers based on $/WAR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Casey Mize -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Aptos Narrow" panose="020B0004020202020204" pitchFamily="34" charset="0"/>
              </a:rPr>
              <a:t>$4,150,000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 err="1">
                <a:solidFill>
                  <a:schemeClr val="accent2"/>
                </a:solidFill>
              </a:rPr>
              <a:t>Keider</a:t>
            </a:r>
            <a:r>
              <a:rPr lang="en-US" dirty="0">
                <a:solidFill>
                  <a:schemeClr val="accent2"/>
                </a:solidFill>
              </a:rPr>
              <a:t> Montero -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Aptos Narrow" panose="020B0004020202020204" pitchFamily="34" charset="0"/>
              </a:rPr>
              <a:t>$3,580,200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Alex Faedo -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Aptos Narrow" panose="020B0004020202020204" pitchFamily="34" charset="0"/>
              </a:rPr>
              <a:t>$1,244,333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Bottom 3 Pitchers based on $/WAR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Kenta Maeda -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Aptos Narrow" panose="020B0004020202020204" pitchFamily="34" charset="0"/>
              </a:rPr>
              <a:t>-$7,777,778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>
                <a:solidFill>
                  <a:schemeClr val="accent2"/>
                </a:solidFill>
              </a:rPr>
              <a:t>Ty Madden -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Aptos Narrow" panose="020B0004020202020204" pitchFamily="34" charset="0"/>
              </a:rPr>
              <a:t>-$1,352,520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Mason Englert -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Aptos Narrow" panose="020B0004020202020204" pitchFamily="34" charset="0"/>
              </a:rPr>
              <a:t>-$464,100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pic>
        <p:nvPicPr>
          <p:cNvPr id="5" name="Picture 22" descr="Detroit Tigers Scores, Stats and Highlights - ESPN">
            <a:extLst>
              <a:ext uri="{FF2B5EF4-FFF2-40B4-BE49-F238E27FC236}">
                <a16:creationId xmlns:a16="http://schemas.microsoft.com/office/drawing/2014/main" id="{B3F347AA-4973-3EC5-0404-D10BF65B8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0397" y="270974"/>
            <a:ext cx="2445063" cy="244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230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589AE-87A1-18FD-FB50-5EE90921C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0902-9D0F-B76E-9EDE-5338184A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4687"/>
                </a:solidFill>
              </a:rPr>
              <a:t>Kansas City Royals (86-76)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C7678-A734-FF2B-ECCE-E34020F5E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4687"/>
              </a:solidFill>
            </a:endParaRPr>
          </a:p>
          <a:p>
            <a:r>
              <a:rPr lang="en-US" dirty="0">
                <a:solidFill>
                  <a:srgbClr val="004687"/>
                </a:solidFill>
              </a:rPr>
              <a:t>Top 3 Position Players based on $/WAR</a:t>
            </a:r>
          </a:p>
          <a:p>
            <a:pPr lvl="1"/>
            <a:r>
              <a:rPr lang="en-US" dirty="0">
                <a:solidFill>
                  <a:srgbClr val="004687"/>
                </a:solidFill>
              </a:rPr>
              <a:t>Salvador Perez - </a:t>
            </a:r>
            <a:r>
              <a:rPr lang="en-US" sz="1800" b="0" i="0" u="none" strike="noStrike" dirty="0">
                <a:solidFill>
                  <a:srgbClr val="004687"/>
                </a:solidFill>
                <a:effectLst/>
                <a:latin typeface="Aptos Narrow" panose="020B0004020202020204" pitchFamily="34" charset="0"/>
              </a:rPr>
              <a:t>$8,000,000</a:t>
            </a:r>
            <a:endParaRPr lang="en-US" dirty="0">
              <a:solidFill>
                <a:srgbClr val="004687"/>
              </a:solidFill>
            </a:endParaRPr>
          </a:p>
          <a:p>
            <a:pPr lvl="1"/>
            <a:r>
              <a:rPr lang="en-US" dirty="0">
                <a:solidFill>
                  <a:srgbClr val="004687"/>
                </a:solidFill>
              </a:rPr>
              <a:t>Dairon Blanco - </a:t>
            </a:r>
            <a:r>
              <a:rPr lang="en-US" sz="1800" b="0" i="0" u="none" strike="noStrike" dirty="0">
                <a:solidFill>
                  <a:srgbClr val="004687"/>
                </a:solidFill>
                <a:effectLst/>
                <a:latin typeface="Aptos Narrow" panose="020B0004020202020204" pitchFamily="34" charset="0"/>
              </a:rPr>
              <a:t>$7,437,500</a:t>
            </a:r>
            <a:r>
              <a:rPr lang="en-US" sz="1400" dirty="0">
                <a:solidFill>
                  <a:srgbClr val="004687"/>
                </a:solidFill>
              </a:rPr>
              <a:t> </a:t>
            </a:r>
            <a:endParaRPr lang="en-US" dirty="0">
              <a:solidFill>
                <a:srgbClr val="004687"/>
              </a:solidFill>
            </a:endParaRPr>
          </a:p>
          <a:p>
            <a:pPr lvl="1"/>
            <a:r>
              <a:rPr lang="en-US" dirty="0">
                <a:solidFill>
                  <a:srgbClr val="004687"/>
                </a:solidFill>
              </a:rPr>
              <a:t>Paul DeJong - </a:t>
            </a:r>
            <a:r>
              <a:rPr lang="en-US" sz="1800" b="0" i="0" u="none" strike="noStrike" dirty="0">
                <a:solidFill>
                  <a:srgbClr val="004687"/>
                </a:solidFill>
                <a:effectLst/>
                <a:latin typeface="Aptos Narrow" panose="020B0004020202020204" pitchFamily="34" charset="0"/>
              </a:rPr>
              <a:t>$1,020,771</a:t>
            </a:r>
            <a:r>
              <a:rPr lang="en-US" sz="1400" dirty="0">
                <a:solidFill>
                  <a:srgbClr val="004687"/>
                </a:solidFill>
              </a:rPr>
              <a:t> </a:t>
            </a:r>
            <a:endParaRPr lang="en-US" b="1" dirty="0">
              <a:solidFill>
                <a:srgbClr val="004687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4687"/>
              </a:solidFill>
            </a:endParaRPr>
          </a:p>
          <a:p>
            <a:r>
              <a:rPr lang="en-US" dirty="0">
                <a:solidFill>
                  <a:srgbClr val="004687"/>
                </a:solidFill>
              </a:rPr>
              <a:t>Bottom 3 Position Players based on $/WAR</a:t>
            </a:r>
          </a:p>
          <a:p>
            <a:pPr lvl="1"/>
            <a:r>
              <a:rPr lang="en-US" dirty="0">
                <a:solidFill>
                  <a:srgbClr val="004687"/>
                </a:solidFill>
              </a:rPr>
              <a:t>MJ Melendez - </a:t>
            </a:r>
            <a:r>
              <a:rPr lang="en-US" sz="1800" b="0" i="0" u="none" strike="noStrike" dirty="0">
                <a:solidFill>
                  <a:srgbClr val="004687"/>
                </a:solidFill>
                <a:effectLst/>
                <a:latin typeface="Aptos Narrow" panose="020B0004020202020204" pitchFamily="34" charset="0"/>
              </a:rPr>
              <a:t>-$838,611</a:t>
            </a:r>
            <a:endParaRPr lang="en-US" dirty="0">
              <a:solidFill>
                <a:srgbClr val="004687"/>
              </a:solidFill>
            </a:endParaRPr>
          </a:p>
          <a:p>
            <a:pPr lvl="1"/>
            <a:r>
              <a:rPr lang="en-US" dirty="0">
                <a:solidFill>
                  <a:srgbClr val="004687"/>
                </a:solidFill>
              </a:rPr>
              <a:t>Bobby Witt Jr. - </a:t>
            </a:r>
            <a:r>
              <a:rPr lang="en-US" sz="1800" b="0" i="0" u="none" strike="noStrike" dirty="0">
                <a:solidFill>
                  <a:srgbClr val="004687"/>
                </a:solidFill>
                <a:effectLst/>
                <a:latin typeface="Aptos Narrow" panose="020B0004020202020204" pitchFamily="34" charset="0"/>
              </a:rPr>
              <a:t>$330,969</a:t>
            </a:r>
            <a:r>
              <a:rPr lang="en-US" sz="1400" dirty="0">
                <a:solidFill>
                  <a:srgbClr val="004687"/>
                </a:solidFill>
              </a:rPr>
              <a:t> </a:t>
            </a:r>
            <a:endParaRPr lang="en-US" dirty="0">
              <a:solidFill>
                <a:srgbClr val="004687"/>
              </a:solidFill>
            </a:endParaRPr>
          </a:p>
          <a:p>
            <a:pPr lvl="1"/>
            <a:r>
              <a:rPr lang="en-US" dirty="0">
                <a:solidFill>
                  <a:srgbClr val="004687"/>
                </a:solidFill>
              </a:rPr>
              <a:t>Kyle Isbel- </a:t>
            </a:r>
            <a:r>
              <a:rPr lang="en-US" sz="1800" b="0" i="0" u="none" strike="noStrike" dirty="0">
                <a:solidFill>
                  <a:srgbClr val="004687"/>
                </a:solidFill>
                <a:effectLst/>
                <a:latin typeface="Aptos Narrow" panose="020B0004020202020204" pitchFamily="34" charset="0"/>
              </a:rPr>
              <a:t>$421,250</a:t>
            </a:r>
            <a:endParaRPr lang="en-US" dirty="0">
              <a:solidFill>
                <a:srgbClr val="004687"/>
              </a:solidFill>
            </a:endParaRPr>
          </a:p>
          <a:p>
            <a:endParaRPr lang="en-US" dirty="0"/>
          </a:p>
        </p:txBody>
      </p:sp>
      <p:pic>
        <p:nvPicPr>
          <p:cNvPr id="4" name="Picture 12" descr="Kansas City Royals - Wikipedia">
            <a:extLst>
              <a:ext uri="{FF2B5EF4-FFF2-40B4-BE49-F238E27FC236}">
                <a16:creationId xmlns:a16="http://schemas.microsoft.com/office/drawing/2014/main" id="{F2CC17E7-0669-81AF-A38E-073D8CE59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4637" y="251003"/>
            <a:ext cx="2031262" cy="314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880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79FF6-9A19-E7B5-7EB0-D14DA23F8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86B4-03F7-7CE8-5D1F-12987987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4687"/>
                </a:solidFill>
              </a:rPr>
              <a:t>Kansas City Royals (86-76)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602D1-4C0F-0289-FF90-75094E143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4687"/>
              </a:solidFill>
            </a:endParaRPr>
          </a:p>
          <a:p>
            <a:r>
              <a:rPr lang="en-US" dirty="0">
                <a:solidFill>
                  <a:srgbClr val="004687"/>
                </a:solidFill>
              </a:rPr>
              <a:t>Top 3 Pitchers based on $/WAR</a:t>
            </a:r>
          </a:p>
          <a:p>
            <a:pPr lvl="1"/>
            <a:r>
              <a:rPr lang="en-US" dirty="0">
                <a:solidFill>
                  <a:srgbClr val="004687"/>
                </a:solidFill>
              </a:rPr>
              <a:t>Michael Wacha - </a:t>
            </a:r>
            <a:r>
              <a:rPr lang="en-US" sz="1800" b="0" i="0" u="none" strike="noStrike" dirty="0">
                <a:solidFill>
                  <a:srgbClr val="004687"/>
                </a:solidFill>
                <a:effectLst/>
                <a:latin typeface="Aptos Narrow" panose="020B0004020202020204" pitchFamily="34" charset="0"/>
              </a:rPr>
              <a:t>$4,838,235</a:t>
            </a:r>
            <a:r>
              <a:rPr lang="en-US" sz="1400" dirty="0">
                <a:solidFill>
                  <a:srgbClr val="004687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004687"/>
                </a:solidFill>
              </a:rPr>
              <a:t>Kris </a:t>
            </a:r>
            <a:r>
              <a:rPr lang="en-US" dirty="0" err="1">
                <a:solidFill>
                  <a:srgbClr val="004687"/>
                </a:solidFill>
              </a:rPr>
              <a:t>Bubic</a:t>
            </a:r>
            <a:r>
              <a:rPr lang="en-US" dirty="0">
                <a:solidFill>
                  <a:srgbClr val="004687"/>
                </a:solidFill>
              </a:rPr>
              <a:t> - </a:t>
            </a:r>
            <a:r>
              <a:rPr lang="en-US" sz="1800" b="0" i="0" u="none" strike="noStrike" dirty="0">
                <a:solidFill>
                  <a:srgbClr val="004687"/>
                </a:solidFill>
                <a:effectLst/>
                <a:latin typeface="Aptos Narrow" panose="020B0004020202020204" pitchFamily="34" charset="0"/>
              </a:rPr>
              <a:t>$2,937,500</a:t>
            </a:r>
            <a:r>
              <a:rPr lang="en-US" sz="1400" dirty="0">
                <a:solidFill>
                  <a:srgbClr val="004687"/>
                </a:solidFill>
              </a:rPr>
              <a:t> </a:t>
            </a:r>
            <a:endParaRPr lang="en-US" dirty="0">
              <a:solidFill>
                <a:srgbClr val="004687"/>
              </a:solidFill>
            </a:endParaRPr>
          </a:p>
          <a:p>
            <a:pPr lvl="1"/>
            <a:r>
              <a:rPr lang="en-US" dirty="0">
                <a:solidFill>
                  <a:srgbClr val="004687"/>
                </a:solidFill>
              </a:rPr>
              <a:t>Seth Lugo - </a:t>
            </a:r>
            <a:r>
              <a:rPr lang="en-US" sz="1800" b="0" i="0" u="none" strike="noStrike" dirty="0">
                <a:solidFill>
                  <a:srgbClr val="004687"/>
                </a:solidFill>
                <a:effectLst/>
                <a:latin typeface="Aptos Narrow" panose="020B0004020202020204" pitchFamily="34" charset="0"/>
              </a:rPr>
              <a:t>$2,777,778</a:t>
            </a:r>
            <a:r>
              <a:rPr lang="en-US" sz="1400" dirty="0">
                <a:solidFill>
                  <a:srgbClr val="004687"/>
                </a:solidFill>
              </a:rPr>
              <a:t> </a:t>
            </a:r>
            <a:endParaRPr lang="en-US" b="1" dirty="0">
              <a:solidFill>
                <a:srgbClr val="004687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4687"/>
              </a:solidFill>
            </a:endParaRPr>
          </a:p>
          <a:p>
            <a:r>
              <a:rPr lang="en-US" dirty="0">
                <a:solidFill>
                  <a:srgbClr val="004687"/>
                </a:solidFill>
              </a:rPr>
              <a:t>Bottom 3 Pitchers based on $/WAR</a:t>
            </a:r>
          </a:p>
          <a:p>
            <a:pPr lvl="1"/>
            <a:r>
              <a:rPr lang="en-US" dirty="0">
                <a:solidFill>
                  <a:srgbClr val="004687"/>
                </a:solidFill>
              </a:rPr>
              <a:t>Will Smith - </a:t>
            </a:r>
            <a:r>
              <a:rPr lang="en-US" sz="1800" b="0" i="0" u="none" strike="noStrike" dirty="0">
                <a:solidFill>
                  <a:srgbClr val="004687"/>
                </a:solidFill>
                <a:effectLst/>
                <a:latin typeface="Aptos Narrow" panose="020B0004020202020204" pitchFamily="34" charset="0"/>
              </a:rPr>
              <a:t>-$6,250,000</a:t>
            </a:r>
            <a:r>
              <a:rPr lang="en-US" sz="1400" dirty="0">
                <a:solidFill>
                  <a:srgbClr val="004687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004687"/>
                </a:solidFill>
              </a:rPr>
              <a:t>Chris Stratton - </a:t>
            </a:r>
            <a:r>
              <a:rPr lang="en-US" sz="1800" b="0" i="0" u="none" strike="noStrike" dirty="0">
                <a:solidFill>
                  <a:srgbClr val="004687"/>
                </a:solidFill>
                <a:effectLst/>
                <a:latin typeface="Aptos Narrow" panose="020B0004020202020204" pitchFamily="34" charset="0"/>
              </a:rPr>
              <a:t>-$5,000,000</a:t>
            </a:r>
            <a:r>
              <a:rPr lang="en-US" sz="1400" dirty="0">
                <a:solidFill>
                  <a:srgbClr val="004687"/>
                </a:solidFill>
              </a:rPr>
              <a:t> </a:t>
            </a:r>
            <a:endParaRPr lang="en-US" dirty="0">
              <a:solidFill>
                <a:srgbClr val="004687"/>
              </a:solidFill>
            </a:endParaRPr>
          </a:p>
          <a:p>
            <a:pPr lvl="1"/>
            <a:r>
              <a:rPr lang="en-US" dirty="0">
                <a:solidFill>
                  <a:srgbClr val="004687"/>
                </a:solidFill>
              </a:rPr>
              <a:t>Hunter Harvey - </a:t>
            </a:r>
            <a:r>
              <a:rPr lang="en-US" sz="1800" b="0" i="0" u="none" strike="noStrike" dirty="0">
                <a:solidFill>
                  <a:srgbClr val="004687"/>
                </a:solidFill>
                <a:effectLst/>
                <a:latin typeface="Aptos Narrow" panose="020B0004020202020204" pitchFamily="34" charset="0"/>
              </a:rPr>
              <a:t>-$4,812,500</a:t>
            </a:r>
            <a:r>
              <a:rPr lang="en-US" sz="1400" dirty="0">
                <a:solidFill>
                  <a:srgbClr val="004687"/>
                </a:solidFill>
              </a:rPr>
              <a:t> </a:t>
            </a:r>
            <a:endParaRPr lang="en-US" dirty="0">
              <a:solidFill>
                <a:srgbClr val="004687"/>
              </a:solidFill>
            </a:endParaRPr>
          </a:p>
          <a:p>
            <a:endParaRPr lang="en-US" dirty="0"/>
          </a:p>
        </p:txBody>
      </p:sp>
      <p:pic>
        <p:nvPicPr>
          <p:cNvPr id="4" name="Picture 12" descr="Kansas City Royals - Wikipedia">
            <a:extLst>
              <a:ext uri="{FF2B5EF4-FFF2-40B4-BE49-F238E27FC236}">
                <a16:creationId xmlns:a16="http://schemas.microsoft.com/office/drawing/2014/main" id="{2912EB26-F517-B1E4-0CB9-E54AB8D17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4637" y="251003"/>
            <a:ext cx="2031262" cy="314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30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A7883-81F5-589F-A81A-EA146EDA6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7E60-C63F-6396-9BCD-BF14FCAB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E20E32"/>
                </a:solidFill>
              </a:rPr>
              <a:t>Minnesota Twins (82-80)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AA5CB-68BF-4D3C-D84E-64D42BC52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E20E32"/>
              </a:solidFill>
            </a:endParaRPr>
          </a:p>
          <a:p>
            <a:r>
              <a:rPr lang="en-US" dirty="0">
                <a:solidFill>
                  <a:srgbClr val="E20E32"/>
                </a:solidFill>
              </a:rPr>
              <a:t>Top 3 Position Players based on $/WAR</a:t>
            </a:r>
          </a:p>
          <a:p>
            <a:pPr lvl="1"/>
            <a:r>
              <a:rPr lang="en-US" dirty="0">
                <a:solidFill>
                  <a:srgbClr val="E20E32"/>
                </a:solidFill>
              </a:rPr>
              <a:t>Max Kepler - </a:t>
            </a:r>
            <a:r>
              <a:rPr lang="en-US" sz="1800" b="0" i="0" u="none" strike="noStrike" dirty="0">
                <a:solidFill>
                  <a:srgbClr val="E20E32"/>
                </a:solidFill>
                <a:effectLst/>
                <a:latin typeface="Aptos Narrow" panose="020B0004020202020204" pitchFamily="34" charset="0"/>
              </a:rPr>
              <a:t>$10,000,000.00</a:t>
            </a:r>
            <a:r>
              <a:rPr lang="en-US" dirty="0">
                <a:solidFill>
                  <a:srgbClr val="E20E32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E20E32"/>
                </a:solidFill>
              </a:rPr>
              <a:t>Carlos Correa - </a:t>
            </a:r>
            <a:r>
              <a:rPr lang="en-US" sz="1800" b="0" i="0" u="none" strike="noStrike" dirty="0">
                <a:solidFill>
                  <a:srgbClr val="E20E32"/>
                </a:solidFill>
                <a:effectLst/>
                <a:latin typeface="Aptos Narrow" panose="020B0004020202020204" pitchFamily="34" charset="0"/>
              </a:rPr>
              <a:t>$9,009,008.92</a:t>
            </a:r>
            <a:r>
              <a:rPr lang="en-US" dirty="0">
                <a:solidFill>
                  <a:srgbClr val="E20E32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E20E32"/>
                </a:solidFill>
              </a:rPr>
              <a:t>Carlos Santana - </a:t>
            </a:r>
            <a:r>
              <a:rPr lang="en-US" sz="1800" b="0" i="0" u="none" strike="noStrike" dirty="0">
                <a:solidFill>
                  <a:srgbClr val="E20E32"/>
                </a:solidFill>
                <a:effectLst/>
                <a:latin typeface="Aptos Narrow" panose="020B0004020202020204" pitchFamily="34" charset="0"/>
              </a:rPr>
              <a:t>$2,200,000.00</a:t>
            </a:r>
            <a:r>
              <a:rPr lang="en-US" sz="1400" dirty="0">
                <a:solidFill>
                  <a:srgbClr val="E20E32"/>
                </a:solidFill>
              </a:rPr>
              <a:t> </a:t>
            </a:r>
            <a:endParaRPr lang="en-US" dirty="0">
              <a:solidFill>
                <a:srgbClr val="E20E32"/>
              </a:solidFill>
            </a:endParaRPr>
          </a:p>
          <a:p>
            <a:r>
              <a:rPr lang="en-US" dirty="0">
                <a:solidFill>
                  <a:srgbClr val="E20E32"/>
                </a:solidFill>
              </a:rPr>
              <a:t>Bottom 3 Position Players based on $/WAR</a:t>
            </a:r>
          </a:p>
          <a:p>
            <a:pPr lvl="1"/>
            <a:r>
              <a:rPr lang="en-US" dirty="0">
                <a:solidFill>
                  <a:srgbClr val="E20E32"/>
                </a:solidFill>
              </a:rPr>
              <a:t>Manuel Margot - </a:t>
            </a:r>
            <a:r>
              <a:rPr lang="en-US" sz="1800" b="0" i="0" u="none" strike="noStrike" dirty="0">
                <a:solidFill>
                  <a:srgbClr val="E20E32"/>
                </a:solidFill>
                <a:effectLst/>
                <a:latin typeface="Aptos Narrow" panose="020B0004020202020204" pitchFamily="34" charset="0"/>
              </a:rPr>
              <a:t>-$4,444,444.44</a:t>
            </a:r>
            <a:r>
              <a:rPr lang="en-US" sz="1400" dirty="0">
                <a:solidFill>
                  <a:srgbClr val="E20E32"/>
                </a:solidFill>
              </a:rPr>
              <a:t> </a:t>
            </a:r>
            <a:endParaRPr lang="en-US" dirty="0">
              <a:solidFill>
                <a:srgbClr val="E20E32"/>
              </a:solidFill>
            </a:endParaRPr>
          </a:p>
          <a:p>
            <a:pPr lvl="1"/>
            <a:r>
              <a:rPr lang="en-US" dirty="0">
                <a:solidFill>
                  <a:srgbClr val="E20E32"/>
                </a:solidFill>
              </a:rPr>
              <a:t>Edouard Julien  - </a:t>
            </a:r>
            <a:r>
              <a:rPr lang="en-US" sz="1800" b="0" i="0" u="none" strike="noStrike" dirty="0">
                <a:solidFill>
                  <a:srgbClr val="E20E32"/>
                </a:solidFill>
                <a:effectLst/>
                <a:latin typeface="Aptos Narrow" panose="020B0004020202020204" pitchFamily="34" charset="0"/>
              </a:rPr>
              <a:t>-$2,409,000.00</a:t>
            </a:r>
            <a:r>
              <a:rPr lang="en-US" sz="1400" dirty="0">
                <a:solidFill>
                  <a:srgbClr val="E20E32"/>
                </a:solidFill>
              </a:rPr>
              <a:t> </a:t>
            </a:r>
            <a:endParaRPr lang="en-US" dirty="0">
              <a:solidFill>
                <a:srgbClr val="E20E32"/>
              </a:solidFill>
            </a:endParaRPr>
          </a:p>
          <a:p>
            <a:pPr lvl="1"/>
            <a:r>
              <a:rPr lang="en-US" dirty="0">
                <a:solidFill>
                  <a:srgbClr val="E20E32"/>
                </a:solidFill>
              </a:rPr>
              <a:t>Austin Martin - </a:t>
            </a:r>
            <a:r>
              <a:rPr lang="en-US" sz="1800" b="0" i="0" u="none" strike="noStrike" dirty="0">
                <a:solidFill>
                  <a:srgbClr val="E20E32"/>
                </a:solidFill>
                <a:effectLst/>
                <a:latin typeface="Aptos Narrow" panose="020B0004020202020204" pitchFamily="34" charset="0"/>
              </a:rPr>
              <a:t>-$560,898.00</a:t>
            </a:r>
            <a:r>
              <a:rPr lang="en-US" sz="1400" dirty="0">
                <a:solidFill>
                  <a:srgbClr val="E20E32"/>
                </a:solidFill>
              </a:rPr>
              <a:t> </a:t>
            </a:r>
            <a:endParaRPr lang="en-US" dirty="0">
              <a:solidFill>
                <a:srgbClr val="E20E32"/>
              </a:solidFill>
            </a:endParaRPr>
          </a:p>
          <a:p>
            <a:endParaRPr lang="en-US" dirty="0"/>
          </a:p>
        </p:txBody>
      </p:sp>
      <p:pic>
        <p:nvPicPr>
          <p:cNvPr id="5" name="Picture 20" descr="Minnesota Twins Scores, Stats and Highlights - ESPN">
            <a:extLst>
              <a:ext uri="{FF2B5EF4-FFF2-40B4-BE49-F238E27FC236}">
                <a16:creationId xmlns:a16="http://schemas.microsoft.com/office/drawing/2014/main" id="{F6AFA306-BE7B-EF47-62B6-4FFC4965C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83362" y="365125"/>
            <a:ext cx="2040618" cy="204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003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BA8B2-A45C-DA59-FE03-799D0D8D2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193C-2A4E-E185-E09F-1704565B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E20E32"/>
                </a:solidFill>
              </a:rPr>
              <a:t>Minnesota Twins (82-80)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8136-BCDB-EBE9-E2F9-EEC1B05E9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E20E32"/>
              </a:solidFill>
            </a:endParaRPr>
          </a:p>
          <a:p>
            <a:r>
              <a:rPr lang="en-US" dirty="0">
                <a:solidFill>
                  <a:srgbClr val="E20E32"/>
                </a:solidFill>
              </a:rPr>
              <a:t>Top 3 Pitchers based on $/WAR</a:t>
            </a:r>
          </a:p>
          <a:p>
            <a:pPr lvl="1"/>
            <a:r>
              <a:rPr lang="en-US" dirty="0">
                <a:solidFill>
                  <a:srgbClr val="E20E32"/>
                </a:solidFill>
              </a:rPr>
              <a:t>Brent Headrick - </a:t>
            </a:r>
            <a:r>
              <a:rPr lang="en-US" sz="1800" b="0" i="0" u="none" strike="noStrike" dirty="0">
                <a:solidFill>
                  <a:srgbClr val="E20E32"/>
                </a:solidFill>
                <a:effectLst/>
                <a:latin typeface="Aptos Narrow" panose="020B0004020202020204" pitchFamily="34" charset="0"/>
              </a:rPr>
              <a:t>$12,500,000</a:t>
            </a:r>
            <a:r>
              <a:rPr lang="en-US" sz="1400" dirty="0">
                <a:solidFill>
                  <a:srgbClr val="E20E32"/>
                </a:solidFill>
              </a:rPr>
              <a:t> </a:t>
            </a:r>
            <a:endParaRPr lang="en-US" dirty="0">
              <a:solidFill>
                <a:srgbClr val="E20E32"/>
              </a:solidFill>
            </a:endParaRPr>
          </a:p>
          <a:p>
            <a:pPr lvl="1"/>
            <a:r>
              <a:rPr lang="en-US" dirty="0">
                <a:solidFill>
                  <a:srgbClr val="E20E32"/>
                </a:solidFill>
              </a:rPr>
              <a:t>Diego Castillo - </a:t>
            </a:r>
            <a:r>
              <a:rPr lang="en-US" sz="1800" b="0" i="0" u="none" strike="noStrike" dirty="0">
                <a:solidFill>
                  <a:srgbClr val="E20E32"/>
                </a:solidFill>
                <a:effectLst/>
                <a:latin typeface="Aptos Narrow" panose="020B0004020202020204" pitchFamily="34" charset="0"/>
              </a:rPr>
              <a:t>$11,250,000</a:t>
            </a:r>
            <a:r>
              <a:rPr lang="en-US" sz="1400" dirty="0">
                <a:solidFill>
                  <a:srgbClr val="E20E32"/>
                </a:solidFill>
              </a:rPr>
              <a:t> </a:t>
            </a:r>
            <a:endParaRPr lang="en-US" dirty="0">
              <a:solidFill>
                <a:srgbClr val="E20E32"/>
              </a:solidFill>
            </a:endParaRPr>
          </a:p>
          <a:p>
            <a:pPr lvl="1"/>
            <a:r>
              <a:rPr lang="en-US" dirty="0">
                <a:solidFill>
                  <a:srgbClr val="E20E32"/>
                </a:solidFill>
              </a:rPr>
              <a:t>Michael Tonkin - </a:t>
            </a:r>
            <a:r>
              <a:rPr lang="en-US" sz="1800" b="0" i="0" u="none" strike="noStrike" dirty="0">
                <a:solidFill>
                  <a:srgbClr val="E20E32"/>
                </a:solidFill>
                <a:effectLst/>
                <a:latin typeface="Aptos Narrow" panose="020B0004020202020204" pitchFamily="34" charset="0"/>
              </a:rPr>
              <a:t>$4,500,000</a:t>
            </a:r>
            <a:r>
              <a:rPr lang="en-US" sz="1400" dirty="0">
                <a:solidFill>
                  <a:srgbClr val="E20E32"/>
                </a:solidFill>
              </a:rPr>
              <a:t> </a:t>
            </a:r>
            <a:endParaRPr lang="en-US" b="1" dirty="0">
              <a:solidFill>
                <a:srgbClr val="E20E32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E20E32"/>
              </a:solidFill>
            </a:endParaRPr>
          </a:p>
          <a:p>
            <a:r>
              <a:rPr lang="en-US" dirty="0">
                <a:solidFill>
                  <a:srgbClr val="E20E32"/>
                </a:solidFill>
              </a:rPr>
              <a:t>Bottom 3 Pitchers based on $/WAR</a:t>
            </a:r>
          </a:p>
          <a:p>
            <a:pPr lvl="1"/>
            <a:r>
              <a:rPr lang="en-US" dirty="0">
                <a:solidFill>
                  <a:srgbClr val="E20E32"/>
                </a:solidFill>
              </a:rPr>
              <a:t>Louis Varland - </a:t>
            </a:r>
            <a:r>
              <a:rPr lang="en-US" sz="1800" b="0" i="0" u="none" strike="noStrike" dirty="0">
                <a:solidFill>
                  <a:srgbClr val="E20E32"/>
                </a:solidFill>
                <a:effectLst/>
                <a:latin typeface="Aptos Narrow" panose="020B0004020202020204" pitchFamily="34" charset="0"/>
              </a:rPr>
              <a:t>-$133,547</a:t>
            </a:r>
            <a:r>
              <a:rPr lang="en-US" sz="1400" dirty="0">
                <a:solidFill>
                  <a:srgbClr val="E20E32"/>
                </a:solidFill>
              </a:rPr>
              <a:t> </a:t>
            </a:r>
            <a:endParaRPr lang="en-US" dirty="0">
              <a:solidFill>
                <a:srgbClr val="E20E32"/>
              </a:solidFill>
            </a:endParaRPr>
          </a:p>
          <a:p>
            <a:pPr lvl="1"/>
            <a:r>
              <a:rPr lang="en-US" dirty="0">
                <a:solidFill>
                  <a:srgbClr val="E20E32"/>
                </a:solidFill>
              </a:rPr>
              <a:t>Scott Blewett - </a:t>
            </a:r>
            <a:r>
              <a:rPr lang="en-US" sz="1800" b="0" i="0" u="none" strike="noStrike" dirty="0">
                <a:solidFill>
                  <a:srgbClr val="E20E32"/>
                </a:solidFill>
                <a:effectLst/>
                <a:latin typeface="Aptos Narrow" panose="020B0004020202020204" pitchFamily="34" charset="0"/>
              </a:rPr>
              <a:t>$223,763</a:t>
            </a:r>
            <a:r>
              <a:rPr lang="en-US" sz="1400" dirty="0">
                <a:solidFill>
                  <a:srgbClr val="E20E32"/>
                </a:solidFill>
              </a:rPr>
              <a:t> </a:t>
            </a:r>
            <a:endParaRPr lang="en-US" dirty="0">
              <a:solidFill>
                <a:srgbClr val="E20E32"/>
              </a:solidFill>
            </a:endParaRPr>
          </a:p>
          <a:p>
            <a:pPr lvl="1"/>
            <a:r>
              <a:rPr lang="en-US" dirty="0">
                <a:solidFill>
                  <a:srgbClr val="E20E32"/>
                </a:solidFill>
              </a:rPr>
              <a:t>Bailey Ober - </a:t>
            </a:r>
            <a:r>
              <a:rPr lang="en-US" sz="1800" b="0" i="0" u="none" strike="noStrike" dirty="0">
                <a:solidFill>
                  <a:srgbClr val="E20E32"/>
                </a:solidFill>
                <a:effectLst/>
                <a:latin typeface="Aptos Narrow" panose="020B0004020202020204" pitchFamily="34" charset="0"/>
              </a:rPr>
              <a:t>$375,829</a:t>
            </a:r>
            <a:r>
              <a:rPr lang="en-US" sz="1400" dirty="0">
                <a:solidFill>
                  <a:srgbClr val="E20E32"/>
                </a:solidFill>
              </a:rPr>
              <a:t> </a:t>
            </a:r>
            <a:endParaRPr lang="en-US" dirty="0">
              <a:solidFill>
                <a:srgbClr val="E20E32"/>
              </a:solidFill>
            </a:endParaRPr>
          </a:p>
          <a:p>
            <a:endParaRPr lang="en-US" dirty="0"/>
          </a:p>
        </p:txBody>
      </p:sp>
      <p:pic>
        <p:nvPicPr>
          <p:cNvPr id="5" name="Picture 20" descr="Minnesota Twins Scores, Stats and Highlights - ESPN">
            <a:extLst>
              <a:ext uri="{FF2B5EF4-FFF2-40B4-BE49-F238E27FC236}">
                <a16:creationId xmlns:a16="http://schemas.microsoft.com/office/drawing/2014/main" id="{20DDAB63-F047-F057-E928-E0CBA5461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83362" y="365125"/>
            <a:ext cx="2040618" cy="204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747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FD03-0540-8E88-D4A7-E6B697E5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Top 10 AL Central Position Players based on $/WAR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71A83-7F3A-6C5B-FDAD-277BC7A7F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669"/>
            <a:ext cx="10515600" cy="471392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Andrew Vaughn (CWS)</a:t>
            </a:r>
          </a:p>
          <a:p>
            <a:pPr marL="514350" indent="-514350">
              <a:buAutoNum type="arabicPeriod"/>
            </a:pPr>
            <a:r>
              <a:rPr lang="en-US" dirty="0"/>
              <a:t>Nicky Lopez (CWS)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E20E32"/>
                </a:solidFill>
              </a:rPr>
              <a:t>Max Kepler (MIN)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E20E32"/>
                </a:solidFill>
              </a:rPr>
              <a:t>Carlos Correa (MIN)</a:t>
            </a:r>
          </a:p>
          <a:p>
            <a:pPr marL="514350" indent="-514350">
              <a:buAutoNum type="arabicPeriod"/>
            </a:pPr>
            <a:r>
              <a:rPr lang="en-US" dirty="0"/>
              <a:t>Luis Robert Jr. (CWS)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4687"/>
                </a:solidFill>
              </a:rPr>
              <a:t>Salvador Perez (KC)</a:t>
            </a:r>
          </a:p>
          <a:p>
            <a:pPr marL="514350" indent="-514350">
              <a:buAutoNum type="arabicPeriod"/>
            </a:pPr>
            <a:r>
              <a:rPr lang="en-US" dirty="0"/>
              <a:t>Korey Lee (CWS)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4687"/>
                </a:solidFill>
              </a:rPr>
              <a:t>Dairon Blanco (KC)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Josh Naylor (CLE)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Colt Keith (DET)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51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5F4E7-514E-EA25-35C0-9E95644FD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B3F7-D231-9871-544B-7F1119A9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Top 10 AL Central Pitchers based on $/WAR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A8321-3593-726F-415B-6854FC607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669"/>
            <a:ext cx="10515600" cy="471392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rgbClr val="E20E32"/>
                </a:solidFill>
              </a:rPr>
              <a:t>Brent Headrick (MIN)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E20E32"/>
                </a:solidFill>
              </a:rPr>
              <a:t>Diego Castillo (MIN)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4687"/>
                </a:solidFill>
              </a:rPr>
              <a:t>Michael Wacha (KC)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E20E32"/>
                </a:solidFill>
              </a:rPr>
              <a:t>Michael Tonkin (MIN)</a:t>
            </a:r>
          </a:p>
          <a:p>
            <a:pPr marL="514350" indent="-514350">
              <a:buAutoNum type="arabicPeriod"/>
            </a:pPr>
            <a:r>
              <a:rPr lang="en-US" dirty="0"/>
              <a:t>Drew Thrope (CWS)</a:t>
            </a:r>
          </a:p>
          <a:p>
            <a:pPr marL="514350" indent="-514350">
              <a:buAutoNum type="arabicPeriod"/>
            </a:pPr>
            <a:r>
              <a:rPr lang="en-US" dirty="0"/>
              <a:t>Michael Soroka (CWS)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Casey Mize (DET)</a:t>
            </a:r>
          </a:p>
          <a:p>
            <a:pPr marL="514350" indent="-514350">
              <a:buAutoNum type="arabicPeriod"/>
            </a:pPr>
            <a:r>
              <a:rPr lang="en-US" b="0" i="0" u="none" strike="noStrike" dirty="0">
                <a:solidFill>
                  <a:srgbClr val="E20E32"/>
                </a:solidFill>
                <a:effectLst/>
              </a:rPr>
              <a:t>Jhoan Durán</a:t>
            </a:r>
            <a:r>
              <a:rPr lang="en-US" dirty="0">
                <a:solidFill>
                  <a:srgbClr val="E20E32"/>
                </a:solidFill>
              </a:rPr>
              <a:t> (MIN)</a:t>
            </a:r>
          </a:p>
          <a:p>
            <a:pPr marL="514350" indent="-514350">
              <a:buAutoNum type="arabicPeriod"/>
            </a:pPr>
            <a:r>
              <a:rPr lang="en-US" dirty="0" err="1">
                <a:solidFill>
                  <a:schemeClr val="accent2"/>
                </a:solidFill>
              </a:rPr>
              <a:t>Keider</a:t>
            </a:r>
            <a:r>
              <a:rPr lang="en-US" dirty="0">
                <a:solidFill>
                  <a:schemeClr val="accent2"/>
                </a:solidFill>
              </a:rPr>
              <a:t> Montero (DET)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4687"/>
                </a:solidFill>
              </a:rPr>
              <a:t>Kris </a:t>
            </a:r>
            <a:r>
              <a:rPr lang="en-US" dirty="0" err="1">
                <a:solidFill>
                  <a:srgbClr val="004687"/>
                </a:solidFill>
              </a:rPr>
              <a:t>Bubic</a:t>
            </a:r>
            <a:r>
              <a:rPr lang="en-US" dirty="0">
                <a:solidFill>
                  <a:srgbClr val="004687"/>
                </a:solidFill>
              </a:rPr>
              <a:t> (KC)</a:t>
            </a:r>
          </a:p>
        </p:txBody>
      </p:sp>
    </p:spTree>
    <p:extLst>
      <p:ext uri="{BB962C8B-B14F-4D97-AF65-F5344CB8AC3E}">
        <p14:creationId xmlns:p14="http://schemas.microsoft.com/office/powerpoint/2010/main" val="182821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600F-5C76-EABB-651D-BEF4B16F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 Central 2024 Standings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4A9FA3-687F-850C-3A42-CD1345F81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747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393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1A5C0-D8A7-D003-269D-8BE2DECB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Optimization Model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Method/Steps</a:t>
            </a:r>
          </a:p>
        </p:txBody>
      </p:sp>
    </p:spTree>
    <p:extLst>
      <p:ext uri="{BB962C8B-B14F-4D97-AF65-F5344CB8AC3E}">
        <p14:creationId xmlns:p14="http://schemas.microsoft.com/office/powerpoint/2010/main" val="2238688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2E0FE8-294E-BB39-09BA-19395DB28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881155A-E800-CE5A-EB32-97CE9E836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C1AC5-2C3B-CB5F-9972-565558B5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Budget Optimization Model for AL Central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7088-52E5-E954-7D12-8350FA2DB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914400" lvl="1" indent="-457200">
              <a:buAutoNum type="arabicPeriod"/>
            </a:pPr>
            <a:r>
              <a:rPr lang="en-US" dirty="0"/>
              <a:t>Input Data Collection </a:t>
            </a:r>
          </a:p>
          <a:p>
            <a:pPr lvl="2">
              <a:buFontTx/>
              <a:buChar char="-"/>
            </a:pPr>
            <a:r>
              <a:rPr lang="en-US" dirty="0"/>
              <a:t>Team salary data from 2024 season  - based on what was on Spotrac.com (limited)</a:t>
            </a:r>
          </a:p>
          <a:p>
            <a:pPr lvl="2">
              <a:buFontTx/>
              <a:buChar char="-"/>
            </a:pPr>
            <a:r>
              <a:rPr lang="en-US" dirty="0"/>
              <a:t>Performance data (WAR) for pitchers and position players</a:t>
            </a:r>
          </a:p>
          <a:p>
            <a:pPr lvl="2">
              <a:buFontTx/>
              <a:buChar char="-"/>
            </a:pPr>
            <a:r>
              <a:rPr lang="en-US" dirty="0"/>
              <a:t>Current budget allocations for AL Central teams</a:t>
            </a:r>
          </a:p>
          <a:p>
            <a:pPr marL="914400" lvl="1" indent="-457200">
              <a:buAutoNum type="arabicPeriod" startAt="2"/>
            </a:pPr>
            <a:endParaRPr lang="en-US" dirty="0"/>
          </a:p>
          <a:p>
            <a:pPr marL="914400" lvl="1" indent="-457200">
              <a:buAutoNum type="arabicPeriod" startAt="2"/>
            </a:pPr>
            <a:r>
              <a:rPr lang="en-US" dirty="0"/>
              <a:t>Efficiency Calculation </a:t>
            </a:r>
          </a:p>
          <a:p>
            <a:pPr lvl="2">
              <a:buFontTx/>
              <a:buChar char="-"/>
            </a:pPr>
            <a:r>
              <a:rPr lang="en-US" dirty="0"/>
              <a:t>Calculated $/WAR efficiency metrics for pitchers and position players</a:t>
            </a:r>
          </a:p>
          <a:p>
            <a:pPr marL="914400" lvl="1" indent="-457200">
              <a:buAutoNum type="arabicPeriod" startAt="3"/>
            </a:pPr>
            <a:endParaRPr lang="en-US" dirty="0"/>
          </a:p>
          <a:p>
            <a:pPr marL="914400" lvl="1" indent="-457200">
              <a:buAutoNum type="arabicPeriod" startAt="3"/>
            </a:pPr>
            <a:r>
              <a:rPr lang="en-US" dirty="0"/>
              <a:t>Optimization Model Design </a:t>
            </a:r>
          </a:p>
          <a:p>
            <a:pPr lvl="2">
              <a:buFontTx/>
              <a:buChar char="-"/>
            </a:pPr>
            <a:r>
              <a:rPr lang="en-US" dirty="0"/>
              <a:t>Created budget allocation model with constraints </a:t>
            </a:r>
          </a:p>
          <a:p>
            <a:pPr lvl="2">
              <a:buFontTx/>
              <a:buChar char="-"/>
            </a:pPr>
            <a:r>
              <a:rPr lang="en-US" dirty="0"/>
              <a:t>Used Excel Solver to find the optimal budget split that maximizes WAR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12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007C40-98E0-23E7-B47D-39ED3BFC6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D5400-B8D2-062A-3009-28AA22F78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3E450-C811-1457-82B9-894E9FF55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Budget Optimization Model for AL Central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EEC1E-6D65-EB20-53A8-C7CC2E263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914400" lvl="1" indent="-457200">
              <a:buAutoNum type="arabicPeriod" startAt="4"/>
            </a:pPr>
            <a:r>
              <a:rPr lang="en-US" dirty="0"/>
              <a:t>Constraint Handling </a:t>
            </a:r>
          </a:p>
          <a:p>
            <a:pPr lvl="2">
              <a:buFontTx/>
              <a:buChar char="-"/>
            </a:pPr>
            <a:r>
              <a:rPr lang="en-US" dirty="0"/>
              <a:t>Ensured both pitching and position player needs were met </a:t>
            </a:r>
          </a:p>
          <a:p>
            <a:pPr lvl="2">
              <a:buFontTx/>
              <a:buChar char="-"/>
            </a:pPr>
            <a:r>
              <a:rPr lang="en-US" dirty="0"/>
              <a:t>Prevented solutions that would over allocate to one group </a:t>
            </a:r>
          </a:p>
          <a:p>
            <a:pPr lvl="2">
              <a:buFontTx/>
              <a:buChar char="-"/>
            </a:pPr>
            <a:r>
              <a:rPr lang="en-US" dirty="0"/>
              <a:t>Accounted for negative position player WAR (White Sox)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AutoNum type="arabicPeriod" startAt="5"/>
            </a:pPr>
            <a:r>
              <a:rPr lang="en-US" dirty="0"/>
              <a:t>Comparative Analysis</a:t>
            </a:r>
          </a:p>
          <a:p>
            <a:pPr lvl="2">
              <a:buFontTx/>
              <a:buChar char="-"/>
            </a:pPr>
            <a:r>
              <a:rPr lang="en-US" dirty="0"/>
              <a:t>Compared current vs. optimal allocations for each team </a:t>
            </a:r>
          </a:p>
          <a:p>
            <a:pPr lvl="2">
              <a:buFontTx/>
              <a:buChar char="-"/>
            </a:pPr>
            <a:r>
              <a:rPr lang="en-US" dirty="0"/>
              <a:t>Calculated potential WAR improvement and percentage gains</a:t>
            </a:r>
          </a:p>
          <a:p>
            <a:pPr lvl="2">
              <a:buFontTx/>
              <a:buChar char="-"/>
            </a:pPr>
            <a:r>
              <a:rPr lang="en-US" dirty="0"/>
              <a:t>Identified teams with greatest optimization opportunities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90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E3B2C-3A2A-1C61-A31B-999AFB5A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3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Optimization Sheet in Excel (images)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F3146-705A-D592-7D25-384BC59E2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171" y="1197429"/>
            <a:ext cx="3595210" cy="5476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11BF8B-0FD6-3BB9-F448-B383E3BB3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857" y="1562554"/>
            <a:ext cx="5264166" cy="50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73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ECA513-3E04-3F29-FCF8-115583E7D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E15E12E-C266-3C85-0C56-FE19B3229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157B0EA-0A10-97B1-42AB-229EFFC85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75A81-13A3-DB49-EBBF-06D46774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Optimization Model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43055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D2012C-B2B5-C06F-3E10-D27EE3A5C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3B372-7471-48B9-443C-4B8EF467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Optimization Results to be Transformed into Charts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9703C-8352-0F9D-21B4-6369B7073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536456"/>
            <a:ext cx="10905066" cy="267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37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F55EF8-B72D-4A82-0A95-05F95E599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E566D-344C-1348-350C-E7B885B48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Optimization Model Findings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45B7B1D-8757-9966-451D-F2CEDCCF1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621773"/>
              </p:ext>
            </p:extLst>
          </p:nvPr>
        </p:nvGraphicFramePr>
        <p:xfrm>
          <a:off x="643467" y="1675227"/>
          <a:ext cx="10905066" cy="439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7234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C9A04B-6F1F-ECDC-A493-FE3486BC4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A555B-8220-5185-8E01-4DED2B63C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Optimization Model Findings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413D7C5-BD30-55C8-52B9-10109B7B8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114625"/>
              </p:ext>
            </p:extLst>
          </p:nvPr>
        </p:nvGraphicFramePr>
        <p:xfrm>
          <a:off x="653627" y="1675227"/>
          <a:ext cx="10905066" cy="4899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93820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5EEB04-A5F1-6EAD-405F-D5C474D11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6C1D62B-DE57-FB16-E971-DF45540CD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924A1-8537-E9E5-E0D0-41E024B9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Summary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FF077-376C-4E64-ECDC-ACCD33089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Cleveland is the Moneyball team of the AL Central, spending is low, and performance is high</a:t>
            </a:r>
          </a:p>
          <a:p>
            <a:r>
              <a:rPr lang="en-US" dirty="0"/>
              <a:t>Detroit also keeps spending low and focuses on young talent as they continue to build</a:t>
            </a:r>
          </a:p>
          <a:p>
            <a:r>
              <a:rPr lang="en-US" dirty="0"/>
              <a:t>Kansas City and Minnesota spend around the same and finish middle of the pack </a:t>
            </a:r>
          </a:p>
          <a:p>
            <a:r>
              <a:rPr lang="en-US" dirty="0"/>
              <a:t>Chicago is spending too much for the lack of performance, creating inefficient spending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42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8C818C-8911-D9EB-DFF4-FC162C5B5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0DB40D-7101-3887-815E-04514B04B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14BDA-A05B-41D8-CDB9-7B7D8CF4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Disclaimer!!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A5B33-0271-941D-7816-DF05F951D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All of these findings are based on the player salary data that was found on Spotrac.com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of the players did not have salary data so some of these findings could be skewed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5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C7611-987F-7855-9903-7D85529A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Payroll Disparities across the AL Central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1E91D79-EE83-6482-3B69-5613DBEBF9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9149830"/>
              </p:ext>
            </p:extLst>
          </p:nvPr>
        </p:nvGraphicFramePr>
        <p:xfrm>
          <a:off x="643467" y="1675227"/>
          <a:ext cx="10905066" cy="439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7563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092E8B-43EF-9CE4-54CF-54A468889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11F0B-0A6A-8496-E565-76680E7A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Salary Efficiency across the AL Central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1D9F960-658A-A216-5581-B13C9DCAC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369348"/>
              </p:ext>
            </p:extLst>
          </p:nvPr>
        </p:nvGraphicFramePr>
        <p:xfrm>
          <a:off x="643467" y="1675227"/>
          <a:ext cx="10905066" cy="439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6778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F30895-2EE2-5DED-D6C1-BA24BFD4E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97FC9-BF10-0646-61C3-C6819AAF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 Central: Position Player Salary Efficiency Analysis (2024)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11E6012-EC37-6DD1-34C4-D538F5388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199984"/>
              </p:ext>
            </p:extLst>
          </p:nvPr>
        </p:nvGraphicFramePr>
        <p:xfrm>
          <a:off x="643467" y="1675227"/>
          <a:ext cx="10905066" cy="439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566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2B2563-23BA-8BD4-D77B-44D6DC8B2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857A8-B647-C1E4-57D7-97FB5B9D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 Central: Pitcher Salary Efficiency Analysis (2024)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C84EF11-22A8-97B9-B439-9854172BC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11872"/>
              </p:ext>
            </p:extLst>
          </p:nvPr>
        </p:nvGraphicFramePr>
        <p:xfrm>
          <a:off x="643467" y="1675227"/>
          <a:ext cx="10905066" cy="439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2420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114065-472B-0B0F-69EF-F8012E9A4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6D167-3733-F72A-DC82-96767D554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 Central: Pitcher Salary Efficiency Analysis (2024)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D7B8C50-D465-6563-F8A0-853D0A72C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010181"/>
              </p:ext>
            </p:extLst>
          </p:nvPr>
        </p:nvGraphicFramePr>
        <p:xfrm>
          <a:off x="643467" y="1675227"/>
          <a:ext cx="10905066" cy="439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3712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3A8B-2AA0-5F2D-F166-D37AC6C7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Chicago White Sox (41-121)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E297-3326-96F5-B42B-676366024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Top 3 Position Players based on $/WAR</a:t>
            </a:r>
          </a:p>
          <a:p>
            <a:pPr lvl="1"/>
            <a:r>
              <a:rPr lang="en-US" dirty="0"/>
              <a:t>Luis Robert Jr.  - </a:t>
            </a:r>
            <a:r>
              <a:rPr lang="en-US" sz="1800" b="0" i="0" u="none" strike="noStrike" dirty="0">
                <a:effectLst/>
                <a:latin typeface="Aptos Narrow" panose="020B0004020202020204" pitchFamily="34" charset="0"/>
              </a:rPr>
              <a:t>$8,928,571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Andrew Vaughn - </a:t>
            </a:r>
            <a:r>
              <a:rPr lang="en-US" sz="1800" b="0" i="0" u="none" strike="noStrike" dirty="0">
                <a:effectLst/>
                <a:latin typeface="Aptos Narrow" panose="020B0004020202020204" pitchFamily="34" charset="0"/>
              </a:rPr>
              <a:t>$29,250,000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Nicky Lopez - </a:t>
            </a:r>
            <a:r>
              <a:rPr lang="en-US" sz="1800" b="0" i="0" u="none" strike="noStrike" dirty="0">
                <a:effectLst/>
                <a:latin typeface="Aptos Narrow" panose="020B0004020202020204" pitchFamily="34" charset="0"/>
              </a:rPr>
              <a:t>$21,500,000</a:t>
            </a:r>
            <a:r>
              <a:rPr lang="en-US" dirty="0"/>
              <a:t> </a:t>
            </a:r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Bottom 3 Position Players based on $/WAR</a:t>
            </a:r>
          </a:p>
          <a:p>
            <a:pPr lvl="1"/>
            <a:r>
              <a:rPr lang="en-US" dirty="0"/>
              <a:t>Zach DeLoach - </a:t>
            </a:r>
            <a:r>
              <a:rPr lang="en-US" sz="1800" b="0" i="0" u="none" strike="noStrike" dirty="0">
                <a:effectLst/>
                <a:latin typeface="Aptos Narrow" panose="020B0004020202020204" pitchFamily="34" charset="0"/>
              </a:rPr>
              <a:t>-$1,630,980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Bryan Ramos - </a:t>
            </a:r>
            <a:r>
              <a:rPr lang="en-US" sz="1800" b="0" i="0" u="none" strike="noStrike" dirty="0">
                <a:effectLst/>
                <a:latin typeface="Aptos Narrow" panose="020B0004020202020204" pitchFamily="34" charset="0"/>
              </a:rPr>
              <a:t>-$1,034,280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Andrew Benintendi - </a:t>
            </a:r>
            <a:r>
              <a:rPr lang="en-US" sz="1800" b="0" i="0" u="none" strike="noStrike" dirty="0">
                <a:effectLst/>
                <a:latin typeface="Aptos Narrow" panose="020B0004020202020204" pitchFamily="34" charset="0"/>
              </a:rPr>
              <a:t>-$21,375,000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16" descr="Chicago White Sox - Wikipedia">
            <a:extLst>
              <a:ext uri="{FF2B5EF4-FFF2-40B4-BE49-F238E27FC236}">
                <a16:creationId xmlns:a16="http://schemas.microsoft.com/office/drawing/2014/main" id="{7FF39D11-EEB3-533F-898B-066893791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1088" y="199565"/>
            <a:ext cx="1602712" cy="221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60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9CA22-DAA1-CF60-A6D7-D8F26F40E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1653-192A-E40C-0656-37C20235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Chicago White Sox (41-121)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0EAC-24F5-6B9A-F96E-586FC24F4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3 Pitchers based on $/WAR</a:t>
            </a:r>
          </a:p>
          <a:p>
            <a:pPr lvl="1"/>
            <a:r>
              <a:rPr lang="en-US" dirty="0"/>
              <a:t>Drew Thorpe - </a:t>
            </a:r>
            <a:r>
              <a:rPr lang="en-US" sz="1800" b="0" i="0" u="none" strike="noStrike" dirty="0">
                <a:effectLst/>
                <a:latin typeface="Aptos Narrow" panose="020B0004020202020204" pitchFamily="34" charset="0"/>
              </a:rPr>
              <a:t>$4,375,800</a:t>
            </a:r>
            <a:r>
              <a:rPr lang="en-US" sz="1400" dirty="0"/>
              <a:t> </a:t>
            </a:r>
          </a:p>
          <a:p>
            <a:pPr lvl="1"/>
            <a:r>
              <a:rPr lang="en-US" dirty="0"/>
              <a:t>Michael Soroka - </a:t>
            </a:r>
            <a:r>
              <a:rPr lang="en-US" sz="1800" b="0" i="0" u="none" strike="noStrike" dirty="0">
                <a:effectLst/>
                <a:latin typeface="Aptos Narrow" panose="020B0004020202020204" pitchFamily="34" charset="0"/>
              </a:rPr>
              <a:t>$4,285,714</a:t>
            </a:r>
            <a:r>
              <a:rPr lang="en-US" sz="1400" dirty="0"/>
              <a:t> </a:t>
            </a:r>
            <a:endParaRPr lang="en-US" dirty="0"/>
          </a:p>
          <a:p>
            <a:pPr lvl="1"/>
            <a:r>
              <a:rPr lang="en-US" dirty="0"/>
              <a:t>Fraser Ellard - </a:t>
            </a:r>
            <a:r>
              <a:rPr lang="en-US" sz="1800" b="0" i="0" u="none" strike="noStrike" dirty="0">
                <a:effectLst/>
                <a:latin typeface="Aptos Narrow" panose="020B0004020202020204" pitchFamily="34" charset="0"/>
              </a:rPr>
              <a:t>$1,213,290</a:t>
            </a:r>
            <a:r>
              <a:rPr lang="en-US" sz="1400" dirty="0"/>
              <a:t> </a:t>
            </a:r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Bottom 3 Pitchers based on $/WAR</a:t>
            </a:r>
          </a:p>
          <a:p>
            <a:pPr lvl="1"/>
            <a:r>
              <a:rPr lang="en-US" dirty="0"/>
              <a:t>Mike Clevinger - </a:t>
            </a:r>
            <a:r>
              <a:rPr lang="en-US" sz="1800" b="0" i="0" u="none" strike="noStrike" dirty="0">
                <a:effectLst/>
                <a:latin typeface="Aptos Narrow" panose="020B0004020202020204" pitchFamily="34" charset="0"/>
              </a:rPr>
              <a:t>-$</a:t>
            </a:r>
            <a:r>
              <a:rPr lang="en-US" sz="1800" dirty="0">
                <a:latin typeface="Aptos Narrow" panose="020B0004020202020204" pitchFamily="34" charset="0"/>
              </a:rPr>
              <a:t>30,000,000</a:t>
            </a:r>
            <a:endParaRPr lang="en-US" dirty="0"/>
          </a:p>
          <a:p>
            <a:pPr lvl="1"/>
            <a:r>
              <a:rPr lang="en-US" dirty="0"/>
              <a:t>Dominic Leone - </a:t>
            </a:r>
            <a:r>
              <a:rPr lang="en-US" sz="1800" b="0" i="0" u="none" strike="noStrike" dirty="0">
                <a:effectLst/>
                <a:latin typeface="Aptos Narrow" panose="020B0004020202020204" pitchFamily="34" charset="0"/>
              </a:rPr>
              <a:t>-$2,142,857</a:t>
            </a:r>
            <a:r>
              <a:rPr lang="en-US" sz="1400" dirty="0"/>
              <a:t> </a:t>
            </a:r>
            <a:endParaRPr lang="en-US" dirty="0"/>
          </a:p>
          <a:p>
            <a:pPr lvl="1"/>
            <a:r>
              <a:rPr lang="en-US" dirty="0"/>
              <a:t>Steven Wilson - </a:t>
            </a:r>
            <a:r>
              <a:rPr lang="en-US" sz="1800" b="0" i="0" u="none" strike="noStrike" dirty="0">
                <a:effectLst/>
                <a:latin typeface="Aptos Narrow" panose="020B0004020202020204" pitchFamily="34" charset="0"/>
              </a:rPr>
              <a:t>-$1,178,917</a:t>
            </a:r>
            <a:r>
              <a:rPr lang="en-US" sz="1400" dirty="0"/>
              <a:t>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16" descr="Chicago White Sox - Wikipedia">
            <a:extLst>
              <a:ext uri="{FF2B5EF4-FFF2-40B4-BE49-F238E27FC236}">
                <a16:creationId xmlns:a16="http://schemas.microsoft.com/office/drawing/2014/main" id="{E19B43BB-4E00-5390-4C1D-5CDFB6DB1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1088" y="199565"/>
            <a:ext cx="1602712" cy="221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176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22174</TotalTime>
  <Words>1196</Words>
  <Application>Microsoft Office PowerPoint</Application>
  <PresentationFormat>Widescreen</PresentationFormat>
  <Paragraphs>241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Aptos</vt:lpstr>
      <vt:lpstr>Aptos Display</vt:lpstr>
      <vt:lpstr>Aptos Narrow</vt:lpstr>
      <vt:lpstr>Arial</vt:lpstr>
      <vt:lpstr>Calibri</vt:lpstr>
      <vt:lpstr>Office Theme</vt:lpstr>
      <vt:lpstr>Moneyball in the Midwest: Analyzing Salary Efficiency in the AL Central </vt:lpstr>
      <vt:lpstr>AL Central 2024 Standings</vt:lpstr>
      <vt:lpstr>Payroll Disparities across the AL Central</vt:lpstr>
      <vt:lpstr>Salary Efficiency across the AL Central</vt:lpstr>
      <vt:lpstr>AL Central: Position Player Salary Efficiency Analysis (2024)</vt:lpstr>
      <vt:lpstr>AL Central: Pitcher Salary Efficiency Analysis (2024)</vt:lpstr>
      <vt:lpstr>AL Central: Pitcher Salary Efficiency Analysis (2024)</vt:lpstr>
      <vt:lpstr>Chicago White Sox (41-121)</vt:lpstr>
      <vt:lpstr>Chicago White Sox (41-121)</vt:lpstr>
      <vt:lpstr>Cleveland Guardians (92-69)</vt:lpstr>
      <vt:lpstr>Cleveland Guardians (92-69)</vt:lpstr>
      <vt:lpstr>Detroit Tigers (86-76)</vt:lpstr>
      <vt:lpstr>Detroit Tigers (86-76)</vt:lpstr>
      <vt:lpstr>Kansas City Royals (86-76)</vt:lpstr>
      <vt:lpstr>Kansas City Royals (86-76)</vt:lpstr>
      <vt:lpstr>Minnesota Twins (82-80)</vt:lpstr>
      <vt:lpstr>Minnesota Twins (82-80)</vt:lpstr>
      <vt:lpstr>Top 10 AL Central Position Players based on $/WAR</vt:lpstr>
      <vt:lpstr>Top 10 AL Central Pitchers based on $/WAR</vt:lpstr>
      <vt:lpstr>Optimization Model Method/Steps</vt:lpstr>
      <vt:lpstr>Budget Optimization Model for AL Central</vt:lpstr>
      <vt:lpstr>Budget Optimization Model for AL Central</vt:lpstr>
      <vt:lpstr>Optimization Sheet in Excel (images)</vt:lpstr>
      <vt:lpstr>Optimization Model Findings</vt:lpstr>
      <vt:lpstr>Optimization Results to be Transformed into Charts</vt:lpstr>
      <vt:lpstr>Optimization Model Findings</vt:lpstr>
      <vt:lpstr>Optimization Model Findings</vt:lpstr>
      <vt:lpstr>Summary</vt:lpstr>
      <vt:lpstr>Disclaimer!!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Maggie Murphy</dc:creator>
  <cp:lastModifiedBy>Maggie Murphy</cp:lastModifiedBy>
  <cp:revision>2</cp:revision>
  <dcterms:created xsi:type="dcterms:W3CDTF">2025-03-26T15:42:00Z</dcterms:created>
  <dcterms:modified xsi:type="dcterms:W3CDTF">2025-04-14T14:06:33Z</dcterms:modified>
</cp:coreProperties>
</file>