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Default Extension="vml" ContentType="application/vnd.openxmlformats-officedocument.vmlDrawing"/>
  <Default Extension="xlsx" ContentType="application/vnd.openxmlformats-officedocument.spreadsheetml.sheet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7" r:id="rId1"/>
    <p:sldMasterId id="2147483775" r:id="rId2"/>
    <p:sldMasterId id="2147483772" r:id="rId3"/>
    <p:sldMasterId id="2147483778" r:id="rId4"/>
    <p:sldMasterId id="2147483769" r:id="rId5"/>
  </p:sldMasterIdLst>
  <p:notesMasterIdLst>
    <p:notesMasterId r:id="rId30"/>
  </p:notesMasterIdLst>
  <p:handoutMasterIdLst>
    <p:handoutMasterId r:id="rId31"/>
  </p:handoutMasterIdLst>
  <p:sldIdLst>
    <p:sldId id="277" r:id="rId6"/>
    <p:sldId id="278" r:id="rId7"/>
    <p:sldId id="280" r:id="rId8"/>
    <p:sldId id="281" r:id="rId9"/>
    <p:sldId id="283" r:id="rId10"/>
    <p:sldId id="284" r:id="rId11"/>
    <p:sldId id="285" r:id="rId12"/>
    <p:sldId id="286" r:id="rId13"/>
    <p:sldId id="304" r:id="rId14"/>
    <p:sldId id="288" r:id="rId15"/>
    <p:sldId id="300" r:id="rId16"/>
    <p:sldId id="303" r:id="rId17"/>
    <p:sldId id="301" r:id="rId18"/>
    <p:sldId id="289" r:id="rId19"/>
    <p:sldId id="299" r:id="rId20"/>
    <p:sldId id="297" r:id="rId21"/>
    <p:sldId id="302" r:id="rId22"/>
    <p:sldId id="296" r:id="rId23"/>
    <p:sldId id="293" r:id="rId24"/>
    <p:sldId id="295" r:id="rId25"/>
    <p:sldId id="290" r:id="rId26"/>
    <p:sldId id="298" r:id="rId27"/>
    <p:sldId id="282" r:id="rId28"/>
    <p:sldId id="27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ngm2" initials="T" lastIdx="4" clrIdx="0"/>
  <p:cmAuthor id="1" name="User" initials="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A69"/>
    <a:srgbClr val="005288"/>
    <a:srgbClr val="EBF5FF"/>
    <a:srgbClr val="008A5E"/>
    <a:srgbClr val="92D050"/>
    <a:srgbClr val="003B6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32" autoAdjust="0"/>
    <p:restoredTop sz="94744" autoAdjust="0"/>
  </p:normalViewPr>
  <p:slideViewPr>
    <p:cSldViewPr snapToGrid="0" snapToObjects="1">
      <p:cViewPr varScale="1">
        <p:scale>
          <a:sx n="109" d="100"/>
          <a:sy n="109" d="100"/>
        </p:scale>
        <p:origin x="-210" y="-90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1-05-08T21:17:35.453" idx="1">
    <p:pos x="1652" y="808"/>
    <p:text>个人PC早期cpu检测到hardware时通常是restart，
Intel 奔腾处理器是一种简单的机制来报告和记录CPU及前端总线上的其它设备所发生的硬件故障.
p6处理器做了很大的增强</p:text>
  </p:cm>
  <p:cm authorId="0" dt="2011-05-08T13:58:45.779" idx="3">
    <p:pos x="5414" y="2600"/>
    <p:text>可靠性，可用性，可维护性。可靠性要求计算机能够持续运行，从来不停机，可用性要求重要资源都备份，能够检测到潜在要发生的错误，并能转移其上正在运行的任务到其它资源，减少downtime。可维护性要求实时在线维护，在线诊断，精确定位问题所在，能够快速修复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5-08T15:18:00.167" idx="4">
    <p:pos x="4397" y="3626"/>
    <p:text>ERST保存错误记录，BERT记录本次启动之前保留下来的未处理的错误，HEST提供各式各样的硬件错误源的控制管理，EINJ提供便捷的错误注入接口方便测试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0E0A9-4574-4745-BDDE-C53F8E56C910}" type="datetimeFigureOut">
              <a:rPr lang="en-US" smtClean="0">
                <a:latin typeface="Arial"/>
              </a:rPr>
              <a:pPr/>
              <a:t>5/9/2011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87D1-FB8F-D640-B330-6F38F8F15B77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50421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10589-BBAC-BF44-9119-141C0D148531}" type="datetimeFigureOut">
              <a:rPr lang="en-US" smtClean="0"/>
              <a:pPr/>
              <a:t>5/9/2011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A454C-188D-6848-BBD0-CE62CB2AEF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09729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A454C-188D-6848-BBD0-CE62CB2AEF2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A454C-188D-6848-BBD0-CE62CB2AEF2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B2EB-F3CE-1844-8E14-27FE982C1210}" type="datetime1">
              <a:rPr lang="en-US" smtClean="0"/>
              <a:pPr/>
              <a:t>5/9/2011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808" y="6538912"/>
            <a:ext cx="2133600" cy="365125"/>
          </a:xfrm>
          <a:prstGeom prst="rect">
            <a:avLst/>
          </a:prstGeom>
        </p:spPr>
        <p:txBody>
          <a:bodyPr/>
          <a:lstStyle/>
          <a:p>
            <a:fld id="{3EB8133B-289E-DB4C-83D8-8973C13EBE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393344" y="1736366"/>
            <a:ext cx="4497198" cy="2086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Insert the title of your</a:t>
            </a:r>
            <a:br>
              <a:rPr lang="en-US" dirty="0" smtClean="0"/>
            </a:br>
            <a:r>
              <a:rPr lang="en-US" dirty="0" smtClean="0"/>
              <a:t>presentation here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393344" y="4081757"/>
            <a:ext cx="4497197" cy="1179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Enter date or presenters name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26D8-929A-4E60-8314-F31015458316}" type="datetimeFigureOut">
              <a:rPr lang="en-US" smtClean="0"/>
              <a:pPr/>
              <a:t>5/9/2011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111B-3466-4D19-BCEB-2E58DB7F4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26D8-929A-4E60-8314-F31015458316}" type="datetimeFigureOut">
              <a:rPr lang="en-US" smtClean="0"/>
              <a:pPr/>
              <a:t>5/9/2011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111B-3466-4D19-BCEB-2E58DB7F4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26D8-929A-4E60-8314-F31015458316}" type="datetimeFigureOut">
              <a:rPr lang="en-US" smtClean="0"/>
              <a:pPr/>
              <a:t>5/9/2011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111B-3466-4D19-BCEB-2E58DB7F4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26D8-929A-4E60-8314-F31015458316}" type="datetimeFigureOut">
              <a:rPr lang="en-US" smtClean="0"/>
              <a:pPr/>
              <a:t>5/9/2011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111B-3466-4D19-BCEB-2E58DB7F4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26D8-929A-4E60-8314-F31015458316}" type="datetimeFigureOut">
              <a:rPr lang="en-US" smtClean="0"/>
              <a:pPr/>
              <a:t>5/9/2011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111B-3466-4D19-BCEB-2E58DB7F4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8A35-A52E-EF41-9B51-0292FF7E8F00}" type="datetime1">
              <a:rPr lang="en-US" smtClean="0"/>
              <a:pPr/>
              <a:t>5/9/2011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89100" y="6538912"/>
            <a:ext cx="15465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BE9CDE27-35A4-8744-AB7F-8A9790ACAB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B5D2-32A4-484B-8FE0-CC39E5C3E8A2}" type="datetime1">
              <a:rPr lang="en-US" smtClean="0"/>
              <a:pPr/>
              <a:t>5/9/2011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DE27-35A4-8744-AB7F-8A9790ACAB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5075-D232-1649-AF41-7FD8E7904BA3}" type="datetime1">
              <a:rPr lang="en-US" smtClean="0"/>
              <a:pPr/>
              <a:t>5/9/2011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5604-87A8-F341-AF98-6F1F4D4C5F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26D8-929A-4E60-8314-F31015458316}" type="datetimeFigureOut">
              <a:rPr lang="en-US" smtClean="0"/>
              <a:pPr/>
              <a:t>5/9/2011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111B-3466-4D19-BCEB-2E58DB7F4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26D8-929A-4E60-8314-F31015458316}" type="datetimeFigureOut">
              <a:rPr lang="en-US" smtClean="0"/>
              <a:pPr/>
              <a:t>5/9/2011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111B-3466-4D19-BCEB-2E58DB7F4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26D8-929A-4E60-8314-F31015458316}" type="datetimeFigureOut">
              <a:rPr lang="en-US" smtClean="0"/>
              <a:pPr/>
              <a:t>5/9/2011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111B-3466-4D19-BCEB-2E58DB7F4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26D8-929A-4E60-8314-F31015458316}" type="datetimeFigureOut">
              <a:rPr lang="en-US" smtClean="0"/>
              <a:pPr/>
              <a:t>5/9/2011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111B-3466-4D19-BCEB-2E58DB7F4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26D8-929A-4E60-8314-F31015458316}" type="datetimeFigureOut">
              <a:rPr lang="en-US" smtClean="0"/>
              <a:pPr/>
              <a:t>5/9/2011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111B-3466-4D19-BCEB-2E58DB7F4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26D8-929A-4E60-8314-F31015458316}" type="datetimeFigureOut">
              <a:rPr lang="en-US" smtClean="0"/>
              <a:pPr/>
              <a:t>5/9/2011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111B-3466-4D19-BCEB-2E58DB7F4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rontSlid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233408" cy="692505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3344" y="1736366"/>
            <a:ext cx="4497198" cy="2086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Insert the title of your</a:t>
            </a:r>
            <a:br>
              <a:rPr lang="en-US" dirty="0" smtClean="0"/>
            </a:br>
            <a:r>
              <a:rPr lang="en-US" dirty="0" smtClean="0"/>
              <a:t>presentation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3344" y="4081757"/>
            <a:ext cx="4497197" cy="1179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/>
              <a:t>Enter date or presenters name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Arial"/>
              </a:defRPr>
            </a:lvl1pPr>
          </a:lstStyle>
          <a:p>
            <a:fld id="{87967C8B-B28A-2D4B-8F4D-C856C3B69D02}" type="datetime1">
              <a:rPr lang="en-US" smtClean="0"/>
              <a:pPr/>
              <a:t>5/9/2011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pic>
        <p:nvPicPr>
          <p:cNvPr id="10" name="Picture 9" descr="JBL_white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1884" y="1155448"/>
            <a:ext cx="2733732" cy="580918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86865" y="6538912"/>
            <a:ext cx="15465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BE9CDE27-35A4-8744-AB7F-8A9790ACAB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000" b="0" kern="1200" baseline="0">
          <a:solidFill>
            <a:schemeClr val="bg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bg1">
              <a:lumMod val="7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ubSlide_3a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pic>
        <p:nvPicPr>
          <p:cNvPr id="9" name="Picture 8" descr="PPT_dots.png"/>
          <p:cNvPicPr>
            <a:picLocks noChangeAspect="1"/>
          </p:cNvPicPr>
          <p:nvPr userDrawn="1"/>
        </p:nvPicPr>
        <p:blipFill rotWithShape="1">
          <a:blip r:embed="rId4">
            <a:alphaModFix amt="1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6894"/>
          <a:stretch/>
        </p:blipFill>
        <p:spPr>
          <a:xfrm flipH="1">
            <a:off x="6138203" y="0"/>
            <a:ext cx="3010674" cy="99672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916"/>
            <a:ext cx="8229600" cy="1000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CA656E5D-CB27-FE4C-8403-C217054F201D}" type="datetime1">
              <a:rPr lang="en-US" smtClean="0"/>
              <a:pPr/>
              <a:t>5/9/2011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02334" y="6492642"/>
            <a:ext cx="15465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BE9CDE27-35A4-8744-AB7F-8A9790ACAB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JBL_blue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35623" y="6395224"/>
            <a:ext cx="1264135" cy="2268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b="1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ubSlide_2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90469" cy="686714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7592" y="274638"/>
            <a:ext cx="6989207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7592" y="1600200"/>
            <a:ext cx="69892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97592" y="6356350"/>
            <a:ext cx="893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DB2404B7-0CE1-EB48-9434-EA6707F12620}" type="datetime1">
              <a:rPr lang="en-US" smtClean="0"/>
              <a:pPr/>
              <a:t>5/9/2011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6631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765" y="6492875"/>
            <a:ext cx="10152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B3195604-87A8-F341-AF98-6F1F4D4C5FF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JBL_blue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435623" y="6395224"/>
            <a:ext cx="1264135" cy="2268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005288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C26D8-929A-4E60-8314-F31015458316}" type="datetimeFigureOut">
              <a:rPr lang="en-US" smtClean="0"/>
              <a:pPr/>
              <a:t>5/9/2011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D111B-3466-4D19-BCEB-2E58DB7F4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ubSlide_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233408" cy="692505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689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368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0EBFD533-45AC-F647-84F1-7745A775069F}" type="datetime1">
              <a:rPr lang="en-US" smtClean="0"/>
              <a:pPr/>
              <a:t>5/9/2011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pic>
        <p:nvPicPr>
          <p:cNvPr id="9" name="Picture 8" descr="JBL_white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431067" y="6378630"/>
            <a:ext cx="1266760" cy="269186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86865" y="6538912"/>
            <a:ext cx="15465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BE9CDE27-35A4-8744-AB7F-8A9790ACAB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8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>
              <a:lumMod val="8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>
              <a:lumMod val="8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>
              <a:lumMod val="8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1">
              <a:lumMod val="8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53" y="1907177"/>
            <a:ext cx="7523337" cy="1762005"/>
          </a:xfrm>
        </p:spPr>
        <p:txBody>
          <a:bodyPr/>
          <a:lstStyle/>
          <a:p>
            <a:r>
              <a:rPr lang="en-US" b="1" dirty="0" smtClean="0"/>
              <a:t>Enhanced Memory Diagnostic with</a:t>
            </a:r>
            <a:br>
              <a:rPr lang="en-US" b="1" dirty="0" smtClean="0"/>
            </a:br>
            <a:r>
              <a:rPr lang="en-US" b="1" dirty="0" smtClean="0"/>
              <a:t>Machine Check Architecture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894" y="4671344"/>
            <a:ext cx="4497197" cy="1179174"/>
          </a:xfrm>
        </p:spPr>
        <p:txBody>
          <a:bodyPr/>
          <a:lstStyle/>
          <a:p>
            <a:pPr algn="ctr"/>
            <a:r>
              <a:rPr lang="en-US" dirty="0" smtClean="0"/>
              <a:t>Maggie Tong</a:t>
            </a:r>
          </a:p>
          <a:p>
            <a:pPr algn="ctr"/>
            <a:r>
              <a:rPr lang="en-US" dirty="0" smtClean="0"/>
              <a:t>JDS-SW</a:t>
            </a:r>
          </a:p>
          <a:p>
            <a:pPr algn="ctr"/>
            <a:r>
              <a:rPr lang="en-US" dirty="0" smtClean="0"/>
              <a:t>2011-05-09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193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Diagnostic Principle</a:t>
            </a:r>
            <a:endParaRPr lang="en-US" dirty="0"/>
          </a:p>
        </p:txBody>
      </p:sp>
      <p:pic>
        <p:nvPicPr>
          <p:cNvPr id="5" name="Picture 13" descr="z111111111111111"/>
          <p:cNvPicPr>
            <a:picLocks noChangeAspect="1" noChangeArrowheads="1"/>
          </p:cNvPicPr>
          <p:nvPr/>
        </p:nvPicPr>
        <p:blipFill>
          <a:blip r:embed="rId2"/>
          <a:srcRect l="55781" b="10331"/>
          <a:stretch>
            <a:fillRect/>
          </a:stretch>
        </p:blipFill>
        <p:spPr bwMode="auto">
          <a:xfrm>
            <a:off x="3436389" y="1461690"/>
            <a:ext cx="2110995" cy="2351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28"/>
          <p:cNvSpPr>
            <a:spLocks noChangeArrowheads="1"/>
          </p:cNvSpPr>
          <p:nvPr/>
        </p:nvSpPr>
        <p:spPr bwMode="auto">
          <a:xfrm>
            <a:off x="738596" y="4476206"/>
            <a:ext cx="7255873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Write a cell with a zero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Write all of the adjacent cells with a one, one or more times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Check that the first cell still has a zero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Ø"/>
            </a:pPr>
            <a:endParaRPr lang="zh-CN" altLang="en-US" dirty="0">
              <a:ea typeface="宋体" pitchFamily="2" charset="-122"/>
            </a:endParaRPr>
          </a:p>
        </p:txBody>
      </p:sp>
      <p:pic>
        <p:nvPicPr>
          <p:cNvPr id="9" name="Picture 13" descr="z111111111111111"/>
          <p:cNvPicPr>
            <a:picLocks noChangeAspect="1" noChangeArrowheads="1"/>
          </p:cNvPicPr>
          <p:nvPr/>
        </p:nvPicPr>
        <p:blipFill>
          <a:blip r:embed="rId2"/>
          <a:srcRect l="55781" b="10331"/>
          <a:stretch>
            <a:fillRect/>
          </a:stretch>
        </p:blipFill>
        <p:spPr bwMode="auto">
          <a:xfrm>
            <a:off x="1629361" y="1461690"/>
            <a:ext cx="2110995" cy="2351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3" descr="z111111111111111"/>
          <p:cNvPicPr>
            <a:picLocks noChangeAspect="1" noChangeArrowheads="1"/>
          </p:cNvPicPr>
          <p:nvPr/>
        </p:nvPicPr>
        <p:blipFill>
          <a:blip r:embed="rId2"/>
          <a:srcRect l="55781" b="10331"/>
          <a:stretch>
            <a:fillRect/>
          </a:stretch>
        </p:blipFill>
        <p:spPr bwMode="auto">
          <a:xfrm>
            <a:off x="5426298" y="1461690"/>
            <a:ext cx="2110995" cy="2351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709980" y="3906334"/>
            <a:ext cx="1716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Memory arrays</a:t>
            </a:r>
            <a:endParaRPr lang="en-US"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Algorithm Test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idx="1"/>
          </p:nvPr>
        </p:nvSpPr>
        <p:spPr bwMode="auto">
          <a:xfrm>
            <a:off x="492036" y="1341115"/>
            <a:ext cx="73195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 smtClean="0">
                <a:ea typeface="宋体" pitchFamily="2" charset="-122"/>
              </a:rPr>
              <a:t>1. Address </a:t>
            </a:r>
            <a:r>
              <a:rPr lang="en-US" altLang="zh-CN" sz="2400" dirty="0">
                <a:ea typeface="宋体" pitchFamily="2" charset="-122"/>
              </a:rPr>
              <a:t>test, walking </a:t>
            </a:r>
            <a:r>
              <a:rPr lang="en-US" altLang="zh-CN" sz="2400" dirty="0" smtClean="0">
                <a:ea typeface="宋体" pitchFamily="2" charset="-122"/>
              </a:rPr>
              <a:t>ones</a:t>
            </a:r>
            <a:endParaRPr lang="en-US" altLang="zh-CN" sz="2400" dirty="0">
              <a:ea typeface="宋体" pitchFamily="2" charset="-122"/>
            </a:endParaRPr>
          </a:p>
          <a:p>
            <a:pPr marL="342900" indent="-342900">
              <a:lnSpc>
                <a:spcPct val="100000"/>
              </a:lnSpc>
            </a:pPr>
            <a:r>
              <a:rPr lang="en-US" altLang="zh-CN" sz="2400" dirty="0">
                <a:ea typeface="宋体" pitchFamily="2" charset="-122"/>
              </a:rPr>
              <a:t>2. Address test, own address</a:t>
            </a:r>
          </a:p>
          <a:p>
            <a:pPr marL="342900" indent="-342900">
              <a:lnSpc>
                <a:spcPct val="100000"/>
              </a:lnSpc>
            </a:pPr>
            <a:r>
              <a:rPr lang="en-US" altLang="zh-CN" sz="2400" dirty="0">
                <a:ea typeface="宋体" pitchFamily="2" charset="-122"/>
              </a:rPr>
              <a:t>3. Random address test</a:t>
            </a:r>
          </a:p>
          <a:p>
            <a:pPr marL="342900" indent="-342900">
              <a:lnSpc>
                <a:spcPct val="100000"/>
              </a:lnSpc>
            </a:pPr>
            <a:r>
              <a:rPr lang="en-US" altLang="zh-CN" sz="2400" dirty="0">
                <a:ea typeface="宋体" pitchFamily="2" charset="-122"/>
              </a:rPr>
              <a:t>4. Moving inversions, ones &amp; zeros</a:t>
            </a:r>
          </a:p>
          <a:p>
            <a:pPr marL="342900" indent="-342900">
              <a:lnSpc>
                <a:spcPct val="100000"/>
              </a:lnSpc>
            </a:pPr>
            <a:r>
              <a:rPr lang="en-US" altLang="zh-CN" sz="2400" dirty="0">
                <a:ea typeface="宋体" pitchFamily="2" charset="-122"/>
              </a:rPr>
              <a:t>5. Moving inversions, 8 bit pattern</a:t>
            </a:r>
          </a:p>
          <a:p>
            <a:pPr marL="342900" indent="-342900">
              <a:lnSpc>
                <a:spcPct val="100000"/>
              </a:lnSpc>
            </a:pPr>
            <a:r>
              <a:rPr lang="en-US" altLang="zh-CN" sz="2400" dirty="0">
                <a:ea typeface="宋体" pitchFamily="2" charset="-122"/>
              </a:rPr>
              <a:t>6. Moving inversions, random pattern</a:t>
            </a:r>
          </a:p>
          <a:p>
            <a:pPr marL="342900" indent="-342900">
              <a:lnSpc>
                <a:spcPct val="100000"/>
              </a:lnSpc>
            </a:pPr>
            <a:r>
              <a:rPr lang="en-US" altLang="zh-CN" sz="2400" dirty="0">
                <a:ea typeface="宋体" pitchFamily="2" charset="-122"/>
              </a:rPr>
              <a:t>7. Block move, 64 moves</a:t>
            </a:r>
          </a:p>
          <a:p>
            <a:pPr marL="342900" indent="-342900">
              <a:lnSpc>
                <a:spcPct val="100000"/>
              </a:lnSpc>
            </a:pPr>
            <a:r>
              <a:rPr lang="en-US" altLang="zh-CN" sz="2400" dirty="0">
                <a:ea typeface="宋体" pitchFamily="2" charset="-122"/>
              </a:rPr>
              <a:t>8. Moving inversions, long pattern</a:t>
            </a:r>
          </a:p>
          <a:p>
            <a:pPr marL="342900" indent="-342900">
              <a:lnSpc>
                <a:spcPct val="100000"/>
              </a:lnSpc>
            </a:pPr>
            <a:r>
              <a:rPr lang="en-US" altLang="zh-CN" sz="2400" dirty="0">
                <a:ea typeface="宋体" pitchFamily="2" charset="-122"/>
              </a:rPr>
              <a:t>9. Random number sequence</a:t>
            </a:r>
          </a:p>
          <a:p>
            <a:pPr marL="342900" indent="-342900">
              <a:lnSpc>
                <a:spcPct val="100000"/>
              </a:lnSpc>
            </a:pPr>
            <a:r>
              <a:rPr lang="en-US" altLang="zh-CN" sz="2400" dirty="0">
                <a:ea typeface="宋体" pitchFamily="2" charset="-122"/>
              </a:rPr>
              <a:t>10. Modulo 20, ones &amp; zeros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Enhanced Memory Diagnostic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6347"/>
            <a:ext cx="8229600" cy="4817411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 smtClean="0"/>
              <a:t>Multi-threaded</a:t>
            </a:r>
          </a:p>
          <a:p>
            <a:pPr>
              <a:buNone/>
            </a:pPr>
            <a:r>
              <a:rPr lang="en-US" dirty="0" smtClean="0"/>
              <a:t>	Memory Diagnostic takes the advantage of multi-core CPUs by running the test with multiple threads.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 Native 64-bit support </a:t>
            </a:r>
          </a:p>
          <a:p>
            <a:pPr>
              <a:buNone/>
            </a:pPr>
            <a:r>
              <a:rPr lang="en-US" dirty="0" smtClean="0"/>
              <a:t>	A native 64-bit support Memory Diagnostic is a good match with 64-bit processor.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Compatible with memtest86</a:t>
            </a:r>
          </a:p>
          <a:p>
            <a:pPr>
              <a:buNone/>
            </a:pPr>
            <a:r>
              <a:rPr lang="en-US" dirty="0" smtClean="0"/>
              <a:t>	Memory Diagnostic is compatible with memtest86. Most of Memory Diagnostic algorithms come from memtest86 algorithms plus a random address test which is a complement to memtest86 algorithms. 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Full test-coverage</a:t>
            </a:r>
          </a:p>
          <a:p>
            <a:pPr>
              <a:buNone/>
            </a:pPr>
            <a:r>
              <a:rPr lang="en-US" dirty="0" smtClean="0"/>
              <a:t>	The test strategy is that Memory Diagnostic applies different approaches to different regions. All memory can be tested.</a:t>
            </a:r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dirty="0" smtClean="0"/>
              <a:t>Physical address testing</a:t>
            </a:r>
          </a:p>
          <a:p>
            <a:pPr>
              <a:buNone/>
            </a:pPr>
            <a:r>
              <a:rPr lang="en-US" dirty="0" smtClean="0"/>
              <a:t>	All tests access memory by physical addresses.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ECC error reporting</a:t>
            </a:r>
          </a:p>
          <a:p>
            <a:pPr>
              <a:buNone/>
            </a:pPr>
            <a:r>
              <a:rPr lang="en-US" dirty="0" smtClean="0"/>
              <a:t>	Memory Diagnostic also reports the memory ECC counters after completing read-only test as well as algorithms R/W/C test. The ECC information provides users a reference about memory risk.</a:t>
            </a:r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dirty="0" smtClean="0"/>
              <a:t>NUMA-aware</a:t>
            </a:r>
          </a:p>
          <a:p>
            <a:pPr>
              <a:buNone/>
            </a:pPr>
            <a:r>
              <a:rPr lang="en-US" dirty="0" smtClean="0"/>
              <a:t>	On NUMA platform machine, Memory Diagnostic test local memory with local CPUs given the related ACPI NUMA information.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2095500" y="5446964"/>
            <a:ext cx="4953000" cy="612648"/>
          </a:xfrm>
          <a:prstGeom prst="flowChartAlternateProcess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/>
              <a:t>               		Algorithm test/</a:t>
            </a:r>
          </a:p>
          <a:p>
            <a:pPr algn="ctr"/>
            <a:r>
              <a:rPr lang="en-US" sz="2000" dirty="0" smtClean="0"/>
              <a:t>               		Machine check</a:t>
            </a:r>
            <a:endParaRPr lang="en-US" sz="2000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2095500" y="5446964"/>
            <a:ext cx="1524000" cy="612648"/>
          </a:xfrm>
          <a:prstGeom prst="flowChartAlternateProcess">
            <a:avLst/>
          </a:prstGeom>
          <a:solidFill>
            <a:srgbClr val="FD4FCF">
              <a:alpha val="71000"/>
            </a:srgbClr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Read-only test/ </a:t>
            </a:r>
          </a:p>
          <a:p>
            <a:pPr algn="ctr"/>
            <a:r>
              <a:rPr lang="en-US" dirty="0" smtClean="0"/>
              <a:t>Machine Check</a:t>
            </a:r>
            <a:endParaRPr lang="en-US" dirty="0"/>
          </a:p>
        </p:txBody>
      </p:sp>
      <p:sp>
        <p:nvSpPr>
          <p:cNvPr id="6" name="TextBox 8"/>
          <p:cNvSpPr txBox="1"/>
          <p:nvPr/>
        </p:nvSpPr>
        <p:spPr>
          <a:xfrm>
            <a:off x="2561840" y="6058088"/>
            <a:ext cx="67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Part I</a:t>
            </a:r>
            <a:endParaRPr lang="en-US" dirty="0"/>
          </a:p>
        </p:txBody>
      </p:sp>
      <p:sp>
        <p:nvSpPr>
          <p:cNvPr id="7" name="TextBox 9"/>
          <p:cNvSpPr txBox="1"/>
          <p:nvPr/>
        </p:nvSpPr>
        <p:spPr>
          <a:xfrm>
            <a:off x="4914900" y="6058088"/>
            <a:ext cx="73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Part 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Enhanced Memory Diagnostic  (contd.)</a:t>
            </a:r>
            <a:endParaRPr lang="en-US" dirty="0"/>
          </a:p>
        </p:txBody>
      </p:sp>
      <p:pic>
        <p:nvPicPr>
          <p:cNvPr id="5" name="Content Placeholder 4" descr="ceHohuEyrwNK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6765" y="1889765"/>
            <a:ext cx="3030584" cy="2339643"/>
          </a:xfrm>
        </p:spPr>
      </p:pic>
      <p:pic>
        <p:nvPicPr>
          <p:cNvPr id="4" name="Picture 13" descr="z111111111111111"/>
          <p:cNvPicPr>
            <a:picLocks noChangeAspect="1" noChangeArrowheads="1"/>
          </p:cNvPicPr>
          <p:nvPr/>
        </p:nvPicPr>
        <p:blipFill>
          <a:blip r:embed="rId3"/>
          <a:srcRect l="55781" b="10331"/>
          <a:stretch>
            <a:fillRect/>
          </a:stretch>
        </p:blipFill>
        <p:spPr bwMode="auto">
          <a:xfrm>
            <a:off x="1759991" y="1731660"/>
            <a:ext cx="2768466" cy="2928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eft Arrow 5"/>
          <p:cNvSpPr/>
          <p:nvPr/>
        </p:nvSpPr>
        <p:spPr>
          <a:xfrm>
            <a:off x="1035460" y="2333902"/>
            <a:ext cx="97840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035460" y="3127906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40286" y="1889765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Read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1274" y="3612538"/>
            <a:ext cx="660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Write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4886130" y="3083455"/>
            <a:ext cx="408067" cy="3561807"/>
          </a:xfrm>
          <a:prstGeom prst="leftBrace">
            <a:avLst>
              <a:gd name="adj1" fmla="val 8333"/>
              <a:gd name="adj2" fmla="val 50635"/>
            </a:avLst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4101734" y="5164185"/>
            <a:ext cx="2020389" cy="914400"/>
          </a:xfrm>
          <a:prstGeom prst="triangl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Result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69442" y="1393106"/>
            <a:ext cx="1439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Algorithm test</a:t>
            </a:r>
            <a:endParaRPr lang="en-US"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478"/>
            <a:ext cx="8229600" cy="681446"/>
          </a:xfrm>
        </p:spPr>
        <p:txBody>
          <a:bodyPr/>
          <a:lstStyle/>
          <a:p>
            <a:r>
              <a:rPr lang="en-US" dirty="0" smtClean="0"/>
              <a:t>Logical relationship between CPU and Memory regions </a:t>
            </a:r>
            <a:endParaRPr lang="en-US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0726" y="1792870"/>
            <a:ext cx="5534297" cy="461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175" y="3988524"/>
            <a:ext cx="5464629" cy="21423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Offset + </a:t>
            </a:r>
            <a:r>
              <a:rPr lang="en-US" dirty="0" err="1" smtClean="0"/>
              <a:t>len</a:t>
            </a:r>
            <a:r>
              <a:rPr lang="en-US" dirty="0" smtClean="0"/>
              <a:t> &lt; start							</a:t>
            </a:r>
          </a:p>
          <a:p>
            <a:pPr>
              <a:buNone/>
            </a:pPr>
            <a:r>
              <a:rPr lang="en-US" dirty="0" smtClean="0"/>
              <a:t>(offset &lt;= start) &amp;&amp; (start&lt;=(</a:t>
            </a:r>
            <a:r>
              <a:rPr lang="en-US" dirty="0" err="1" smtClean="0"/>
              <a:t>offset+len</a:t>
            </a:r>
            <a:r>
              <a:rPr lang="en-US" dirty="0" smtClean="0"/>
              <a:t>)&lt;=end)</a:t>
            </a:r>
          </a:p>
          <a:p>
            <a:pPr>
              <a:buNone/>
            </a:pPr>
            <a:r>
              <a:rPr lang="en-US" dirty="0" smtClean="0"/>
              <a:t>(offset&gt;start) &amp;&amp; ((</a:t>
            </a:r>
            <a:r>
              <a:rPr lang="en-US" dirty="0" err="1" smtClean="0"/>
              <a:t>offset+len</a:t>
            </a:r>
            <a:r>
              <a:rPr lang="en-US" dirty="0" smtClean="0"/>
              <a:t>)&lt;end)</a:t>
            </a:r>
          </a:p>
          <a:p>
            <a:pPr>
              <a:buNone/>
            </a:pPr>
            <a:r>
              <a:rPr lang="en-US" dirty="0" smtClean="0"/>
              <a:t>(offset&lt;start) &amp;&amp;((</a:t>
            </a:r>
            <a:r>
              <a:rPr lang="en-US" dirty="0" err="1" smtClean="0"/>
              <a:t>offset+len</a:t>
            </a:r>
            <a:r>
              <a:rPr lang="en-US" dirty="0" smtClean="0"/>
              <a:t>)&gt;end)</a:t>
            </a:r>
          </a:p>
          <a:p>
            <a:pPr>
              <a:buNone/>
            </a:pPr>
            <a:r>
              <a:rPr lang="en-US" dirty="0" smtClean="0"/>
              <a:t>(Start &lt;=offset&lt;=end) &amp;&amp; ((</a:t>
            </a:r>
            <a:r>
              <a:rPr lang="en-US" dirty="0" err="1" smtClean="0"/>
              <a:t>offset+len</a:t>
            </a:r>
            <a:r>
              <a:rPr lang="en-US" dirty="0" smtClean="0"/>
              <a:t>)&lt;=end)</a:t>
            </a:r>
          </a:p>
          <a:p>
            <a:pPr>
              <a:buNone/>
            </a:pPr>
            <a:r>
              <a:rPr lang="en-US" dirty="0" smtClean="0"/>
              <a:t>Offset &gt; end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33549" y="1628496"/>
            <a:ext cx="1097279" cy="566058"/>
          </a:xfrm>
          <a:prstGeom prst="rect">
            <a:avLst/>
          </a:prstGeom>
          <a:solidFill>
            <a:srgbClr val="003A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22270" y="1746794"/>
            <a:ext cx="2390856" cy="334548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2743175"/>
            <a:ext cx="3014416" cy="56605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22270" y="2856386"/>
            <a:ext cx="2390856" cy="34834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84426" y="2352573"/>
            <a:ext cx="1300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Test window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8637" y="2294600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One  range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3098" y="3323405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Another range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4426" y="3323405"/>
            <a:ext cx="1300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Test window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5714" y="1408240"/>
            <a:ext cx="68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offset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4" name="Left Brace 13"/>
          <p:cNvSpPr/>
          <p:nvPr/>
        </p:nvSpPr>
        <p:spPr>
          <a:xfrm rot="5400000">
            <a:off x="2940396" y="970470"/>
            <a:ext cx="269966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717654" y="962842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length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17762" y="2055209"/>
            <a:ext cx="66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start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39637" y="2077972"/>
            <a:ext cx="618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end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283265" y="3992871"/>
            <a:ext cx="2749866" cy="21423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1" dirty="0" smtClean="0">
                <a:latin typeface="Arial"/>
              </a:rPr>
              <a:t>skip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1" dirty="0" smtClean="0">
                <a:latin typeface="Arial"/>
              </a:rPr>
              <a:t>(start, </a:t>
            </a:r>
            <a:r>
              <a:rPr lang="en-US" b="1" dirty="0" err="1" smtClean="0">
                <a:latin typeface="Arial"/>
              </a:rPr>
              <a:t>offset+len</a:t>
            </a:r>
            <a:r>
              <a:rPr lang="en-US" b="1" dirty="0" smtClean="0">
                <a:latin typeface="Arial"/>
              </a:rPr>
              <a:t>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(offset,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offset+len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1" dirty="0" smtClean="0">
                <a:latin typeface="Arial"/>
              </a:rPr>
              <a:t>(start, end)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1" dirty="0" smtClean="0">
                <a:latin typeface="Arial"/>
              </a:rPr>
              <a:t>(offset, end)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skip							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667530" y="4110445"/>
            <a:ext cx="292608" cy="176784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0.00023 L 0.12708 0.00023 " pathEditMode="relative" rAng="0" ptsTypes="AA">
                                      <p:cBhvr>
                                        <p:cTn id="23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708 0.00023 L 0.24722 0.00023 " pathEditMode="relative" rAng="0" ptsTypes="AA">
                                      <p:cBhvr>
                                        <p:cTn id="2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22 0.00023 L 0.40573 0.00023 " pathEditMode="relative" rAng="0" ptsTypes="AA">
                                      <p:cBhvr>
                                        <p:cTn id="31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08 2.47513E-6 L 0.25 2.47513E-6 " pathEditMode="relative" rAng="0" ptsTypes="AA">
                                      <p:cBhvr>
                                        <p:cTn id="35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remove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5 4.07819E-6 L 0.38924 4.07819E-6 " pathEditMode="relative" rAng="0" ptsTypes="AA">
                                      <p:cBhvr>
                                        <p:cTn id="39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924 2.47513E-6 L 0.66059 2.47513E-6 " pathEditMode="relative" rAng="0" ptsTypes="AA">
                                      <p:cBhvr>
                                        <p:cTn id="43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1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464" y="5390147"/>
            <a:ext cx="6005591" cy="1163052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 </a:t>
            </a:r>
            <a:r>
              <a:rPr lang="en-US" dirty="0" err="1" smtClean="0"/>
              <a:t>list_head</a:t>
            </a:r>
            <a:r>
              <a:rPr lang="en-US" dirty="0" smtClean="0"/>
              <a:t> {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list_head</a:t>
            </a:r>
            <a:r>
              <a:rPr lang="en-US" dirty="0" smtClean="0"/>
              <a:t> *next, *</a:t>
            </a:r>
            <a:r>
              <a:rPr lang="en-US" dirty="0" err="1" smtClean="0"/>
              <a:t>prev</a:t>
            </a:r>
            <a:r>
              <a:rPr lang="en-US" dirty="0" smtClean="0"/>
              <a:t>; };</a:t>
            </a:r>
          </a:p>
          <a:p>
            <a:endParaRPr lang="en-US" dirty="0" smtClean="0"/>
          </a:p>
          <a:p>
            <a:r>
              <a:rPr lang="en-US" dirty="0" smtClean="0"/>
              <a:t>Transfer doubly linked lists into arrays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464" y="1143051"/>
            <a:ext cx="7684725" cy="335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4180114" y="4667248"/>
            <a:ext cx="557349" cy="52251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Policy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8837" y="1528656"/>
            <a:ext cx="6026332" cy="461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4511040" y="2120526"/>
            <a:ext cx="1593669" cy="518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354286" y="2272926"/>
            <a:ext cx="1750423" cy="518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042263" y="4493623"/>
            <a:ext cx="1062446" cy="8969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868091" y="4310743"/>
            <a:ext cx="1236618" cy="1079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511040" y="2272926"/>
            <a:ext cx="1593669" cy="1560038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6200000" flipH="1">
            <a:off x="4343007" y="2284204"/>
            <a:ext cx="1772981" cy="1750423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Policy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3371"/>
            <a:ext cx="8229600" cy="1674223"/>
          </a:xfrm>
        </p:spPr>
        <p:txBody>
          <a:bodyPr/>
          <a:lstStyle/>
          <a:p>
            <a:r>
              <a:rPr lang="en-US" dirty="0" smtClean="0"/>
              <a:t>Test mode definition</a:t>
            </a:r>
          </a:p>
          <a:p>
            <a:pPr lvl="1"/>
            <a:r>
              <a:rPr lang="en-US" dirty="0" smtClean="0"/>
              <a:t>LOCAL is a strategy that using local CPU for performing local memory</a:t>
            </a:r>
          </a:p>
          <a:p>
            <a:pPr lvl="1"/>
            <a:r>
              <a:rPr lang="en-US" dirty="0" smtClean="0"/>
              <a:t>REMOTE is a strategy that using local CPU for performing remote memory</a:t>
            </a:r>
          </a:p>
          <a:p>
            <a:pPr lvl="1"/>
            <a:r>
              <a:rPr lang="en-US" dirty="0" smtClean="0"/>
              <a:t>ALL is a strategy that maximum utilize CPU performance</a:t>
            </a:r>
          </a:p>
          <a:p>
            <a:pPr lvl="1"/>
            <a:r>
              <a:rPr lang="en-US" dirty="0" smtClean="0"/>
              <a:t>SPECIFIC is designed to specify one </a:t>
            </a:r>
            <a:r>
              <a:rPr lang="en-US" dirty="0" err="1" smtClean="0"/>
              <a:t>cpu</a:t>
            </a:r>
            <a:r>
              <a:rPr lang="en-US" dirty="0" smtClean="0"/>
              <a:t>-core to perform testing</a:t>
            </a:r>
            <a:endParaRPr lang="en-US" dirty="0"/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352692" y="3194778"/>
          <a:ext cx="8486509" cy="3005728"/>
        </p:xfrm>
        <a:graphic>
          <a:graphicData uri="http://schemas.openxmlformats.org/presentationml/2006/ole">
            <p:oleObj spid="_x0000_s45061" name="Worksheet" r:id="rId3" imgW="11339998" imgH="3366599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2856951" y="2855853"/>
            <a:ext cx="4191000" cy="609600"/>
          </a:xfrm>
          <a:prstGeom prst="flowChartAlternateProcess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/>
              <a:t>Linux system interface</a:t>
            </a:r>
            <a:endParaRPr lang="en-US" sz="2000" dirty="0"/>
          </a:p>
        </p:txBody>
      </p:sp>
      <p:sp>
        <p:nvSpPr>
          <p:cNvPr id="3" name="Flowchart: Alternate Process 2"/>
          <p:cNvSpPr/>
          <p:nvPr/>
        </p:nvSpPr>
        <p:spPr>
          <a:xfrm>
            <a:off x="2895051" y="5179953"/>
            <a:ext cx="4114800" cy="612648"/>
          </a:xfrm>
          <a:prstGeom prst="flowChartAlternateProcess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/>
              <a:t>Hardware platform</a:t>
            </a:r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5676351" y="3541653"/>
            <a:ext cx="1371600" cy="609600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Driver</a:t>
            </a:r>
          </a:p>
          <a:p>
            <a:pPr algn="ctr"/>
            <a:r>
              <a:rPr lang="en-US" dirty="0" smtClean="0"/>
              <a:t>MCE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56951" y="3541653"/>
            <a:ext cx="1466850" cy="6096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Driver</a:t>
            </a:r>
          </a:p>
          <a:p>
            <a:pPr algn="ctr"/>
            <a:r>
              <a:rPr lang="en-US" sz="1400" dirty="0" smtClean="0"/>
              <a:t>memory mapping</a:t>
            </a:r>
            <a:endParaRPr lang="en-US" sz="1400" b="1" dirty="0" smtClean="0"/>
          </a:p>
        </p:txBody>
      </p:sp>
      <p:sp>
        <p:nvSpPr>
          <p:cNvPr id="6" name="Flowchart: Alternate Process 5"/>
          <p:cNvSpPr/>
          <p:nvPr/>
        </p:nvSpPr>
        <p:spPr>
          <a:xfrm>
            <a:off x="2856951" y="4227453"/>
            <a:ext cx="4114800" cy="612648"/>
          </a:xfrm>
          <a:prstGeom prst="flowChartAlternateProcess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/>
              <a:t>Linux kernel</a:t>
            </a:r>
            <a:endParaRPr lang="en-US" sz="2000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2856951" y="493653"/>
            <a:ext cx="4191000" cy="533400"/>
          </a:xfrm>
          <a:prstGeom prst="flowChartAlternateProcess">
            <a:avLst/>
          </a:prstGeom>
          <a:solidFill>
            <a:srgbClr val="379297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/>
              <a:t>Memory application interface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2933151" y="2017653"/>
            <a:ext cx="1295399" cy="6096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Task</a:t>
            </a:r>
          </a:p>
          <a:p>
            <a:pPr algn="ctr"/>
            <a:r>
              <a:rPr lang="en-US" dirty="0" smtClean="0"/>
              <a:t>generator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3451" y="5103753"/>
            <a:ext cx="6477000" cy="826744"/>
          </a:xfrm>
          <a:prstGeom prst="rect">
            <a:avLst/>
          </a:prstGeom>
          <a:noFill/>
          <a:ln>
            <a:solidFill>
              <a:srgbClr val="B70B4D"/>
            </a:solidFill>
            <a:prstDash val="sys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85351" y="417453"/>
            <a:ext cx="6477000" cy="2362200"/>
          </a:xfrm>
          <a:prstGeom prst="rect">
            <a:avLst/>
          </a:prstGeom>
          <a:noFill/>
          <a:ln>
            <a:solidFill>
              <a:srgbClr val="B70B7A"/>
            </a:solidFill>
            <a:prstDash val="sys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2851" y="3313053"/>
            <a:ext cx="7848600" cy="16764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0951" y="265053"/>
            <a:ext cx="7848600" cy="2667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532851" y="3351153"/>
            <a:ext cx="872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Kernel</a:t>
            </a:r>
          </a:p>
          <a:p>
            <a:r>
              <a:rPr lang="en-US" sz="2000" b="1" dirty="0" smtClean="0"/>
              <a:t>space</a:t>
            </a:r>
            <a:endParaRPr lang="en-US" sz="2000" b="1" dirty="0"/>
          </a:p>
        </p:txBody>
      </p:sp>
      <p:sp>
        <p:nvSpPr>
          <p:cNvPr id="14" name="TextBox 14"/>
          <p:cNvSpPr txBox="1"/>
          <p:nvPr/>
        </p:nvSpPr>
        <p:spPr>
          <a:xfrm>
            <a:off x="570951" y="722253"/>
            <a:ext cx="810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User</a:t>
            </a:r>
          </a:p>
          <a:p>
            <a:r>
              <a:rPr lang="en-US" sz="2000" b="1" dirty="0" smtClean="0"/>
              <a:t>space</a:t>
            </a:r>
            <a:endParaRPr lang="en-US" sz="2000" b="1" dirty="0"/>
          </a:p>
        </p:txBody>
      </p:sp>
      <p:sp>
        <p:nvSpPr>
          <p:cNvPr id="15" name="TextBox 15"/>
          <p:cNvSpPr txBox="1"/>
          <p:nvPr/>
        </p:nvSpPr>
        <p:spPr>
          <a:xfrm>
            <a:off x="1485351" y="1065153"/>
            <a:ext cx="13974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B70B7A"/>
                </a:solidFill>
              </a:rPr>
              <a:t>Application</a:t>
            </a:r>
          </a:p>
          <a:p>
            <a:r>
              <a:rPr lang="en-US" sz="2000" b="1" dirty="0" smtClean="0">
                <a:solidFill>
                  <a:srgbClr val="B70B7A"/>
                </a:solidFill>
              </a:rPr>
              <a:t>layer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3451" y="5103753"/>
            <a:ext cx="1232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B70B7A"/>
                </a:solidFill>
              </a:rPr>
              <a:t>Hardware</a:t>
            </a:r>
          </a:p>
          <a:p>
            <a:r>
              <a:rPr lang="en-US" sz="2000" b="1" dirty="0" smtClean="0">
                <a:solidFill>
                  <a:srgbClr val="B70B7A"/>
                </a:solidFill>
              </a:rPr>
              <a:t>layer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161751" y="1103253"/>
            <a:ext cx="2133600" cy="762000"/>
          </a:xfrm>
          <a:prstGeom prst="roundRect">
            <a:avLst/>
          </a:prstGeom>
          <a:solidFill>
            <a:srgbClr val="FD4FC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Test</a:t>
            </a:r>
          </a:p>
          <a:p>
            <a:pPr algn="ctr"/>
            <a:r>
              <a:rPr lang="en-US" dirty="0" smtClean="0"/>
              <a:t>main controller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380951" y="2017653"/>
            <a:ext cx="1219200" cy="609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Read-only test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56951" y="1255653"/>
            <a:ext cx="4438650" cy="144780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676351" y="2017653"/>
            <a:ext cx="1371600" cy="609600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MCE check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2856951" y="4227453"/>
            <a:ext cx="1162050" cy="61264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Memory reservation</a:t>
            </a:r>
            <a:endParaRPr lang="en-US" sz="1600" dirty="0"/>
          </a:p>
        </p:txBody>
      </p:sp>
      <p:sp>
        <p:nvSpPr>
          <p:cNvPr id="22" name="Flowchart: Alternate Process 21"/>
          <p:cNvSpPr/>
          <p:nvPr/>
        </p:nvSpPr>
        <p:spPr>
          <a:xfrm>
            <a:off x="5925386" y="4231418"/>
            <a:ext cx="1066800" cy="612648"/>
          </a:xfrm>
          <a:prstGeom prst="flowChartAlternateProcess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MCE Kernel Support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4380951" y="3541653"/>
            <a:ext cx="1219200" cy="609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Driver</a:t>
            </a:r>
          </a:p>
          <a:p>
            <a:pPr algn="ctr"/>
            <a:r>
              <a:rPr lang="en-US" dirty="0" err="1" smtClean="0"/>
              <a:t>mem</a:t>
            </a:r>
            <a:endParaRPr lang="en-US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5752551" y="1331853"/>
            <a:ext cx="1143000" cy="6096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Algorithm</a:t>
            </a:r>
          </a:p>
          <a:p>
            <a:pPr algn="ctr"/>
            <a:r>
              <a:rPr lang="en-US" dirty="0" smtClean="0"/>
              <a:t>test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09151" y="3389253"/>
            <a:ext cx="6477000" cy="1524000"/>
          </a:xfrm>
          <a:prstGeom prst="rect">
            <a:avLst/>
          </a:prstGeom>
          <a:noFill/>
          <a:ln>
            <a:solidFill>
              <a:srgbClr val="B70B7A"/>
            </a:solidFill>
            <a:prstDash val="sys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TextBox 15"/>
          <p:cNvSpPr txBox="1"/>
          <p:nvPr/>
        </p:nvSpPr>
        <p:spPr>
          <a:xfrm>
            <a:off x="1409151" y="3519567"/>
            <a:ext cx="946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B70B7A"/>
                </a:solidFill>
              </a:rPr>
              <a:t>System</a:t>
            </a:r>
          </a:p>
          <a:p>
            <a:r>
              <a:rPr lang="en-US" sz="2000" b="1" dirty="0" smtClean="0">
                <a:solidFill>
                  <a:srgbClr val="B70B7A"/>
                </a:solidFill>
              </a:rPr>
              <a:t>layer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07572" y="6190010"/>
            <a:ext cx="5500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Memory Diagnostic Software Architecture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7592" y="1211894"/>
            <a:ext cx="6989208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solidFill>
                  <a:schemeClr val="tx1"/>
                </a:solidFill>
              </a:rPr>
              <a:t>Machine Check Evolution</a:t>
            </a:r>
          </a:p>
          <a:p>
            <a:pPr>
              <a:buFont typeface="Wingdings" pitchFamily="2" charset="2"/>
              <a:buChar char="v"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solidFill>
                  <a:schemeClr val="tx1"/>
                </a:solidFill>
              </a:rPr>
              <a:t>MCA (Machine Check Architecture) Introduction</a:t>
            </a:r>
          </a:p>
          <a:p>
            <a:pPr>
              <a:buFont typeface="Wingdings" pitchFamily="2" charset="2"/>
              <a:buChar char="v"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solidFill>
                  <a:schemeClr val="tx1"/>
                </a:solidFill>
              </a:rPr>
              <a:t>Memory Diagnostic Principle</a:t>
            </a:r>
          </a:p>
          <a:p>
            <a:pPr>
              <a:buFont typeface="Wingdings" pitchFamily="2" charset="2"/>
              <a:buChar char="v"/>
            </a:pPr>
            <a:endParaRPr lang="en-US" sz="2000" b="1" dirty="0" smtClean="0"/>
          </a:p>
          <a:p>
            <a:pPr>
              <a:buFont typeface="Wingdings" pitchFamily="2" charset="2"/>
              <a:buChar char="v"/>
            </a:pPr>
            <a:r>
              <a:rPr lang="en-US" sz="2000" b="1" dirty="0" smtClean="0"/>
              <a:t>Data processing</a:t>
            </a:r>
          </a:p>
          <a:p>
            <a:pPr>
              <a:buNone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solidFill>
                  <a:schemeClr val="tx1"/>
                </a:solidFill>
              </a:rPr>
              <a:t>Memory Diagnostic Software Architecture</a:t>
            </a:r>
          </a:p>
          <a:p>
            <a:pPr>
              <a:buFont typeface="Wingdings" pitchFamily="2" charset="2"/>
              <a:buChar char="v"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solidFill>
                  <a:schemeClr val="tx1"/>
                </a:solidFill>
              </a:rPr>
              <a:t>Memory </a:t>
            </a:r>
            <a:r>
              <a:rPr lang="en-US" sz="2000" b="1" dirty="0" smtClean="0"/>
              <a:t>Software Flow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US" sz="2000" b="1" dirty="0" smtClean="0"/>
          </a:p>
          <a:p>
            <a:pPr>
              <a:buFont typeface="Wingdings" pitchFamily="2" charset="2"/>
              <a:buChar char="v"/>
            </a:pP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5" name="Picture 3" descr="cloud-computin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542" y="4641063"/>
            <a:ext cx="2149518" cy="1616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1561092" y="197733"/>
          <a:ext cx="7393136" cy="6502520"/>
        </p:xfrm>
        <a:graphic>
          <a:graphicData uri="http://schemas.openxmlformats.org/presentationml/2006/ole">
            <p:oleObj spid="_x0000_s44034" name="Visio" r:id="rId3" imgW="7747254" imgH="7228713" progId="Visio.Drawing.11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269979"/>
            <a:ext cx="16724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Sub-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modules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Interaction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6814" y="39695"/>
            <a:ext cx="6461763" cy="6783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0" y="391886"/>
            <a:ext cx="1340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Main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Software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Flow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Memory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4094"/>
            <a:ext cx="8229600" cy="5244752"/>
          </a:xfrm>
        </p:spPr>
        <p:txBody>
          <a:bodyPr>
            <a:normAutofit fontScale="70000" lnSpcReduction="20000"/>
          </a:bodyPr>
          <a:lstStyle/>
          <a:p>
            <a:r>
              <a:rPr lang="en-US" sz="1900" dirty="0" err="1" smtClean="0"/>
              <a:t>testMemory</a:t>
            </a:r>
            <a:r>
              <a:rPr lang="en-US" sz="1900" dirty="0" smtClean="0"/>
              <a:t>		 [-t </a:t>
            </a:r>
            <a:r>
              <a:rPr lang="en-US" sz="1900" dirty="0" err="1" smtClean="0"/>
              <a:t>testitem</a:t>
            </a:r>
            <a:r>
              <a:rPr lang="en-US" sz="1900" dirty="0" smtClean="0"/>
              <a:t>] [-r </a:t>
            </a:r>
            <a:r>
              <a:rPr lang="en-US" sz="1900" dirty="0" err="1" smtClean="0"/>
              <a:t>start,end</a:t>
            </a:r>
            <a:r>
              <a:rPr lang="en-US" sz="1900" dirty="0" smtClean="0"/>
              <a:t>]	[-p 2] [-m 1] [-d </a:t>
            </a:r>
            <a:r>
              <a:rPr lang="en-US" sz="1900" dirty="0" err="1" smtClean="0"/>
              <a:t>cpu</a:t>
            </a:r>
            <a:r>
              <a:rPr lang="en-US" sz="1900" dirty="0" smtClean="0"/>
              <a:t>*] [-c] [-E]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The common parameters usage</a:t>
            </a:r>
          </a:p>
          <a:p>
            <a:pPr>
              <a:buNone/>
            </a:pPr>
            <a:r>
              <a:rPr lang="en-US" dirty="0" smtClean="0"/>
              <a:t>		[-list]		list the test item name and functions</a:t>
            </a:r>
          </a:p>
          <a:p>
            <a:pPr>
              <a:buNone/>
            </a:pPr>
            <a:r>
              <a:rPr lang="en-US" dirty="0" smtClean="0"/>
              <a:t>		[-v/V]		show the utility version</a:t>
            </a:r>
          </a:p>
          <a:p>
            <a:pPr>
              <a:buNone/>
            </a:pPr>
            <a:r>
              <a:rPr lang="en-US" dirty="0" smtClean="0"/>
              <a:t>		[-h]		print usage information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Parameters usage</a:t>
            </a:r>
          </a:p>
          <a:p>
            <a:pPr>
              <a:buNone/>
            </a:pPr>
            <a:r>
              <a:rPr lang="en-US" dirty="0" smtClean="0"/>
              <a:t>		[-d] </a:t>
            </a:r>
            <a:r>
              <a:rPr lang="en-US" dirty="0" err="1" smtClean="0"/>
              <a:t>cpu</a:t>
            </a:r>
            <a:r>
              <a:rPr lang="en-US" dirty="0" smtClean="0"/>
              <a:t> 		specify the </a:t>
            </a:r>
            <a:r>
              <a:rPr lang="en-US" dirty="0" err="1" smtClean="0"/>
              <a:t>cpu</a:t>
            </a:r>
            <a:r>
              <a:rPr lang="en-US" dirty="0" smtClean="0"/>
              <a:t>-core to perform testing, </a:t>
            </a:r>
          </a:p>
          <a:p>
            <a:pPr>
              <a:buNone/>
            </a:pPr>
            <a:r>
              <a:rPr lang="en-US" dirty="0" smtClean="0"/>
              <a:t>					for example, -d cpu0</a:t>
            </a:r>
          </a:p>
          <a:p>
            <a:pPr>
              <a:buNone/>
            </a:pPr>
            <a:r>
              <a:rPr lang="en-US" dirty="0" smtClean="0"/>
              <a:t>		[-t] </a:t>
            </a:r>
            <a:r>
              <a:rPr lang="en-US" dirty="0" err="1" smtClean="0"/>
              <a:t>testitem</a:t>
            </a:r>
            <a:r>
              <a:rPr lang="en-US" dirty="0" smtClean="0"/>
              <a:t>	specify the test item, Specify several test items one time, </a:t>
            </a:r>
          </a:p>
          <a:p>
            <a:pPr>
              <a:buNone/>
            </a:pPr>
            <a:r>
              <a:rPr lang="en-US" dirty="0" smtClean="0"/>
              <a:t>					for example, –t 	0, 6~2, 5, 8~9 	</a:t>
            </a:r>
          </a:p>
          <a:p>
            <a:pPr>
              <a:buNone/>
            </a:pPr>
            <a:r>
              <a:rPr lang="en-US" dirty="0" smtClean="0"/>
              <a:t>		[-r] </a:t>
            </a:r>
            <a:r>
              <a:rPr lang="en-US" dirty="0" err="1" smtClean="0"/>
              <a:t>start,end</a:t>
            </a:r>
            <a:r>
              <a:rPr lang="en-US" dirty="0" smtClean="0"/>
              <a:t>        specify the testing range from the start address to the end address,</a:t>
            </a:r>
          </a:p>
          <a:p>
            <a:pPr>
              <a:buNone/>
            </a:pPr>
            <a:r>
              <a:rPr lang="en-US" dirty="0" smtClean="0"/>
              <a:t>					for example –r 0x1000,0x3FFFFFFFFF</a:t>
            </a:r>
          </a:p>
          <a:p>
            <a:pPr>
              <a:buNone/>
            </a:pPr>
            <a:r>
              <a:rPr lang="en-US" dirty="0" smtClean="0"/>
              <a:t>		[-p] verbose	debug mode, for example –p 1</a:t>
            </a:r>
          </a:p>
          <a:p>
            <a:pPr>
              <a:buNone/>
            </a:pPr>
            <a:r>
              <a:rPr lang="en-US" dirty="0" smtClean="0"/>
              <a:t>		[-m] 	n		mode specify the test mode, 0 for Default, 0 for LOCAL, 1 for REMOTE, 2 				for SPECIFIC, for example –m 1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		[-l]	 		to show the information of memory algorithms testing and corresponding 				CPU/CPU core relations, read-only test regions</a:t>
            </a:r>
          </a:p>
          <a:p>
            <a:pPr>
              <a:buNone/>
            </a:pPr>
            <a:r>
              <a:rPr lang="en-US" dirty="0" smtClean="0"/>
              <a:t>		[-C]			Clear Memory ECC</a:t>
            </a:r>
          </a:p>
          <a:p>
            <a:pPr>
              <a:buNone/>
            </a:pPr>
            <a:r>
              <a:rPr lang="en-US" dirty="0" smtClean="0"/>
              <a:t>		[-E]              	Exit when MCE error happens,</a:t>
            </a:r>
          </a:p>
          <a:p>
            <a:pPr>
              <a:buNone/>
            </a:pPr>
            <a:r>
              <a:rPr lang="en-US" dirty="0" smtClean="0"/>
              <a:t>					If no –e, continue test until finishing all test, even if MCE error happens</a:t>
            </a:r>
          </a:p>
          <a:p>
            <a:pPr>
              <a:buNone/>
            </a:pPr>
            <a:r>
              <a:rPr lang="en-US" dirty="0" smtClean="0"/>
              <a:t>		[-n]			No comparison when performing algorithm test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en-US" dirty="0" smtClean="0"/>
              <a:t>RAS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X86 </a:t>
            </a:r>
            <a:r>
              <a:rPr lang="zh-CN" altLang="en-US" dirty="0" smtClean="0"/>
              <a:t>上的应用及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》</a:t>
            </a:r>
          </a:p>
          <a:p>
            <a:r>
              <a:rPr lang="en-US" dirty="0" smtClean="0"/>
              <a:t>&lt;Intel 64 and IA-32 Architectures Software Developer’s Manual&gt;</a:t>
            </a:r>
          </a:p>
          <a:p>
            <a:r>
              <a:rPr lang="en-US" dirty="0" smtClean="0"/>
              <a:t>&lt;Memory Module Design Document&gt;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mcelog</a:t>
            </a:r>
            <a:r>
              <a:rPr lang="en-US" dirty="0" smtClean="0"/>
              <a:t>: memory error handling in user space&gt;</a:t>
            </a:r>
          </a:p>
          <a:p>
            <a:r>
              <a:rPr lang="en-US" dirty="0" smtClean="0"/>
              <a:t>&lt;Memtest86 Technical Information&gt;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4" descr="j02373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3389086"/>
            <a:ext cx="1892300" cy="2308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395810" y="4570932"/>
            <a:ext cx="453548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sz="4800" b="1" dirty="0" smtClean="0">
                <a:solidFill>
                  <a:schemeClr val="bg1"/>
                </a:solidFill>
              </a:rPr>
              <a:t>Thank You</a:t>
            </a:r>
            <a:endParaRPr lang="en-US" altLang="zh-CN" sz="4800" b="1" dirty="0">
              <a:solidFill>
                <a:schemeClr val="bg1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901" y="330926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Q&amp;A</a:t>
            </a:r>
            <a:endParaRPr lang="en-US" sz="4000" dirty="0"/>
          </a:p>
        </p:txBody>
      </p:sp>
      <p:pic>
        <p:nvPicPr>
          <p:cNvPr id="6" name="Picture 13" descr="PE01561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41774" y="1789702"/>
            <a:ext cx="3165475" cy="2101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Check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18" y="1208931"/>
            <a:ext cx="5203371" cy="550537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System halt </a:t>
            </a:r>
          </a:p>
          <a:p>
            <a:pPr lvl="1"/>
            <a:r>
              <a:rPr lang="en-US" sz="1600" dirty="0" smtClean="0"/>
              <a:t>Restart when hardware error occurs</a:t>
            </a:r>
          </a:p>
          <a:p>
            <a:r>
              <a:rPr lang="en-US" sz="1800" dirty="0" smtClean="0"/>
              <a:t>MCE ( Machine Check Exception)</a:t>
            </a:r>
          </a:p>
          <a:p>
            <a:pPr lvl="1"/>
            <a:r>
              <a:rPr lang="en-US" sz="1600" dirty="0" smtClean="0"/>
              <a:t>a type of hardware error that occurs when CPU detects a hardware problem, internal error detection, including MCAR, MCTR, (Machine Check Exception)#MC, MCE flag of CR4, APCHK#, PCHK#, </a:t>
            </a:r>
            <a:r>
              <a:rPr lang="en-US" dirty="0" smtClean="0"/>
              <a:t>IERR#, BUSCHK# signals.</a:t>
            </a:r>
            <a:endParaRPr lang="en-US" sz="1600" dirty="0" smtClean="0"/>
          </a:p>
          <a:p>
            <a:pPr lvl="2"/>
            <a:r>
              <a:rPr lang="en-US" sz="1400" dirty="0" smtClean="0"/>
              <a:t>Windows displays the error using the Blue Screen of Death</a:t>
            </a:r>
          </a:p>
          <a:p>
            <a:pPr lvl="2"/>
            <a:r>
              <a:rPr lang="en-US" sz="1400" dirty="0" smtClean="0"/>
              <a:t>Linux displays Kernel Panic</a:t>
            </a:r>
          </a:p>
          <a:p>
            <a:pPr lvl="2"/>
            <a:r>
              <a:rPr lang="en-US" sz="1400" dirty="0" smtClean="0"/>
              <a:t>Interrupt 18, abort class exception</a:t>
            </a:r>
          </a:p>
          <a:p>
            <a:pPr lvl="1"/>
            <a:r>
              <a:rPr lang="en-US" sz="1600" dirty="0" smtClean="0"/>
              <a:t>Disadvantage</a:t>
            </a:r>
          </a:p>
          <a:p>
            <a:pPr lvl="2"/>
            <a:r>
              <a:rPr lang="en-US" sz="1400" dirty="0" smtClean="0"/>
              <a:t>Errors non-graded  </a:t>
            </a:r>
          </a:p>
          <a:p>
            <a:pPr lvl="2"/>
            <a:r>
              <a:rPr lang="en-US" sz="1400" dirty="0" smtClean="0"/>
              <a:t>Error messages are very limited and rely on BIOS</a:t>
            </a:r>
          </a:p>
          <a:p>
            <a:pPr lvl="2"/>
            <a:r>
              <a:rPr lang="en-US" sz="1400" dirty="0" smtClean="0"/>
              <a:t>Restart system </a:t>
            </a:r>
          </a:p>
          <a:p>
            <a:pPr lvl="0">
              <a:defRPr/>
            </a:pPr>
            <a:r>
              <a:rPr lang="en-US" dirty="0" smtClean="0"/>
              <a:t>MCA (Machine Check Architecture)</a:t>
            </a:r>
          </a:p>
          <a:p>
            <a:pPr lvl="1">
              <a:defRPr/>
            </a:pPr>
            <a:r>
              <a:rPr lang="en-US" dirty="0" smtClean="0"/>
              <a:t>a mechanism in which the CPU reports hardware errors to the operating system, such as PCI BUS, CHIPSET, Memory, CACHE, TLB and so on.</a:t>
            </a:r>
          </a:p>
          <a:p>
            <a:pPr lvl="2"/>
            <a:endParaRPr lang="en-US" sz="1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09463" y="4083485"/>
            <a:ext cx="2923900" cy="19706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RAS Clusters and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Cloud-computing Center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Reliability, Availability and Serviceability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CPU/Memory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Hotplug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 downtime is less, 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 log, dynamic detection</a:t>
            </a:r>
          </a:p>
        </p:txBody>
      </p:sp>
      <p:sp>
        <p:nvSpPr>
          <p:cNvPr id="7" name="Down Arrow 6"/>
          <p:cNvSpPr/>
          <p:nvPr/>
        </p:nvSpPr>
        <p:spPr>
          <a:xfrm>
            <a:off x="474618" y="2493929"/>
            <a:ext cx="352696" cy="213033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爆炸形 1 7"/>
          <p:cNvSpPr/>
          <p:nvPr/>
        </p:nvSpPr>
        <p:spPr>
          <a:xfrm>
            <a:off x="5590307" y="1208932"/>
            <a:ext cx="3660884" cy="2608492"/>
          </a:xfrm>
          <a:prstGeom prst="irregularSeal1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spcBef>
                <a:spcPct val="20000"/>
              </a:spcBef>
              <a:defRPr/>
            </a:pPr>
            <a:r>
              <a:rPr lang="en-US" altLang="zh-CN" b="1" dirty="0" smtClean="0"/>
              <a:t>IDF2011</a:t>
            </a:r>
            <a:r>
              <a:rPr lang="zh-CN" altLang="en-US" b="1" dirty="0" smtClean="0"/>
              <a:t>：英特尔至强</a:t>
            </a:r>
            <a:r>
              <a:rPr lang="en-US" altLang="zh-CN" b="1" dirty="0" smtClean="0"/>
              <a:t>E7</a:t>
            </a:r>
            <a:r>
              <a:rPr lang="zh-CN" altLang="en-US" b="1" dirty="0" smtClean="0"/>
              <a:t>详细</a:t>
            </a:r>
            <a:r>
              <a:rPr lang="en-US" altLang="zh-CN" b="1" dirty="0" smtClean="0"/>
              <a:t>RAS</a:t>
            </a:r>
            <a:r>
              <a:rPr lang="zh-CN" altLang="en-US" b="1" dirty="0" smtClean="0"/>
              <a:t>特性披露</a:t>
            </a:r>
            <a:endParaRPr lang="en-US" dirty="0" smtClean="0"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" dur="250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12" dur="250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Machine Check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974"/>
            <a:ext cx="8229600" cy="5423768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 smtClean="0"/>
              <a:t>Machine Check  Architecture</a:t>
            </a:r>
          </a:p>
          <a:p>
            <a:pPr lvl="1"/>
            <a:r>
              <a:rPr lang="en-US" sz="1700" dirty="0" smtClean="0"/>
              <a:t>MCA refers to a mechanism in which the CPU reports hardware errors to the operating system.</a:t>
            </a:r>
          </a:p>
          <a:p>
            <a:pPr lvl="1"/>
            <a:r>
              <a:rPr lang="en-US" sz="1700" dirty="0" smtClean="0"/>
              <a:t>Intel Xeon, P6 family as well as Itanium architecture implement a machine check architecture that provides a mechanism for detecting and reporting hardware(machine) errors, such as: system bus errors, ECC errors, parity errors, cache errors, and translation </a:t>
            </a:r>
            <a:r>
              <a:rPr lang="en-US" sz="1700" dirty="0" err="1" smtClean="0"/>
              <a:t>lookaside</a:t>
            </a:r>
            <a:r>
              <a:rPr lang="en-US" sz="1700" dirty="0" smtClean="0"/>
              <a:t> buffer errors. It consists o a set of model-specific registers (MSRs)  that are used to set up machine checking and additional banks of MSRs used for recording errors that are detected.</a:t>
            </a:r>
          </a:p>
          <a:p>
            <a:pPr lvl="1"/>
            <a:endParaRPr lang="en-US" sz="1700" dirty="0" smtClean="0"/>
          </a:p>
          <a:p>
            <a:pPr lvl="1"/>
            <a:r>
              <a:rPr lang="en-US" sz="1700" dirty="0" smtClean="0"/>
              <a:t>MCA  subsystem covers 5 major subsystems which the processor.</a:t>
            </a:r>
          </a:p>
          <a:p>
            <a:pPr lvl="2"/>
            <a:r>
              <a:rPr lang="en-US" sz="1500" dirty="0" smtClean="0"/>
              <a:t>External Bus Logic</a:t>
            </a:r>
          </a:p>
          <a:p>
            <a:pPr lvl="2"/>
            <a:r>
              <a:rPr lang="en-US" sz="1500" dirty="0" smtClean="0"/>
              <a:t>Back-side Bus Logic</a:t>
            </a:r>
          </a:p>
          <a:p>
            <a:pPr lvl="2"/>
            <a:r>
              <a:rPr lang="en-US" sz="1500" dirty="0" smtClean="0"/>
              <a:t>Data Cache Unit</a:t>
            </a:r>
          </a:p>
          <a:p>
            <a:pPr lvl="2"/>
            <a:r>
              <a:rPr lang="en-US" sz="1500" dirty="0" smtClean="0"/>
              <a:t>Data Translation Look-aside Buffer</a:t>
            </a:r>
          </a:p>
          <a:p>
            <a:pPr lvl="2"/>
            <a:r>
              <a:rPr lang="en-US" sz="1500" dirty="0" smtClean="0"/>
              <a:t>Instruction Fetch Unit</a:t>
            </a:r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A key feature of MCA is its ability to detect and correct errors by allowing the process to be recognized by OS software and other important elements </a:t>
            </a:r>
            <a:r>
              <a:rPr lang="en-US" altLang="zh-CN" dirty="0" smtClean="0"/>
              <a:t>t</a:t>
            </a:r>
            <a:r>
              <a:rPr lang="en-US" dirty="0" smtClean="0"/>
              <a:t>o the server system. MCA is capable of analyzing data and responding to it in a way that enables higher overall system reliability and availability.</a:t>
            </a:r>
          </a:p>
        </p:txBody>
      </p:sp>
      <p:pic>
        <p:nvPicPr>
          <p:cNvPr id="4" name="Picture 3" descr="cluster_columbia_nas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723" y="3987571"/>
            <a:ext cx="1846219" cy="1360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Check Architecture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7592" y="1265464"/>
            <a:ext cx="6989208" cy="669471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MCA errors category table</a:t>
            </a:r>
            <a:endParaRPr lang="en-US" sz="1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71121" y="2217417"/>
          <a:ext cx="6515678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12"/>
                <a:gridCol w="22719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r>
                        <a:rPr lang="en-US" baseline="0" dirty="0" smtClean="0"/>
                        <a:t> Handling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System Reset</a:t>
                      </a:r>
                    </a:p>
                    <a:p>
                      <a:r>
                        <a:rPr lang="en-US" dirty="0" smtClean="0"/>
                        <a:t>Multi-bit</a:t>
                      </a:r>
                      <a:r>
                        <a:rPr lang="en-US" baseline="0" dirty="0" smtClean="0"/>
                        <a:t> Error in Kernel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Non-Recoverable</a:t>
                      </a:r>
                      <a:r>
                        <a:rPr lang="en-US" baseline="0" dirty="0" smtClean="0"/>
                        <a:t>/Fatal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OS Recoverable: System Available</a:t>
                      </a:r>
                    </a:p>
                    <a:p>
                      <a:r>
                        <a:rPr lang="en-US" dirty="0" smtClean="0"/>
                        <a:t>Multi-bit Error</a:t>
                      </a:r>
                      <a:r>
                        <a:rPr lang="en-US" baseline="0" dirty="0" smtClean="0"/>
                        <a:t> in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Uncorrected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Recoverable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OS Corrected:</a:t>
                      </a:r>
                      <a:r>
                        <a:rPr lang="en-US" b="1" baseline="0" dirty="0" smtClean="0"/>
                        <a:t> Execution Continues</a:t>
                      </a:r>
                    </a:p>
                    <a:p>
                      <a:r>
                        <a:rPr lang="en-US" baseline="0" dirty="0" smtClean="0"/>
                        <a:t>Patrol Scrub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Recoverable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Firmware</a:t>
                      </a:r>
                      <a:r>
                        <a:rPr lang="en-US" b="1" baseline="0" dirty="0" smtClean="0"/>
                        <a:t> Corrected: Execution Continues</a:t>
                      </a:r>
                    </a:p>
                    <a:p>
                      <a:r>
                        <a:rPr lang="en-US" baseline="0" dirty="0" smtClean="0"/>
                        <a:t>Single-bit Error in Write-Through 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Hardware</a:t>
                      </a:r>
                      <a:r>
                        <a:rPr lang="en-US" b="1" baseline="0" dirty="0" smtClean="0"/>
                        <a:t> Corrected: Execution Continues</a:t>
                      </a:r>
                    </a:p>
                    <a:p>
                      <a:r>
                        <a:rPr lang="en-US" baseline="0" dirty="0" smtClean="0"/>
                        <a:t>Most Single-bit Errors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Check Architecture Hardware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7592" y="1464905"/>
            <a:ext cx="6989208" cy="472440"/>
          </a:xfrm>
        </p:spPr>
        <p:txBody>
          <a:bodyPr/>
          <a:lstStyle/>
          <a:p>
            <a:r>
              <a:rPr lang="en-US" dirty="0" smtClean="0"/>
              <a:t>MCA  model specific registers (MSRs) sketch map</a:t>
            </a:r>
            <a:endParaRPr lang="en-US" dirty="0"/>
          </a:p>
        </p:txBody>
      </p:sp>
      <p:pic>
        <p:nvPicPr>
          <p:cNvPr id="5" name="Picture 4" descr="image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47" y="1991939"/>
            <a:ext cx="5043432" cy="34544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86611" y="1769814"/>
            <a:ext cx="2306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Error-Reporting Bank Registers</a:t>
            </a:r>
          </a:p>
          <a:p>
            <a:r>
              <a:rPr lang="en-US" sz="1200" b="1" dirty="0" smtClean="0"/>
              <a:t>(One Set for Each Hardware Unit)</a:t>
            </a:r>
            <a:endParaRPr lang="en-US" sz="12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90781" y="5653246"/>
            <a:ext cx="7134044" cy="1047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lang="en-US" sz="1600" dirty="0" smtClean="0">
                <a:latin typeface="Arial"/>
              </a:rPr>
              <a:t>MCA  consist of a set of global control and status registers and several error-reporting register banks. Each bank for one kind of errors such as CPU, MEMORY, CACHE, CHIPSET etc.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Check Architecture Hardware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7592" y="1600200"/>
            <a:ext cx="6989208" cy="524691"/>
          </a:xfrm>
        </p:spPr>
        <p:txBody>
          <a:bodyPr>
            <a:noAutofit/>
          </a:bodyPr>
          <a:lstStyle/>
          <a:p>
            <a:r>
              <a:rPr lang="en-US" sz="1400" dirty="0" smtClean="0"/>
              <a:t>Older system check in a regular timer </a:t>
            </a:r>
          </a:p>
          <a:p>
            <a:r>
              <a:rPr lang="en-US" sz="1400" dirty="0" smtClean="0"/>
              <a:t>Newer systems have support CMCI (Corrected Machine Check error Interrupt) for fast  notification</a:t>
            </a:r>
          </a:p>
        </p:txBody>
      </p:sp>
      <p:pic>
        <p:nvPicPr>
          <p:cNvPr id="4" name="Picture 3" descr="image0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623" y="2425726"/>
            <a:ext cx="4850679" cy="208769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849992" y="4798423"/>
            <a:ext cx="6989208" cy="15109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700" dirty="0" smtClean="0">
                <a:latin typeface="Arial"/>
              </a:rPr>
              <a:t>APEI (</a:t>
            </a:r>
            <a:r>
              <a:rPr lang="en-US" sz="1900" dirty="0" smtClean="0">
                <a:latin typeface="Arial"/>
              </a:rPr>
              <a:t>ACPI</a:t>
            </a:r>
            <a:r>
              <a:rPr lang="en-US" sz="1700" dirty="0" smtClean="0">
                <a:latin typeface="Arial"/>
              </a:rPr>
              <a:t> </a:t>
            </a:r>
            <a:r>
              <a:rPr lang="en-US" sz="1900" dirty="0" smtClean="0">
                <a:latin typeface="Arial"/>
              </a:rPr>
              <a:t>Platform</a:t>
            </a:r>
            <a:r>
              <a:rPr lang="en-US" sz="1700" dirty="0" smtClean="0">
                <a:latin typeface="Arial"/>
              </a:rPr>
              <a:t> Error Interface)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700" dirty="0" smtClean="0">
                <a:latin typeface="Arial"/>
              </a:rPr>
              <a:t>ACPI 4.0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 smtClean="0">
                <a:latin typeface="Arial"/>
              </a:rPr>
              <a:t>A unified error communication interface between </a:t>
            </a:r>
            <a:r>
              <a:rPr lang="en-US" sz="1600" dirty="0" err="1" smtClean="0">
                <a:latin typeface="Arial"/>
              </a:rPr>
              <a:t>firmare</a:t>
            </a:r>
            <a:r>
              <a:rPr lang="en-US" sz="1600" dirty="0" smtClean="0">
                <a:latin typeface="Arial"/>
              </a:rPr>
              <a:t>/BIOS and OS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 smtClean="0">
                <a:latin typeface="Arial"/>
              </a:rPr>
              <a:t>Error record s</a:t>
            </a:r>
            <a:r>
              <a:rPr lang="en-US" sz="1600" dirty="0" err="1" smtClean="0">
                <a:latin typeface="Arial"/>
              </a:rPr>
              <a:t>erialization</a:t>
            </a:r>
            <a:r>
              <a:rPr lang="en-US" sz="1600" dirty="0" smtClean="0">
                <a:latin typeface="Arial"/>
              </a:rPr>
              <a:t> table (ERST), BOOT error table (BERT), Hardware error source table (HEST), Error injection table (EINJ)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1700" dirty="0" smtClean="0">
                <a:latin typeface="Arial"/>
              </a:rPr>
              <a:t>Error injection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Check Errors for Intel Xeon Processor 7100 series,7400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6851"/>
            <a:ext cx="8229600" cy="33773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processor’s L3 errors </a:t>
            </a:r>
          </a:p>
          <a:p>
            <a:pPr lvl="1"/>
            <a:r>
              <a:rPr lang="en-US" dirty="0" smtClean="0"/>
              <a:t>Correctable/Uncorrectable error</a:t>
            </a:r>
          </a:p>
          <a:p>
            <a:r>
              <a:rPr lang="en-US" dirty="0" smtClean="0"/>
              <a:t>Cache Bus Controller Errors</a:t>
            </a:r>
          </a:p>
          <a:p>
            <a:pPr lvl="1"/>
            <a:r>
              <a:rPr lang="en-US" dirty="0" smtClean="0"/>
              <a:t>Intel Cache Safe Technology Queue Full Error</a:t>
            </a:r>
          </a:p>
          <a:p>
            <a:pPr lvl="1"/>
            <a:r>
              <a:rPr lang="en-US" dirty="0" smtClean="0"/>
              <a:t>Correctable ECC/uncorrectable ECC on outgoing Core 0/1/2</a:t>
            </a:r>
          </a:p>
          <a:p>
            <a:r>
              <a:rPr lang="en-US" dirty="0" smtClean="0"/>
              <a:t>BUS / Interconnect Errors Compound Errors</a:t>
            </a:r>
          </a:p>
          <a:p>
            <a:pPr lvl="1"/>
            <a:r>
              <a:rPr lang="en-US" dirty="0" smtClean="0"/>
              <a:t>FSB Request Parity</a:t>
            </a:r>
          </a:p>
          <a:p>
            <a:pPr lvl="1"/>
            <a:r>
              <a:rPr lang="en-US" dirty="0" smtClean="0"/>
              <a:t>FSB Hard Fail Response</a:t>
            </a:r>
          </a:p>
          <a:p>
            <a:pPr lvl="1"/>
            <a:r>
              <a:rPr lang="en-US" dirty="0" smtClean="0"/>
              <a:t>FSB Response Parity</a:t>
            </a:r>
          </a:p>
          <a:p>
            <a:r>
              <a:rPr lang="en-US" dirty="0" smtClean="0"/>
              <a:t>Memory Controller Errors</a:t>
            </a:r>
          </a:p>
          <a:p>
            <a:pPr lvl="1"/>
            <a:r>
              <a:rPr lang="en-US" dirty="0" smtClean="0"/>
              <a:t>Corrected error count, DIMM ID, Channel ID, ECC Syndrome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734232"/>
            <a:ext cx="8436077" cy="13759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 smtClean="0">
                <a:latin typeface="Arial"/>
              </a:rPr>
              <a:t>IA32_MC0_STATUS for QPI Machine Check Errors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 smtClean="0">
                <a:latin typeface="Arial"/>
              </a:rPr>
              <a:t>IA32_MC7_STATUS  for  Internal Machine Check</a:t>
            </a:r>
            <a:r>
              <a:rPr lang="en-US" b="1" noProof="0" dirty="0" smtClean="0">
                <a:latin typeface="Arial"/>
              </a:rPr>
              <a:t>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 smtClean="0">
                <a:latin typeface="Arial"/>
              </a:rPr>
              <a:t>IA32_MC8_STATUS  	for memory Controller Error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latin typeface="Arial"/>
              </a:rPr>
              <a:t>MC6_STATUS for (Internal Error, L3 tag Error, Bus and Interconnect Error) 7400 series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 smtClean="0">
                <a:latin typeface="Arial"/>
              </a:rPr>
              <a:t>MC4_STATUS for (Internal Error, L3 tag Error, Bus and Interconnect Error) 7100 series</a:t>
            </a:r>
          </a:p>
          <a:p>
            <a:pPr marL="342900" lvl="0" indent="-342900">
              <a:spcBef>
                <a:spcPct val="20000"/>
              </a:spcBef>
            </a:pPr>
            <a:endParaRPr lang="en-US" b="1" dirty="0" smtClean="0">
              <a:latin typeface="Arial"/>
            </a:endParaRPr>
          </a:p>
          <a:p>
            <a:pPr marL="342900" lvl="0" indent="-342900">
              <a:spcBef>
                <a:spcPct val="20000"/>
              </a:spcBef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图片 4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554" y="1554793"/>
            <a:ext cx="142875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 descr="a.jpg"/>
          <p:cNvPicPr>
            <a:picLocks noGrp="1" noChangeAspect="1"/>
          </p:cNvPicPr>
          <p:nvPr>
            <p:ph idx="1"/>
          </p:nvPr>
        </p:nvPicPr>
        <p:blipFill>
          <a:blip r:embed="rId2"/>
          <a:srcRect t="6782"/>
          <a:stretch>
            <a:fillRect/>
          </a:stretch>
        </p:blipFill>
        <p:spPr>
          <a:xfrm>
            <a:off x="2894998" y="1251509"/>
            <a:ext cx="5791802" cy="5070249"/>
          </a:xfrm>
        </p:spPr>
      </p:pic>
      <p:pic>
        <p:nvPicPr>
          <p:cNvPr id="4" name="图片 3" descr="6G1AH08B9BN9_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39" y="1251509"/>
            <a:ext cx="4253239" cy="2784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Check Architecture Software</a:t>
            </a:r>
            <a:endParaRPr lang="en-US" dirty="0"/>
          </a:p>
        </p:txBody>
      </p:sp>
      <p:sp>
        <p:nvSpPr>
          <p:cNvPr id="9" name="椭圆形标注 8"/>
          <p:cNvSpPr/>
          <p:nvPr/>
        </p:nvSpPr>
        <p:spPr>
          <a:xfrm>
            <a:off x="638827" y="4722312"/>
            <a:ext cx="2256171" cy="1599446"/>
          </a:xfrm>
          <a:prstGeom prst="wedgeEllipseCallout">
            <a:avLst>
              <a:gd name="adj1" fmla="val 24372"/>
              <a:gd name="adj2" fmla="val -15831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RAS 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>
            <a:solidFill>
              <a:srgbClr val="7F7F7F"/>
            </a:solidFill>
            <a:latin typeface="Arial"/>
            <a:cs typeface="Arial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14603</TotalTime>
  <Words>1024</Words>
  <Application>Microsoft Office PowerPoint</Application>
  <PresentationFormat>On-screen Show (4:3)</PresentationFormat>
  <Paragraphs>255</Paragraphs>
  <Slides>24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5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Office Theme</vt:lpstr>
      <vt:lpstr>Office Theme</vt:lpstr>
      <vt:lpstr>Office Theme</vt:lpstr>
      <vt:lpstr>Custom Design</vt:lpstr>
      <vt:lpstr>Office Theme</vt:lpstr>
      <vt:lpstr>Worksheet</vt:lpstr>
      <vt:lpstr>Visio</vt:lpstr>
      <vt:lpstr>Enhanced Memory Diagnostic with Machine Check Architecture Support</vt:lpstr>
      <vt:lpstr>Agenda</vt:lpstr>
      <vt:lpstr>Machine Check Evolution</vt:lpstr>
      <vt:lpstr>X86 Machine Check Architecture</vt:lpstr>
      <vt:lpstr>Machine Check Architecture Hardware</vt:lpstr>
      <vt:lpstr>Machine Check Architecture Hardware (contd.)</vt:lpstr>
      <vt:lpstr>Machine Check Architecture Hardware (contd.)</vt:lpstr>
      <vt:lpstr>Machine Check Errors for Intel Xeon Processor 7100 series,7400 series</vt:lpstr>
      <vt:lpstr>Machine Check Architecture Software</vt:lpstr>
      <vt:lpstr>Memory Diagnostic Principle</vt:lpstr>
      <vt:lpstr>Memory Algorithm Test</vt:lpstr>
      <vt:lpstr>Enhanced Memory Diagnostic</vt:lpstr>
      <vt:lpstr>Enhanced Memory Diagnostic  (contd.)</vt:lpstr>
      <vt:lpstr>Data Processing Part</vt:lpstr>
      <vt:lpstr>Sliding Window Model </vt:lpstr>
      <vt:lpstr>Key Data Structure</vt:lpstr>
      <vt:lpstr>Test Policy</vt:lpstr>
      <vt:lpstr>Test Policy (contd.)</vt:lpstr>
      <vt:lpstr>Slide 19</vt:lpstr>
      <vt:lpstr>Slide 20</vt:lpstr>
      <vt:lpstr>Slide 21</vt:lpstr>
      <vt:lpstr>Test Memory Usage</vt:lpstr>
      <vt:lpstr>References</vt:lpstr>
      <vt:lpstr>Q&amp;A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shawns1</dc:creator>
  <cp:lastModifiedBy>Tongm2</cp:lastModifiedBy>
  <cp:revision>583</cp:revision>
  <cp:lastPrinted>2011-01-06T18:09:52Z</cp:lastPrinted>
  <dcterms:created xsi:type="dcterms:W3CDTF">2011-01-06T15:07:50Z</dcterms:created>
  <dcterms:modified xsi:type="dcterms:W3CDTF">2011-05-09T05:23:54Z</dcterms:modified>
</cp:coreProperties>
</file>