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8582" r:id="rId3"/>
    <p:sldMasterId id="2147488595" r:id="rId4"/>
    <p:sldMasterId id="2147488609" r:id="rId5"/>
    <p:sldMasterId id="2147488621" r:id="rId6"/>
    <p:sldMasterId id="2147488634" r:id="rId7"/>
    <p:sldMasterId id="2147488659" r:id="rId8"/>
    <p:sldMasterId id="2147488671" r:id="rId9"/>
  </p:sldMasterIdLst>
  <p:notesMasterIdLst>
    <p:notesMasterId r:id="rId66"/>
  </p:notesMasterIdLst>
  <p:handoutMasterIdLst>
    <p:handoutMasterId r:id="rId67"/>
  </p:handoutMasterIdLst>
  <p:sldIdLst>
    <p:sldId id="458" r:id="rId10"/>
    <p:sldId id="598" r:id="rId11"/>
    <p:sldId id="1014" r:id="rId12"/>
    <p:sldId id="750" r:id="rId13"/>
    <p:sldId id="791" r:id="rId14"/>
    <p:sldId id="692" r:id="rId15"/>
    <p:sldId id="793" r:id="rId16"/>
    <p:sldId id="1466" r:id="rId17"/>
    <p:sldId id="740" r:id="rId18"/>
    <p:sldId id="741" r:id="rId19"/>
    <p:sldId id="742" r:id="rId20"/>
    <p:sldId id="743" r:id="rId21"/>
    <p:sldId id="744" r:id="rId22"/>
    <p:sldId id="1341" r:id="rId23"/>
    <p:sldId id="723" r:id="rId24"/>
    <p:sldId id="777" r:id="rId25"/>
    <p:sldId id="1339" r:id="rId26"/>
    <p:sldId id="344" r:id="rId27"/>
    <p:sldId id="331" r:id="rId28"/>
    <p:sldId id="1342" r:id="rId29"/>
    <p:sldId id="289" r:id="rId30"/>
    <p:sldId id="346" r:id="rId31"/>
    <p:sldId id="1467" r:id="rId32"/>
    <p:sldId id="1302" r:id="rId33"/>
    <p:sldId id="1464" r:id="rId34"/>
    <p:sldId id="995" r:id="rId35"/>
    <p:sldId id="1465" r:id="rId36"/>
    <p:sldId id="992" r:id="rId37"/>
    <p:sldId id="993" r:id="rId38"/>
    <p:sldId id="1008" r:id="rId39"/>
    <p:sldId id="1009" r:id="rId40"/>
    <p:sldId id="1011" r:id="rId41"/>
    <p:sldId id="1468" r:id="rId42"/>
    <p:sldId id="1325" r:id="rId43"/>
    <p:sldId id="1328" r:id="rId44"/>
    <p:sldId id="1336" r:id="rId45"/>
    <p:sldId id="1334" r:id="rId46"/>
    <p:sldId id="1333" r:id="rId47"/>
    <p:sldId id="1005" r:id="rId48"/>
    <p:sldId id="1006" r:id="rId49"/>
    <p:sldId id="1046" r:id="rId50"/>
    <p:sldId id="1469" r:id="rId51"/>
    <p:sldId id="1344" r:id="rId52"/>
    <p:sldId id="301" r:id="rId53"/>
    <p:sldId id="515" r:id="rId54"/>
    <p:sldId id="524" r:id="rId55"/>
    <p:sldId id="525" r:id="rId56"/>
    <p:sldId id="474" r:id="rId57"/>
    <p:sldId id="516" r:id="rId58"/>
    <p:sldId id="475" r:id="rId59"/>
    <p:sldId id="517" r:id="rId60"/>
    <p:sldId id="476" r:id="rId61"/>
    <p:sldId id="477" r:id="rId62"/>
    <p:sldId id="699" r:id="rId63"/>
    <p:sldId id="347" r:id="rId64"/>
    <p:sldId id="348" r:id="rId65"/>
  </p:sldIdLst>
  <p:sldSz cx="9144000" cy="6858000" type="screen4x3"/>
  <p:notesSz cx="6743700" cy="985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200" b="1" kern="1200">
        <a:solidFill>
          <a:srgbClr val="0000CC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200" b="1" kern="1200">
        <a:solidFill>
          <a:srgbClr val="0000CC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200" b="1" kern="1200">
        <a:solidFill>
          <a:srgbClr val="0000CC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200" b="1" kern="1200">
        <a:solidFill>
          <a:srgbClr val="0000CC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200" b="1" kern="1200">
        <a:solidFill>
          <a:srgbClr val="0000CC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200" b="1" kern="1200">
        <a:solidFill>
          <a:srgbClr val="0000CC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200" b="1" kern="1200">
        <a:solidFill>
          <a:srgbClr val="0000CC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200" b="1" kern="1200">
        <a:solidFill>
          <a:srgbClr val="0000CC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200" b="1" kern="1200">
        <a:solidFill>
          <a:srgbClr val="0000CC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3366FF"/>
    <a:srgbClr val="66FF33"/>
    <a:srgbClr val="FFFF00"/>
    <a:srgbClr val="99FFCC"/>
    <a:srgbClr val="00FF00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305" autoAdjust="0"/>
  </p:normalViewPr>
  <p:slideViewPr>
    <p:cSldViewPr>
      <p:cViewPr varScale="1">
        <p:scale>
          <a:sx n="59" d="100"/>
          <a:sy n="59" d="100"/>
        </p:scale>
        <p:origin x="62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4" tIns="45542" rIns="91084" bIns="45542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525" y="0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4" tIns="45542" rIns="91084" bIns="45542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8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61488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4" tIns="45542" rIns="91084" bIns="45542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8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525" y="9361488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4" tIns="45542" rIns="91084" bIns="45542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D3D3F5B-181C-4259-9E51-B7C38E5E07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806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4" tIns="45542" rIns="91084" bIns="45542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9525" y="0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4" tIns="45542" rIns="91084" bIns="45542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39775"/>
            <a:ext cx="4927600" cy="3695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81538"/>
            <a:ext cx="5394325" cy="443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4" tIns="45542" rIns="91084" bIns="455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61488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4" tIns="45542" rIns="91084" bIns="45542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9525" y="9361488"/>
            <a:ext cx="292258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4" tIns="45542" rIns="91084" bIns="45542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3F1FC47B-62B9-47EA-947D-6CD528541E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3043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8E7BE87-DBA0-40D1-B721-8C2A91CDDCF6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926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03B5F4B-4959-43AE-9E02-3043214F6FC0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/>
              <a:t>40”</a:t>
            </a:r>
          </a:p>
          <a:p>
            <a:pPr eaLnBrk="1" hangingPunct="1"/>
            <a:r>
              <a:rPr lang="en-US" altLang="zh-CN"/>
              <a:t>Now let us look at the lattice system. Within the reasonable experimental parameters,</a:t>
            </a:r>
          </a:p>
          <a:p>
            <a:pPr eaLnBrk="1" hangingPunct="1"/>
            <a:r>
              <a:rPr lang="en-US" altLang="zh-CN"/>
              <a:t>The single bond Hubbard model is valid.</a:t>
            </a:r>
          </a:p>
          <a:p>
            <a:pPr eaLnBrk="1" hangingPunct="1"/>
            <a:r>
              <a:rPr lang="en-US" altLang="zh-CN"/>
              <a:t>The hopping term, the chemical potential term. Similarly to the continuum model,</a:t>
            </a:r>
          </a:p>
          <a:p>
            <a:pPr eaLnBrk="1" hangingPunct="1"/>
            <a:r>
              <a:rPr lang="en-US" altLang="zh-CN"/>
              <a:t>We have two independent Hubbard repulsions, the on-site singlet and on-site quintet</a:t>
            </a:r>
          </a:p>
          <a:p>
            <a:pPr eaLnBrk="1" hangingPunct="1"/>
            <a:r>
              <a:rPr lang="en-US" altLang="zh-CN"/>
              <a:t>channel interactins..</a:t>
            </a:r>
          </a:p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406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57FCB-3A49-8CB3-BE65-48790039C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ECA5E4A6-F6F5-BC8F-E36D-2FE29F88D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DA1E0C-D12D-45A0-8619-0C2D0BA8A82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99E483FC-D6F1-A064-2674-C03610C928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19D583D6-17DB-5068-DE7D-4EE50A5A1C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Now let me briefly explain what is SO(5) group. SO(5) group describes </a:t>
            </a:r>
          </a:p>
          <a:p>
            <a:pPr eaLnBrk="1" hangingPunct="1"/>
            <a:r>
              <a:rPr lang="en-US" altLang="zh-CN"/>
              <a:t>the rotation in a real 5-dim space. The axis n1 to n5 are orthogonal </a:t>
            </a:r>
          </a:p>
          <a:p>
            <a:pPr eaLnBrk="1" hangingPunct="1"/>
            <a:r>
              <a:rPr lang="en-US" altLang="zh-CN"/>
              <a:t>to each other, which form the vector representation of this group.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It contains 10 generators. Each geneator Lab is responsible for</a:t>
            </a:r>
          </a:p>
          <a:p>
            <a:pPr eaLnBrk="1" hangingPunct="1"/>
            <a:r>
              <a:rPr lang="en-US" altLang="zh-CN"/>
              <a:t>the rotation in ab plane.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SO(5)’s spinor Rep is 4-dimensional. The four spin</a:t>
            </a:r>
          </a:p>
          <a:p>
            <a:pPr eaLnBrk="1" hangingPunct="1"/>
            <a:r>
              <a:rPr lang="en-US" altLang="zh-CN"/>
              <a:t>components just form the SO(5) spinor.</a:t>
            </a:r>
          </a:p>
          <a:p>
            <a:pPr eaLnBrk="1" hangingPunct="1"/>
            <a:r>
              <a:rPr lang="en-US" altLang="zh-CN"/>
              <a:t>Rigorously speaking, spinors are Rep of the SO(5)’s covering</a:t>
            </a:r>
          </a:p>
          <a:p>
            <a:pPr eaLnBrk="1" hangingPunct="1"/>
            <a:r>
              <a:rPr lang="en-US" altLang="zh-CN"/>
              <a:t>Group called Sp(4). The relation between SO(5) and Sp(4) is similar</a:t>
            </a:r>
          </a:p>
          <a:p>
            <a:pPr eaLnBrk="1" hangingPunct="1"/>
            <a:r>
              <a:rPr lang="en-US" altLang="zh-CN"/>
              <a:t>to the relation between SO(3) and SU(2).</a:t>
            </a:r>
          </a:p>
        </p:txBody>
      </p:sp>
    </p:spTree>
    <p:extLst>
      <p:ext uri="{BB962C8B-B14F-4D97-AF65-F5344CB8AC3E}">
        <p14:creationId xmlns:p14="http://schemas.microsoft.com/office/powerpoint/2010/main" val="3513819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2F070-64A5-464B-5362-297D95534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A13DA20B-5543-4289-6ED9-79858FAD9C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85F981-0A7E-43A4-ADA6-A944FE8AFC3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1264DE4-3384-D3B8-5683-DD7D42817C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D199D86D-D461-0E65-4875-1CADA37F2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Now we construct the SO(5) algebra. We have four spin components, thus</a:t>
            </a:r>
          </a:p>
          <a:p>
            <a:pPr eaLnBrk="1" hangingPunct="1"/>
            <a:r>
              <a:rPr lang="en-US" altLang="zh-CN"/>
              <a:t>we have 16 bi-linears One density and three spin operators are not enough.</a:t>
            </a:r>
          </a:p>
          <a:p>
            <a:pPr eaLnBrk="1" hangingPunct="1"/>
            <a:r>
              <a:rPr lang="en-US" altLang="zh-CN"/>
              <a:t>We need high order symmetric spin tensors. The rank-2 tensor has five degrees </a:t>
            </a:r>
          </a:p>
          <a:p>
            <a:pPr eaLnBrk="1" hangingPunct="1"/>
            <a:r>
              <a:rPr lang="en-US" altLang="zh-CN"/>
              <a:t>of freedom, rank-3 has 7 degrees of freedoom. 1+3+5+7=16, this is a complete set.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The rank-2 tensors are often denoted as spin-nematics matrices.</a:t>
            </a:r>
          </a:p>
          <a:p>
            <a:pPr eaLnBrk="1" hangingPunct="1"/>
            <a:r>
              <a:rPr lang="en-US" altLang="zh-CN"/>
              <a:t>They anticommute with each other, and form a basis for the five Dirac matrices.</a:t>
            </a:r>
          </a:p>
          <a:p>
            <a:pPr eaLnBrk="1" hangingPunct="1"/>
            <a:r>
              <a:rPr lang="en-US" altLang="zh-CN"/>
              <a:t>They are SO(5) vectors.</a:t>
            </a:r>
          </a:p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7093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738C3-3F09-71C0-99E9-D6C7DBC58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C6476630-7A21-9412-6F71-5AD47E230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2995E8-E28C-410C-A809-C4A9E446AA7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6066D433-7BF4-10DA-94FE-71FE068B80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93CC2B42-87A6-DC00-7317-9F9F017E6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On the other hand, the three spin operators and seven cubit spin operators form the SO(5) </a:t>
            </a:r>
          </a:p>
          <a:p>
            <a:pPr eaLnBrk="1" hangingPunct="1"/>
            <a:r>
              <a:rPr lang="en-US" altLang="zh-CN"/>
              <a:t>Generators. They commute with the Hamiltonian. These seven cubic spin operators are</a:t>
            </a:r>
          </a:p>
          <a:p>
            <a:pPr eaLnBrk="1" hangingPunct="1"/>
            <a:r>
              <a:rPr lang="en-US" altLang="zh-CN"/>
              <a:t>the hidden conserved quantities, just like the Rugne-Lenz vectors.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In short, the p-h bilinears can be classified into SO(5) scalar, vectors, and </a:t>
            </a:r>
          </a:p>
          <a:p>
            <a:pPr eaLnBrk="1" hangingPunct="1"/>
            <a:r>
              <a:rPr lang="en-US" altLang="zh-CN"/>
              <a:t>generators. The SO(5) vectors are just spin-nematics. The 10 generators </a:t>
            </a:r>
          </a:p>
          <a:p>
            <a:pPr eaLnBrk="1" hangingPunct="1"/>
            <a:r>
              <a:rPr lang="en-US" altLang="zh-CN"/>
              <a:t>either carry spin 1 or spin 3. We can see this SO(5) symmetry purely lies </a:t>
            </a:r>
          </a:p>
          <a:p>
            <a:pPr eaLnBrk="1" hangingPunct="1"/>
            <a:r>
              <a:rPr lang="en-US" altLang="zh-CN"/>
              <a:t>in the particle-hole channel. In comparison in the high Tc, the SO(5) symmetry </a:t>
            </a:r>
          </a:p>
          <a:p>
            <a:pPr eaLnBrk="1" hangingPunct="1"/>
            <a:r>
              <a:rPr lang="en-US" altLang="zh-CN"/>
              <a:t>there involves both particle-hole and particle-particle channel.</a:t>
            </a:r>
          </a:p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638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78D11-A71D-6909-AE4E-D4934D166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312AE38-9C83-DB1A-B256-864C9D10CA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078BAF-CB10-4D80-BEE5-38C0EE85E4B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3074" name="Rectangle 2">
            <a:extLst>
              <a:ext uri="{FF2B5EF4-FFF2-40B4-BE49-F238E27FC236}">
                <a16:creationId xmlns:a16="http://schemas.microsoft.com/office/drawing/2014/main" id="{3FC5C16E-D8C7-40A2-B3B1-B30E7EC45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>
            <a:extLst>
              <a:ext uri="{FF2B5EF4-FFF2-40B4-BE49-F238E27FC236}">
                <a16:creationId xmlns:a16="http://schemas.microsoft.com/office/drawing/2014/main" id="{D64A82F5-6A83-4D89-5E94-772CB6E5D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Now let us look at the quintet-channel interaction more carefully.</a:t>
            </a:r>
          </a:p>
          <a:p>
            <a:r>
              <a:rPr lang="en-US" altLang="zh-CN">
                <a:ea typeface="宋体" panose="02010600030101010101" pitchFamily="2" charset="-122"/>
              </a:rPr>
              <a:t>We organize them into polar basis in analogy to the polar wf of the</a:t>
            </a:r>
          </a:p>
          <a:p>
            <a:r>
              <a:rPr lang="en-US" altLang="zh-CN">
                <a:ea typeface="宋体" panose="02010600030101010101" pitchFamily="2" charset="-122"/>
              </a:rPr>
              <a:t>d-orbits in the QC.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As we mentioned before, they also form a SO(5) vector.</a:t>
            </a:r>
          </a:p>
          <a:p>
            <a:r>
              <a:rPr lang="en-US" altLang="zh-CN">
                <a:ea typeface="宋体" panose="02010600030101010101" pitchFamily="2" charset="-122"/>
              </a:rPr>
              <a:t>They span a 5-d sphere. We start from the North pole, we can arrive at</a:t>
            </a:r>
          </a:p>
          <a:p>
            <a:r>
              <a:rPr lang="en-US" altLang="zh-CN">
                <a:ea typeface="宋体" panose="02010600030101010101" pitchFamily="2" charset="-122"/>
              </a:rPr>
              <a:t>any point by SO(5) rotation. However, we can only move within </a:t>
            </a:r>
          </a:p>
          <a:p>
            <a:r>
              <a:rPr lang="en-US" altLang="zh-CN">
                <a:ea typeface="宋体" panose="02010600030101010101" pitchFamily="2" charset="-122"/>
              </a:rPr>
              <a:t>a sub-manifold on the sphere, thus  the SO(5) symmetry is indeed</a:t>
            </a:r>
          </a:p>
          <a:p>
            <a:r>
              <a:rPr lang="en-US" altLang="zh-CN">
                <a:ea typeface="宋体" panose="02010600030101010101" pitchFamily="2" charset="-122"/>
              </a:rPr>
              <a:t>more general and it include SU(2) as its subgroup.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 short, …….</a:t>
            </a:r>
          </a:p>
        </p:txBody>
      </p:sp>
    </p:spTree>
    <p:extLst>
      <p:ext uri="{BB962C8B-B14F-4D97-AF65-F5344CB8AC3E}">
        <p14:creationId xmlns:p14="http://schemas.microsoft.com/office/powerpoint/2010/main" val="2572085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0E386-242D-879C-F971-BE299D0A6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C25ACD7C-AEE6-8C80-921C-255015DE32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CA3A89-C8BB-4301-9DE2-1FA0D7E0EF5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D62694ED-0907-698E-9242-CB376AEB2B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5C1A691D-5FFF-D978-8BCB-71132C35E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89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C4F19-0A4D-76AB-76D4-18931BC87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F68AF197-BC6A-2C00-9062-73FCE975B3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CA3A89-C8BB-4301-9DE2-1FA0D7E0EF5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98F92D35-CA62-BF9C-FC37-2E861EEF8A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94EF26B-29F5-7282-E9B0-7BBB35F33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3176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AFC8E-B58C-E24F-5D41-DD9DE10DE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9653C597-3EA2-85C7-8493-724D790041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CA3A89-C8BB-4301-9DE2-1FA0D7E0EF5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FEC21609-02DF-7ADE-094F-0C4B6E4105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5E5C8AE8-1E0D-CC1C-417B-C9E96E86F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628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A9211-B62B-7848-98E1-9B3ED16CA8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18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6000A-F384-C41E-08CE-340404EA9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DD0ABE-2C80-E0A3-FE94-70240844F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CFABC-AC42-6370-FCB8-F081B076A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D94B3-E9A4-FB2D-160B-1AE83F524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A9211-B62B-7848-98E1-9B3ED16CA8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7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E85480A-57CD-42E1-B0E2-1EBB2426CAB9}" type="slidenum">
              <a:rPr lang="en-US" altLang="zh-CN" smtClean="0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476" tIns="44738" rIns="89476" bIns="44738"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483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0A9211-B62B-7848-98E1-9B3ED16CA8B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136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B57EF-1A37-5F34-33CF-220A69C03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E579A9-082F-C08C-457D-811EB55D59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7240FCC-B68C-6321-38AD-9D6CB12A3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A82E4B-BB59-F07B-3A34-DF40EC2B01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5DB5FE-5D3B-475A-B60E-B2286F01B43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0302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8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277F7E-6E86-47A0-B610-B9ABBCCBAD5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38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20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8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277F7E-6E86-47A0-B610-B9ABBCCBAD5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38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Second, spin 3/2 systems can exhibit </a:t>
            </a:r>
            <a:r>
              <a:rPr lang="en-US" altLang="zh-CN" dirty="0" err="1">
                <a:latin typeface="Arial" panose="020B0604020202020204" pitchFamily="34" charset="0"/>
              </a:rPr>
              <a:t>quartetting</a:t>
            </a:r>
            <a:r>
              <a:rPr lang="en-US" altLang="zh-CN" dirty="0">
                <a:latin typeface="Arial" panose="020B0604020202020204" pitchFamily="34" charset="0"/>
              </a:rPr>
              <a:t> order.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It means that four particles with all spin components form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a bound state and then condense. This is a four-fermion counterpart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to the Cooper pairing. </a:t>
            </a:r>
          </a:p>
          <a:p>
            <a:pPr eaLnBrk="1" hangingPunct="1"/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Taking into account the extensive study of  </a:t>
            </a:r>
            <a:r>
              <a:rPr lang="en-US" altLang="zh-CN" dirty="0" err="1">
                <a:latin typeface="Arial" panose="020B0604020202020204" pitchFamily="34" charset="0"/>
              </a:rPr>
              <a:t>Feshbach</a:t>
            </a:r>
            <a:r>
              <a:rPr lang="en-US" altLang="zh-CN" dirty="0">
                <a:latin typeface="Arial" panose="020B0604020202020204" pitchFamily="34" charset="0"/>
              </a:rPr>
              <a:t> resonance,  it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is reasonable to expect that the </a:t>
            </a:r>
            <a:r>
              <a:rPr lang="en-US" altLang="zh-CN" dirty="0" err="1">
                <a:latin typeface="Arial" panose="020B0604020202020204" pitchFamily="34" charset="0"/>
              </a:rPr>
              <a:t>quartetting</a:t>
            </a:r>
            <a:r>
              <a:rPr lang="en-US" altLang="zh-CN" dirty="0">
                <a:latin typeface="Arial" panose="020B0604020202020204" pitchFamily="34" charset="0"/>
              </a:rPr>
              <a:t> order is one possible </a:t>
            </a:r>
          </a:p>
          <a:p>
            <a:pPr eaLnBrk="1" hangingPunct="1"/>
            <a:r>
              <a:rPr lang="en-US" altLang="zh-CN" dirty="0">
                <a:latin typeface="Arial" panose="020B0604020202020204" pitchFamily="34" charset="0"/>
              </a:rPr>
              <a:t>focus for the future research. </a:t>
            </a:r>
          </a:p>
        </p:txBody>
      </p:sp>
    </p:spTree>
    <p:extLst>
      <p:ext uri="{BB962C8B-B14F-4D97-AF65-F5344CB8AC3E}">
        <p14:creationId xmlns:p14="http://schemas.microsoft.com/office/powerpoint/2010/main" val="3101807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2673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DC6110-8DF8-4CAA-A2F4-5636103E174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2673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37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900" dirty="0"/>
              <a:t>Here we present the one loop RG phase diagram. </a:t>
            </a:r>
            <a:r>
              <a:rPr lang="en-US" altLang="zh-CN" sz="900"/>
              <a:t>First, I confess that this is not </a:t>
            </a:r>
          </a:p>
          <a:p>
            <a:pPr>
              <a:lnSpc>
                <a:spcPct val="80000"/>
              </a:lnSpc>
            </a:pPr>
            <a:r>
              <a:rPr lang="en-US" altLang="zh-CN" sz="900" dirty="0"/>
              <a:t>the phase diagram from the raw data. The raw data should be drawn in terms </a:t>
            </a:r>
          </a:p>
          <a:p>
            <a:pPr>
              <a:lnSpc>
                <a:spcPct val="80000"/>
              </a:lnSpc>
            </a:pPr>
            <a:r>
              <a:rPr lang="en-US" altLang="zh-CN" sz="900" dirty="0"/>
              <a:t>of the geology  coupling constant.  Here I translate it back in terms of the </a:t>
            </a:r>
          </a:p>
          <a:p>
            <a:pPr>
              <a:lnSpc>
                <a:spcPct val="80000"/>
              </a:lnSpc>
            </a:pPr>
            <a:r>
              <a:rPr lang="en-US" altLang="zh-CN" sz="900" dirty="0"/>
              <a:t>s-wave singlet and quintet channel coupling constant. Then the physics is more clear.</a:t>
            </a:r>
          </a:p>
          <a:p>
            <a:pPr>
              <a:lnSpc>
                <a:spcPct val="80000"/>
              </a:lnSpc>
            </a:pPr>
            <a:endParaRPr lang="en-US" altLang="zh-CN" sz="900" dirty="0"/>
          </a:p>
          <a:p>
            <a:pPr>
              <a:lnSpc>
                <a:spcPct val="80000"/>
              </a:lnSpc>
            </a:pPr>
            <a:r>
              <a:rPr lang="en-US" altLang="zh-CN" sz="900" dirty="0"/>
              <a:t>First the charge sector remains gapless and  decouples with the spin sectors as usual.</a:t>
            </a:r>
          </a:p>
          <a:p>
            <a:pPr>
              <a:lnSpc>
                <a:spcPct val="80000"/>
              </a:lnSpc>
            </a:pPr>
            <a:endParaRPr lang="en-US" altLang="zh-CN" sz="900" dirty="0"/>
          </a:p>
          <a:p>
            <a:pPr>
              <a:lnSpc>
                <a:spcPct val="80000"/>
              </a:lnSpc>
            </a:pPr>
            <a:r>
              <a:rPr lang="en-US" altLang="zh-CN" sz="900" dirty="0"/>
              <a:t>In the spin sector, we find three phases.  Phase A is the </a:t>
            </a:r>
            <a:r>
              <a:rPr lang="en-US" altLang="zh-CN" sz="900" dirty="0" err="1"/>
              <a:t>Luttinger</a:t>
            </a:r>
            <a:r>
              <a:rPr lang="en-US" altLang="zh-CN" sz="900" dirty="0"/>
              <a:t> liquid phase,</a:t>
            </a:r>
          </a:p>
          <a:p>
            <a:pPr>
              <a:lnSpc>
                <a:spcPct val="80000"/>
              </a:lnSpc>
            </a:pPr>
            <a:r>
              <a:rPr lang="en-US" altLang="zh-CN" sz="900" dirty="0"/>
              <a:t>it is controlled by this black dot, the non-interacting fixed point.</a:t>
            </a:r>
          </a:p>
          <a:p>
            <a:pPr>
              <a:lnSpc>
                <a:spcPct val="80000"/>
              </a:lnSpc>
            </a:pPr>
            <a:r>
              <a:rPr lang="en-US" altLang="zh-CN" sz="900" dirty="0"/>
              <a:t>In this phase, everything is gapless. It exhibits a spin-spin-charge separation.</a:t>
            </a:r>
          </a:p>
          <a:p>
            <a:pPr>
              <a:lnSpc>
                <a:spcPct val="80000"/>
              </a:lnSpc>
            </a:pPr>
            <a:r>
              <a:rPr lang="en-US" altLang="zh-CN" sz="900" dirty="0"/>
              <a:t>It is because the spin degrees of freedom can be classified into</a:t>
            </a:r>
          </a:p>
          <a:p>
            <a:pPr>
              <a:lnSpc>
                <a:spcPct val="80000"/>
              </a:lnSpc>
            </a:pPr>
            <a:r>
              <a:rPr lang="en-US" altLang="zh-CN" sz="900" dirty="0"/>
              <a:t>SO(5) vector and tensor channels. In principle, there exists two different spin velocities.</a:t>
            </a:r>
          </a:p>
          <a:p>
            <a:pPr>
              <a:lnSpc>
                <a:spcPct val="80000"/>
              </a:lnSpc>
            </a:pPr>
            <a:endParaRPr lang="en-US" altLang="zh-CN" sz="900" dirty="0"/>
          </a:p>
          <a:p>
            <a:pPr>
              <a:lnSpc>
                <a:spcPct val="80000"/>
              </a:lnSpc>
            </a:pPr>
            <a:r>
              <a:rPr lang="en-US" altLang="zh-CN" sz="900" dirty="0"/>
              <a:t>Phase B is controlled by the strong coupling fixed point in the infinity as marked by the red line,</a:t>
            </a:r>
          </a:p>
          <a:p>
            <a:pPr>
              <a:lnSpc>
                <a:spcPct val="80000"/>
              </a:lnSpc>
            </a:pPr>
            <a:r>
              <a:rPr lang="en-US" altLang="zh-CN" sz="900" dirty="0"/>
              <a:t>and a spin gap opens.  Late we will show it is the </a:t>
            </a:r>
            <a:r>
              <a:rPr lang="en-US" altLang="zh-CN" sz="900" dirty="0" err="1"/>
              <a:t>quartetting</a:t>
            </a:r>
            <a:r>
              <a:rPr lang="en-US" altLang="zh-CN" sz="900" dirty="0"/>
              <a:t> phase.</a:t>
            </a:r>
          </a:p>
          <a:p>
            <a:pPr>
              <a:lnSpc>
                <a:spcPct val="80000"/>
              </a:lnSpc>
            </a:pPr>
            <a:endParaRPr lang="en-US" altLang="zh-CN" sz="900" dirty="0"/>
          </a:p>
          <a:p>
            <a:pPr>
              <a:lnSpc>
                <a:spcPct val="80000"/>
              </a:lnSpc>
            </a:pPr>
            <a:r>
              <a:rPr lang="en-US" altLang="zh-CN" sz="900" dirty="0"/>
              <a:t>Similarly, phase C is also controlled by the another strong coupling fixed point in the infinity</a:t>
            </a:r>
          </a:p>
          <a:p>
            <a:pPr>
              <a:lnSpc>
                <a:spcPct val="80000"/>
              </a:lnSpc>
            </a:pPr>
            <a:r>
              <a:rPr lang="en-US" altLang="zh-CN" sz="900" dirty="0"/>
              <a:t>as marked by the blue line. It is related to the pairing phase.</a:t>
            </a:r>
          </a:p>
          <a:p>
            <a:pPr>
              <a:lnSpc>
                <a:spcPct val="80000"/>
              </a:lnSpc>
            </a:pPr>
            <a:endParaRPr lang="en-US" altLang="zh-CN" sz="900" dirty="0"/>
          </a:p>
          <a:p>
            <a:pPr>
              <a:lnSpc>
                <a:spcPct val="80000"/>
              </a:lnSpc>
            </a:pPr>
            <a:r>
              <a:rPr lang="en-US" altLang="zh-CN" sz="900" dirty="0"/>
              <a:t>Now let us translate it into the more physical phase diagram using the coupling constants</a:t>
            </a:r>
          </a:p>
          <a:p>
            <a:pPr>
              <a:lnSpc>
                <a:spcPct val="80000"/>
              </a:lnSpc>
            </a:pPr>
            <a:r>
              <a:rPr lang="en-US" altLang="zh-CN" sz="900" dirty="0"/>
              <a:t>in the particle-particle singlet and quintet channels.</a:t>
            </a:r>
          </a:p>
          <a:p>
            <a:pPr>
              <a:lnSpc>
                <a:spcPct val="80000"/>
              </a:lnSpc>
            </a:pPr>
            <a:r>
              <a:rPr lang="en-US" altLang="zh-CN" sz="900" dirty="0"/>
              <a:t>The LL phase lies in the repulsive interaction region where g2&lt;g0.</a:t>
            </a:r>
          </a:p>
          <a:p>
            <a:pPr>
              <a:lnSpc>
                <a:spcPct val="80000"/>
              </a:lnSpc>
            </a:pPr>
            <a:r>
              <a:rPr lang="en-US" altLang="zh-CN" sz="900" dirty="0"/>
              <a:t>The </a:t>
            </a:r>
            <a:r>
              <a:rPr lang="en-US" altLang="zh-CN" sz="900" dirty="0" err="1"/>
              <a:t>quartetting</a:t>
            </a:r>
            <a:r>
              <a:rPr lang="en-US" altLang="zh-CN" sz="900" dirty="0"/>
              <a:t> phase lies in the regime where attractive interactions dominates.</a:t>
            </a:r>
          </a:p>
          <a:p>
            <a:pPr>
              <a:lnSpc>
                <a:spcPct val="80000"/>
              </a:lnSpc>
            </a:pPr>
            <a:r>
              <a:rPr lang="en-US" altLang="zh-CN" sz="900" dirty="0"/>
              <a:t>The singlet paring phase is also interesting, it even survives in the purely repulsive interaction</a:t>
            </a:r>
          </a:p>
          <a:p>
            <a:pPr>
              <a:lnSpc>
                <a:spcPct val="80000"/>
              </a:lnSpc>
            </a:pPr>
            <a:r>
              <a:rPr lang="en-US" altLang="zh-CN" sz="900" dirty="0"/>
              <a:t>Regime. This is similar to the high Tc, we can have Cooper pairs in the repulsive interaction regime.</a:t>
            </a:r>
          </a:p>
          <a:p>
            <a:pPr>
              <a:lnSpc>
                <a:spcPct val="80000"/>
              </a:lnSpc>
            </a:pPr>
            <a:endParaRPr lang="en-US" altLang="zh-CN" sz="900" dirty="0"/>
          </a:p>
        </p:txBody>
      </p:sp>
    </p:spTree>
    <p:extLst>
      <p:ext uri="{BB962C8B-B14F-4D97-AF65-F5344CB8AC3E}">
        <p14:creationId xmlns:p14="http://schemas.microsoft.com/office/powerpoint/2010/main" val="4050641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8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7A5DA5-0343-492D-A305-CCA09F8C6A2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38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The competition between quartetting and pairing can be mapped to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a phase locking problem of two-component superfludity. This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Two component superfluidity was first studied by Prof. Leggett. 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One component is the pairing between 3/2,-3/2; the other one is pairing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between ½, -1/2. The pairing operator can be written as two parts. It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contains one overall phase in the charge channel theta_c, and a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relative phase theta_v, which is a variable in the spin channel .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The quartetting order contains the overal phase theta_c, but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it also contains. The dual field phi_v to the relative phase.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The overal phase theta_c is always powerlaw fluctuating, and does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play a role in the transition. On the other hand, it is the relative phase that controls the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transition. The effective Hamiltonian to describe this competition is a sine-Gordon theory in the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relative phase channel. It contains cosine terms of both relative phase and its dual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field.  If the coefficient lamba_1 is larger than lambda_2, then the relative phase is locked, pairing order;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Otherwise, the dual field is locked, it is the quartetting order.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This phase transition can be mapped to two majorana fermions with different masses.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One fermions is always gapped, the other one is gapless at lamda_1=lambda_2, which is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The critical point.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5158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8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3ADD08-D5D5-4902-B973-AF968439546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38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The competition between quartetting and pairing can be mapped to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a phase locking problem of two-component superfludity. This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Two component superfluidity was first studied by Prof. Leggett. 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One component is the pairing between 3/2,-3/2; the other one is pairing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between ½, -1/2. The pairing operator can be written as two parts. It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contains one overall phase in the charge channel theta_c, and a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relative phase theta_v, which is a variable in the spin channel .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The quartetting order contains the overal phase theta_c, but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it also contains. The dual field phi_v to the relative phase.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The overal phase theta_c is always powerlaw fluctuating, and does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play a role in the transition. On the other hand, it is the relative phase that controls the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transition. The effective Hamiltonian to describe this competition is a sine-Gordon theory in the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relative phase channel. It contains cosine terms of both relative phase and its dual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field.  If the coefficient lamba_1 is larger than lambda_2, then the relative phase is locked, pairing order;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Otherwise, the dual field is locked, it is the quartetting order.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This phase transition can be mapped to two majorana fermions with different masses.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One fermions is always gapped, the other one is gapless at lamda_1=lambda_2, which is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The critical point.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06193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8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08B20-6582-4B71-8822-F767955A0F8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38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Now let us look at the quartetting phase.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In phase B, there are two competing orders, the quartetting superfluidity and the 2kf charge density wave order.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If we check the periodicity of the 2kf cdw, it is just the density wave of quartets.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So in this phase, four fermions first form quartets, then the quartets can either undergo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superfluid instability or charge density wave instablity.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Because the charge sector is gappless, both orders are power law fluctuating.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The superfluid order wins over the CDW order at Kc&gt;2.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Check Ogatta, Shiba.</a:t>
            </a:r>
          </a:p>
        </p:txBody>
      </p:sp>
    </p:spTree>
    <p:extLst>
      <p:ext uri="{BB962C8B-B14F-4D97-AF65-F5344CB8AC3E}">
        <p14:creationId xmlns:p14="http://schemas.microsoft.com/office/powerpoint/2010/main" val="738270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8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709D9D-7B77-422C-8F0A-05368E6E3A8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38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Similarly in the phase C, two particles first form Cooper pairs, and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Coopers can undergo superfluidity or CDW instablities.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Both of them are also powerlaw fluctuating. The superfluid instability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dominates over the  cdw at Kc&gt;1/2.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Check Ogatta, Shiba.</a:t>
            </a:r>
          </a:p>
        </p:txBody>
      </p:sp>
    </p:spTree>
    <p:extLst>
      <p:ext uri="{BB962C8B-B14F-4D97-AF65-F5344CB8AC3E}">
        <p14:creationId xmlns:p14="http://schemas.microsoft.com/office/powerpoint/2010/main" val="3292045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defTabSz="938213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38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8B8058-3709-4741-9EE2-1768D5BB8D4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38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These two different SU(4) have dramatically different properties.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For the first SU(4), we need 4-particles in a plaquette to form a singlet.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It is a baryon like state, there is no site and bond spin orders, only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Plaquette order.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On the other hand, the second staggered SU(4) model. We only need two particles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to form a singlet. It is a meson-like state.</a:t>
            </a:r>
          </a:p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5DB5FE-5D3B-475A-B60E-B2286F01B43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7197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739"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1pPr>
            <a:lvl2pPr marL="756917" indent="-291122" defTabSz="926739"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2pPr>
            <a:lvl3pPr marL="1164488" indent="-232898" defTabSz="926739"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3pPr>
            <a:lvl4pPr marL="1630284" indent="-232898" defTabSz="926739"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4pPr>
            <a:lvl5pPr marL="2096079" indent="-232898" defTabSz="926739"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5pPr>
            <a:lvl6pPr marL="2561874" indent="-232898" algn="ctr" defTabSz="926739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34" charset="0"/>
              </a:defRPr>
            </a:lvl6pPr>
            <a:lvl7pPr marL="3027670" indent="-232898" algn="ctr" defTabSz="926739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34" charset="0"/>
              </a:defRPr>
            </a:lvl7pPr>
            <a:lvl8pPr marL="3493465" indent="-232898" algn="ctr" defTabSz="926739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34" charset="0"/>
              </a:defRPr>
            </a:lvl8pPr>
            <a:lvl9pPr marL="3959261" indent="-232898" algn="ctr" defTabSz="926739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34" charset="0"/>
              </a:defRPr>
            </a:lvl9pPr>
          </a:lstStyle>
          <a:p>
            <a:pPr marL="0" marR="0" lvl="0" indent="0" algn="r" defTabSz="92673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B47780-95AA-4B75-86A7-2EAF8153941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anose="02010600030101010101" pitchFamily="2" charset="-122"/>
                <a:cs typeface="+mn-cs"/>
              </a:rPr>
              <a:pPr marL="0" marR="0" lvl="0" indent="0" algn="r" defTabSz="92673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itchFamily="34" charset="0"/>
              </a:rPr>
              <a:t>Now let us look at the 2D phase diagram. At the staggered SU(4) point where J2=0,</a:t>
            </a:r>
          </a:p>
          <a:p>
            <a:pPr eaLnBrk="1" hangingPunct="1"/>
            <a:r>
              <a:rPr lang="en-US" altLang="zh-CN">
                <a:latin typeface="Arial" pitchFamily="34" charset="0"/>
              </a:rPr>
              <a:t>the QMC simulations conclude that the ground state is Neel ordered.</a:t>
            </a:r>
          </a:p>
          <a:p>
            <a:pPr eaLnBrk="1" hangingPunct="1"/>
            <a:endParaRPr lang="en-US" altLang="zh-CN">
              <a:latin typeface="Arial" pitchFamily="34" charset="0"/>
            </a:endParaRPr>
          </a:p>
          <a:p>
            <a:pPr eaLnBrk="1" hangingPunct="1"/>
            <a:r>
              <a:rPr lang="en-US" altLang="zh-CN">
                <a:latin typeface="Arial" pitchFamily="34" charset="0"/>
              </a:rPr>
              <a:t>However, for general values of J2, the phase structure is an extremely difficult problem.</a:t>
            </a:r>
          </a:p>
          <a:p>
            <a:pPr eaLnBrk="1" hangingPunct="1"/>
            <a:r>
              <a:rPr lang="en-US" altLang="zh-CN">
                <a:latin typeface="Arial" pitchFamily="34" charset="0"/>
              </a:rPr>
              <a:t>Even QMC has sign problem, there is no conclusive answer yet.</a:t>
            </a:r>
          </a:p>
          <a:p>
            <a:pPr eaLnBrk="1" hangingPunct="1"/>
            <a:r>
              <a:rPr lang="en-US" altLang="zh-CN">
                <a:latin typeface="Arial" pitchFamily="34" charset="0"/>
              </a:rPr>
              <a:t>Let us look at the Kugel-Komskii SU(4) point, there is an exact diagonalization</a:t>
            </a:r>
          </a:p>
          <a:p>
            <a:pPr eaLnBrk="1" hangingPunct="1"/>
            <a:r>
              <a:rPr lang="en-US" altLang="zh-CN">
                <a:latin typeface="Arial" pitchFamily="34" charset="0"/>
              </a:rPr>
              <a:t>on 4*4 lattice, they conjectured that the ground state exhibits the plaqutte order.</a:t>
            </a:r>
          </a:p>
          <a:p>
            <a:pPr eaLnBrk="1" hangingPunct="1"/>
            <a:r>
              <a:rPr lang="en-US" altLang="zh-CN">
                <a:latin typeface="Arial" pitchFamily="34" charset="0"/>
              </a:rPr>
              <a:t>As I mentioned before, the plaquette order is an order of 4 sites, no bond order.</a:t>
            </a:r>
          </a:p>
          <a:p>
            <a:pPr eaLnBrk="1" hangingPunct="1"/>
            <a:r>
              <a:rPr lang="en-US" altLang="zh-CN">
                <a:latin typeface="Arial" pitchFamily="34" charset="0"/>
              </a:rPr>
              <a:t>Their result is interesting but still no conclusive.</a:t>
            </a:r>
          </a:p>
          <a:p>
            <a:pPr eaLnBrk="1" hangingPunct="1"/>
            <a:endParaRPr lang="en-US" altLang="zh-CN">
              <a:latin typeface="Arial" pitchFamily="34" charset="0"/>
            </a:endParaRPr>
          </a:p>
          <a:p>
            <a:pPr eaLnBrk="1" hangingPunct="1"/>
            <a:r>
              <a:rPr lang="en-US" altLang="zh-CN">
                <a:latin typeface="Arial" pitchFamily="34" charset="0"/>
              </a:rPr>
              <a:t>Now we speculate the general phase structure. Between the Neel order, which is a</a:t>
            </a:r>
          </a:p>
          <a:p>
            <a:pPr eaLnBrk="1" hangingPunct="1"/>
            <a:r>
              <a:rPr lang="en-US" altLang="zh-CN">
                <a:latin typeface="Arial" pitchFamily="34" charset="0"/>
              </a:rPr>
              <a:t>Site order, and the plaquette order, there might be a dimer ordered phase.</a:t>
            </a:r>
          </a:p>
          <a:p>
            <a:pPr eaLnBrk="1" hangingPunct="1"/>
            <a:r>
              <a:rPr lang="en-US" altLang="zh-CN">
                <a:latin typeface="Arial" pitchFamily="34" charset="0"/>
              </a:rPr>
              <a:t>Different from the usual spin ½ systems, the dimer here can be either singlet or quintet,</a:t>
            </a:r>
          </a:p>
          <a:p>
            <a:pPr eaLnBrk="1" hangingPunct="1"/>
            <a:r>
              <a:rPr lang="en-US" altLang="zh-CN">
                <a:latin typeface="Arial" pitchFamily="34" charset="0"/>
              </a:rPr>
              <a:t>So there might be magneticly ordered dimer state.</a:t>
            </a:r>
          </a:p>
          <a:p>
            <a:pPr eaLnBrk="1" hangingPunct="1"/>
            <a:endParaRPr lang="en-US" altLang="zh-CN">
              <a:latin typeface="Arial" pitchFamily="34" charset="0"/>
            </a:endParaRPr>
          </a:p>
          <a:p>
            <a:pPr eaLnBrk="1" hangingPunct="1"/>
            <a:r>
              <a:rPr lang="en-US" altLang="zh-CN">
                <a:latin typeface="Arial" pitchFamily="34" charset="0"/>
              </a:rPr>
              <a:t> </a:t>
            </a:r>
          </a:p>
          <a:p>
            <a:pPr eaLnBrk="1" hangingPunct="1"/>
            <a:endParaRPr lang="en-US" altLang="zh-CN">
              <a:latin typeface="Arial" pitchFamily="34" charset="0"/>
            </a:endParaRPr>
          </a:p>
          <a:p>
            <a:pPr eaLnBrk="1" hangingPunct="1"/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94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86153-A9F5-8CE2-585F-1005CBB5A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8599A36-A5E4-DFCC-2029-4ECD1CA91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52E1567-7B0D-6AD9-C6E5-0108311FA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1A5F57-43CD-618D-B2B3-F4A3FF8AB9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5DB5FE-5D3B-475A-B60E-B2286F01B43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2046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61339E-518F-4879-8F12-83FB1E68684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476" tIns="44738" rIns="89476" bIns="44738"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380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175426-A288-440D-9AFC-0958EB3FE76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This is a</a:t>
            </a:r>
            <a:r>
              <a:rPr lang="en-US" altLang="zh-CN" baseline="0" dirty="0"/>
              <a:t> representative result: the magnetic Neel ordering for the SU(4) and SU(6) Hubbard models through QMC simulations. The blue line is the SU(2) case for comparison which shows a monotonic increase as increasing U. This changes for the SU(4) and SU(6), the Neel orders are non-monotonic with U. In particular, for the SU(6) case, the Neel order first increases with U, and then it becomes to drop after U/t&gt;10  as </a:t>
            </a:r>
            <a:r>
              <a:rPr lang="en-US" altLang="zh-CN" baseline="0" dirty="0" err="1"/>
              <a:t>Mottness</a:t>
            </a:r>
            <a:r>
              <a:rPr lang="en-US" altLang="zh-CN" baseline="0" dirty="0"/>
              <a:t> grows. Finally it is suppressed to zero at U around 15. After than the system enters to a </a:t>
            </a:r>
            <a:r>
              <a:rPr lang="en-US" altLang="zh-CN" baseline="0" dirty="0" err="1"/>
              <a:t>dimerized</a:t>
            </a:r>
            <a:r>
              <a:rPr lang="en-US" altLang="zh-CN" baseline="0" dirty="0"/>
              <a:t> phase.  It clearly shows a phase transition from the Slater to the Mott region, which is absent in the SU(2) case.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2510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096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1A57A7-DECC-40B7-B5A6-A8DA9A090C8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096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476" tIns="44738" rIns="89476" bIns="44738"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8706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40352-5AA8-C713-4A5A-04C3FDD3E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14A5A77C-AC6B-6B2A-A397-C59FFA6134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441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71147" indent="-296595" algn="l" defTabSz="9441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86380" indent="-237276" algn="l" defTabSz="9441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60933" indent="-237276" algn="l" defTabSz="9441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135485" indent="-237276" algn="l" defTabSz="94416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610037" indent="-237276" defTabSz="9441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3084590" indent="-237276" defTabSz="9441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559142" indent="-237276" defTabSz="9441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4033695" indent="-237276" defTabSz="94416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441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1A57A7-DECC-40B7-B5A6-A8DA9A090C8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4416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3C8BFF8D-4FBF-721E-68A5-1C5ACD3C96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A240EF44-AAA4-7AC4-E757-103CDFFA6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72" tIns="46436" rIns="92872" bIns="46436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Now we address an important question: How do interaction effects scale with N with a fixed U? Here we fix at half-filling, and the particle density scales with N.  In the large U limit, the system is in the Mott insulating states. The number of virtual hopping processes scales as N^2, hence, the </a:t>
            </a:r>
            <a:r>
              <a:rPr lang="en-US" altLang="zh-CN" baseline="0" dirty="0" err="1"/>
              <a:t>Mottness</a:t>
            </a:r>
            <a:r>
              <a:rPr lang="en-US" altLang="zh-CN" baseline="0" dirty="0"/>
              <a:t> is softened as enlarging N.  If we start with a small U nearly in the itinerant regime. Increasing N enhances inter-particle collisions, which enhances interaction effect.</a:t>
            </a:r>
          </a:p>
        </p:txBody>
      </p:sp>
    </p:spTree>
    <p:extLst>
      <p:ext uri="{BB962C8B-B14F-4D97-AF65-F5344CB8AC3E}">
        <p14:creationId xmlns:p14="http://schemas.microsoft.com/office/powerpoint/2010/main" val="9198065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7BA1D-928B-DD5A-3038-50F2416A5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25684E39-90B4-C06F-1AE9-2F703689CA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56917" indent="-29112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64488" indent="-23289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30284" indent="-23289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96079" indent="-23289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61874" indent="-23289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027670" indent="-23289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93465" indent="-23289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59261" indent="-23289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3159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175426-A288-440D-9AFC-0958EB3FE765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31591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D186BCCC-EBBB-51A0-8E03-31804A2B32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EBEC9856-EC81-B7EC-D34D-02B8CD802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We check</a:t>
            </a:r>
            <a:r>
              <a:rPr lang="en-US" altLang="zh-CN" baseline="0" dirty="0"/>
              <a:t> the above picture via QMC simulations for </a:t>
            </a:r>
            <a:r>
              <a:rPr lang="en-US" altLang="zh-CN" dirty="0"/>
              <a:t>the 1D SU(N)</a:t>
            </a:r>
            <a:r>
              <a:rPr lang="en-US" altLang="zh-CN" baseline="0" dirty="0"/>
              <a:t> Hubbard model, for which N can reach values of 14. It shows a tendency of convergence of itinerancy and locality as N goes large. We define the relative band width, which is the kinetic energy expectation value divided by that of the non-interacting case.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For free system, the relative band width equals 1, and if U is infinity, the relative band width equals 0.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Hence it can reflect the correlation effect.  Different lines represent a fixed U as increasing N.  U takes values from weak interacting region to strong interacting region. 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For the strong interaction case, the relative band width is very small, which is a reflection of </a:t>
            </a:r>
            <a:r>
              <a:rPr lang="en-US" altLang="zh-CN" baseline="0" dirty="0" err="1"/>
              <a:t>Mottness</a:t>
            </a:r>
            <a:r>
              <a:rPr lang="en-US" altLang="zh-CN" baseline="0" dirty="0"/>
              <a:t>. The band width is due to virtual hopping. The </a:t>
            </a:r>
            <a:r>
              <a:rPr lang="en-US" altLang="zh-CN" baseline="0" dirty="0" err="1"/>
              <a:t>Mottness</a:t>
            </a:r>
            <a:r>
              <a:rPr lang="en-US" altLang="zh-CN" baseline="0" dirty="0"/>
              <a:t> is softened and band width increases as large N.  On the contrary, if we start with a small U at the order of band width, the band width decreases as increasing N in the weak interaction side. 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The relative band width seems to approach a limit from opposite directions.  A question is that if it means an interacting limit at large N? And we feel that it is a signature of the convergence of itinerancy and locality.</a:t>
            </a:r>
          </a:p>
        </p:txBody>
      </p:sp>
    </p:spTree>
    <p:extLst>
      <p:ext uri="{BB962C8B-B14F-4D97-AF65-F5344CB8AC3E}">
        <p14:creationId xmlns:p14="http://schemas.microsoft.com/office/powerpoint/2010/main" val="2342742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568A8-C547-76CC-9736-FF58E4E64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238E0D8-7090-B4D0-5A41-4BF5AF7D19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6CD8FA-EE5B-5D66-B9F3-EC87B4BE0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8207D-E756-4D06-0998-B0F0264E47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5DB5FE-5D3B-475A-B60E-B2286F01B43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9325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5FD02-A1BF-11CB-3481-6366CA6EF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79E713CD-B3EB-D25B-9A22-48AB50F123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 eaLnBrk="0" hangingPunct="0">
              <a:defRPr sz="2200" b="1">
                <a:solidFill>
                  <a:srgbClr val="0000CC"/>
                </a:solidFill>
                <a:latin typeface="Tahoma" pitchFamily="116" charset="0"/>
              </a:defRPr>
            </a:lvl1pPr>
            <a:lvl2pPr marL="742950" indent="-285750" defTabSz="909638" eaLnBrk="0" hangingPunct="0">
              <a:defRPr sz="2200" b="1">
                <a:solidFill>
                  <a:srgbClr val="0000CC"/>
                </a:solidFill>
                <a:latin typeface="Tahoma" pitchFamily="116" charset="0"/>
              </a:defRPr>
            </a:lvl2pPr>
            <a:lvl3pPr marL="1143000" indent="-228600" defTabSz="909638" eaLnBrk="0" hangingPunct="0">
              <a:defRPr sz="2200" b="1">
                <a:solidFill>
                  <a:srgbClr val="0000CC"/>
                </a:solidFill>
                <a:latin typeface="Tahoma" pitchFamily="116" charset="0"/>
              </a:defRPr>
            </a:lvl3pPr>
            <a:lvl4pPr marL="1600200" indent="-228600" defTabSz="909638" eaLnBrk="0" hangingPunct="0">
              <a:defRPr sz="2200" b="1">
                <a:solidFill>
                  <a:srgbClr val="0000CC"/>
                </a:solidFill>
                <a:latin typeface="Tahoma" pitchFamily="116" charset="0"/>
              </a:defRPr>
            </a:lvl4pPr>
            <a:lvl5pPr marL="2057400" indent="-228600" defTabSz="909638" eaLnBrk="0" hangingPunct="0">
              <a:defRPr sz="2200" b="1">
                <a:solidFill>
                  <a:srgbClr val="0000CC"/>
                </a:solidFill>
                <a:latin typeface="Tahoma" pitchFamily="116" charset="0"/>
              </a:defRPr>
            </a:lvl5pPr>
            <a:lvl6pPr marL="25146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116" charset="0"/>
              </a:defRPr>
            </a:lvl6pPr>
            <a:lvl7pPr marL="29718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116" charset="0"/>
              </a:defRPr>
            </a:lvl7pPr>
            <a:lvl8pPr marL="34290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116" charset="0"/>
              </a:defRPr>
            </a:lvl8pPr>
            <a:lvl9pPr marL="3886200" indent="-228600" algn="ctr" defTabSz="909638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116" charset="0"/>
              </a:defRPr>
            </a:lvl9pPr>
          </a:lstStyle>
          <a:p>
            <a:pPr eaLnBrk="1" hangingPunct="1"/>
            <a:fld id="{4DA35BEE-486A-4B53-BD82-F13FB8638E98}" type="slidenum">
              <a:rPr lang="en-US" altLang="zh-CN" sz="1200" b="0" smtClean="0">
                <a:solidFill>
                  <a:schemeClr val="tx1"/>
                </a:solidFill>
                <a:latin typeface="Arial" charset="0"/>
              </a:rPr>
              <a:pPr eaLnBrk="1" hangingPunct="1"/>
              <a:t>43</a:t>
            </a:fld>
            <a:endParaRPr lang="en-US" altLang="zh-CN" sz="1200" b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77DF6E88-10E0-BAA1-46FE-B90B14C92C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6C4546B7-A720-D38A-FB92-CF62DA5CF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/>
              <a:t>Most atoms have  hyperfine spin multiplets. Here spin means the total spin of the atom, </a:t>
            </a:r>
          </a:p>
          <a:p>
            <a:pPr eaLnBrk="1" hangingPunct="1"/>
            <a:r>
              <a:rPr lang="en-US" altLang="zh-CN"/>
              <a:t>including the electron spin and the nuclear spin. I will follow the convention in atomic </a:t>
            </a:r>
          </a:p>
          <a:p>
            <a:pPr eaLnBrk="1" hangingPunct="1"/>
            <a:r>
              <a:rPr lang="en-US" altLang="zh-CN"/>
              <a:t>physics.  I use F to denote the total spin of the atom.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The cold atomic high spin systems are different from the high spin </a:t>
            </a:r>
          </a:p>
          <a:p>
            <a:pPr eaLnBrk="1" hangingPunct="1"/>
            <a:r>
              <a:rPr lang="en-US" altLang="zh-CN"/>
              <a:t>condensed matter systems. In many transition metal oxide, several</a:t>
            </a:r>
          </a:p>
          <a:p>
            <a:pPr eaLnBrk="1" hangingPunct="1"/>
            <a:r>
              <a:rPr lang="en-US" altLang="zh-CN"/>
              <a:t>electrons can be combined by Hund’s rule to form a high spin object.</a:t>
            </a:r>
          </a:p>
          <a:p>
            <a:pPr eaLnBrk="1" hangingPunct="1"/>
            <a:r>
              <a:rPr lang="en-US" altLang="zh-CN"/>
              <a:t>However, the intersite coupling is still mediated by the virtual hopping</a:t>
            </a:r>
          </a:p>
          <a:p>
            <a:pPr eaLnBrk="1" hangingPunct="1"/>
            <a:r>
              <a:rPr lang="en-US" altLang="zh-CN"/>
              <a:t>of a single electron. In contrast, in the cold atomic systems, each</a:t>
            </a:r>
          </a:p>
          <a:p>
            <a:pPr eaLnBrk="1" hangingPunct="1"/>
            <a:r>
              <a:rPr lang="en-US" altLang="zh-CN"/>
              <a:t>atom carries high spin. 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The study of cold atomic high spin system was pioneered by Jason about 10 years ago.</a:t>
            </a:r>
          </a:p>
          <a:p>
            <a:pPr eaLnBrk="1" hangingPunct="1"/>
            <a:r>
              <a:rPr lang="en-US" altLang="zh-CN"/>
              <a:t>A lot of important progress has been made in this field. For example, there is already</a:t>
            </a:r>
          </a:p>
          <a:p>
            <a:pPr eaLnBrk="1" hangingPunct="1"/>
            <a:r>
              <a:rPr lang="en-US" altLang="zh-CN"/>
              <a:t>extensive research on spin-1 bosons such as Na, Rb, including the spinor condensation, </a:t>
            </a:r>
          </a:p>
          <a:p>
            <a:pPr eaLnBrk="1" hangingPunct="1"/>
            <a:r>
              <a:rPr lang="en-US" altLang="zh-CN"/>
              <a:t>and the more interesting spin nematic phase in the Mott insulating state in optical lattices.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On the other hand, high spin fermionic systems are also interesting.  </a:t>
            </a:r>
          </a:p>
          <a:p>
            <a:pPr eaLnBrk="1" hangingPunct="1"/>
            <a:r>
              <a:rPr lang="en-US" altLang="zh-CN"/>
              <a:t>In this talk, I will focus on the simplest high spin fermionic system—</a:t>
            </a:r>
          </a:p>
          <a:p>
            <a:pPr eaLnBrk="1" hangingPunct="1"/>
            <a:r>
              <a:rPr lang="en-US" altLang="zh-CN"/>
              <a:t>spin 3/2 fermions. </a:t>
            </a:r>
          </a:p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5610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17EBC3D-E8D6-7AA2-B57F-92197397CB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E4B05C-926D-4A6B-A7B2-4B70A21E371C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39D9571A-39BC-E858-525B-88F3D4D9E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E9E2CAAA-9F50-1ECB-C47E-8B111B132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When the interaction in the quintet channel is negative, we have quintet Cooper pairing.</a:t>
            </a:r>
          </a:p>
          <a:p>
            <a:r>
              <a:rPr lang="en-US" altLang="zh-CN">
                <a:ea typeface="宋体" panose="02010600030101010101" pitchFamily="2" charset="-122"/>
              </a:rPr>
              <a:t>Within BCS theory, the ground state is a polar state, in other words, no spin polarization.</a:t>
            </a:r>
          </a:p>
          <a:p>
            <a:r>
              <a:rPr lang="en-US" altLang="zh-CN">
                <a:ea typeface="宋体" panose="02010600030101010101" pitchFamily="2" charset="-122"/>
              </a:rPr>
              <a:t>As we explained before, they form an SO(5) vector, </a:t>
            </a:r>
          </a:p>
          <a:p>
            <a:r>
              <a:rPr lang="en-US" altLang="zh-CN">
                <a:ea typeface="宋体" panose="02010600030101010101" pitchFamily="2" charset="-122"/>
              </a:rPr>
              <a:t>can be parameterized by an amplitude, a phase, and a 5-d unit vector to represent the</a:t>
            </a:r>
          </a:p>
          <a:p>
            <a:r>
              <a:rPr lang="en-US" altLang="zh-CN">
                <a:ea typeface="宋体" panose="02010600030101010101" pitchFamily="2" charset="-122"/>
              </a:rPr>
              <a:t>This problem was discussed by J. Ho before, but he did not </a:t>
            </a:r>
          </a:p>
          <a:p>
            <a:r>
              <a:rPr lang="en-US" altLang="zh-CN">
                <a:ea typeface="宋体" panose="02010600030101010101" pitchFamily="2" charset="-122"/>
              </a:rPr>
              <a:t>notice this SO(5) symmetry. Now we have more interesting results.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380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FD9A411-94B0-45B2-8C3D-287575B5D025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236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9D2B069-FE8E-A917-87B1-BE8709923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C309D-D559-4196-B9D7-F55B65D7548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594946" name="Rectangle 2">
            <a:extLst>
              <a:ext uri="{FF2B5EF4-FFF2-40B4-BE49-F238E27FC236}">
                <a16:creationId xmlns:a16="http://schemas.microsoft.com/office/drawing/2014/main" id="{DF33C06E-0D7D-81EE-8EC3-5A15A04843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>
            <a:extLst>
              <a:ext uri="{FF2B5EF4-FFF2-40B4-BE49-F238E27FC236}">
                <a16:creationId xmlns:a16="http://schemas.microsoft.com/office/drawing/2014/main" id="{B53CA119-12DD-5F98-7768-2F5F791D7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Superfluid with spin degrees of freedom can support half-quantum vortex.</a:t>
            </a:r>
          </a:p>
          <a:p>
            <a:r>
              <a:rPr lang="en-US" altLang="zh-CN">
                <a:ea typeface="宋体" panose="02010600030101010101" pitchFamily="2" charset="-122"/>
              </a:rPr>
              <a:t>It is because of a Z2 symmetry, if we change d to –d, and also theta by pi, </a:t>
            </a:r>
          </a:p>
          <a:p>
            <a:r>
              <a:rPr lang="en-US" altLang="zh-CN">
                <a:ea typeface="宋体" panose="02010600030101010101" pitchFamily="2" charset="-122"/>
              </a:rPr>
              <a:t>the order parameter does not change. In other word, d is not a vector but a director.</a:t>
            </a:r>
          </a:p>
          <a:p>
            <a:r>
              <a:rPr lang="en-US" altLang="zh-CN">
                <a:ea typeface="宋体" panose="02010600030101010101" pitchFamily="2" charset="-122"/>
              </a:rPr>
              <a:t>HQV is actually a pi disclination of the d-vector. As we wind around the vortex core,</a:t>
            </a:r>
          </a:p>
          <a:p>
            <a:r>
              <a:rPr lang="en-US" altLang="zh-CN">
                <a:ea typeface="宋体" panose="02010600030101010101" pitchFamily="2" charset="-122"/>
              </a:rPr>
              <a:t>d only rotate pi, also the phase winds at pi, thus the order parameter is still</a:t>
            </a:r>
          </a:p>
          <a:p>
            <a:r>
              <a:rPr lang="en-US" altLang="zh-CN">
                <a:ea typeface="宋体" panose="02010600030101010101" pitchFamily="2" charset="-122"/>
              </a:rPr>
              <a:t>singlely valued.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Formally, the Goldstone manifold for d is a</a:t>
            </a:r>
          </a:p>
          <a:p>
            <a:r>
              <a:rPr lang="en-US" altLang="zh-CN">
                <a:ea typeface="宋体" panose="02010600030101010101" pitchFamily="2" charset="-122"/>
              </a:rPr>
              <a:t>Hemisphere called RP4. RP4 contains a non-contractable loop. More formally,</a:t>
            </a:r>
          </a:p>
          <a:p>
            <a:r>
              <a:rPr lang="en-US" altLang="zh-CN">
                <a:ea typeface="宋体" panose="02010600030101010101" pitchFamily="2" charset="-122"/>
              </a:rPr>
              <a:t>The fundamental group of RP4 is Z2, this allows a line defect of pi disclination.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7706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8A96594-0EB8-973C-9960-EF42A5EF8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E85CDF-149A-483A-B537-ECA73C64BBC8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633858" name="Rectangle 2">
            <a:extLst>
              <a:ext uri="{FF2B5EF4-FFF2-40B4-BE49-F238E27FC236}">
                <a16:creationId xmlns:a16="http://schemas.microsoft.com/office/drawing/2014/main" id="{9ED97B1A-C392-DBF2-1B0F-DDFCC577AF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>
            <a:extLst>
              <a:ext uri="{FF2B5EF4-FFF2-40B4-BE49-F238E27FC236}">
                <a16:creationId xmlns:a16="http://schemas.microsoft.com/office/drawing/2014/main" id="{DC713437-485A-D05A-6923-4528E8608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1:30</a:t>
            </a:r>
          </a:p>
          <a:p>
            <a:r>
              <a:rPr lang="en-US" altLang="zh-CN">
                <a:ea typeface="宋体" panose="02010600030101010101" pitchFamily="2" charset="-122"/>
              </a:rPr>
              <a:t>The HQV has an interesting property called Alice string behavior. </a:t>
            </a:r>
          </a:p>
          <a:p>
            <a:r>
              <a:rPr lang="en-US" altLang="zh-CN">
                <a:ea typeface="宋体" panose="02010600030101010101" pitchFamily="2" charset="-122"/>
              </a:rPr>
              <a:t>When a particle encircles vortex core adiabatically, its spin flips sign.</a:t>
            </a:r>
          </a:p>
          <a:p>
            <a:r>
              <a:rPr lang="en-US" altLang="zh-CN">
                <a:ea typeface="宋体" panose="02010600030101010101" pitchFamily="2" charset="-122"/>
              </a:rPr>
              <a:t>Let us look at He-3 A phase as a simple example. He3-A is similar to what we</a:t>
            </a:r>
          </a:p>
          <a:p>
            <a:r>
              <a:rPr lang="en-US" altLang="zh-CN">
                <a:ea typeface="宋体" panose="02010600030101010101" pitchFamily="2" charset="-122"/>
              </a:rPr>
              <a:t>Discussed above, but the d-vector lives in  hemisphere of S^2. 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Let us creat a pi disclination. We assume at the starting point, the d-vector</a:t>
            </a:r>
          </a:p>
          <a:p>
            <a:r>
              <a:rPr lang="en-US" altLang="zh-CN">
                <a:ea typeface="宋体" panose="02010600030101010101" pitchFamily="2" charset="-122"/>
              </a:rPr>
              <a:t>is along the z direction. As we move around the vortex, we can rotate the</a:t>
            </a:r>
          </a:p>
          <a:p>
            <a:r>
              <a:rPr lang="en-US" altLang="zh-CN">
                <a:ea typeface="宋体" panose="02010600030101010101" pitchFamily="2" charset="-122"/>
              </a:rPr>
              <a:t>d-vector pi degree around any axis in the xy plane, say the n-axis.</a:t>
            </a:r>
          </a:p>
          <a:p>
            <a:r>
              <a:rPr lang="en-US" altLang="zh-CN">
                <a:ea typeface="宋体" panose="02010600030101010101" pitchFamily="2" charset="-122"/>
              </a:rPr>
              <a:t>Thus the configuration space of HQV can map to the U(1) circle of xy plane.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For a particle with spin encircles the vortex, since the rotation angle is only pi.</a:t>
            </a:r>
          </a:p>
          <a:p>
            <a:r>
              <a:rPr lang="en-US" altLang="zh-CN">
                <a:ea typeface="宋体" panose="02010600030101010101" pitchFamily="2" charset="-122"/>
              </a:rPr>
              <a:t>Thus spin up goes to spin down, and spin down goes to spin up up a U(1) phase.</a:t>
            </a:r>
          </a:p>
          <a:p>
            <a:r>
              <a:rPr lang="en-US" altLang="zh-CN">
                <a:ea typeface="宋体" panose="02010600030101010101" pitchFamily="2" charset="-122"/>
              </a:rPr>
              <a:t>This U(1) phase is determined by alpha angle of the n-axis.</a:t>
            </a:r>
          </a:p>
          <a:p>
            <a:r>
              <a:rPr lang="en-US" altLang="zh-CN">
                <a:ea typeface="宋体" panose="02010600030101010101" pitchFamily="2" charset="-122"/>
              </a:rPr>
              <a:t>The phenomion is not surprise, because the spin rotatinon symmetry is already broken.</a:t>
            </a:r>
          </a:p>
          <a:p>
            <a:r>
              <a:rPr lang="en-US" altLang="zh-CN">
                <a:ea typeface="宋体" panose="02010600030101010101" pitchFamily="2" charset="-122"/>
              </a:rPr>
              <a:t>It is just the ordinary U(1) Berry phase. 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78132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9DA0D10-27C3-6729-096F-047AEFD111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4E3AF-6279-4C4D-90F9-4AE2EAEF5822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636930" name="Rectangle 2">
            <a:extLst>
              <a:ext uri="{FF2B5EF4-FFF2-40B4-BE49-F238E27FC236}">
                <a16:creationId xmlns:a16="http://schemas.microsoft.com/office/drawing/2014/main" id="{9B53DBCF-8FE7-B872-3D83-5F138EE272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>
            <a:extLst>
              <a:ext uri="{FF2B5EF4-FFF2-40B4-BE49-F238E27FC236}">
                <a16:creationId xmlns:a16="http://schemas.microsoft.com/office/drawing/2014/main" id="{B6FD0DDA-4B14-6537-830D-A7C8A952E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1:30</a:t>
            </a:r>
          </a:p>
          <a:p>
            <a:r>
              <a:rPr lang="en-US" altLang="zh-CN">
                <a:ea typeface="宋体" panose="02010600030101010101" pitchFamily="2" charset="-122"/>
              </a:rPr>
              <a:t>The HQV has an interesting property called Alice string behavior. </a:t>
            </a:r>
          </a:p>
          <a:p>
            <a:r>
              <a:rPr lang="en-US" altLang="zh-CN">
                <a:ea typeface="宋体" panose="02010600030101010101" pitchFamily="2" charset="-122"/>
              </a:rPr>
              <a:t>When a particle encircles vortex core adiabatically, its spin flips sign.</a:t>
            </a:r>
          </a:p>
          <a:p>
            <a:r>
              <a:rPr lang="en-US" altLang="zh-CN">
                <a:ea typeface="宋体" panose="02010600030101010101" pitchFamily="2" charset="-122"/>
              </a:rPr>
              <a:t>Let us look at He-3 A phase as a simple example. He3-A is similar to what we</a:t>
            </a:r>
          </a:p>
          <a:p>
            <a:r>
              <a:rPr lang="en-US" altLang="zh-CN">
                <a:ea typeface="宋体" panose="02010600030101010101" pitchFamily="2" charset="-122"/>
              </a:rPr>
              <a:t>Discussed above, but the d-vector lives in  hemisphere of S^2. 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Let us creat a pi disclination. We assume at the starting point, the d-vector</a:t>
            </a:r>
          </a:p>
          <a:p>
            <a:r>
              <a:rPr lang="en-US" altLang="zh-CN">
                <a:ea typeface="宋体" panose="02010600030101010101" pitchFamily="2" charset="-122"/>
              </a:rPr>
              <a:t>is along the z direction. As we move around the vortex, we can rotate the</a:t>
            </a:r>
          </a:p>
          <a:p>
            <a:r>
              <a:rPr lang="en-US" altLang="zh-CN">
                <a:ea typeface="宋体" panose="02010600030101010101" pitchFamily="2" charset="-122"/>
              </a:rPr>
              <a:t>d-vector pi degree around any axis in the xy plane, say the n-axis.</a:t>
            </a:r>
          </a:p>
          <a:p>
            <a:r>
              <a:rPr lang="en-US" altLang="zh-CN">
                <a:ea typeface="宋体" panose="02010600030101010101" pitchFamily="2" charset="-122"/>
              </a:rPr>
              <a:t>Thus the configuration space of HQV can map to the U(1) circle of xy plane.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For a particle with spin encircle the vortex, since the rotation angle is only pi.</a:t>
            </a:r>
          </a:p>
          <a:p>
            <a:r>
              <a:rPr lang="en-US" altLang="zh-CN">
                <a:ea typeface="宋体" panose="02010600030101010101" pitchFamily="2" charset="-122"/>
              </a:rPr>
              <a:t>Thus spin up goes to spin down, and spin down goes to spin up up a U(1) phase.</a:t>
            </a:r>
          </a:p>
          <a:p>
            <a:r>
              <a:rPr lang="en-US" altLang="zh-CN">
                <a:ea typeface="宋体" panose="02010600030101010101" pitchFamily="2" charset="-122"/>
              </a:rPr>
              <a:t>This U(1) phase is determined by alpha angle of the n-axis.</a:t>
            </a:r>
          </a:p>
          <a:p>
            <a:r>
              <a:rPr lang="en-US" altLang="zh-CN">
                <a:ea typeface="宋体" panose="02010600030101010101" pitchFamily="2" charset="-122"/>
              </a:rPr>
              <a:t>The phenomion is not surprise, because the spin rotatinon symmetry is already broken.</a:t>
            </a:r>
          </a:p>
          <a:p>
            <a:r>
              <a:rPr lang="en-US" altLang="zh-CN">
                <a:ea typeface="宋体" panose="02010600030101010101" pitchFamily="2" charset="-122"/>
              </a:rPr>
              <a:t>It is just the ordinary U(1) Berry phase. 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4566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9C5B7EA-2F1B-D7D9-2E9E-CC86CC51C2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53085-5E65-49EA-9215-17C1847AD2AE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483330" name="Rectangle 2">
            <a:extLst>
              <a:ext uri="{FF2B5EF4-FFF2-40B4-BE49-F238E27FC236}">
                <a16:creationId xmlns:a16="http://schemas.microsoft.com/office/drawing/2014/main" id="{C6D5DA62-F5CB-AE17-D784-BE0AB6D919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2175" y="744538"/>
            <a:ext cx="4959350" cy="3719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3331" name="Rectangle 3">
            <a:extLst>
              <a:ext uri="{FF2B5EF4-FFF2-40B4-BE49-F238E27FC236}">
                <a16:creationId xmlns:a16="http://schemas.microsoft.com/office/drawing/2014/main" id="{6814E012-3A11-D60C-3BDC-B22797BCDE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4711700"/>
            <a:ext cx="5394325" cy="4462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An even more interesting concept is Cheshire charge. It means a pair of half-quantum vortex</a:t>
            </a:r>
          </a:p>
          <a:p>
            <a:r>
              <a:rPr lang="en-US" altLang="zh-CN">
                <a:ea typeface="宋体" panose="02010600030101010101" pitchFamily="2" charset="-122"/>
              </a:rPr>
              <a:t>and anti-vortex pair or a vortex loop can carry spin quantum number called Cheshire charge.</a:t>
            </a:r>
          </a:p>
          <a:p>
            <a:r>
              <a:rPr lang="en-US" altLang="zh-CN">
                <a:ea typeface="宋体" panose="02010600030101010101" pitchFamily="2" charset="-122"/>
              </a:rPr>
              <a:t>Let us start with an order ground state, the d-vector lies along the z-direction.</a:t>
            </a:r>
          </a:p>
          <a:p>
            <a:r>
              <a:rPr lang="en-US" altLang="zh-CN">
                <a:ea typeface="宋体" panose="02010600030101010101" pitchFamily="2" charset="-122"/>
              </a:rPr>
              <a:t>There is an SO(2) symmetry around the z-axis.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Now we introduce a HQV pair or loop. </a:t>
            </a:r>
          </a:p>
          <a:p>
            <a:r>
              <a:rPr lang="en-US" altLang="zh-CN">
                <a:ea typeface="宋体" panose="02010600030101010101" pitchFamily="2" charset="-122"/>
              </a:rPr>
              <a:t>Faraway from the vortex, the orientation of d-vector does not change.</a:t>
            </a:r>
          </a:p>
          <a:p>
            <a:r>
              <a:rPr lang="en-US" altLang="zh-CN">
                <a:ea typeface="宋体" panose="02010600030101010101" pitchFamily="2" charset="-122"/>
              </a:rPr>
              <a:t>The configuration of the vortex pair is also U(1), is determined by the axis n,</a:t>
            </a:r>
          </a:p>
          <a:p>
            <a:r>
              <a:rPr lang="en-US" altLang="zh-CN">
                <a:ea typeface="宋体" panose="02010600030101010101" pitchFamily="2" charset="-122"/>
              </a:rPr>
              <a:t>around with the d-vector is rotated by pi.</a:t>
            </a:r>
          </a:p>
          <a:p>
            <a:r>
              <a:rPr lang="en-US" altLang="zh-CN">
                <a:ea typeface="宋体" panose="02010600030101010101" pitchFamily="2" charset="-122"/>
              </a:rPr>
              <a:t>We call it as phase state.</a:t>
            </a:r>
          </a:p>
          <a:p>
            <a:r>
              <a:rPr lang="en-US" altLang="zh-CN">
                <a:ea typeface="宋体" panose="02010600030101010101" pitchFamily="2" charset="-122"/>
              </a:rPr>
              <a:t>For each phase state alpha, SO(2) symmetry only breaks in a finite region close to the vortex loop,</a:t>
            </a:r>
          </a:p>
          <a:p>
            <a:r>
              <a:rPr lang="en-US" altLang="zh-CN">
                <a:ea typeface="宋体" panose="02010600030101010101" pitchFamily="2" charset="-122"/>
              </a:rPr>
              <a:t>Thus it should be dynamically restored in quantum mechanics.</a:t>
            </a:r>
          </a:p>
          <a:p>
            <a:r>
              <a:rPr lang="en-US" altLang="zh-CN">
                <a:ea typeface="宋体" panose="02010600030101010101" pitchFamily="2" charset="-122"/>
              </a:rPr>
              <a:t>We do liner superposition by the Fourier transformation to form the </a:t>
            </a:r>
          </a:p>
          <a:p>
            <a:r>
              <a:rPr lang="en-US" altLang="zh-CN">
                <a:ea typeface="宋体" panose="02010600030101010101" pitchFamily="2" charset="-122"/>
              </a:rPr>
              <a:t>Cheshire charge eigenstate, Here charge means Sz.</a:t>
            </a:r>
          </a:p>
          <a:p>
            <a:r>
              <a:rPr lang="en-US" altLang="zh-CN">
                <a:ea typeface="宋体" panose="02010600030101010101" pitchFamily="2" charset="-122"/>
              </a:rPr>
              <a:t>For example, a zero charge state is just an average of the phase state.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80097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8D27A5D-0C5F-0014-5AD3-24B1B32861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817757-6210-46D0-99C5-557368E048F9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598018" name="Rectangle 2">
            <a:extLst>
              <a:ext uri="{FF2B5EF4-FFF2-40B4-BE49-F238E27FC236}">
                <a16:creationId xmlns:a16="http://schemas.microsoft.com/office/drawing/2014/main" id="{0072E1B0-0404-5243-8846-0897A5F474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>
            <a:extLst>
              <a:ext uri="{FF2B5EF4-FFF2-40B4-BE49-F238E27FC236}">
                <a16:creationId xmlns:a16="http://schemas.microsoft.com/office/drawing/2014/main" id="{F5EB22F6-FB09-D9CE-0552-09C39C78C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Let us we study the spin transport process. We assume the initial state is a spin up</a:t>
            </a:r>
          </a:p>
          <a:p>
            <a:r>
              <a:rPr lang="en-US" altLang="zh-CN">
                <a:ea typeface="宋体" panose="02010600030101010101" pitchFamily="2" charset="-122"/>
              </a:rPr>
              <a:t>particle with a zero charge vortex loop. After a particle passing the vortex loop,</a:t>
            </a:r>
          </a:p>
          <a:p>
            <a:r>
              <a:rPr lang="en-US" altLang="zh-CN">
                <a:ea typeface="宋体" panose="02010600030101010101" pitchFamily="2" charset="-122"/>
              </a:rPr>
              <a:t>Its spin still flips. Spin up goes to spin down, and  the spin conservation is realized </a:t>
            </a:r>
          </a:p>
          <a:p>
            <a:r>
              <a:rPr lang="en-US" altLang="zh-CN">
                <a:ea typeface="宋体" panose="02010600030101010101" pitchFamily="2" charset="-122"/>
              </a:rPr>
              <a:t>by exciting cheshire charge, the vortex loop gains spin-1.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Let us look at it more carefully at the algebra. We expand the charge eigenstate</a:t>
            </a:r>
          </a:p>
          <a:p>
            <a:r>
              <a:rPr lang="en-US" altLang="zh-CN">
                <a:ea typeface="宋体" panose="02010600030101010101" pitchFamily="2" charset="-122"/>
              </a:rPr>
              <a:t>In terms of the phase state. For each configuration of alpha, the finial state are</a:t>
            </a:r>
          </a:p>
          <a:p>
            <a:r>
              <a:rPr lang="en-US" altLang="zh-CN">
                <a:ea typeface="宋体" panose="02010600030101010101" pitchFamily="2" charset="-122"/>
              </a:rPr>
              <a:t>With a different phase, after the liner-superposition, the finial state of vortex loop</a:t>
            </a:r>
          </a:p>
          <a:p>
            <a:r>
              <a:rPr lang="en-US" altLang="zh-CN">
                <a:ea typeface="宋体" panose="02010600030101010101" pitchFamily="2" charset="-122"/>
              </a:rPr>
              <a:t>Is an excited state carrying Cheshire charge.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This is indeed interesting. However, both the final and initial state are product </a:t>
            </a:r>
          </a:p>
          <a:p>
            <a:r>
              <a:rPr lang="en-US" altLang="zh-CN">
                <a:ea typeface="宋体" panose="02010600030101010101" pitchFamily="2" charset="-122"/>
              </a:rPr>
              <a:t>state. No entaglement! It is not useful for quantum computation.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4308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1F2670F-DE40-4F70-52CD-AC22330206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1EE32C-2188-4963-8F93-9F472CF19592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85378" name="Rectangle 2">
            <a:extLst>
              <a:ext uri="{FF2B5EF4-FFF2-40B4-BE49-F238E27FC236}">
                <a16:creationId xmlns:a16="http://schemas.microsoft.com/office/drawing/2014/main" id="{BDA99C3A-91E1-1D37-0F85-1683FBC24C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2175" y="744538"/>
            <a:ext cx="4959350" cy="3719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93601474-61A1-1F6E-64E1-A98084807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4711700"/>
            <a:ext cx="5394325" cy="4462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Let us move to our main interest about quintet pairing as a non-Abelian generalization.</a:t>
            </a:r>
          </a:p>
          <a:p>
            <a:r>
              <a:rPr lang="en-US" altLang="zh-CN">
                <a:ea typeface="宋体" panose="02010600030101010101" pitchFamily="2" charset="-122"/>
              </a:rPr>
              <a:t>In this case, the configuration space of a pi-disclination is SU(2). </a:t>
            </a:r>
          </a:p>
          <a:p>
            <a:r>
              <a:rPr lang="en-US" altLang="zh-CN">
                <a:ea typeface="宋体" panose="02010600030101010101" pitchFamily="2" charset="-122"/>
              </a:rPr>
              <a:t>D is a 5 dimensional d-vector. We set up a frame e1,2,3,4,5.</a:t>
            </a:r>
          </a:p>
          <a:p>
            <a:r>
              <a:rPr lang="en-US" altLang="zh-CN">
                <a:ea typeface="宋体" panose="02010600030101010101" pitchFamily="2" charset="-122"/>
              </a:rPr>
              <a:t>At the starting point, we assume d//e4. We can rotate d-vector around any axis in the</a:t>
            </a:r>
          </a:p>
          <a:p>
            <a:r>
              <a:rPr lang="en-US" altLang="zh-CN">
                <a:ea typeface="宋体" panose="02010600030101010101" pitchFamily="2" charset="-122"/>
              </a:rPr>
              <a:t>Equator, which is a S3 phere spaned by e1,2,3,5, and S^3 is group space for SU(2).</a:t>
            </a:r>
          </a:p>
        </p:txBody>
      </p:sp>
    </p:spTree>
    <p:extLst>
      <p:ext uri="{BB962C8B-B14F-4D97-AF65-F5344CB8AC3E}">
        <p14:creationId xmlns:p14="http://schemas.microsoft.com/office/powerpoint/2010/main" val="41820229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324A1EF-9BC7-6B28-AA4C-73E88A82E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AC1A21-39DC-4D5D-A41A-B7B836F3ABAD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602114" name="Rectangle 2">
            <a:extLst>
              <a:ext uri="{FF2B5EF4-FFF2-40B4-BE49-F238E27FC236}">
                <a16:creationId xmlns:a16="http://schemas.microsoft.com/office/drawing/2014/main" id="{A8AA20A2-49D4-9087-E66E-C933B98447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>
            <a:extLst>
              <a:ext uri="{FF2B5EF4-FFF2-40B4-BE49-F238E27FC236}">
                <a16:creationId xmlns:a16="http://schemas.microsoft.com/office/drawing/2014/main" id="{B01E5527-7713-D299-165B-E3F751755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Now we move a particle around HQV, or through a HQ loop.</a:t>
            </a:r>
          </a:p>
          <a:p>
            <a:r>
              <a:rPr lang="en-US" altLang="zh-CN">
                <a:ea typeface="宋体" panose="02010600030101010101" pitchFamily="2" charset="-122"/>
              </a:rPr>
              <a:t>3/2,-3/2</a:t>
            </a:r>
            <a: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 goes to ½, -1/2.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transformation exhibits SU(2) Berry phase.</a:t>
            </a:r>
          </a:p>
          <a:p>
            <a:r>
              <a:rPr lang="en-US" altLang="zh-CN">
                <a:ea typeface="宋体" panose="02010600030101010101" pitchFamily="2" charset="-122"/>
              </a:rPr>
              <a:t>W can be any SU(2) matrix, which is determined by n vector on the S^3 sphere.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05815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042A0F8-6588-3BEB-5D38-1B399F47EF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28069-8512-47A9-91CC-1431048E935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487426" name="Rectangle 2">
            <a:extLst>
              <a:ext uri="{FF2B5EF4-FFF2-40B4-BE49-F238E27FC236}">
                <a16:creationId xmlns:a16="http://schemas.microsoft.com/office/drawing/2014/main" id="{94DC07F2-37F1-8745-527B-BB588AF28E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2175" y="744538"/>
            <a:ext cx="4959350" cy="3719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7427" name="Rectangle 3">
            <a:extLst>
              <a:ext uri="{FF2B5EF4-FFF2-40B4-BE49-F238E27FC236}">
                <a16:creationId xmlns:a16="http://schemas.microsoft.com/office/drawing/2014/main" id="{22854BD4-A9DA-67C2-5C02-27E3BA9845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4711700"/>
            <a:ext cx="5394325" cy="4462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Similarly, we can introduce SO(4) Cheshire charge eigenstates for HQV loop or pairs</a:t>
            </a:r>
          </a:p>
          <a:p>
            <a:r>
              <a:rPr lang="en-US" altLang="zh-CN">
                <a:ea typeface="宋体" panose="02010600030101010101" pitchFamily="2" charset="-122"/>
              </a:rPr>
              <a:t>by introducing Fourier transformation to the phase state.</a:t>
            </a:r>
          </a:p>
          <a:p>
            <a:r>
              <a:rPr lang="en-US" altLang="zh-CN">
                <a:ea typeface="宋体" panose="02010600030101010101" pitchFamily="2" charset="-122"/>
              </a:rPr>
              <a:t>Let me skip the detail. These T’s are SO(4) quantum numbers, Y are harmonic functions</a:t>
            </a:r>
          </a:p>
          <a:p>
            <a:r>
              <a:rPr lang="en-US" altLang="zh-CN">
                <a:ea typeface="宋体" panose="02010600030101010101" pitchFamily="2" charset="-122"/>
              </a:rPr>
              <a:t>on S^3 sphere.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simplest case, the zero charge state is just an average of on the phase state.</a:t>
            </a:r>
          </a:p>
        </p:txBody>
      </p:sp>
    </p:spTree>
    <p:extLst>
      <p:ext uri="{BB962C8B-B14F-4D97-AF65-F5344CB8AC3E}">
        <p14:creationId xmlns:p14="http://schemas.microsoft.com/office/powerpoint/2010/main" val="40764731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C5B05FA-B710-C781-E977-C29E71E6E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60C173-DCD3-4AEA-86CE-E657A48B1AFC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489474" name="Rectangle 2">
            <a:extLst>
              <a:ext uri="{FF2B5EF4-FFF2-40B4-BE49-F238E27FC236}">
                <a16:creationId xmlns:a16="http://schemas.microsoft.com/office/drawing/2014/main" id="{075204A0-FE34-10C3-CFDF-513486B944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92175" y="744538"/>
            <a:ext cx="4959350" cy="37195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9475" name="Rectangle 3">
            <a:extLst>
              <a:ext uri="{FF2B5EF4-FFF2-40B4-BE49-F238E27FC236}">
                <a16:creationId xmlns:a16="http://schemas.microsoft.com/office/drawing/2014/main" id="{3F45BDBF-1727-A02E-5EAC-69F87BA1F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4711700"/>
            <a:ext cx="5394325" cy="44624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Now we move a particle through HQV loop which is Cheshire charge eigenstate.</a:t>
            </a:r>
          </a:p>
          <a:p>
            <a:r>
              <a:rPr lang="en-US" altLang="zh-CN">
                <a:ea typeface="宋体" panose="02010600030101010101" pitchFamily="2" charset="-122"/>
              </a:rPr>
              <a:t>Amazingly, quantum entanglement is generated in the finial state to ensure the</a:t>
            </a:r>
          </a:p>
          <a:p>
            <a:r>
              <a:rPr lang="en-US" altLang="zh-CN">
                <a:ea typeface="宋体" panose="02010600030101010101" pitchFamily="2" charset="-122"/>
              </a:rPr>
              <a:t>SO(4) spin conservation.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For example, the initial state, particle with Sz=3/2, HQV with zero charge.</a:t>
            </a:r>
          </a:p>
          <a:p>
            <a:r>
              <a:rPr lang="en-US" altLang="zh-CN">
                <a:ea typeface="宋体" panose="02010600030101010101" pitchFamily="2" charset="-122"/>
              </a:rPr>
              <a:t>The final state is an entangled state determined by the SO(4) C-G coefficentl.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Thus it is useful for topogolical quantum computation.</a:t>
            </a:r>
          </a:p>
        </p:txBody>
      </p:sp>
    </p:spTree>
    <p:extLst>
      <p:ext uri="{BB962C8B-B14F-4D97-AF65-F5344CB8AC3E}">
        <p14:creationId xmlns:p14="http://schemas.microsoft.com/office/powerpoint/2010/main" val="2112441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4C9C027-B3E9-4171-A575-432058BF8440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8112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EB0AA91-B0C9-47E0-B626-A7BB2A3611B8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40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EB0AA91-B0C9-47E0-B626-A7BB2A3611B8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407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9C80B-BFE9-92BF-3475-80477A9DE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8FE3AC-A332-5D76-CBE2-C495BA703D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F21467B-3EAD-91DB-CC88-B9CE230A8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6001FC-B529-DCF0-7994-057F74FD8E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5DB5FE-5D3B-475A-B60E-B2286F01B43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308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defTabSz="9096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096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A7A82DE-3111-44B8-B0F9-AD4D5156DC65}" type="slidenum">
              <a:rPr lang="en-US" altLang="zh-CN" smtClean="0"/>
              <a:pPr algn="r" eaLnBrk="1" hangingPunct="1"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zh-CN"/>
              <a:t>These systems are indeed very special, because it contains a hidden and generic symmetry.</a:t>
            </a:r>
          </a:p>
          <a:p>
            <a:pPr eaLnBrk="1" hangingPunct="1"/>
            <a:r>
              <a:rPr lang="en-US" altLang="zh-CN"/>
              <a:t>In additional to the obvious spin SU(2) symmetry, we will show  it has an hidden SO(5) symmetry, </a:t>
            </a:r>
          </a:p>
          <a:p>
            <a:pPr eaLnBrk="1" hangingPunct="1"/>
            <a:r>
              <a:rPr lang="en-US" altLang="zh-CN"/>
              <a:t>or isomorphically Sp(4) symmetry in it. This SO(5) symmetry is robust, and free of fine tuning.</a:t>
            </a:r>
          </a:p>
          <a:p>
            <a:pPr eaLnBrk="1" hangingPunct="1"/>
            <a:r>
              <a:rPr lang="en-US" altLang="zh-CN"/>
              <a:t>It is exact in the continuum model with the s-wave scattering interactions,</a:t>
            </a:r>
          </a:p>
          <a:p>
            <a:pPr eaLnBrk="1" hangingPunct="1"/>
            <a:r>
              <a:rPr lang="en-US" altLang="zh-CN"/>
              <a:t>and it is also exact in the lattice-Hubbard model, regardless the dimensionality,</a:t>
            </a:r>
          </a:p>
          <a:p>
            <a:pPr eaLnBrk="1" hangingPunct="1"/>
            <a:r>
              <a:rPr lang="en-US" altLang="zh-CN"/>
              <a:t>Lattice geometry, impurity potentials.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The cold atomic spin 3/2 systems are very different from high spin transition metal compounds,</a:t>
            </a:r>
          </a:p>
          <a:p>
            <a:pPr eaLnBrk="1" hangingPunct="1"/>
            <a:r>
              <a:rPr lang="en-US" altLang="zh-CN"/>
              <a:t>in which three electrons coupled by Hund’s rule to form a spin 3/2 object.</a:t>
            </a:r>
          </a:p>
          <a:p>
            <a:pPr eaLnBrk="1" hangingPunct="1"/>
            <a:r>
              <a:rPr lang="en-US" altLang="zh-CN"/>
              <a:t>However, the inter-site coupling  is still mediated by the virtual hopping of </a:t>
            </a:r>
          </a:p>
          <a:p>
            <a:pPr eaLnBrk="1" hangingPunct="1"/>
            <a:r>
              <a:rPr lang="en-US" altLang="zh-CN"/>
              <a:t>a single electron. Thus these systems only have the SU(2) symmetry, and</a:t>
            </a:r>
          </a:p>
          <a:p>
            <a:pPr eaLnBrk="1" hangingPunct="1"/>
            <a:r>
              <a:rPr lang="en-US" altLang="zh-CN"/>
              <a:t>there are no hidden symmetry.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Before I move on, let me emphasis that this SO(5) symmetry I am talking about</a:t>
            </a:r>
          </a:p>
          <a:p>
            <a:pPr eaLnBrk="1" hangingPunct="1"/>
            <a:r>
              <a:rPr lang="en-US" altLang="zh-CN"/>
              <a:t>is qualitatively different from the SO(5) theory of high Tc superconductivity.</a:t>
            </a:r>
          </a:p>
          <a:p>
            <a:pPr eaLnBrk="1" hangingPunct="1"/>
            <a:r>
              <a:rPr lang="en-US" altLang="zh-CN"/>
              <a:t>Only the name of the symmetry group is the same, the physics is quite different.</a:t>
            </a:r>
          </a:p>
        </p:txBody>
      </p:sp>
    </p:spTree>
    <p:extLst>
      <p:ext uri="{BB962C8B-B14F-4D97-AF65-F5344CB8AC3E}">
        <p14:creationId xmlns:p14="http://schemas.microsoft.com/office/powerpoint/2010/main" val="164556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52017-EDA3-4449-9578-310D7FA825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816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C1580-58CC-4B79-9007-8E26261A07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48130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F8AE2F-46C5-4BF7-8AFC-1782E595BECF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396250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A0FB89-28B4-4EAF-B8AD-F1BE36412D8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35026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0A3EB3-95A9-4302-A5EC-AE7B3E38567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0825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8107D9-8077-405E-807D-C8A59536B43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40481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428961-9A69-4F80-B467-A01C59A6609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46442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7D7FAC-4207-47D5-AF7A-09EE88B4501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96909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9ECD71-222E-47C5-8FF2-3EAF48B8227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40787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64B5CE-587F-428F-83F2-8040C8225E7B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48344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CF35CF-5FB8-400C-BB5D-3F07868A69C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64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E47B0-C861-40C2-B911-21BD252503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4692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A23AA-4F20-4F35-B6C7-CA72D9E1B8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695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fld id="{FE2235D5-62D5-4388-8E6D-C23AC5D2A6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6357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fld id="{953CB773-45B6-46F1-8506-CCA558425D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603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fld id="{7026BA53-E4FC-44B2-9C8A-0F5E4FFE5E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812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fld id="{E9BA6EB8-38DC-4AD0-A2F5-07668CC5F4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2606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fld id="{0955F65C-F2BD-464B-A11E-3058E3BE05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617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fld id="{1F42621D-B7F3-4FCF-985B-8D3A5FF8F8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8819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fld id="{FB4B698F-EC98-4CDD-84C8-966ED86297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42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3DF80B-2A3C-4AE4-BED2-CEAE134C28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264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fld id="{F3A3FCF6-FEFD-4189-BF24-0ADD349EFC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06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fld id="{F9362DA8-7D4D-4BAD-B721-458CE35A9E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03504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fld id="{D22A1F51-8A0F-4C97-8453-FAD46C680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3462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fld id="{79D66868-3DF8-4AAB-8684-AF91839CC7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8760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>
              <a:defRPr/>
            </a:pPr>
            <a:fld id="{24A173CF-4C46-485F-97F5-ADE8991E7C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1136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440262-DF36-4099-8921-B55A1505F20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0400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2235D5-62D5-4388-8E6D-C23AC5D2A645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1221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3CB773-45B6-46F1-8506-CCA558425D2F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6092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26BA53-E4FC-44B2-9C8A-0F5E4FFE5EFD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162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BA6EB8-38DC-4AD0-A2F5-07668CC5F41D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4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8D167-4868-4A45-92B1-34A8C46358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75781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55F65C-F2BD-464B-A11E-3058E3BE0575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4424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42621D-B7F3-4FCF-985B-8D3A5FF8F81B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289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4B698F-EC98-4CDD-84C8-966ED862979B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2518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A3FCF6-FEFD-4189-BF24-0ADD349EFC40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9725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362DA8-7D4D-4BAD-B721-458CE35A9E50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38130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2A1F51-8A0F-4C97-8453-FAD46C680BBF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7523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D66868-3DF8-4AAB-8684-AF91839CC719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9439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ahoma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A173CF-4C46-485F-97F5-ADE8991E7C13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4820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D52017-EDA3-4449-9578-310D7FA8250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8469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3DF80B-2A3C-4AE4-BED2-CEAE134C288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86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12181-2DD3-48D7-AB7C-3192683BAF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9767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A8D167-4868-4A45-92B1-34A8C463586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065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112181-2DD3-48D7-AB7C-3192683BAFF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46542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61B00C-02E1-4517-8D64-834A2C95050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2662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AD2DB7-AD87-472B-A061-756AB9A4C0B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8341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E1513A-3F1B-4569-986E-9F191BE58ED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2128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978DC9-9A9F-4336-B004-5E6AA1A4FFB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78783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F6989A-3330-402C-A0CA-DB1CAD36365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3339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6C1580-58CC-4B79-9007-8E26261A070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990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BE47B0-C861-40C2-B911-21BD252503D3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2105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FA23AA-4F20-4F35-B6C7-CA72D9E1B823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1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1B00C-02E1-4517-8D64-834A2C9505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1243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0" b="1">
                <a:latin typeface="Tahoma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F7DD0E-6F21-4F42-8753-676A27A69FD0}" type="datetime1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2024/12/6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0" b="1">
                <a:latin typeface="Tahoma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0" b="1">
                <a:latin typeface="Tahoma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8CD9CC-E390-474E-AD39-C4CEBA340D43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5472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E237-9B5D-0205-942A-0C15ABECA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B323A-B0DF-B254-4563-1D948B21A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4DDED-129C-9652-1608-E0A351F0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DA8-82F5-7F41-92AF-7928FB2E8C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2B500-BCE2-26CD-91DA-0BE9852C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F6D1-4B12-35D0-3137-3281C4C6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F317-80A4-614A-9ECC-F2BE3A89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773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E6E8-A13B-1F5D-848E-D3A110A73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F6636-4AF0-66B2-6E0D-E0E6A39E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A0525-BB16-266F-16E8-E143A1A2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DA8-82F5-7F41-92AF-7928FB2E8C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CC5B9-7D45-DDF5-E2DE-EC4FAD04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D2E9-DBD4-8645-CB08-8FF20C3A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F317-80A4-614A-9ECC-F2BE3A89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463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092B-C129-5921-DF69-B2EC1A61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F1E2F-8CAB-00AA-E569-82902E8A8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64D06-A34F-D6B2-3168-6DBC188D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DA8-82F5-7F41-92AF-7928FB2E8C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A02B0-6306-4FEA-0927-A732FA87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4B272-3AD4-ED98-0555-EA51BDA4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F317-80A4-614A-9ECC-F2BE3A89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650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75F0-965D-CEC2-1076-2D4DB919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49D3A-9BBA-9E2B-F062-44F95B76F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9CED5-C61C-9A45-EF88-3D2A7A0DF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F4E9A-C89F-32F6-FF3C-ACB806BF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DA8-82F5-7F41-92AF-7928FB2E8C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35790-26B5-A97D-DC0B-8BBB95DD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A5FF6-8891-C424-FC6D-08B85EF2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F317-80A4-614A-9ECC-F2BE3A89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4971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25BD-2B15-90CD-FE70-593620E65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ACC13-CA86-2B9E-3396-0C7D8862D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387DD-4DD3-1265-2D06-A63458361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D4D7A-6A27-62EA-F9BB-1FFAA5B6E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98233-4BBB-B478-98F3-3E35B7AC5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AC96C-FAB7-45D1-94D7-348B3686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DA8-82F5-7F41-92AF-7928FB2E8C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30A694-73BB-FD22-496E-A9FCC834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B3117-1E00-5B3D-7CA0-B9F3AD33C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F317-80A4-614A-9ECC-F2BE3A89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07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A94A-8D0E-30D7-5638-47483AE9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6722A-2732-F237-D4FE-96A5932F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DA8-82F5-7F41-92AF-7928FB2E8C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10477-A1EB-A971-03BF-19CA81F2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1123F-0BCF-6500-8D6A-023EC0C5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F317-80A4-614A-9ECC-F2BE3A89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81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B8280-DB6E-3A26-4018-594CDF8B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DA8-82F5-7F41-92AF-7928FB2E8C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FFAD0-9495-64CF-2837-F74F4CDB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DB1FA-0838-EC78-3B01-D5601297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F317-80A4-614A-9ECC-F2BE3A89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076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4C78-171A-97C8-4AFD-1C63883E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E031-6095-EF40-5C3B-F64A16F44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B4A69-6D3C-5F4E-B947-0F5F4FB55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64A6F-0402-3130-AD81-D9D10875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DA8-82F5-7F41-92AF-7928FB2E8C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00A92-3A51-34D2-B51C-2B21D4BE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7E14C-FAA0-E237-4C1F-E9AFCEF00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F317-80A4-614A-9ECC-F2BE3A89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238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7D65-59F3-0AC3-E392-BB89321D8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194A9-BF27-6BE6-36FB-391D23D93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F0EFB-13D3-49FE-1AB8-960D56052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4F68D-D187-6ED3-0B7B-DA93D2F9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DA8-82F5-7F41-92AF-7928FB2E8C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6C127-6638-2933-4F98-21FAAFE2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BC8E8-3CE5-687B-DC88-811510D4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F317-80A4-614A-9ECC-F2BE3A89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4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D2DB7-AD87-472B-A061-756AB9A4C0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336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FB5B-5A40-32D5-0008-778345CD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501F4-B4EE-C392-72BC-95F4ACB78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2200-F5F1-6052-42D0-2653B702F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DA8-82F5-7F41-92AF-7928FB2E8C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AA278-AE3E-2F81-C9E6-FC1CE1C7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4A2C5-711F-6E30-7A2A-61AD201A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F317-80A4-614A-9ECC-F2BE3A89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638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74C28-62C1-1228-3245-D2782F989C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C7FE1-7BDE-ECE7-302F-91B04A474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37CB3-87FD-207E-C6A5-7AF97218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A1DA8-82F5-7F41-92AF-7928FB2E8C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D825-54C4-93BA-6203-325595FA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CAF3E-6DCA-2667-900B-F57CF3CF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5F317-80A4-614A-9ECC-F2BE3A89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638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EBCAE-4734-6C07-1A7C-098D5AA86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FAD1C9-B704-95DA-E000-DDD43146C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EF894-8E4C-066F-5C8A-B5D328D6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E9300B-A163-5FC0-2052-B5A13E3B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8D7FA-691B-F0BF-1876-7CB4C817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F37DB-ADC9-4E12-8637-85C01F92B9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371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B865F-946D-CE2A-BDA9-93EE27BA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458A15-7478-6994-5585-2C4FF02E0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6B47C-4F9C-3E29-4B7C-629D8A64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D24AB5-9468-6E48-141F-6AC6C613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B4F7BE-7819-822B-29B2-FC608407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A754-B3C3-411C-8AD4-FAE10B4A6D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66589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5900D-D445-826E-F47C-A8A9CF09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4B9ED6-5D86-D166-4679-7B39AAF5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78538-9407-B91F-0752-016E559D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35E86-B591-0BF1-EDCE-50DE24A7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6BA7B9-F88B-3320-A424-FA536C24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FDB47F-10D5-4A6C-A4E9-D8B4315F4F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6408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1E526-54FF-DD02-F96E-8DE09AD1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7D084-CC81-753F-092B-1E10CC890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81DE1-C157-64A1-57AC-F673A59D0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15F68-BED9-91EC-1708-C8D915FAF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3C1137-2B96-B468-3F4F-9B1707461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EA8DA-E2CC-6576-F2F9-C2385951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B6C02-E57E-4E0C-9C5B-4DE5D8937E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811274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06FCA-E387-E25F-8CFD-EC12FC1AF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A09A44-2CFD-E55A-0381-1A6F48389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C9B09D-15A3-46F7-8D1B-73721CB72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AC8594-F946-27D9-9E2B-C7C96AF67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2AAE30-36B0-0661-351F-212BF6BD36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F22BD4-9CAA-4DA5-8922-003BF659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697272-C5CE-1E3C-B106-FD0828B9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1B1E00-6016-AEF3-1CD2-7717D297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326680-3294-49BF-B03B-BAF5942E53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65360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AB258-CA19-D57F-5CC9-0594613F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D5DEC1-FED0-6C2B-2919-7832D082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DCCF61-853C-D94C-B151-7DA4C70A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74C2D6-B928-B3E5-5F28-E5BEAA38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BE6532-B86B-416A-9212-EA2B3299BE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71198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3E2C0C-CDBB-7953-6651-71A3AAD1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FC51E8-5937-2202-A707-866B9D415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B4348D-F924-1892-3612-9C4BA4F8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35EEAC-DF32-4534-AA46-1C4129720C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9203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6332E-3BA2-C547-6C92-D2D5D48D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7A2F0F-93E3-E2B6-2F79-3352FF374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20DE30-317D-7F42-B60C-A2CA041D2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8DDB76-A14E-2D3E-70FC-36A14D47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4705BF-FE84-1C9B-B3B2-E09F7A60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E95BF0-E16F-1174-F638-45E38E59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F8C82-3385-4600-8EF9-FF4A5B0F01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320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1513A-3F1B-4569-986E-9F191BE58E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12629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E88C0-AEC0-7BE3-6F5D-A77AC3D3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B827F1-BC2A-3FE1-AB50-DF993F8A43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95517B-B4CE-6B8F-01AB-A14938F3A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D75515-DF05-BBF0-BAE3-6F78B11A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93D6E4-26BF-12C7-F01C-0256A0B8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C311AC-713F-4D50-2623-E0AB8A49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3CE8E-A57B-4BBB-8251-4FD8E09264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66150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9950D-8E63-5A37-C27E-58B03E15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EAF0A8-112C-1E50-C459-7672B51C1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61510-EF66-FB32-B105-CB6D53D6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44AA3-EC8B-5493-5522-9032DB1A2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A342A-7BF6-7FA8-D025-4B200C85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FF5A1-C521-4BD5-8F09-D96DEE6D44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91043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99C238-C879-18C7-EF62-82C9218E6F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F1C378-4C8F-FEE0-4293-34DFA5093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F0830-C917-C2A8-2FC9-365EC6AD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364BD3-DECD-D362-3566-E70D5BA0B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AA72C-DC3A-480C-ECD1-7C513B01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39FE43-DB80-4FC1-98CE-CB0109649F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44025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2798A-4952-499A-D5C0-58532A78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C0188-B946-1092-2FC3-74E8A9D2D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2E81A5-88FC-C5D5-F0DA-D479F787E00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F778A7-91C5-CB7D-8367-990A91A114E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D5195E57-5D0E-BE10-F882-A963E3C1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11AF4D8-7A2F-3C8B-6E1D-EF6F582B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232B5E2-D417-3A2A-4A9F-9619AD0F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66EA8E3-B2FE-46D0-80B1-D7AE926388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50671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D90BB3-9812-42F5-A9C2-2D538F5D5C7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07501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ABF1F1-3998-493D-BFF8-4C786926BCF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33711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FA2F3E-9746-41E1-BC89-0ED7973DEE3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42588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9452B3-2A70-4D9B-84D3-8178B462058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152614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7ACCC5-3704-4E3B-918A-E35390F736C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86364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1C4F6F-B366-41CE-8A38-6187B69E6EB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64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78DC9-9A9F-4336-B004-5E6AA1A4FF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587307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ACA1BC-4B20-4D54-8E4F-DB58C6B0DF3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602597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BE0344-3FAA-4E15-8267-326929B0B54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427296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B08290-5E69-40BE-AE0A-0DAE9D56F93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305064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E10AA0-10D7-4FE9-901E-2FED75ECE38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7823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F72FA0-C23F-4018-89C2-3D7402B1FDEF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88204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440262-DF36-4099-8921-B55A1505F20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2538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E20868-22B9-40A6-9FFB-7E0F6782BC5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036038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CF0CD3-F5FB-46F7-9E2B-143F1DFE4DE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53881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83CB15-8D9F-429B-9963-C27929C731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2595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0B682C-4EA6-4184-B90A-41F204E4109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41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6989A-3330-402C-A0CA-DB1CAD3636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612645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864497-4B55-40B9-B18E-1D779D3F48C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96167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109EEE-E858-40EB-94DE-992165E5AA6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40669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9A6ACB-5C51-45B9-9297-1006D23FBE7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42452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6DA941-A9A8-461E-B76C-78378798621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84096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D5099C-2015-438D-B118-F01A6E85069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132214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ABC44B-4EFC-4297-9A0C-D7241E815AC6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96594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3AA7DB-5D61-4213-865F-4E8A1BC028A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27254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CED661-ACDA-4321-BD98-95E47B21264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1757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E95E03-8B58-4684-93A2-A145971311D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4939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3D58CA-6676-4FFC-A8EA-607CD1D6683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51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5C231CC1-4AD8-44EF-8C37-21F708AEA1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20" r:id="rId1"/>
    <p:sldLayoutId id="2147488521" r:id="rId2"/>
    <p:sldLayoutId id="2147488522" r:id="rId3"/>
    <p:sldLayoutId id="2147488523" r:id="rId4"/>
    <p:sldLayoutId id="2147488524" r:id="rId5"/>
    <p:sldLayoutId id="2147488525" r:id="rId6"/>
    <p:sldLayoutId id="2147488526" r:id="rId7"/>
    <p:sldLayoutId id="2147488527" r:id="rId8"/>
    <p:sldLayoutId id="2147488528" r:id="rId9"/>
    <p:sldLayoutId id="2147488529" r:id="rId10"/>
    <p:sldLayoutId id="2147488530" r:id="rId11"/>
    <p:sldLayoutId id="214748853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5526E3FE-202D-418E-B881-AC7A08F09B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532" r:id="rId1"/>
    <p:sldLayoutId id="2147488533" r:id="rId2"/>
    <p:sldLayoutId id="2147488534" r:id="rId3"/>
    <p:sldLayoutId id="2147488535" r:id="rId4"/>
    <p:sldLayoutId id="2147488536" r:id="rId5"/>
    <p:sldLayoutId id="2147488537" r:id="rId6"/>
    <p:sldLayoutId id="2147488538" r:id="rId7"/>
    <p:sldLayoutId id="2147488539" r:id="rId8"/>
    <p:sldLayoutId id="2147488540" r:id="rId9"/>
    <p:sldLayoutId id="2147488541" r:id="rId10"/>
    <p:sldLayoutId id="2147488542" r:id="rId11"/>
    <p:sldLayoutId id="2147488543" r:id="rId12"/>
    <p:sldLayoutId id="214748868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26E3FE-202D-418E-B881-AC7A08F09BC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26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583" r:id="rId1"/>
    <p:sldLayoutId id="2147488584" r:id="rId2"/>
    <p:sldLayoutId id="2147488585" r:id="rId3"/>
    <p:sldLayoutId id="2147488586" r:id="rId4"/>
    <p:sldLayoutId id="2147488587" r:id="rId5"/>
    <p:sldLayoutId id="2147488588" r:id="rId6"/>
    <p:sldLayoutId id="2147488589" r:id="rId7"/>
    <p:sldLayoutId id="2147488590" r:id="rId8"/>
    <p:sldLayoutId id="2147488591" r:id="rId9"/>
    <p:sldLayoutId id="2147488592" r:id="rId10"/>
    <p:sldLayoutId id="2147488593" r:id="rId11"/>
    <p:sldLayoutId id="214748859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231CC1-4AD8-44EF-8C37-21F708AEA15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93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596" r:id="rId1"/>
    <p:sldLayoutId id="2147488597" r:id="rId2"/>
    <p:sldLayoutId id="2147488598" r:id="rId3"/>
    <p:sldLayoutId id="2147488599" r:id="rId4"/>
    <p:sldLayoutId id="2147488600" r:id="rId5"/>
    <p:sldLayoutId id="2147488601" r:id="rId6"/>
    <p:sldLayoutId id="2147488602" r:id="rId7"/>
    <p:sldLayoutId id="2147488603" r:id="rId8"/>
    <p:sldLayoutId id="2147488604" r:id="rId9"/>
    <p:sldLayoutId id="2147488605" r:id="rId10"/>
    <p:sldLayoutId id="2147488606" r:id="rId11"/>
    <p:sldLayoutId id="2147488607" r:id="rId12"/>
    <p:sldLayoutId id="2147488608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894E17-94AF-3697-010E-37318430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1C82C-D30F-56EB-D958-C7210F813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6F309-C086-C930-A8D2-D65CF4B85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A1DA8-82F5-7F41-92AF-7928FB2E8C0F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5C6F6-24DC-96FD-43F7-AF283E012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7D12A-91C1-E7C4-5C92-A576C8CC3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F317-80A4-614A-9ECC-F2BE3A892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610" r:id="rId1"/>
    <p:sldLayoutId id="2147488611" r:id="rId2"/>
    <p:sldLayoutId id="2147488612" r:id="rId3"/>
    <p:sldLayoutId id="2147488613" r:id="rId4"/>
    <p:sldLayoutId id="2147488614" r:id="rId5"/>
    <p:sldLayoutId id="2147488615" r:id="rId6"/>
    <p:sldLayoutId id="2147488616" r:id="rId7"/>
    <p:sldLayoutId id="2147488617" r:id="rId8"/>
    <p:sldLayoutId id="2147488618" r:id="rId9"/>
    <p:sldLayoutId id="2147488619" r:id="rId10"/>
    <p:sldLayoutId id="214748862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0E00DF4-35A3-2742-3E79-02068FDE8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64320D2-64B2-57BD-7ECF-0B6970E014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74E8DFC-D692-D7E8-D8BD-519EB124AB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7ED0BD-350A-5802-8D1D-3A115975C1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FF911DE-5DC3-A82C-B803-A099B6E77B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fld id="{9DC72823-FA95-4AA7-A49B-978C943EEE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555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622" r:id="rId1"/>
    <p:sldLayoutId id="2147488623" r:id="rId2"/>
    <p:sldLayoutId id="2147488624" r:id="rId3"/>
    <p:sldLayoutId id="2147488625" r:id="rId4"/>
    <p:sldLayoutId id="2147488626" r:id="rId5"/>
    <p:sldLayoutId id="2147488627" r:id="rId6"/>
    <p:sldLayoutId id="2147488628" r:id="rId7"/>
    <p:sldLayoutId id="2147488629" r:id="rId8"/>
    <p:sldLayoutId id="2147488630" r:id="rId9"/>
    <p:sldLayoutId id="2147488631" r:id="rId10"/>
    <p:sldLayoutId id="2147488632" r:id="rId11"/>
    <p:sldLayoutId id="2147488633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+mn-lt"/>
                <a:ea typeface="宋体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  <a:ea typeface="宋体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7DE105-750E-457E-903F-68E219AD9713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8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635" r:id="rId1"/>
    <p:sldLayoutId id="2147488636" r:id="rId2"/>
    <p:sldLayoutId id="2147488637" r:id="rId3"/>
    <p:sldLayoutId id="2147488638" r:id="rId4"/>
    <p:sldLayoutId id="2147488639" r:id="rId5"/>
    <p:sldLayoutId id="2147488640" r:id="rId6"/>
    <p:sldLayoutId id="2147488641" r:id="rId7"/>
    <p:sldLayoutId id="2147488642" r:id="rId8"/>
    <p:sldLayoutId id="2147488643" r:id="rId9"/>
    <p:sldLayoutId id="2147488644" r:id="rId10"/>
    <p:sldLayoutId id="2147488645" r:id="rId11"/>
    <p:sldLayoutId id="214748864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6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6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66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88ECB0D-45B4-48EF-AE64-A2A50FAFAC6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87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660" r:id="rId1"/>
    <p:sldLayoutId id="2147488661" r:id="rId2"/>
    <p:sldLayoutId id="2147488662" r:id="rId3"/>
    <p:sldLayoutId id="2147488663" r:id="rId4"/>
    <p:sldLayoutId id="2147488664" r:id="rId5"/>
    <p:sldLayoutId id="2147488665" r:id="rId6"/>
    <p:sldLayoutId id="2147488666" r:id="rId7"/>
    <p:sldLayoutId id="2147488667" r:id="rId8"/>
    <p:sldLayoutId id="2147488668" r:id="rId9"/>
    <p:sldLayoutId id="2147488669" r:id="rId10"/>
    <p:sldLayoutId id="214748867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11D783-C6BD-485E-9B54-98A688E7933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04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672" r:id="rId1"/>
    <p:sldLayoutId id="2147488673" r:id="rId2"/>
    <p:sldLayoutId id="2147488674" r:id="rId3"/>
    <p:sldLayoutId id="2147488675" r:id="rId4"/>
    <p:sldLayoutId id="2147488676" r:id="rId5"/>
    <p:sldLayoutId id="2147488677" r:id="rId6"/>
    <p:sldLayoutId id="2147488678" r:id="rId7"/>
    <p:sldLayoutId id="2147488679" r:id="rId8"/>
    <p:sldLayoutId id="2147488680" r:id="rId9"/>
    <p:sldLayoutId id="2147488681" r:id="rId10"/>
    <p:sldLayoutId id="2147488682" r:id="rId11"/>
    <p:sldLayoutId id="214748868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9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11" Type="http://schemas.openxmlformats.org/officeDocument/2006/relationships/image" Target="../media/image6.wmf"/><Relationship Id="rId5" Type="http://schemas.openxmlformats.org/officeDocument/2006/relationships/image" Target="../media/image22.png"/><Relationship Id="rId10" Type="http://schemas.openxmlformats.org/officeDocument/2006/relationships/oleObject" Target="../embeddings/oleObject1.bin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1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30.png"/><Relationship Id="rId10" Type="http://schemas.openxmlformats.org/officeDocument/2006/relationships/image" Target="../media/image30.png"/><Relationship Id="rId4" Type="http://schemas.openxmlformats.org/officeDocument/2006/relationships/image" Target="../media/image220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wmf"/><Relationship Id="rId5" Type="http://schemas.openxmlformats.org/officeDocument/2006/relationships/image" Target="../media/image34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9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45.png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1.bin"/><Relationship Id="rId3" Type="http://schemas.openxmlformats.org/officeDocument/2006/relationships/image" Target="../media/image37.png"/><Relationship Id="rId21" Type="http://schemas.openxmlformats.org/officeDocument/2006/relationships/image" Target="../media/image51.png"/><Relationship Id="rId7" Type="http://schemas.openxmlformats.org/officeDocument/2006/relationships/oleObject" Target="../embeddings/oleObject7.bin"/><Relationship Id="rId12" Type="http://schemas.openxmlformats.org/officeDocument/2006/relationships/image" Target="../media/image44.png"/><Relationship Id="rId17" Type="http://schemas.openxmlformats.org/officeDocument/2006/relationships/image" Target="../media/image13.wmf"/><Relationship Id="rId25" Type="http://schemas.openxmlformats.org/officeDocument/2006/relationships/oleObject" Target="../embeddings/oleObject11.bin"/><Relationship Id="rId2" Type="http://schemas.openxmlformats.org/officeDocument/2006/relationships/notesSlide" Target="../notesSlides/notesSlide14.xml"/><Relationship Id="rId16" Type="http://schemas.openxmlformats.org/officeDocument/2006/relationships/oleObject" Target="../embeddings/oleObject9.bin"/><Relationship Id="rId20" Type="http://schemas.openxmlformats.org/officeDocument/2006/relationships/image" Target="../media/image50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63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52.png"/><Relationship Id="rId5" Type="http://schemas.openxmlformats.org/officeDocument/2006/relationships/oleObject" Target="../embeddings/oleObject7.bin"/><Relationship Id="rId15" Type="http://schemas.openxmlformats.org/officeDocument/2006/relationships/image" Target="../media/image48.png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42.png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3.wmf"/><Relationship Id="rId31" Type="http://schemas.openxmlformats.org/officeDocument/2006/relationships/image" Target="../media/image351.png"/><Relationship Id="rId4" Type="http://schemas.openxmlformats.org/officeDocument/2006/relationships/image" Target="../media/image41.png"/><Relationship Id="rId9" Type="http://schemas.openxmlformats.org/officeDocument/2006/relationships/image" Target="../media/image43.png"/><Relationship Id="rId14" Type="http://schemas.openxmlformats.org/officeDocument/2006/relationships/image" Target="../media/image46.png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53.png"/><Relationship Id="rId30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21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1.png"/><Relationship Id="rId5" Type="http://schemas.openxmlformats.org/officeDocument/2006/relationships/image" Target="../media/image440.png"/><Relationship Id="rId4" Type="http://schemas.openxmlformats.org/officeDocument/2006/relationships/image" Target="../media/image431.png"/><Relationship Id="rId9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49.png"/><Relationship Id="rId7" Type="http://schemas.openxmlformats.org/officeDocument/2006/relationships/image" Target="../media/image59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39.png"/><Relationship Id="rId7" Type="http://schemas.openxmlformats.org/officeDocument/2006/relationships/image" Target="../media/image59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1.png"/><Relationship Id="rId11" Type="http://schemas.openxmlformats.org/officeDocument/2006/relationships/image" Target="../media/image78.png"/><Relationship Id="rId5" Type="http://schemas.openxmlformats.org/officeDocument/2006/relationships/image" Target="../media/image472.png"/><Relationship Id="rId10" Type="http://schemas.openxmlformats.org/officeDocument/2006/relationships/image" Target="../media/image75.png"/><Relationship Id="rId4" Type="http://schemas.openxmlformats.org/officeDocument/2006/relationships/image" Target="../media/image37.emf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81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7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88.png"/><Relationship Id="rId5" Type="http://schemas.openxmlformats.org/officeDocument/2006/relationships/image" Target="../media/image38.png"/><Relationship Id="rId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3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5.xml"/><Relationship Id="rId6" Type="http://schemas.openxmlformats.org/officeDocument/2006/relationships/image" Target="../media/image700.png"/><Relationship Id="rId5" Type="http://schemas.openxmlformats.org/officeDocument/2006/relationships/image" Target="../media/image47.png"/><Relationship Id="rId4" Type="http://schemas.openxmlformats.org/officeDocument/2006/relationships/image" Target="../media/image39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9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5.x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1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47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7.xml"/><Relationship Id="rId6" Type="http://schemas.openxmlformats.org/officeDocument/2006/relationships/image" Target="../media/image361.png"/><Relationship Id="rId11" Type="http://schemas.openxmlformats.org/officeDocument/2006/relationships/image" Target="../media/image381.png"/><Relationship Id="rId10" Type="http://schemas.openxmlformats.org/officeDocument/2006/relationships/image" Target="../media/image93.jpeg"/><Relationship Id="rId4" Type="http://schemas.openxmlformats.org/officeDocument/2006/relationships/image" Target="../media/image88.wmf"/><Relationship Id="rId9" Type="http://schemas.openxmlformats.org/officeDocument/2006/relationships/image" Target="../media/image39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21.png"/><Relationship Id="rId7" Type="http://schemas.openxmlformats.org/officeDocument/2006/relationships/image" Target="../media/image2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7.xml"/><Relationship Id="rId6" Type="http://schemas.openxmlformats.org/officeDocument/2006/relationships/image" Target="../media/image270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9.xml"/><Relationship Id="rId6" Type="http://schemas.openxmlformats.org/officeDocument/2006/relationships/image" Target="../media/image331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Relationship Id="rId9" Type="http://schemas.openxmlformats.org/officeDocument/2006/relationships/image" Target="../media/image3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1.png"/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7.x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88.wmf"/><Relationship Id="rId9" Type="http://schemas.openxmlformats.org/officeDocument/2006/relationships/image" Target="../media/image4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97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0.x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96.wmf"/><Relationship Id="rId4" Type="http://schemas.openxmlformats.org/officeDocument/2006/relationships/image" Target="../media/image640.png"/><Relationship Id="rId9" Type="http://schemas.openxmlformats.org/officeDocument/2006/relationships/oleObject" Target="../embeddings/oleObject2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8.x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9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0.png"/><Relationship Id="rId3" Type="http://schemas.openxmlformats.org/officeDocument/2006/relationships/image" Target="../media/image100.emf"/><Relationship Id="rId7" Type="http://schemas.openxmlformats.org/officeDocument/2006/relationships/image" Target="../media/image8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0.xml"/><Relationship Id="rId6" Type="http://schemas.openxmlformats.org/officeDocument/2006/relationships/image" Target="../media/image800.png"/><Relationship Id="rId5" Type="http://schemas.openxmlformats.org/officeDocument/2006/relationships/image" Target="../media/image790.png"/><Relationship Id="rId4" Type="http://schemas.openxmlformats.org/officeDocument/2006/relationships/image" Target="../media/image78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02.wmf"/><Relationship Id="rId7" Type="http://schemas.openxmlformats.org/officeDocument/2006/relationships/image" Target="../media/image1000.png"/><Relationship Id="rId12" Type="http://schemas.openxmlformats.org/officeDocument/2006/relationships/image" Target="../media/image111.png"/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380.png"/><Relationship Id="rId11" Type="http://schemas.openxmlformats.org/officeDocument/2006/relationships/image" Target="../media/image170.png"/><Relationship Id="rId5" Type="http://schemas.openxmlformats.org/officeDocument/2006/relationships/image" Target="../media/image370.png"/><Relationship Id="rId10" Type="http://schemas.openxmlformats.org/officeDocument/2006/relationships/image" Target="../media/image160.png"/><Relationship Id="rId4" Type="http://schemas.openxmlformats.org/officeDocument/2006/relationships/image" Target="../media/image720.png"/><Relationship Id="rId9" Type="http://schemas.openxmlformats.org/officeDocument/2006/relationships/image" Target="../media/image1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70.png"/><Relationship Id="rId3" Type="http://schemas.openxmlformats.org/officeDocument/2006/relationships/oleObject" Target="../embeddings/oleObject25.bin"/><Relationship Id="rId7" Type="http://schemas.openxmlformats.org/officeDocument/2006/relationships/image" Target="../media/image450.png"/><Relationship Id="rId12" Type="http://schemas.openxmlformats.org/officeDocument/2006/relationships/oleObject" Target="../embeddings/oleObject29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8.xml"/><Relationship Id="rId11" Type="http://schemas.openxmlformats.org/officeDocument/2006/relationships/oleObject" Target="../embeddings/oleObject28.bin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104.wmf"/><Relationship Id="rId9" Type="http://schemas.openxmlformats.org/officeDocument/2006/relationships/image" Target="../media/image105.wmf"/><Relationship Id="rId14" Type="http://schemas.openxmlformats.org/officeDocument/2006/relationships/image" Target="../media/image48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6.emf"/><Relationship Id="rId7" Type="http://schemas.openxmlformats.org/officeDocument/2006/relationships/image" Target="../media/image40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2.wmf"/><Relationship Id="rId11" Type="http://schemas.openxmlformats.org/officeDocument/2006/relationships/image" Target="../media/image520.png"/><Relationship Id="rId5" Type="http://schemas.openxmlformats.org/officeDocument/2006/relationships/image" Target="../media/image660.png"/><Relationship Id="rId10" Type="http://schemas.openxmlformats.org/officeDocument/2006/relationships/image" Target="../media/image430.png"/><Relationship Id="rId4" Type="http://schemas.openxmlformats.org/officeDocument/2006/relationships/image" Target="../media/image101.jpeg"/><Relationship Id="rId9" Type="http://schemas.openxmlformats.org/officeDocument/2006/relationships/image" Target="../media/image42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13.wmf"/><Relationship Id="rId18" Type="http://schemas.openxmlformats.org/officeDocument/2006/relationships/image" Target="../media/image115.wmf"/><Relationship Id="rId3" Type="http://schemas.openxmlformats.org/officeDocument/2006/relationships/image" Target="../media/image108.png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2.bin"/><Relationship Id="rId17" Type="http://schemas.openxmlformats.org/officeDocument/2006/relationships/oleObject" Target="../embeddings/oleObject35.bin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114.wmf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09.png"/><Relationship Id="rId11" Type="http://schemas.openxmlformats.org/officeDocument/2006/relationships/image" Target="../media/image112.png"/><Relationship Id="rId5" Type="http://schemas.openxmlformats.org/officeDocument/2006/relationships/image" Target="../media/image590.png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111.wmf"/><Relationship Id="rId19" Type="http://schemas.openxmlformats.org/officeDocument/2006/relationships/image" Target="../media/image630.png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860.png"/><Relationship Id="rId7" Type="http://schemas.openxmlformats.org/officeDocument/2006/relationships/image" Target="../media/image9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890.png"/><Relationship Id="rId5" Type="http://schemas.openxmlformats.org/officeDocument/2006/relationships/image" Target="../media/image880.png"/><Relationship Id="rId4" Type="http://schemas.openxmlformats.org/officeDocument/2006/relationships/image" Target="../media/image8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7" Type="http://schemas.openxmlformats.org/officeDocument/2006/relationships/image" Target="../media/image56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10.png"/><Relationship Id="rId4" Type="http://schemas.openxmlformats.org/officeDocument/2006/relationships/image" Target="../media/image3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11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122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3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126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125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4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133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131.wmf"/><Relationship Id="rId17" Type="http://schemas.openxmlformats.org/officeDocument/2006/relationships/oleObject" Target="../embeddings/oleObject52.bin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88.wmf"/><Relationship Id="rId20" Type="http://schemas.openxmlformats.org/officeDocument/2006/relationships/image" Target="../media/image134.w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130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132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88.wmf"/><Relationship Id="rId26" Type="http://schemas.openxmlformats.org/officeDocument/2006/relationships/image" Target="../media/image144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4.bin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41.wmf"/><Relationship Id="rId20" Type="http://schemas.openxmlformats.org/officeDocument/2006/relationships/image" Target="../media/image133.w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143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3.bin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140.wmf"/><Relationship Id="rId22" Type="http://schemas.openxmlformats.org/officeDocument/2006/relationships/image" Target="../media/image14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140.w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59.bin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39.wmf"/><Relationship Id="rId20" Type="http://schemas.openxmlformats.org/officeDocument/2006/relationships/image" Target="../media/image148.w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149.w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9.bin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138.wmf"/><Relationship Id="rId22" Type="http://schemas.openxmlformats.org/officeDocument/2006/relationships/image" Target="../media/image88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148.wmf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46.w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0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152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145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65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15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159.wmf"/><Relationship Id="rId3" Type="http://schemas.openxmlformats.org/officeDocument/2006/relationships/oleObject" Target="../embeddings/oleObject62.bin"/><Relationship Id="rId21" Type="http://schemas.openxmlformats.org/officeDocument/2006/relationships/oleObject" Target="../embeddings/oleObject81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79.bin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33.wmf"/><Relationship Id="rId20" Type="http://schemas.openxmlformats.org/officeDocument/2006/relationships/image" Target="../media/image160.w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78.bin"/><Relationship Id="rId24" Type="http://schemas.openxmlformats.org/officeDocument/2006/relationships/image" Target="../media/image162.wmf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52.bin"/><Relationship Id="rId23" Type="http://schemas.openxmlformats.org/officeDocument/2006/relationships/oleObject" Target="../embeddings/oleObject82.bin"/><Relationship Id="rId10" Type="http://schemas.openxmlformats.org/officeDocument/2006/relationships/image" Target="../media/image157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8.wmf"/><Relationship Id="rId22" Type="http://schemas.openxmlformats.org/officeDocument/2006/relationships/image" Target="../media/image161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39.bin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142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166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45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46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93.bin"/><Relationship Id="rId10" Type="http://schemas.openxmlformats.org/officeDocument/2006/relationships/image" Target="../media/image118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36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240495" y="3639064"/>
            <a:ext cx="2133600" cy="476250"/>
          </a:xfrm>
        </p:spPr>
        <p:txBody>
          <a:bodyPr/>
          <a:lstStyle/>
          <a:p>
            <a:pPr>
              <a:defRPr/>
            </a:pPr>
            <a:fld id="{A3FC82A0-3B35-4A22-BE83-378ED187EA05}" type="slidenum">
              <a:rPr lang="en-US" altLang="zh-CN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15363" name="AutoShape 2"/>
          <p:cNvSpPr>
            <a:spLocks noChangeArrowheads="1"/>
          </p:cNvSpPr>
          <p:nvPr/>
        </p:nvSpPr>
        <p:spPr bwMode="auto">
          <a:xfrm>
            <a:off x="1077145" y="597785"/>
            <a:ext cx="7131716" cy="1129113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Quantum States </a:t>
            </a:r>
            <a:r>
              <a:rPr lang="en-US" altLang="zh-CN" sz="28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with </a:t>
            </a:r>
            <a:r>
              <a:rPr lang="en-US" altLang="zh-CN" sz="2800" b="0" dirty="0" err="1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Sp</a:t>
            </a:r>
            <a:r>
              <a:rPr lang="en-US" altLang="zh-CN" sz="28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(2N),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SU(2N) and G2 symmetries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1447800" y="2084825"/>
            <a:ext cx="5943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ja-JP" sz="2200" b="0" dirty="0" err="1">
                <a:latin typeface="Tahoma" pitchFamily="34" charset="0"/>
                <a:ea typeface="MS PGothic" pitchFamily="34" charset="-128"/>
              </a:rPr>
              <a:t>Congjun</a:t>
            </a:r>
            <a:r>
              <a:rPr kumimoji="1" lang="en-US" altLang="ja-JP" sz="2200" b="0" dirty="0">
                <a:latin typeface="Tahoma" pitchFamily="34" charset="0"/>
                <a:ea typeface="MS PGothic" pitchFamily="34" charset="-128"/>
              </a:rPr>
              <a:t> Wu (</a:t>
            </a:r>
            <a:r>
              <a:rPr kumimoji="1" lang="zh-CN" altLang="en-US" sz="2200" b="0" dirty="0">
                <a:latin typeface="Tahoma" pitchFamily="34" charset="0"/>
                <a:ea typeface="MS PGothic" pitchFamily="34" charset="-128"/>
              </a:rPr>
              <a:t>吴从军</a:t>
            </a:r>
            <a:r>
              <a:rPr kumimoji="1" lang="en-US" altLang="ja-JP" sz="2200" b="0" dirty="0">
                <a:latin typeface="Tahoma" pitchFamily="34" charset="0"/>
                <a:ea typeface="MS PGothic" pitchFamily="34" charset="-128"/>
              </a:rPr>
              <a:t>) 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465305" y="2498037"/>
            <a:ext cx="624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0" dirty="0">
                <a:latin typeface="Tahoma" pitchFamily="34" charset="0"/>
                <a:ea typeface="宋体" pitchFamily="2" charset="-122"/>
              </a:rPr>
              <a:t>Department of Physics, Westlake University</a:t>
            </a:r>
            <a:endParaRPr lang="en-US" altLang="zh-CN" sz="18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769905" y="3150281"/>
            <a:ext cx="514627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defTabSz="685800" fontAlgn="auto">
              <a:spcBef>
                <a:spcPts val="75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600" b="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Zhi-Qiang Gao, C. Wu, </a:t>
            </a:r>
            <a:r>
              <a:rPr lang="en-US" altLang="zh-CN" sz="1600" b="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arXiv</a:t>
            </a:r>
            <a:r>
              <a:rPr lang="en-US" altLang="zh-CN" sz="1600" b="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2010.14126</a:t>
            </a:r>
          </a:p>
          <a:p>
            <a:pPr marL="342900" indent="-342900" eaLnBrk="1" hangingPunct="1">
              <a:spcBef>
                <a:spcPct val="50000"/>
              </a:spcBef>
              <a:buAutoNum type="arabicPeriod" startAt="2"/>
            </a:pPr>
            <a:r>
              <a:rPr lang="en-US" altLang="zh-CN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Zhi-Qiang Gao,  C. Wu </a:t>
            </a:r>
            <a:r>
              <a:rPr lang="en-US" altLang="zh-CN" sz="16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arxiv</a:t>
            </a:r>
            <a:r>
              <a:rPr lang="en-US" altLang="zh-CN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2411.08107….</a:t>
            </a:r>
          </a:p>
          <a:p>
            <a:pPr marL="342900" indent="-342900" eaLnBrk="1" hangingPunct="1">
              <a:spcBef>
                <a:spcPct val="50000"/>
              </a:spcBef>
              <a:buAutoNum type="arabicPeriod" startAt="2"/>
            </a:pPr>
            <a:r>
              <a:rPr lang="en-US" altLang="zh-CN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D. Wang, Y. Li, Z. </a:t>
            </a:r>
            <a:r>
              <a:rPr lang="en-US" altLang="zh-CN" sz="16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Cai</a:t>
            </a:r>
            <a:r>
              <a:rPr lang="en-US" altLang="zh-CN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Z. Zhou, Y. Wang, C. Wu, Phys. Rev. </a:t>
            </a:r>
            <a:r>
              <a:rPr lang="en-US" altLang="zh-CN" sz="16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Lett</a:t>
            </a:r>
            <a:r>
              <a:rPr lang="en-US" altLang="zh-CN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112, 156403 (2014).</a:t>
            </a:r>
          </a:p>
          <a:p>
            <a:pPr marL="342900" indent="-342900" eaLnBrk="1" hangingPunct="1">
              <a:spcBef>
                <a:spcPct val="50000"/>
              </a:spcBef>
              <a:buAutoNum type="arabicPeriod" startAt="2"/>
            </a:pPr>
            <a:r>
              <a:rPr lang="en-US" altLang="zh-CN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C. Wu, J. P. Hu, and S. C. Zhang, Phys. Rev. </a:t>
            </a:r>
            <a:r>
              <a:rPr lang="en-US" altLang="zh-CN" sz="16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Lett</a:t>
            </a:r>
            <a:r>
              <a:rPr lang="en-US" altLang="zh-CN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91, 186402 (2003).</a:t>
            </a:r>
          </a:p>
          <a:p>
            <a:pPr marL="342900" indent="-342900" eaLnBrk="1" hangingPunct="1">
              <a:spcBef>
                <a:spcPct val="50000"/>
              </a:spcBef>
              <a:buAutoNum type="arabicPeriod" startAt="2"/>
            </a:pPr>
            <a:r>
              <a:rPr lang="en-US" altLang="zh-CN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C. Wu, Phys. Rev. </a:t>
            </a:r>
            <a:r>
              <a:rPr lang="en-US" altLang="zh-CN" sz="16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Lett</a:t>
            </a:r>
            <a:r>
              <a:rPr lang="en-US" altLang="zh-CN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95, 266404 (2005),</a:t>
            </a:r>
          </a:p>
          <a:p>
            <a:pPr marL="342900" indent="-342900" eaLnBrk="1" hangingPunct="1">
              <a:spcBef>
                <a:spcPct val="50000"/>
              </a:spcBef>
              <a:buAutoNum type="arabicPeriod" startAt="2"/>
            </a:pPr>
            <a:r>
              <a:rPr lang="en-US" altLang="zh-CN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C. Wu, Mod. Phys. </a:t>
            </a:r>
            <a:r>
              <a:rPr lang="en-US" altLang="zh-CN" sz="1600" b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Lett</a:t>
            </a:r>
            <a:r>
              <a:rPr lang="en-US" altLang="zh-CN" sz="16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B 20, 1707 (2006) (brief review).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993825" y="5899360"/>
            <a:ext cx="245199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1600" b="0" kern="0" dirty="0">
                <a:solidFill>
                  <a:sysClr val="windowText" lastClr="000000"/>
                </a:solidFill>
              </a:rPr>
              <a:t>高志强，</a:t>
            </a:r>
            <a:r>
              <a:rPr lang="en-US" altLang="zh-CN" sz="1600" b="0" kern="0" dirty="0">
                <a:solidFill>
                  <a:sysClr val="windowText" lastClr="000000"/>
                </a:solidFill>
              </a:rPr>
              <a:t>PKU </a:t>
            </a:r>
            <a:r>
              <a:rPr lang="en-US" altLang="zh-CN" sz="1600" b="0" kern="0" dirty="0">
                <a:solidFill>
                  <a:sysClr val="windowText" lastClr="000000"/>
                </a:solidFill>
                <a:sym typeface="Wingdings" panose="05000000000000000000" pitchFamily="2" charset="2"/>
              </a:rPr>
              <a:t> Berkeley </a:t>
            </a:r>
            <a:endParaRPr lang="en-US" altLang="zh-CN" sz="1600" b="0" kern="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8A0D645C-F4CA-EC43-D71B-ACBC63200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640" y="6309351"/>
            <a:ext cx="306827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600" b="0" kern="0" dirty="0">
                <a:solidFill>
                  <a:sysClr val="windowText" lastClr="000000"/>
                </a:solidFill>
              </a:rPr>
              <a:t>Fudan, Dec 2, 2024</a:t>
            </a:r>
          </a:p>
        </p:txBody>
      </p:sp>
      <p:pic>
        <p:nvPicPr>
          <p:cNvPr id="5" name="图片 4" descr="穿着黑色衣服的人&#10;&#10;描述已自动生成">
            <a:extLst>
              <a:ext uri="{FF2B5EF4-FFF2-40B4-BE49-F238E27FC236}">
                <a16:creationId xmlns:a16="http://schemas.microsoft.com/office/drawing/2014/main" id="{124D75CD-C884-0134-CAC4-933924638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25" y="3208089"/>
            <a:ext cx="2278851" cy="23862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1C880-1A09-4873-B770-B31AB55DBDE5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1747" name="AutoShape 2"/>
          <p:cNvSpPr>
            <a:spLocks noChangeArrowheads="1"/>
          </p:cNvSpPr>
          <p:nvPr/>
        </p:nvSpPr>
        <p:spPr bwMode="auto">
          <a:xfrm>
            <a:off x="905539" y="1086295"/>
            <a:ext cx="4857016" cy="1676400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200">
              <a:solidFill>
                <a:srgbClr val="0000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304800"/>
            <a:ext cx="7772400" cy="731838"/>
          </a:xfrm>
        </p:spPr>
        <p:txBody>
          <a:bodyPr/>
          <a:lstStyle/>
          <a:p>
            <a:pPr eaLnBrk="1" hangingPunct="1"/>
            <a:r>
              <a:rPr lang="en-US" altLang="zh-CN" sz="2600" u="sng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Spin-3/2 Hubbard model in optical lattices</a:t>
            </a:r>
            <a:endParaRPr lang="zh-CN" altLang="en-US" sz="2600">
              <a:solidFill>
                <a:srgbClr val="0000CC"/>
              </a:solidFill>
              <a:latin typeface="Tahoma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9" name="Object 19"/>
              <p:cNvSpPr txBox="1"/>
              <p:nvPr/>
            </p:nvSpPr>
            <p:spPr bwMode="auto">
              <a:xfrm>
                <a:off x="1066800" y="1195388"/>
                <a:ext cx="5148263" cy="14716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⟩,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bSup>
                            <m:sSub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.​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.}−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 +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=1~5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174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1195388"/>
                <a:ext cx="5148263" cy="14716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750" name="Group 53"/>
          <p:cNvGrpSpPr>
            <a:grpSpLocks/>
          </p:cNvGrpSpPr>
          <p:nvPr/>
        </p:nvGrpSpPr>
        <p:grpSpPr bwMode="auto">
          <a:xfrm>
            <a:off x="6327177" y="1319429"/>
            <a:ext cx="1447800" cy="1266726"/>
            <a:chOff x="4512" y="1248"/>
            <a:chExt cx="1035" cy="751"/>
          </a:xfrm>
        </p:grpSpPr>
        <p:sp>
          <p:nvSpPr>
            <p:cNvPr id="31762" name="Line 41"/>
            <p:cNvSpPr>
              <a:spLocks noChangeShapeType="1"/>
            </p:cNvSpPr>
            <p:nvPr/>
          </p:nvSpPr>
          <p:spPr bwMode="auto">
            <a:xfrm flipV="1">
              <a:off x="4512" y="1248"/>
              <a:ext cx="0" cy="2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3" name="Line 42"/>
            <p:cNvSpPr>
              <a:spLocks noChangeShapeType="1"/>
            </p:cNvSpPr>
            <p:nvPr/>
          </p:nvSpPr>
          <p:spPr bwMode="auto">
            <a:xfrm flipV="1">
              <a:off x="5088" y="1296"/>
              <a:ext cx="0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4" name="Line 43"/>
            <p:cNvSpPr>
              <a:spLocks noChangeShapeType="1"/>
            </p:cNvSpPr>
            <p:nvPr/>
          </p:nvSpPr>
          <p:spPr bwMode="auto">
            <a:xfrm>
              <a:off x="4512" y="1776"/>
              <a:ext cx="0" cy="1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5" name="Line 44"/>
            <p:cNvSpPr>
              <a:spLocks noChangeShapeType="1"/>
            </p:cNvSpPr>
            <p:nvPr/>
          </p:nvSpPr>
          <p:spPr bwMode="auto">
            <a:xfrm>
              <a:off x="5088" y="1675"/>
              <a:ext cx="0" cy="2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66" name="Object 46"/>
                <p:cNvSpPr txBox="1"/>
                <p:nvPr/>
              </p:nvSpPr>
              <p:spPr bwMode="auto">
                <a:xfrm>
                  <a:off x="4656" y="1248"/>
                  <a:ext cx="331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4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1766" name="Object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56" y="1248"/>
                  <a:ext cx="331" cy="31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67" name="Object 47"/>
                <p:cNvSpPr txBox="1"/>
                <p:nvPr/>
              </p:nvSpPr>
              <p:spPr bwMode="auto">
                <a:xfrm>
                  <a:off x="5232" y="1248"/>
                  <a:ext cx="315" cy="3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4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1767" name="Object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32" y="1248"/>
                  <a:ext cx="315" cy="31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68" name="Object 48"/>
                <p:cNvSpPr txBox="1"/>
                <p:nvPr/>
              </p:nvSpPr>
              <p:spPr bwMode="auto">
                <a:xfrm>
                  <a:off x="4623" y="1680"/>
                  <a:ext cx="306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4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1768" name="Object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23" y="1680"/>
                  <a:ext cx="306" cy="31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769" name="Object 49"/>
                <p:cNvSpPr txBox="1"/>
                <p:nvPr/>
              </p:nvSpPr>
              <p:spPr bwMode="auto">
                <a:xfrm>
                  <a:off x="5213" y="1680"/>
                  <a:ext cx="308" cy="31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4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1769" name="Object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13" y="1680"/>
                  <a:ext cx="308" cy="31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751" name="Text Box 25"/>
          <p:cNvSpPr txBox="1">
            <a:spLocks noChangeArrowheads="1"/>
          </p:cNvSpPr>
          <p:nvPr/>
        </p:nvSpPr>
        <p:spPr bwMode="auto">
          <a:xfrm>
            <a:off x="533400" y="2953914"/>
            <a:ext cx="745758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 Fermi statistics:  </a:t>
            </a:r>
            <a:r>
              <a:rPr lang="en-US" altLang="zh-CN" sz="2200" b="0" dirty="0" err="1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sz="2200" b="0" baseline="-25000" dirty="0" err="1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tot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=0, 2 allowed; </a:t>
            </a:r>
            <a:r>
              <a:rPr lang="en-US" altLang="zh-CN" sz="2200" b="0" dirty="0" err="1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F</a:t>
            </a:r>
            <a:r>
              <a:rPr lang="en-US" altLang="zh-CN" sz="2600" b="0" baseline="-25000" dirty="0" err="1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tot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=1, 3 forbidden.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2" name="Object 6"/>
              <p:cNvSpPr txBox="1"/>
              <p:nvPr/>
            </p:nvSpPr>
            <p:spPr bwMode="auto">
              <a:xfrm>
                <a:off x="2140641" y="3695267"/>
                <a:ext cx="4070350" cy="622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/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</m:e>
                      </m:nary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00|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𝛼𝛽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  <m:sSubSup>
                        <m:sSub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) 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1752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0641" y="3695267"/>
                <a:ext cx="4070350" cy="622300"/>
              </a:xfrm>
              <a:prstGeom prst="rect">
                <a:avLst/>
              </a:prstGeom>
              <a:blipFill>
                <a:blip r:embed="rId8"/>
                <a:stretch>
                  <a:fillRect b="-2058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53" name="Object 54"/>
              <p:cNvSpPr txBox="1"/>
              <p:nvPr/>
            </p:nvSpPr>
            <p:spPr bwMode="auto">
              <a:xfrm>
                <a:off x="2140641" y="4518980"/>
                <a:ext cx="4191000" cy="644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/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⟨</m:t>
                          </m:r>
                        </m:e>
                      </m:nary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𝛼𝛽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  <m:sSubSup>
                        <m:sSub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) 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1753" name="Object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0641" y="4518980"/>
                <a:ext cx="4191000" cy="644525"/>
              </a:xfrm>
              <a:prstGeom prst="rect">
                <a:avLst/>
              </a:prstGeom>
              <a:blipFill>
                <a:blip r:embed="rId9"/>
                <a:stretch>
                  <a:fillRect b="-160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54" name="Text Box 55"/>
          <p:cNvSpPr txBox="1">
            <a:spLocks noChangeArrowheads="1"/>
          </p:cNvSpPr>
          <p:nvPr/>
        </p:nvSpPr>
        <p:spPr bwMode="auto">
          <a:xfrm>
            <a:off x="897062" y="4658569"/>
            <a:ext cx="11461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quintet:</a:t>
            </a:r>
          </a:p>
        </p:txBody>
      </p:sp>
      <p:sp>
        <p:nvSpPr>
          <p:cNvPr id="31755" name="Text Box 56"/>
          <p:cNvSpPr txBox="1">
            <a:spLocks noChangeArrowheads="1"/>
          </p:cNvSpPr>
          <p:nvPr/>
        </p:nvSpPr>
        <p:spPr bwMode="auto">
          <a:xfrm>
            <a:off x="957387" y="3849795"/>
            <a:ext cx="10858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singlet:</a:t>
            </a:r>
          </a:p>
        </p:txBody>
      </p:sp>
      <p:grpSp>
        <p:nvGrpSpPr>
          <p:cNvPr id="31756" name="Group 60"/>
          <p:cNvGrpSpPr>
            <a:grpSpLocks/>
          </p:cNvGrpSpPr>
          <p:nvPr/>
        </p:nvGrpSpPr>
        <p:grpSpPr bwMode="auto">
          <a:xfrm>
            <a:off x="6341823" y="3676623"/>
            <a:ext cx="2114790" cy="1486882"/>
            <a:chOff x="6484666" y="4362626"/>
            <a:chExt cx="2122048" cy="1566666"/>
          </a:xfrm>
        </p:grpSpPr>
        <p:sp>
          <p:nvSpPr>
            <p:cNvPr id="31758" name="Freeform 42"/>
            <p:cNvSpPr>
              <a:spLocks/>
            </p:cNvSpPr>
            <p:nvPr/>
          </p:nvSpPr>
          <p:spPr bwMode="auto">
            <a:xfrm>
              <a:off x="6484666" y="4362626"/>
              <a:ext cx="2122048" cy="1566666"/>
            </a:xfrm>
            <a:custGeom>
              <a:avLst/>
              <a:gdLst>
                <a:gd name="T0" fmla="*/ 2147483647 w 10000"/>
                <a:gd name="T1" fmla="*/ 2147483647 h 10053"/>
                <a:gd name="T2" fmla="*/ 2147483647 w 10000"/>
                <a:gd name="T3" fmla="*/ 2147483647 h 10053"/>
                <a:gd name="T4" fmla="*/ 2147483647 w 10000"/>
                <a:gd name="T5" fmla="*/ 2147483647 h 10053"/>
                <a:gd name="T6" fmla="*/ 2147483647 w 10000"/>
                <a:gd name="T7" fmla="*/ 2147483647 h 10053"/>
                <a:gd name="T8" fmla="*/ 2147483647 w 10000"/>
                <a:gd name="T9" fmla="*/ 2147483647 h 10053"/>
                <a:gd name="T10" fmla="*/ 2147483647 w 10000"/>
                <a:gd name="T11" fmla="*/ 2147483647 h 100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00"/>
                <a:gd name="T19" fmla="*/ 0 h 10053"/>
                <a:gd name="T20" fmla="*/ 10000 w 10000"/>
                <a:gd name="T21" fmla="*/ 10053 h 1005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00" h="10053">
                  <a:moveTo>
                    <a:pt x="324" y="1833"/>
                  </a:moveTo>
                  <a:cubicBezTo>
                    <a:pt x="318" y="1814"/>
                    <a:pt x="0" y="0"/>
                    <a:pt x="323" y="1344"/>
                  </a:cubicBezTo>
                  <a:cubicBezTo>
                    <a:pt x="645" y="2687"/>
                    <a:pt x="1482" y="10053"/>
                    <a:pt x="2260" y="9890"/>
                  </a:cubicBezTo>
                  <a:cubicBezTo>
                    <a:pt x="3038" y="9727"/>
                    <a:pt x="4128" y="366"/>
                    <a:pt x="4991" y="366"/>
                  </a:cubicBezTo>
                  <a:cubicBezTo>
                    <a:pt x="5855" y="366"/>
                    <a:pt x="6585" y="9838"/>
                    <a:pt x="7420" y="9890"/>
                  </a:cubicBezTo>
                  <a:cubicBezTo>
                    <a:pt x="8255" y="9942"/>
                    <a:pt x="9431" y="1976"/>
                    <a:pt x="10000" y="68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Oval 49"/>
            <p:cNvSpPr>
              <a:spLocks noChangeArrowheads="1"/>
            </p:cNvSpPr>
            <p:nvPr/>
          </p:nvSpPr>
          <p:spPr bwMode="auto">
            <a:xfrm>
              <a:off x="6858000" y="5410200"/>
              <a:ext cx="228600" cy="222250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200">
                <a:solidFill>
                  <a:srgbClr val="0000CC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31760" name="Oval 49"/>
            <p:cNvSpPr>
              <a:spLocks noChangeArrowheads="1"/>
            </p:cNvSpPr>
            <p:nvPr/>
          </p:nvSpPr>
          <p:spPr bwMode="auto">
            <a:xfrm>
              <a:off x="6858000" y="5638800"/>
              <a:ext cx="228600" cy="222250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200">
                <a:solidFill>
                  <a:srgbClr val="0000CC"/>
                </a:solidFill>
                <a:latin typeface="Tahoma" pitchFamily="34" charset="0"/>
                <a:ea typeface="宋体" pitchFamily="2" charset="-122"/>
              </a:endParaRPr>
            </a:p>
          </p:txBody>
        </p:sp>
        <p:graphicFrame>
          <p:nvGraphicFramePr>
            <p:cNvPr id="31761" name="Object 36"/>
            <p:cNvGraphicFramePr>
              <a:graphicFrameLocks noChangeAspect="1"/>
            </p:cNvGraphicFramePr>
            <p:nvPr/>
          </p:nvGraphicFramePr>
          <p:xfrm>
            <a:off x="6781296" y="4800350"/>
            <a:ext cx="503416" cy="3809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54000" imgH="190500" progId="Equation.3">
                    <p:embed/>
                  </p:oleObj>
                </mc:Choice>
                <mc:Fallback>
                  <p:oleObj name="Equation" r:id="rId10" imgW="254000" imgH="1905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1296" y="4800350"/>
                          <a:ext cx="503416" cy="3809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57" name="Text Box 25"/>
          <p:cNvSpPr txBox="1">
            <a:spLocks noChangeArrowheads="1"/>
          </p:cNvSpPr>
          <p:nvPr/>
        </p:nvSpPr>
        <p:spPr bwMode="auto">
          <a:xfrm>
            <a:off x="533400" y="5640065"/>
            <a:ext cx="75276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 Exact </a:t>
            </a:r>
            <a:r>
              <a:rPr lang="en-US" altLang="zh-CN" sz="2200" b="0" dirty="0" err="1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Sp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(4), or, SO(5), for arbitrary values of t, </a:t>
            </a:r>
            <a:r>
              <a:rPr lang="en-US" altLang="zh-CN" sz="2200" b="0" dirty="0">
                <a:solidFill>
                  <a:srgbClr val="0000CC"/>
                </a:solidFill>
                <a:latin typeface="Symbol" pitchFamily="18" charset="2"/>
                <a:ea typeface="宋体" pitchFamily="2" charset="-122"/>
              </a:rPr>
              <a:t>m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, U</a:t>
            </a:r>
            <a:r>
              <a:rPr lang="en-US" altLang="zh-CN" sz="14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0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, U</a:t>
            </a:r>
            <a:r>
              <a:rPr lang="en-US" altLang="zh-CN" sz="14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2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 and lattice geometry.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0638D-D48F-76F6-BA81-BC340D0B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D19B0F4A-F01C-0C66-68D7-0EEE1AA6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E41926-7F38-4F89-A37B-72A123A739C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32771" name="AutoShape 2">
            <a:extLst>
              <a:ext uri="{FF2B5EF4-FFF2-40B4-BE49-F238E27FC236}">
                <a16:creationId xmlns:a16="http://schemas.microsoft.com/office/drawing/2014/main" id="{B2C34C9D-EE29-EE41-CC85-F730C967B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768725"/>
            <a:ext cx="5461415" cy="1859828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7B6D055-8F6F-12E4-03E6-8319F9B59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508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zh-CN" sz="2600" u="sng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What is Sp(4)(SO(5)) group?</a:t>
            </a:r>
            <a:endParaRPr lang="en-US" altLang="zh-CN" sz="2600">
              <a:solidFill>
                <a:srgbClr val="0000CC"/>
              </a:solidFill>
              <a:latin typeface="Tahoma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Object 4">
                <a:extLst>
                  <a:ext uri="{FF2B5EF4-FFF2-40B4-BE49-F238E27FC236}">
                    <a16:creationId xmlns:a16="http://schemas.microsoft.com/office/drawing/2014/main" id="{F8CF2FEB-7286-3B79-05C5-F6D7820A917A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2286000" y="2286000"/>
                <a:ext cx="1143000" cy="381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</m:t>
                      </m:r>
                      <m:d>
                        <m:dPr>
                          <m:begChr m:val="|"/>
                          <m:endChr m:val="⟩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↓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773" name="Object 4">
                <a:extLst>
                  <a:ext uri="{FF2B5EF4-FFF2-40B4-BE49-F238E27FC236}">
                    <a16:creationId xmlns:a16="http://schemas.microsoft.com/office/drawing/2014/main" id="{F8CF2FEB-7286-3B79-05C5-F6D7820A9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2286000" y="2286000"/>
                <a:ext cx="1143000" cy="381000"/>
              </a:xfrm>
              <a:prstGeom prst="rect">
                <a:avLst/>
              </a:prstGeom>
              <a:blipFill>
                <a:blip r:embed="rId3"/>
                <a:stretch>
                  <a:fillRect r="-3723" b="-1428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4" name="Rectangle 5">
            <a:extLst>
              <a:ext uri="{FF2B5EF4-FFF2-40B4-BE49-F238E27FC236}">
                <a16:creationId xmlns:a16="http://schemas.microsoft.com/office/drawing/2014/main" id="{6801AE37-3F3C-0BFA-DC1E-D1C323AC7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66800"/>
            <a:ext cx="69040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SU(2) (SO(3)) group.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5" name="Object 6">
                <a:extLst>
                  <a:ext uri="{FF2B5EF4-FFF2-40B4-BE49-F238E27FC236}">
                    <a16:creationId xmlns:a16="http://schemas.microsoft.com/office/drawing/2014/main" id="{9D330C58-0A23-2D5C-336F-8E456C15307E}"/>
                  </a:ext>
                </a:extLst>
              </p:cNvPr>
              <p:cNvSpPr txBox="1"/>
              <p:nvPr/>
            </p:nvSpPr>
            <p:spPr bwMode="auto">
              <a:xfrm>
                <a:off x="4953000" y="1676400"/>
                <a:ext cx="1606550" cy="492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775" name="Object 6">
                <a:extLst>
                  <a:ext uri="{FF2B5EF4-FFF2-40B4-BE49-F238E27FC236}">
                    <a16:creationId xmlns:a16="http://schemas.microsoft.com/office/drawing/2014/main" id="{9D330C58-0A23-2D5C-336F-8E456C153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676400"/>
                <a:ext cx="1606550" cy="4921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6" name="Text Box 7">
            <a:extLst>
              <a:ext uri="{FF2B5EF4-FFF2-40B4-BE49-F238E27FC236}">
                <a16:creationId xmlns:a16="http://schemas.microsoft.com/office/drawing/2014/main" id="{E19DFFA1-284D-E579-BEA7-63824657B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76400"/>
            <a:ext cx="48768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3-vector: x,  y,  z;  3-generator: 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80BADD5E-BB50-1DE5-CAED-674BD1F06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66" y="2327951"/>
            <a:ext cx="141713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2-spinor:  </a:t>
            </a:r>
          </a:p>
        </p:txBody>
      </p:sp>
      <p:sp>
        <p:nvSpPr>
          <p:cNvPr id="32778" name="Rectangle 10">
            <a:extLst>
              <a:ext uri="{FF2B5EF4-FFF2-40B4-BE49-F238E27FC236}">
                <a16:creationId xmlns:a16="http://schemas.microsoft.com/office/drawing/2014/main" id="{8649A334-6719-4B09-D73B-657A6B60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82925"/>
            <a:ext cx="586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Sp(4)(SO(5)) group.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  </a:t>
            </a:r>
            <a:endParaRPr kumimoji="0" lang="en-US" altLang="zh-CN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9" name="Object 11">
                <a:extLst>
                  <a:ext uri="{FF2B5EF4-FFF2-40B4-BE49-F238E27FC236}">
                    <a16:creationId xmlns:a16="http://schemas.microsoft.com/office/drawing/2014/main" id="{1DEE0477-81C5-87EB-727C-B0603B17AB79}"/>
                  </a:ext>
                </a:extLst>
              </p:cNvPr>
              <p:cNvSpPr txBox="1"/>
              <p:nvPr/>
            </p:nvSpPr>
            <p:spPr bwMode="auto">
              <a:xfrm>
                <a:off x="3143547" y="4384673"/>
                <a:ext cx="2465388" cy="4810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 (1≤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≤5) 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779" name="Object 11">
                <a:extLst>
                  <a:ext uri="{FF2B5EF4-FFF2-40B4-BE49-F238E27FC236}">
                    <a16:creationId xmlns:a16="http://schemas.microsoft.com/office/drawing/2014/main" id="{1DEE0477-81C5-87EB-727C-B0603B17A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3547" y="4384673"/>
                <a:ext cx="2465388" cy="481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80" name="Text Box 12">
            <a:extLst>
              <a:ext uri="{FF2B5EF4-FFF2-40B4-BE49-F238E27FC236}">
                <a16:creationId xmlns:a16="http://schemas.microsoft.com/office/drawing/2014/main" id="{A432A5F4-F30D-6B74-EC7A-1AAB97EDE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03650"/>
            <a:ext cx="3048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5-vector:</a:t>
            </a:r>
          </a:p>
        </p:txBody>
      </p:sp>
      <p:sp>
        <p:nvSpPr>
          <p:cNvPr id="32781" name="Text Box 13">
            <a:extLst>
              <a:ext uri="{FF2B5EF4-FFF2-40B4-BE49-F238E27FC236}">
                <a16:creationId xmlns:a16="http://schemas.microsoft.com/office/drawing/2014/main" id="{B090F909-0532-E77D-B119-E1B1AAB94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016" y="4335464"/>
            <a:ext cx="2117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10-generator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: </a:t>
            </a:r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id="{599571F7-1834-0275-FC65-B76331844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868" y="5024436"/>
            <a:ext cx="1371599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4-spinor: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83" name="Object 15">
                <a:extLst>
                  <a:ext uri="{FF2B5EF4-FFF2-40B4-BE49-F238E27FC236}">
                    <a16:creationId xmlns:a16="http://schemas.microsoft.com/office/drawing/2014/main" id="{835D48E3-9251-804C-B71C-2DAB32C2B8A4}"/>
                  </a:ext>
                </a:extLst>
              </p:cNvPr>
              <p:cNvSpPr txBox="1"/>
              <p:nvPr/>
            </p:nvSpPr>
            <p:spPr bwMode="auto">
              <a:xfrm>
                <a:off x="3127602" y="3803650"/>
                <a:ext cx="1844675" cy="4810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783" name="Object 15">
                <a:extLst>
                  <a:ext uri="{FF2B5EF4-FFF2-40B4-BE49-F238E27FC236}">
                    <a16:creationId xmlns:a16="http://schemas.microsoft.com/office/drawing/2014/main" id="{835D48E3-9251-804C-B71C-2DAB32C2B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7602" y="3803650"/>
                <a:ext cx="1844675" cy="4810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784" name="Group 33">
            <a:extLst>
              <a:ext uri="{FF2B5EF4-FFF2-40B4-BE49-F238E27FC236}">
                <a16:creationId xmlns:a16="http://schemas.microsoft.com/office/drawing/2014/main" id="{24562B33-B69A-2F40-65B1-7366E133ACEB}"/>
              </a:ext>
            </a:extLst>
          </p:cNvPr>
          <p:cNvGrpSpPr>
            <a:grpSpLocks/>
          </p:cNvGrpSpPr>
          <p:nvPr/>
        </p:nvGrpSpPr>
        <p:grpSpPr bwMode="auto">
          <a:xfrm>
            <a:off x="2765223" y="4980780"/>
            <a:ext cx="3124200" cy="577851"/>
            <a:chOff x="3048000" y="5670549"/>
            <a:chExt cx="3124200" cy="577851"/>
          </a:xfrm>
        </p:grpSpPr>
        <p:sp>
          <p:nvSpPr>
            <p:cNvPr id="32793" name="Line 16">
              <a:extLst>
                <a:ext uri="{FF2B5EF4-FFF2-40B4-BE49-F238E27FC236}">
                  <a16:creationId xmlns:a16="http://schemas.microsoft.com/office/drawing/2014/main" id="{8F8AAA5B-B7F3-3928-364E-FCABEDA3E9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8000" y="5670550"/>
              <a:ext cx="0" cy="4953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2794" name="Line 17">
              <a:extLst>
                <a:ext uri="{FF2B5EF4-FFF2-40B4-BE49-F238E27FC236}">
                  <a16:creationId xmlns:a16="http://schemas.microsoft.com/office/drawing/2014/main" id="{EBC1766A-614D-BE7C-7636-6BFA81D124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355" y="5812630"/>
              <a:ext cx="0" cy="276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2795" name="Line 18">
              <a:extLst>
                <a:ext uri="{FF2B5EF4-FFF2-40B4-BE49-F238E27FC236}">
                  <a16:creationId xmlns:a16="http://schemas.microsoft.com/office/drawing/2014/main" id="{A261CAB3-5288-A482-3444-6E1F10852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5620" y="5812631"/>
              <a:ext cx="0" cy="276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2796" name="Line 19">
              <a:extLst>
                <a:ext uri="{FF2B5EF4-FFF2-40B4-BE49-F238E27FC236}">
                  <a16:creationId xmlns:a16="http://schemas.microsoft.com/office/drawing/2014/main" id="{73E9B0CA-2BF1-F6A1-7306-97C507C1C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8935" y="5670549"/>
              <a:ext cx="0" cy="4937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97" name="Object 20">
                  <a:extLst>
                    <a:ext uri="{FF2B5EF4-FFF2-40B4-BE49-F238E27FC236}">
                      <a16:creationId xmlns:a16="http://schemas.microsoft.com/office/drawing/2014/main" id="{510E7B71-BDEC-3FC9-D8B3-DFA35EAFD9DC}"/>
                    </a:ext>
                  </a:extLst>
                </p:cNvPr>
                <p:cNvSpPr txBox="1"/>
                <p:nvPr/>
              </p:nvSpPr>
              <p:spPr bwMode="auto">
                <a:xfrm>
                  <a:off x="3249613" y="5670550"/>
                  <a:ext cx="463550" cy="5365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zh-CN" alt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zh-CN" altLang="en-US" sz="1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2797" name="Object 20">
                  <a:extLst>
                    <a:ext uri="{FF2B5EF4-FFF2-40B4-BE49-F238E27FC236}">
                      <a16:creationId xmlns:a16="http://schemas.microsoft.com/office/drawing/2014/main" id="{510E7B71-BDEC-3FC9-D8B3-DFA35EAFD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49613" y="5670550"/>
                  <a:ext cx="463550" cy="5365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98" name="Object 21">
                  <a:extLst>
                    <a:ext uri="{FF2B5EF4-FFF2-40B4-BE49-F238E27FC236}">
                      <a16:creationId xmlns:a16="http://schemas.microsoft.com/office/drawing/2014/main" id="{3B92B327-64B8-3499-C1E7-846476DE8E67}"/>
                    </a:ext>
                  </a:extLst>
                </p:cNvPr>
                <p:cNvSpPr txBox="1"/>
                <p:nvPr/>
              </p:nvSpPr>
              <p:spPr bwMode="auto">
                <a:xfrm>
                  <a:off x="4054475" y="5670550"/>
                  <a:ext cx="441325" cy="5365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2798" name="Object 21">
                  <a:extLst>
                    <a:ext uri="{FF2B5EF4-FFF2-40B4-BE49-F238E27FC236}">
                      <a16:creationId xmlns:a16="http://schemas.microsoft.com/office/drawing/2014/main" id="{3B92B327-64B8-3499-C1E7-846476DE8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054475" y="5670550"/>
                  <a:ext cx="441325" cy="5365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99" name="Object 22">
                  <a:extLst>
                    <a:ext uri="{FF2B5EF4-FFF2-40B4-BE49-F238E27FC236}">
                      <a16:creationId xmlns:a16="http://schemas.microsoft.com/office/drawing/2014/main" id="{1A0BF36A-71D8-ADC5-C4B7-681D5826FD7A}"/>
                    </a:ext>
                  </a:extLst>
                </p:cNvPr>
                <p:cNvSpPr txBox="1"/>
                <p:nvPr/>
              </p:nvSpPr>
              <p:spPr bwMode="auto">
                <a:xfrm>
                  <a:off x="4937125" y="5710238"/>
                  <a:ext cx="428625" cy="5381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2799" name="Object 22">
                  <a:extLst>
                    <a:ext uri="{FF2B5EF4-FFF2-40B4-BE49-F238E27FC236}">
                      <a16:creationId xmlns:a16="http://schemas.microsoft.com/office/drawing/2014/main" id="{1A0BF36A-71D8-ADC5-C4B7-681D5826F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37125" y="5710238"/>
                  <a:ext cx="428625" cy="53816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00" name="Object 23">
                  <a:extLst>
                    <a:ext uri="{FF2B5EF4-FFF2-40B4-BE49-F238E27FC236}">
                      <a16:creationId xmlns:a16="http://schemas.microsoft.com/office/drawing/2014/main" id="{36C2E8FF-96FB-6DB0-32C1-7E1E4B322C40}"/>
                    </a:ext>
                  </a:extLst>
                </p:cNvPr>
                <p:cNvSpPr txBox="1"/>
                <p:nvPr/>
              </p:nvSpPr>
              <p:spPr bwMode="auto">
                <a:xfrm>
                  <a:off x="5741988" y="5681663"/>
                  <a:ext cx="430212" cy="5381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4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800" name="Object 23">
                  <a:extLst>
                    <a:ext uri="{FF2B5EF4-FFF2-40B4-BE49-F238E27FC236}">
                      <a16:creationId xmlns:a16="http://schemas.microsoft.com/office/drawing/2014/main" id="{36C2E8FF-96FB-6DB0-32C1-7E1E4B322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41988" y="5681663"/>
                  <a:ext cx="430212" cy="53816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785" name="Group 24">
            <a:extLst>
              <a:ext uri="{FF2B5EF4-FFF2-40B4-BE49-F238E27FC236}">
                <a16:creationId xmlns:a16="http://schemas.microsoft.com/office/drawing/2014/main" id="{ED4EED62-2614-22CE-6FB2-62EFA6B1A79F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609600"/>
            <a:ext cx="2895600" cy="2895600"/>
            <a:chOff x="3888" y="672"/>
            <a:chExt cx="1638" cy="1584"/>
          </a:xfrm>
        </p:grpSpPr>
        <p:sp>
          <p:nvSpPr>
            <p:cNvPr id="32787" name="Line 25">
              <a:extLst>
                <a:ext uri="{FF2B5EF4-FFF2-40B4-BE49-F238E27FC236}">
                  <a16:creationId xmlns:a16="http://schemas.microsoft.com/office/drawing/2014/main" id="{D9EC28FD-327A-9B7D-5686-D96107854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72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2788" name="Line 26">
              <a:extLst>
                <a:ext uri="{FF2B5EF4-FFF2-40B4-BE49-F238E27FC236}">
                  <a16:creationId xmlns:a16="http://schemas.microsoft.com/office/drawing/2014/main" id="{5381D4D8-3CA1-87E2-0AFF-6BCE651F7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63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2789" name="Line 27">
              <a:extLst>
                <a:ext uri="{FF2B5EF4-FFF2-40B4-BE49-F238E27FC236}">
                  <a16:creationId xmlns:a16="http://schemas.microsoft.com/office/drawing/2014/main" id="{E79156B7-7F7E-2911-80B1-EF528C0C4C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6" y="1632"/>
              <a:ext cx="52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90" name="Object 28">
                  <a:extLst>
                    <a:ext uri="{FF2B5EF4-FFF2-40B4-BE49-F238E27FC236}">
                      <a16:creationId xmlns:a16="http://schemas.microsoft.com/office/drawing/2014/main" id="{DFE4C7EC-AF23-FF9F-4434-DBF0C5B1A174}"/>
                    </a:ext>
                  </a:extLst>
                </p:cNvPr>
                <p:cNvSpPr txBox="1"/>
                <p:nvPr/>
              </p:nvSpPr>
              <p:spPr bwMode="auto">
                <a:xfrm>
                  <a:off x="3888" y="2016"/>
                  <a:ext cx="438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2790" name="Object 28">
                  <a:extLst>
                    <a:ext uri="{FF2B5EF4-FFF2-40B4-BE49-F238E27FC236}">
                      <a16:creationId xmlns:a16="http://schemas.microsoft.com/office/drawing/2014/main" id="{DFE4C7EC-AF23-FF9F-4434-DBF0C5B1A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8" y="2016"/>
                  <a:ext cx="438" cy="240"/>
                </a:xfrm>
                <a:prstGeom prst="rect">
                  <a:avLst/>
                </a:prstGeom>
                <a:blipFill>
                  <a:blip r:embed="rId11"/>
                  <a:stretch>
                    <a:fillRect r="-393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91" name="Object 29">
                  <a:extLst>
                    <a:ext uri="{FF2B5EF4-FFF2-40B4-BE49-F238E27FC236}">
                      <a16:creationId xmlns:a16="http://schemas.microsoft.com/office/drawing/2014/main" id="{AC9F2463-72A8-7695-B79E-ACEFFEAC0BC8}"/>
                    </a:ext>
                  </a:extLst>
                </p:cNvPr>
                <p:cNvSpPr txBox="1"/>
                <p:nvPr/>
              </p:nvSpPr>
              <p:spPr bwMode="auto">
                <a:xfrm>
                  <a:off x="5088" y="1769"/>
                  <a:ext cx="438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, 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2791" name="Object 29">
                  <a:extLst>
                    <a:ext uri="{FF2B5EF4-FFF2-40B4-BE49-F238E27FC236}">
                      <a16:creationId xmlns:a16="http://schemas.microsoft.com/office/drawing/2014/main" id="{AC9F2463-72A8-7695-B79E-ACEFFEAC0B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88" y="1769"/>
                  <a:ext cx="438" cy="255"/>
                </a:xfrm>
                <a:prstGeom prst="rect">
                  <a:avLst/>
                </a:prstGeom>
                <a:blipFill>
                  <a:blip r:embed="rId12"/>
                  <a:stretch>
                    <a:fillRect r="-472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92" name="Object 30">
                  <a:extLst>
                    <a:ext uri="{FF2B5EF4-FFF2-40B4-BE49-F238E27FC236}">
                      <a16:creationId xmlns:a16="http://schemas.microsoft.com/office/drawing/2014/main" id="{CD3AB274-72D8-A1E6-2C08-C3907E8FB0D8}"/>
                    </a:ext>
                  </a:extLst>
                </p:cNvPr>
                <p:cNvSpPr txBox="1"/>
                <p:nvPr/>
              </p:nvSpPr>
              <p:spPr bwMode="auto">
                <a:xfrm>
                  <a:off x="4800" y="672"/>
                  <a:ext cx="183" cy="2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2792" name="Object 30">
                  <a:extLst>
                    <a:ext uri="{FF2B5EF4-FFF2-40B4-BE49-F238E27FC236}">
                      <a16:creationId xmlns:a16="http://schemas.microsoft.com/office/drawing/2014/main" id="{CD3AB274-72D8-A1E6-2C08-C3907E8FB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00" y="672"/>
                  <a:ext cx="183" cy="255"/>
                </a:xfrm>
                <a:prstGeom prst="rect">
                  <a:avLst/>
                </a:prstGeom>
                <a:blipFill>
                  <a:blip r:embed="rId13"/>
                  <a:stretch>
                    <a:fillRect r="-2037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786" name="Rectangle 10">
            <a:extLst>
              <a:ext uri="{FF2B5EF4-FFF2-40B4-BE49-F238E27FC236}">
                <a16:creationId xmlns:a16="http://schemas.microsoft.com/office/drawing/2014/main" id="{A265D3A0-2A74-212E-416F-CFB131731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4" y="5886450"/>
            <a:ext cx="7873726" cy="49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What quantities correspond to 5-vector and 10-generator</a:t>
            </a:r>
            <a:r>
              <a:rPr lang="zh-CN" altLang="en-US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？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733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F6884-1D74-3062-7A92-CA9EDB249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D67BB7F-9909-97A4-2558-AA4F8ED7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A2FF2A-A926-4D81-AD13-F15C603E41C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34819" name="AutoShape 32">
            <a:extLst>
              <a:ext uri="{FF2B5EF4-FFF2-40B4-BE49-F238E27FC236}">
                <a16:creationId xmlns:a16="http://schemas.microsoft.com/office/drawing/2014/main" id="{B56D5B80-5785-2E6B-931A-3404FE43F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0"/>
            <a:ext cx="2819400" cy="1066800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34820" name="Object 9">
            <a:extLst>
              <a:ext uri="{FF2B5EF4-FFF2-40B4-BE49-F238E27FC236}">
                <a16:creationId xmlns:a16="http://schemas.microsoft.com/office/drawing/2014/main" id="{34D3DB3A-6B1B-E730-09CC-F5A3469AD2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879497"/>
              </p:ext>
            </p:extLst>
          </p:nvPr>
        </p:nvGraphicFramePr>
        <p:xfrm>
          <a:off x="2511425" y="2438400"/>
          <a:ext cx="2390775" cy="200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95400" imgH="965200" progId="Equation.3">
                  <p:embed/>
                </p:oleObj>
              </mc:Choice>
              <mc:Fallback>
                <p:oleObj name="Equation" r:id="rId3" imgW="1295400" imgH="965200" progId="Equation.3">
                  <p:embed/>
                  <p:pic>
                    <p:nvPicPr>
                      <p:cNvPr id="3482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2438400"/>
                        <a:ext cx="2390775" cy="200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4">
            <a:extLst>
              <a:ext uri="{FF2B5EF4-FFF2-40B4-BE49-F238E27FC236}">
                <a16:creationId xmlns:a16="http://schemas.microsoft.com/office/drawing/2014/main" id="{2438F10D-1BF0-AE77-2394-5611C0232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altLang="zh-CN" sz="3000" u="sng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spin-3/2 algebra                                  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FD007DA7-2666-97CF-E019-2807198F2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25563"/>
            <a:ext cx="78486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D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egrees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of freedom:  4</a:t>
            </a:r>
            <a:r>
              <a:rPr kumimoji="0" lang="en-US" altLang="zh-CN" sz="2200" b="0" i="0" u="none" strike="noStrike" kern="1200" cap="none" spc="0" normalizeH="0" baseline="30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2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=16=1+3+5+7.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 density 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+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3 spin operators are 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in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complete.</a:t>
            </a:r>
          </a:p>
        </p:txBody>
      </p:sp>
      <p:grpSp>
        <p:nvGrpSpPr>
          <p:cNvPr id="34823" name="Group 44">
            <a:extLst>
              <a:ext uri="{FF2B5EF4-FFF2-40B4-BE49-F238E27FC236}">
                <a16:creationId xmlns:a16="http://schemas.microsoft.com/office/drawing/2014/main" id="{5AC3D7EA-9B9E-E592-0B91-57CC0D742367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362200"/>
            <a:ext cx="1371600" cy="2028825"/>
            <a:chOff x="96" y="1459"/>
            <a:chExt cx="864" cy="1278"/>
          </a:xfrm>
        </p:grpSpPr>
        <p:sp>
          <p:nvSpPr>
            <p:cNvPr id="34830" name="Text Box 27">
              <a:extLst>
                <a:ext uri="{FF2B5EF4-FFF2-40B4-BE49-F238E27FC236}">
                  <a16:creationId xmlns:a16="http://schemas.microsoft.com/office/drawing/2014/main" id="{69467C56-CBF3-C33E-2840-45E04A4B39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459"/>
              <a:ext cx="720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rank: 0</a:t>
              </a:r>
            </a:p>
          </p:txBody>
        </p:sp>
        <p:sp>
          <p:nvSpPr>
            <p:cNvPr id="34831" name="Text Box 28">
              <a:extLst>
                <a:ext uri="{FF2B5EF4-FFF2-40B4-BE49-F238E27FC236}">
                  <a16:creationId xmlns:a16="http://schemas.microsoft.com/office/drawing/2014/main" id="{5C36AF5F-1E6B-22EE-E382-D105649EC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728"/>
              <a:ext cx="52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34832" name="Text Box 29">
              <a:extLst>
                <a:ext uri="{FF2B5EF4-FFF2-40B4-BE49-F238E27FC236}">
                  <a16:creationId xmlns:a16="http://schemas.microsoft.com/office/drawing/2014/main" id="{86C925AE-AAFC-06EA-7A9C-98A2F0C71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083"/>
              <a:ext cx="52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2</a:t>
              </a:r>
            </a:p>
          </p:txBody>
        </p:sp>
        <p:sp>
          <p:nvSpPr>
            <p:cNvPr id="34833" name="Text Box 30">
              <a:extLst>
                <a:ext uri="{FF2B5EF4-FFF2-40B4-BE49-F238E27FC236}">
                  <a16:creationId xmlns:a16="http://schemas.microsoft.com/office/drawing/2014/main" id="{F4779EB6-F7E5-A339-4C04-90BB8832F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67"/>
              <a:ext cx="52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34824" name="Text Box 35">
            <a:extLst>
              <a:ext uri="{FF2B5EF4-FFF2-40B4-BE49-F238E27FC236}">
                <a16:creationId xmlns:a16="http://schemas.microsoft.com/office/drawing/2014/main" id="{3EB922E3-B6C8-E976-BDFE-5E66D298D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794250"/>
            <a:ext cx="7848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Spin-quadrupole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(rank-2 tensors) form five-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ymbol" pitchFamily="18" charset="2"/>
                <a:ea typeface="宋体" pitchFamily="2" charset="-122"/>
                <a:cs typeface="+mn-cs"/>
              </a:rPr>
              <a:t>G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matrices (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5-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vector)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Tahoma" pitchFamily="34" charset="0"/>
              </a:rPr>
              <a:t>.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5" name="Object 38">
                <a:extLst>
                  <a:ext uri="{FF2B5EF4-FFF2-40B4-BE49-F238E27FC236}">
                    <a16:creationId xmlns:a16="http://schemas.microsoft.com/office/drawing/2014/main" id="{AC80CD72-F872-444C-13A7-C0517E97536B}"/>
                  </a:ext>
                </a:extLst>
              </p:cNvPr>
              <p:cNvSpPr txBox="1"/>
              <p:nvPr/>
            </p:nvSpPr>
            <p:spPr bwMode="auto">
              <a:xfrm>
                <a:off x="1600200" y="5662612"/>
                <a:ext cx="594360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 , {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}=2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, (1≤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≤5)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825" name="Object 38">
                <a:extLst>
                  <a:ext uri="{FF2B5EF4-FFF2-40B4-BE49-F238E27FC236}">
                    <a16:creationId xmlns:a16="http://schemas.microsoft.com/office/drawing/2014/main" id="{AC80CD72-F872-444C-13A7-C0517E975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0200" y="5662612"/>
                <a:ext cx="5943600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826" name="Object 42">
            <a:extLst>
              <a:ext uri="{FF2B5EF4-FFF2-40B4-BE49-F238E27FC236}">
                <a16:creationId xmlns:a16="http://schemas.microsoft.com/office/drawing/2014/main" id="{0D19278B-6DE6-625F-808B-11DCD8767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0288" y="533400"/>
          <a:ext cx="11287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600" imgH="228600" progId="Equation.3">
                  <p:embed/>
                </p:oleObj>
              </mc:Choice>
              <mc:Fallback>
                <p:oleObj name="Equation" r:id="rId6" imgW="609600" imgH="228600" progId="Equation.3">
                  <p:embed/>
                  <p:pic>
                    <p:nvPicPr>
                      <p:cNvPr id="3482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8" y="533400"/>
                        <a:ext cx="11287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43">
            <a:extLst>
              <a:ext uri="{FF2B5EF4-FFF2-40B4-BE49-F238E27FC236}">
                <a16:creationId xmlns:a16="http://schemas.microsoft.com/office/drawing/2014/main" id="{9EA05913-C4C6-98A5-2C8B-0155A0715D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3124200"/>
          <a:ext cx="2514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11300" imgH="482600" progId="Equation.3">
                  <p:embed/>
                </p:oleObj>
              </mc:Choice>
              <mc:Fallback>
                <p:oleObj name="Equation" r:id="rId8" imgW="1511300" imgH="482600" progId="Equation.3">
                  <p:embed/>
                  <p:pic>
                    <p:nvPicPr>
                      <p:cNvPr id="3482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124200"/>
                        <a:ext cx="2514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8" name="Line 45">
            <a:extLst>
              <a:ext uri="{FF2B5EF4-FFF2-40B4-BE49-F238E27FC236}">
                <a16:creationId xmlns:a16="http://schemas.microsoft.com/office/drawing/2014/main" id="{2D1DF10F-C147-BBFF-694E-1336486FDA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581400"/>
            <a:ext cx="762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graphicFrame>
        <p:nvGraphicFramePr>
          <p:cNvPr id="34829" name="Object 46">
            <a:extLst>
              <a:ext uri="{FF2B5EF4-FFF2-40B4-BE49-F238E27FC236}">
                <a16:creationId xmlns:a16="http://schemas.microsoft.com/office/drawing/2014/main" id="{DDEBFBAD-4A21-B15E-BE38-06BF3FF2651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914400" y="3352800"/>
          <a:ext cx="6016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668" imgH="241195" progId="Equation.3">
                  <p:embed/>
                </p:oleObj>
              </mc:Choice>
              <mc:Fallback>
                <p:oleObj name="Equation" r:id="rId10" imgW="304668" imgH="241195" progId="Equation.3">
                  <p:embed/>
                  <p:pic>
                    <p:nvPicPr>
                      <p:cNvPr id="34829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6016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7122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8D38D-CF06-F216-8A07-DA93E1E83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79FF0BF-1CCA-4C46-7A35-5CAC3C54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EACB6-9AB0-42A7-8ED6-E18F6A08979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35843" name="AutoShape 33">
            <a:extLst>
              <a:ext uri="{FF2B5EF4-FFF2-40B4-BE49-F238E27FC236}">
                <a16:creationId xmlns:a16="http://schemas.microsoft.com/office/drawing/2014/main" id="{C2D564C8-6808-64E2-7A9E-C7E76127F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136156"/>
            <a:ext cx="7379835" cy="911844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4" name="Text Box 14">
                <a:extLst>
                  <a:ext uri="{FF2B5EF4-FFF2-40B4-BE49-F238E27FC236}">
                    <a16:creationId xmlns:a16="http://schemas.microsoft.com/office/drawing/2014/main" id="{67E2CE76-10C9-B52F-2905-639C8179D5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1146003"/>
                <a:ext cx="7226215" cy="8088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lvl="0"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 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</a:rPr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  <m:sup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sSub>
                      <m:sSubPr>
                        <m:ctrlP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 </m:t>
                    </m:r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</a:rPr>
                  <a:t>commute with Hamiltonian. 10 SO(5) generators:  10=3+7.</a:t>
                </a:r>
                <a:endPara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5844" name="Text Box 14">
                <a:extLst>
                  <a:ext uri="{FF2B5EF4-FFF2-40B4-BE49-F238E27FC236}">
                    <a16:creationId xmlns:a16="http://schemas.microsoft.com/office/drawing/2014/main" id="{67E2CE76-10C9-B52F-2905-639C8179D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146003"/>
                <a:ext cx="7226215" cy="808876"/>
              </a:xfrm>
              <a:prstGeom prst="rect">
                <a:avLst/>
              </a:prstGeom>
              <a:blipFill>
                <a:blip r:embed="rId3"/>
                <a:stretch>
                  <a:fillRect l="-1181" t="-6767"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845" name="Object 17">
            <a:extLst>
              <a:ext uri="{FF2B5EF4-FFF2-40B4-BE49-F238E27FC236}">
                <a16:creationId xmlns:a16="http://schemas.microsoft.com/office/drawing/2014/main" id="{7A340046-D77C-6D47-306E-EE2ACD2C6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201988"/>
          <a:ext cx="36576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600" imgH="228600" progId="Equation.3">
                  <p:embed/>
                </p:oleObj>
              </mc:Choice>
              <mc:Fallback>
                <p:oleObj name="Equation" r:id="rId4" imgW="1879600" imgH="228600" progId="Equation.3">
                  <p:embed/>
                  <p:pic>
                    <p:nvPicPr>
                      <p:cNvPr id="358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01988"/>
                        <a:ext cx="36576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Text Box 18">
            <a:extLst>
              <a:ext uri="{FF2B5EF4-FFF2-40B4-BE49-F238E27FC236}">
                <a16:creationId xmlns:a16="http://schemas.microsoft.com/office/drawing/2014/main" id="{2529B2B1-FED9-44B1-4D39-F9A8EC595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3050"/>
            <a:ext cx="7620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SO(5): 1 scalar + 5 vectors + 10 generators  =   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8" name="Object 19">
                <a:extLst>
                  <a:ext uri="{FF2B5EF4-FFF2-40B4-BE49-F238E27FC236}">
                    <a16:creationId xmlns:a16="http://schemas.microsoft.com/office/drawing/2014/main" id="{5A293C82-47D9-D714-053F-8C5CBAF62F14}"/>
                  </a:ext>
                </a:extLst>
              </p:cNvPr>
              <p:cNvSpPr txBox="1"/>
              <p:nvPr/>
            </p:nvSpPr>
            <p:spPr bwMode="auto">
              <a:xfrm>
                <a:off x="3484564" y="4724400"/>
                <a:ext cx="2251075" cy="1828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848" name="Object 19">
                <a:extLst>
                  <a:ext uri="{FF2B5EF4-FFF2-40B4-BE49-F238E27FC236}">
                    <a16:creationId xmlns:a16="http://schemas.microsoft.com/office/drawing/2014/main" id="{5A293C82-47D9-D714-053F-8C5CBAF62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4564" y="4724400"/>
                <a:ext cx="2251075" cy="1828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9" name="Text Box 21">
            <a:extLst>
              <a:ext uri="{FF2B5EF4-FFF2-40B4-BE49-F238E27FC236}">
                <a16:creationId xmlns:a16="http://schemas.microsoft.com/office/drawing/2014/main" id="{EE1CC360-C640-47FB-D816-50E7DD81B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9" y="4718050"/>
            <a:ext cx="250507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 density: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5 spin-quadrupole: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3 spins + 7 spin-octupole:</a:t>
            </a:r>
          </a:p>
        </p:txBody>
      </p:sp>
      <p:sp>
        <p:nvSpPr>
          <p:cNvPr id="35850" name="Text Box 35">
            <a:extLst>
              <a:ext uri="{FF2B5EF4-FFF2-40B4-BE49-F238E27FC236}">
                <a16:creationId xmlns:a16="http://schemas.microsoft.com/office/drawing/2014/main" id="{01BBAA99-56F1-3030-FB6D-F7D4C3264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4306888"/>
            <a:ext cx="192246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Time Reversal</a:t>
            </a:r>
          </a:p>
        </p:txBody>
      </p:sp>
      <p:sp>
        <p:nvSpPr>
          <p:cNvPr id="35851" name="Text Box 39">
            <a:extLst>
              <a:ext uri="{FF2B5EF4-FFF2-40B4-BE49-F238E27FC236}">
                <a16:creationId xmlns:a16="http://schemas.microsoft.com/office/drawing/2014/main" id="{5692AE99-7753-642E-8419-63C9120C0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4752975"/>
            <a:ext cx="7731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even</a:t>
            </a:r>
          </a:p>
        </p:txBody>
      </p:sp>
      <p:sp>
        <p:nvSpPr>
          <p:cNvPr id="35852" name="Text Box 40">
            <a:extLst>
              <a:ext uri="{FF2B5EF4-FFF2-40B4-BE49-F238E27FC236}">
                <a16:creationId xmlns:a16="http://schemas.microsoft.com/office/drawing/2014/main" id="{04871072-8A72-66AD-B36C-B9A72275D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8288" y="5257800"/>
            <a:ext cx="7731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even</a:t>
            </a:r>
          </a:p>
        </p:txBody>
      </p:sp>
      <p:sp>
        <p:nvSpPr>
          <p:cNvPr id="35853" name="Text Box 41">
            <a:extLst>
              <a:ext uri="{FF2B5EF4-FFF2-40B4-BE49-F238E27FC236}">
                <a16:creationId xmlns:a16="http://schemas.microsoft.com/office/drawing/2014/main" id="{6B9329E4-C485-B869-6208-97A008AD9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5943600"/>
            <a:ext cx="6445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odd</a:t>
            </a:r>
          </a:p>
        </p:txBody>
      </p:sp>
      <p:sp>
        <p:nvSpPr>
          <p:cNvPr id="35854" name="Rectangle 4">
            <a:extLst>
              <a:ext uri="{FF2B5EF4-FFF2-40B4-BE49-F238E27FC236}">
                <a16:creationId xmlns:a16="http://schemas.microsoft.com/office/drawing/2014/main" id="{219CBE81-9CD2-5FC2-596B-FCBA35CC98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771" y="358776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zh-CN" sz="2800" u="sng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Hidden conserved quantities: </a:t>
            </a:r>
            <a:r>
              <a:rPr lang="en-US" altLang="zh-CN" sz="2800" b="1" u="sng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spin-octupoles</a:t>
            </a:r>
            <a:r>
              <a:rPr lang="en-US" altLang="zh-CN" sz="2800" u="sng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                </a:t>
            </a:r>
          </a:p>
        </p:txBody>
      </p:sp>
      <p:sp>
        <p:nvSpPr>
          <p:cNvPr id="35855" name="Rectangle 17">
            <a:extLst>
              <a:ext uri="{FF2B5EF4-FFF2-40B4-BE49-F238E27FC236}">
                <a16:creationId xmlns:a16="http://schemas.microsoft.com/office/drawing/2014/main" id="{6A06F701-5FB4-AD10-66EB-15B178304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09800"/>
            <a:ext cx="76200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7 spin-octupole operators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are the hidden conserved quantities.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5339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07BE2-BCB4-446F-AF22-DA9F7B74A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2050" name="Rectangle 2">
                <a:extLst>
                  <a:ext uri="{FF2B5EF4-FFF2-40B4-BE49-F238E27FC236}">
                    <a16:creationId xmlns:a16="http://schemas.microsoft.com/office/drawing/2014/main" id="{AF8A3335-E732-C723-ABBD-54AE03FA6551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36981" y="388665"/>
                <a:ext cx="8305800" cy="381000"/>
              </a:xfrm>
            </p:spPr>
            <p:txBody>
              <a:bodyPr/>
              <a:lstStyle/>
              <a:p>
                <a:r>
                  <a:rPr lang="en-US" altLang="zh-CN" sz="2800" u="sng" dirty="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SO(8) algebra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SO</m:t>
                        </m:r>
                      </m:e>
                      <m:sub>
                        <m:r>
                          <a:rPr lang="en-US" altLang="zh-CN" sz="2800" b="0" i="1" u="sng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2800" u="sng" dirty="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(7)+7-vector</a:t>
                </a:r>
              </a:p>
            </p:txBody>
          </p:sp>
        </mc:Choice>
        <mc:Fallback xmlns="">
          <p:sp>
            <p:nvSpPr>
              <p:cNvPr id="642050" name="Rectangle 2">
                <a:extLst>
                  <a:ext uri="{FF2B5EF4-FFF2-40B4-BE49-F238E27FC236}">
                    <a16:creationId xmlns:a16="http://schemas.microsoft.com/office/drawing/2014/main" id="{AF8A3335-E732-C723-ABBD-54AE03FA65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6981" y="388665"/>
                <a:ext cx="8305800" cy="381000"/>
              </a:xfrm>
              <a:blipFill>
                <a:blip r:embed="rId3"/>
                <a:stretch>
                  <a:fillRect t="-37097" b="-6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2052" name="Group 4">
            <a:extLst>
              <a:ext uri="{FF2B5EF4-FFF2-40B4-BE49-F238E27FC236}">
                <a16:creationId xmlns:a16="http://schemas.microsoft.com/office/drawing/2014/main" id="{64B28455-4423-4581-0CE1-BBF482766045}"/>
              </a:ext>
            </a:extLst>
          </p:cNvPr>
          <p:cNvGrpSpPr>
            <a:grpSpLocks/>
          </p:cNvGrpSpPr>
          <p:nvPr/>
        </p:nvGrpSpPr>
        <p:grpSpPr bwMode="auto">
          <a:xfrm>
            <a:off x="3265899" y="4867365"/>
            <a:ext cx="2012918" cy="492188"/>
            <a:chOff x="715" y="912"/>
            <a:chExt cx="1694" cy="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2053" name="Object 5">
                  <a:extLst>
                    <a:ext uri="{FF2B5EF4-FFF2-40B4-BE49-F238E27FC236}">
                      <a16:creationId xmlns:a16="http://schemas.microsoft.com/office/drawing/2014/main" id="{9DEA4FF9-F41C-82BC-EFB9-A162D9DE4FEC}"/>
                    </a:ext>
                  </a:extLst>
                </p:cNvPr>
                <p:cNvSpPr txBox="1"/>
                <p:nvPr/>
              </p:nvSpPr>
              <p:spPr bwMode="auto">
                <a:xfrm>
                  <a:off x="715" y="940"/>
                  <a:ext cx="78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sz="1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zh-CN" altLang="en-US" sz="1600" b="0" i="1">
                                <a:solidFill>
                                  <a:srgbClr val="000000"/>
                                </a:solidFill>
                                <a:latin typeface="Cambria" panose="02040503050406030204" pitchFamily="18" charset="0"/>
                              </a:rPr>
                              <m:t>xy</m:t>
                            </m:r>
                          </m:sub>
                        </m:sSub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: </m:t>
                        </m:r>
                        <m:sSubSup>
                          <m:sSubSupPr>
                            <m:ctrlP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642053" name="Object 5">
                  <a:extLst>
                    <a:ext uri="{FF2B5EF4-FFF2-40B4-BE49-F238E27FC236}">
                      <a16:creationId xmlns:a16="http://schemas.microsoft.com/office/drawing/2014/main" id="{8D3966D4-ECDB-F7E6-4EDF-9ED47E02F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5" y="940"/>
                  <a:ext cx="789" cy="252"/>
                </a:xfrm>
                <a:prstGeom prst="rect">
                  <a:avLst/>
                </a:prstGeom>
                <a:blipFill>
                  <a:blip r:embed="rId4"/>
                  <a:stretch>
                    <a:fillRect b="-24528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2054" name="Line 6">
              <a:extLst>
                <a:ext uri="{FF2B5EF4-FFF2-40B4-BE49-F238E27FC236}">
                  <a16:creationId xmlns:a16="http://schemas.microsoft.com/office/drawing/2014/main" id="{FFB7C4CA-8D7A-5ADD-B605-0B1455BFF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5" y="9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42055" name="Line 7">
              <a:extLst>
                <a:ext uri="{FF2B5EF4-FFF2-40B4-BE49-F238E27FC236}">
                  <a16:creationId xmlns:a16="http://schemas.microsoft.com/office/drawing/2014/main" id="{C394F6DC-6B75-4744-7581-AEC604D747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5" y="9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42056" name="Line 8">
              <a:extLst>
                <a:ext uri="{FF2B5EF4-FFF2-40B4-BE49-F238E27FC236}">
                  <a16:creationId xmlns:a16="http://schemas.microsoft.com/office/drawing/2014/main" id="{16737D0F-C153-EC2F-7C98-AC3FCE687E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9" y="9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42057" name="Line 9">
              <a:extLst>
                <a:ext uri="{FF2B5EF4-FFF2-40B4-BE49-F238E27FC236}">
                  <a16:creationId xmlns:a16="http://schemas.microsoft.com/office/drawing/2014/main" id="{DC4FAB95-742F-94E1-ED16-A0FA5E455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9" y="9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42058" name="Oval 10">
              <a:extLst>
                <a:ext uri="{FF2B5EF4-FFF2-40B4-BE49-F238E27FC236}">
                  <a16:creationId xmlns:a16="http://schemas.microsoft.com/office/drawing/2014/main" id="{AFDEFC16-9E88-9BB7-6F11-FDE96E373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1056"/>
              <a:ext cx="107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42059" name="Oval 11">
              <a:extLst>
                <a:ext uri="{FF2B5EF4-FFF2-40B4-BE49-F238E27FC236}">
                  <a16:creationId xmlns:a16="http://schemas.microsoft.com/office/drawing/2014/main" id="{A84F4C8F-B366-F1A1-015A-DA754B5A6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1056"/>
              <a:ext cx="107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42060" name="Oval 12">
              <a:extLst>
                <a:ext uri="{FF2B5EF4-FFF2-40B4-BE49-F238E27FC236}">
                  <a16:creationId xmlns:a16="http://schemas.microsoft.com/office/drawing/2014/main" id="{A6C71468-E207-65C4-A801-CA4AFB57D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1008"/>
              <a:ext cx="107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42061" name="Oval 13">
              <a:extLst>
                <a:ext uri="{FF2B5EF4-FFF2-40B4-BE49-F238E27FC236}">
                  <a16:creationId xmlns:a16="http://schemas.microsoft.com/office/drawing/2014/main" id="{7AE24C05-5651-F1F7-A6C6-DD75EDA2D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1008"/>
              <a:ext cx="107" cy="96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42062" name="Object 14">
                  <a:extLst>
                    <a:ext uri="{FF2B5EF4-FFF2-40B4-BE49-F238E27FC236}">
                      <a16:creationId xmlns:a16="http://schemas.microsoft.com/office/drawing/2014/main" id="{4F20874F-B9B9-7C09-080F-B61CD6A59A1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927" y="1040"/>
                <a:ext cx="145" cy="6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5" imgW="126720" imgH="75960" progId="Equation.3">
                        <p:embed/>
                      </p:oleObj>
                    </mc:Choice>
                    <mc:Fallback>
                      <p:oleObj name="Equation" r:id="rId5" imgW="126720" imgH="75960" progId="Equation.3">
                        <p:embed/>
                        <p:pic>
                          <p:nvPicPr>
                            <p:cNvPr id="642062" name="Object 14">
                              <a:extLst>
                                <a:ext uri="{FF2B5EF4-FFF2-40B4-BE49-F238E27FC236}">
                                  <a16:creationId xmlns:a16="http://schemas.microsoft.com/office/drawing/2014/main" id="{221AFA5E-5FF1-ED4E-C567-0B281D98350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7" y="1040"/>
                              <a:ext cx="145" cy="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42062" name="Object 14">
                  <a:extLst>
                    <a:ext uri="{FF2B5EF4-FFF2-40B4-BE49-F238E27FC236}">
                      <a16:creationId xmlns:a16="http://schemas.microsoft.com/office/drawing/2014/main" id="{221AFA5E-5FF1-ED4E-C567-0B281D98350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927" y="1040"/>
                <a:ext cx="145" cy="64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7" imgW="126720" imgH="75960" progId="Equation.3">
                        <p:embed/>
                      </p:oleObj>
                    </mc:Choice>
                    <mc:Fallback>
                      <p:oleObj name="Equation" r:id="rId7" imgW="126720" imgH="75960" progId="Equation.3">
                        <p:embed/>
                        <p:pic>
                          <p:nvPicPr>
                            <p:cNvPr id="642062" name="Object 14">
                              <a:extLst>
                                <a:ext uri="{FF2B5EF4-FFF2-40B4-BE49-F238E27FC236}">
                                  <a16:creationId xmlns:a16="http://schemas.microsoft.com/office/drawing/2014/main" id="{221AFA5E-5FF1-ED4E-C567-0B281D98350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7" y="1040"/>
                              <a:ext cx="145" cy="6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642203" name="组合 642202">
            <a:extLst>
              <a:ext uri="{FF2B5EF4-FFF2-40B4-BE49-F238E27FC236}">
                <a16:creationId xmlns:a16="http://schemas.microsoft.com/office/drawing/2014/main" id="{DA627A5B-1D43-C7F4-6219-813A020D36D3}"/>
              </a:ext>
            </a:extLst>
          </p:cNvPr>
          <p:cNvGrpSpPr/>
          <p:nvPr/>
        </p:nvGrpSpPr>
        <p:grpSpPr>
          <a:xfrm>
            <a:off x="3275446" y="5601556"/>
            <a:ext cx="2162453" cy="526626"/>
            <a:chOff x="1599637" y="5683265"/>
            <a:chExt cx="2511503" cy="587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2078" name="Object 30">
                  <a:extLst>
                    <a:ext uri="{FF2B5EF4-FFF2-40B4-BE49-F238E27FC236}">
                      <a16:creationId xmlns:a16="http://schemas.microsoft.com/office/drawing/2014/main" id="{8521E969-70F4-229F-DA83-AFFCD0D22721}"/>
                    </a:ext>
                  </a:extLst>
                </p:cNvPr>
                <p:cNvSpPr txBox="1"/>
                <p:nvPr/>
              </p:nvSpPr>
              <p:spPr bwMode="auto">
                <a:xfrm>
                  <a:off x="1599637" y="5752784"/>
                  <a:ext cx="975560" cy="3604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𝑥𝑧</m:t>
                            </m:r>
                          </m:sub>
                        </m:sSub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Sup>
                          <m:sSubSupPr>
                            <m:ctrlP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642078" name="Object 30">
                  <a:extLst>
                    <a:ext uri="{FF2B5EF4-FFF2-40B4-BE49-F238E27FC236}">
                      <a16:creationId xmlns:a16="http://schemas.microsoft.com/office/drawing/2014/main" id="{0592FF93-899C-384C-9AE2-84E5A5E27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99637" y="5752784"/>
                  <a:ext cx="975560" cy="360460"/>
                </a:xfrm>
                <a:prstGeom prst="rect">
                  <a:avLst/>
                </a:prstGeom>
                <a:blipFill>
                  <a:blip r:embed="rId9"/>
                  <a:stretch>
                    <a:fillRect b="-9434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2079" name="Line 31">
              <a:extLst>
                <a:ext uri="{FF2B5EF4-FFF2-40B4-BE49-F238E27FC236}">
                  <a16:creationId xmlns:a16="http://schemas.microsoft.com/office/drawing/2014/main" id="{43DF7D48-D701-03F4-1602-F2FF70D9E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515" y="5721697"/>
              <a:ext cx="0" cy="4119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42080" name="Line 32">
              <a:extLst>
                <a:ext uri="{FF2B5EF4-FFF2-40B4-BE49-F238E27FC236}">
                  <a16:creationId xmlns:a16="http://schemas.microsoft.com/office/drawing/2014/main" id="{6DF85DDE-FB38-CF80-9D34-D8D65EAA4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6092" y="5721697"/>
              <a:ext cx="0" cy="549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42081" name="Line 33">
              <a:extLst>
                <a:ext uri="{FF2B5EF4-FFF2-40B4-BE49-F238E27FC236}">
                  <a16:creationId xmlns:a16="http://schemas.microsoft.com/office/drawing/2014/main" id="{C57CBC08-2DB0-8F0D-87BC-A80EB58D7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44168" y="5790356"/>
              <a:ext cx="0" cy="4119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42082" name="Line 34">
              <a:extLst>
                <a:ext uri="{FF2B5EF4-FFF2-40B4-BE49-F238E27FC236}">
                  <a16:creationId xmlns:a16="http://schemas.microsoft.com/office/drawing/2014/main" id="{16007B09-EA14-617D-6F53-FA472AD91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12590" y="5721697"/>
              <a:ext cx="0" cy="549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42083" name="Oval 35">
              <a:extLst>
                <a:ext uri="{FF2B5EF4-FFF2-40B4-BE49-F238E27FC236}">
                  <a16:creationId xmlns:a16="http://schemas.microsoft.com/office/drawing/2014/main" id="{49AF1EF1-3AE6-5729-8A83-4E7BDE3A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398" y="5927674"/>
              <a:ext cx="154385" cy="13731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42084" name="Oval 36">
              <a:extLst>
                <a:ext uri="{FF2B5EF4-FFF2-40B4-BE49-F238E27FC236}">
                  <a16:creationId xmlns:a16="http://schemas.microsoft.com/office/drawing/2014/main" id="{0FA56361-BDD2-F674-2978-1B5BAD2DE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975" y="5927674"/>
              <a:ext cx="154385" cy="13731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42085" name="Oval 37">
              <a:extLst>
                <a:ext uri="{FF2B5EF4-FFF2-40B4-BE49-F238E27FC236}">
                  <a16:creationId xmlns:a16="http://schemas.microsoft.com/office/drawing/2014/main" id="{F63C325E-B21D-4B63-1987-B05B5F4FC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322" y="5859015"/>
              <a:ext cx="154385" cy="13731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42086" name="Oval 38">
              <a:extLst>
                <a:ext uri="{FF2B5EF4-FFF2-40B4-BE49-F238E27FC236}">
                  <a16:creationId xmlns:a16="http://schemas.microsoft.com/office/drawing/2014/main" id="{1F16D5A9-EBCE-8769-3F38-25858CC84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900" y="5859015"/>
              <a:ext cx="154385" cy="137318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42087" name="Object 39">
                  <a:extLst>
                    <a:ext uri="{FF2B5EF4-FFF2-40B4-BE49-F238E27FC236}">
                      <a16:creationId xmlns:a16="http://schemas.microsoft.com/office/drawing/2014/main" id="{D795E274-0C30-568A-4CA4-97D129CE355D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298553" y="5904788"/>
                <a:ext cx="209063" cy="9154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0" imgW="126720" imgH="75960" progId="Equation.3">
                        <p:embed/>
                      </p:oleObj>
                    </mc:Choice>
                    <mc:Fallback>
                      <p:oleObj name="Equation" r:id="rId10" imgW="126720" imgH="75960" progId="Equation.3">
                        <p:embed/>
                        <p:pic>
                          <p:nvPicPr>
                            <p:cNvPr id="642087" name="Object 39">
                              <a:extLst>
                                <a:ext uri="{FF2B5EF4-FFF2-40B4-BE49-F238E27FC236}">
                                  <a16:creationId xmlns:a16="http://schemas.microsoft.com/office/drawing/2014/main" id="{554EDCA0-DCE1-6BD0-2E59-9487B11CD1B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98553" y="5904788"/>
                              <a:ext cx="209063" cy="9154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42087" name="Object 39">
                  <a:extLst>
                    <a:ext uri="{FF2B5EF4-FFF2-40B4-BE49-F238E27FC236}">
                      <a16:creationId xmlns:a16="http://schemas.microsoft.com/office/drawing/2014/main" id="{554EDCA0-DCE1-6BD0-2E59-9487B11CD1B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01047197"/>
                    </p:ext>
                  </p:extLst>
                </p:nvPr>
              </p:nvGraphicFramePr>
              <p:xfrm>
                <a:off x="3298553" y="5904788"/>
                <a:ext cx="209063" cy="9154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1" imgW="126720" imgH="75960" progId="Equation.3">
                        <p:embed/>
                      </p:oleObj>
                    </mc:Choice>
                    <mc:Fallback>
                      <p:oleObj name="Equation" r:id="rId11" imgW="126720" imgH="75960" progId="Equation.3">
                        <p:embed/>
                        <p:pic>
                          <p:nvPicPr>
                            <p:cNvPr id="642087" name="Object 39">
                              <a:extLst>
                                <a:ext uri="{FF2B5EF4-FFF2-40B4-BE49-F238E27FC236}">
                                  <a16:creationId xmlns:a16="http://schemas.microsoft.com/office/drawing/2014/main" id="{554EDCA0-DCE1-6BD0-2E59-9487B11CD1B3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98553" y="5904788"/>
                              <a:ext cx="209063" cy="9154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642088" name="AutoShape 40">
              <a:extLst>
                <a:ext uri="{FF2B5EF4-FFF2-40B4-BE49-F238E27FC236}">
                  <a16:creationId xmlns:a16="http://schemas.microsoft.com/office/drawing/2014/main" id="{19217A52-AAB0-BA72-4167-457D46DE8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676" y="5683265"/>
              <a:ext cx="1389464" cy="549273"/>
            </a:xfrm>
            <a:prstGeom prst="bracketPair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2089" name="Object 41">
                  <a:extLst>
                    <a:ext uri="{FF2B5EF4-FFF2-40B4-BE49-F238E27FC236}">
                      <a16:creationId xmlns:a16="http://schemas.microsoft.com/office/drawing/2014/main" id="{6E17F3B4-5C67-9C1C-41F6-324ADAE43E51}"/>
                    </a:ext>
                  </a:extLst>
                </p:cNvPr>
                <p:cNvSpPr txBox="1"/>
                <p:nvPr/>
              </p:nvSpPr>
              <p:spPr bwMode="auto">
                <a:xfrm>
                  <a:off x="2496813" y="5847484"/>
                  <a:ext cx="213887" cy="2889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4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2089" name="Object 41">
                  <a:extLst>
                    <a:ext uri="{FF2B5EF4-FFF2-40B4-BE49-F238E27FC236}">
                      <a16:creationId xmlns:a16="http://schemas.microsoft.com/office/drawing/2014/main" id="{1F8ED1A8-4C77-1CE6-D321-4F07A4AF5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6813" y="5847484"/>
                  <a:ext cx="213887" cy="28894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54">
            <a:extLst>
              <a:ext uri="{FF2B5EF4-FFF2-40B4-BE49-F238E27FC236}">
                <a16:creationId xmlns:a16="http://schemas.microsoft.com/office/drawing/2014/main" id="{CC02939B-3349-FC3E-A8A4-C97A08E8BFDC}"/>
              </a:ext>
            </a:extLst>
          </p:cNvPr>
          <p:cNvGrpSpPr>
            <a:grpSpLocks/>
          </p:cNvGrpSpPr>
          <p:nvPr/>
        </p:nvGrpSpPr>
        <p:grpSpPr bwMode="auto">
          <a:xfrm>
            <a:off x="3554144" y="4125845"/>
            <a:ext cx="1833193" cy="468275"/>
            <a:chOff x="3170" y="2592"/>
            <a:chExt cx="1438" cy="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bject 55">
                  <a:extLst>
                    <a:ext uri="{FF2B5EF4-FFF2-40B4-BE49-F238E27FC236}">
                      <a16:creationId xmlns:a16="http://schemas.microsoft.com/office/drawing/2014/main" id="{3B061A21-6F3D-9EDD-ECCB-21907A64019A}"/>
                    </a:ext>
                  </a:extLst>
                </p:cNvPr>
                <p:cNvSpPr txBox="1"/>
                <p:nvPr/>
              </p:nvSpPr>
              <p:spPr bwMode="auto">
                <a:xfrm>
                  <a:off x="3170" y="2640"/>
                  <a:ext cx="559" cy="2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9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9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9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zh-CN" altLang="en-US" sz="19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 </m:t>
                        </m:r>
                        <m:sSubSup>
                          <m:sSubSupPr>
                            <m:ctrlPr>
                              <a:rPr lang="zh-CN" altLang="en-US" sz="19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9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19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zh-CN" altLang="en-US" sz="19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1900" dirty="0"/>
                </a:p>
              </p:txBody>
            </p:sp>
          </mc:Choice>
          <mc:Fallback xmlns="">
            <p:sp>
              <p:nvSpPr>
                <p:cNvPr id="10" name="Object 55">
                  <a:extLst>
                    <a:ext uri="{FF2B5EF4-FFF2-40B4-BE49-F238E27FC236}">
                      <a16:creationId xmlns:a16="http://schemas.microsoft.com/office/drawing/2014/main" id="{0757DF9C-E3BA-02F3-78C1-CAE349BD5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0" y="2640"/>
                  <a:ext cx="559" cy="279"/>
                </a:xfrm>
                <a:prstGeom prst="rect">
                  <a:avLst/>
                </a:prstGeom>
                <a:blipFill>
                  <a:blip r:embed="rId13"/>
                  <a:stretch>
                    <a:fillRect b="-7143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56">
              <a:extLst>
                <a:ext uri="{FF2B5EF4-FFF2-40B4-BE49-F238E27FC236}">
                  <a16:creationId xmlns:a16="http://schemas.microsoft.com/office/drawing/2014/main" id="{94783DA5-C79F-6919-7F4D-3D41226BBB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592"/>
              <a:ext cx="864" cy="384"/>
              <a:chOff x="3481" y="2592"/>
              <a:chExt cx="864" cy="384"/>
            </a:xfrm>
          </p:grpSpPr>
          <p:sp>
            <p:nvSpPr>
              <p:cNvPr id="12" name="Line 57">
                <a:extLst>
                  <a:ext uri="{FF2B5EF4-FFF2-40B4-BE49-F238E27FC236}">
                    <a16:creationId xmlns:a16="http://schemas.microsoft.com/office/drawing/2014/main" id="{9C7C7FCC-7E6B-2D82-8EB1-A55327875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7" y="264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" name="Line 58">
                <a:extLst>
                  <a:ext uri="{FF2B5EF4-FFF2-40B4-BE49-F238E27FC236}">
                    <a16:creationId xmlns:a16="http://schemas.microsoft.com/office/drawing/2014/main" id="{61FC622D-AB32-FE57-2A3B-AEDBBDA07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1" y="264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bject 59">
                    <a:extLst>
                      <a:ext uri="{FF2B5EF4-FFF2-40B4-BE49-F238E27FC236}">
                        <a16:creationId xmlns:a16="http://schemas.microsoft.com/office/drawing/2014/main" id="{C90BFA72-FC14-CB56-8E75-F456AEA0166F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3811" y="2723"/>
                    <a:ext cx="145" cy="15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47500" lnSpcReduction="200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14" name="Object 59">
                    <a:extLst>
                      <a:ext uri="{FF2B5EF4-FFF2-40B4-BE49-F238E27FC236}">
                        <a16:creationId xmlns:a16="http://schemas.microsoft.com/office/drawing/2014/main" id="{C1DCA2A2-F35C-0D21-CB47-6E05074104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811" y="2723"/>
                    <a:ext cx="145" cy="15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Line 60">
                <a:extLst>
                  <a:ext uri="{FF2B5EF4-FFF2-40B4-BE49-F238E27FC236}">
                    <a16:creationId xmlns:a16="http://schemas.microsoft.com/office/drawing/2014/main" id="{9BA1BB3E-D13F-E894-A4FF-846DEBD526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7" y="259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6" name="Line 61">
                <a:extLst>
                  <a:ext uri="{FF2B5EF4-FFF2-40B4-BE49-F238E27FC236}">
                    <a16:creationId xmlns:a16="http://schemas.microsoft.com/office/drawing/2014/main" id="{B5DBEDCE-6B4A-AD28-CF09-19D28219E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1" y="259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7" name="Oval 62">
                <a:extLst>
                  <a:ext uri="{FF2B5EF4-FFF2-40B4-BE49-F238E27FC236}">
                    <a16:creationId xmlns:a16="http://schemas.microsoft.com/office/drawing/2014/main" id="{54B3FEB4-6864-3007-F379-D47506570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9" y="2736"/>
                <a:ext cx="96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8" name="Oval 63">
                <a:extLst>
                  <a:ext uri="{FF2B5EF4-FFF2-40B4-BE49-F238E27FC236}">
                    <a16:creationId xmlns:a16="http://schemas.microsoft.com/office/drawing/2014/main" id="{8E65247B-0C8E-F267-CAC8-35C9A35C2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736"/>
                <a:ext cx="96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9" name="Oval 64">
                <a:extLst>
                  <a:ext uri="{FF2B5EF4-FFF2-40B4-BE49-F238E27FC236}">
                    <a16:creationId xmlns:a16="http://schemas.microsoft.com/office/drawing/2014/main" id="{1DD28798-A849-8431-993A-270B84D25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3" y="2736"/>
                <a:ext cx="96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0" name="Oval 65">
                <a:extLst>
                  <a:ext uri="{FF2B5EF4-FFF2-40B4-BE49-F238E27FC236}">
                    <a16:creationId xmlns:a16="http://schemas.microsoft.com/office/drawing/2014/main" id="{777CC788-02A6-27C3-3D9D-D14643112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2736"/>
                <a:ext cx="96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1" name="AutoShape 66">
                <a:extLst>
                  <a:ext uri="{FF2B5EF4-FFF2-40B4-BE49-F238E27FC236}">
                    <a16:creationId xmlns:a16="http://schemas.microsoft.com/office/drawing/2014/main" id="{78ED9C97-0615-4901-8B11-9ED1923E0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1" y="2592"/>
                <a:ext cx="864" cy="384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42136" name="Group 15">
            <a:extLst>
              <a:ext uri="{FF2B5EF4-FFF2-40B4-BE49-F238E27FC236}">
                <a16:creationId xmlns:a16="http://schemas.microsoft.com/office/drawing/2014/main" id="{D26DB852-E93D-DE2A-0958-404B3C047DB4}"/>
              </a:ext>
            </a:extLst>
          </p:cNvPr>
          <p:cNvGrpSpPr>
            <a:grpSpLocks/>
          </p:cNvGrpSpPr>
          <p:nvPr/>
        </p:nvGrpSpPr>
        <p:grpSpPr bwMode="auto">
          <a:xfrm>
            <a:off x="5811591" y="5620735"/>
            <a:ext cx="2471881" cy="492188"/>
            <a:chOff x="718" y="3120"/>
            <a:chExt cx="1863" cy="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2176" name="Object 16">
                  <a:extLst>
                    <a:ext uri="{FF2B5EF4-FFF2-40B4-BE49-F238E27FC236}">
                      <a16:creationId xmlns:a16="http://schemas.microsoft.com/office/drawing/2014/main" id="{5DAABC9A-045E-AB8F-6EDA-DF8199F2E3CE}"/>
                    </a:ext>
                  </a:extLst>
                </p:cNvPr>
                <p:cNvSpPr txBox="1"/>
                <p:nvPr/>
              </p:nvSpPr>
              <p:spPr bwMode="auto">
                <a:xfrm>
                  <a:off x="718" y="3175"/>
                  <a:ext cx="834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sSup>
                              <m:sSupPr>
                                <m:ctrlP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</m:sSub>
                        <m:r>
                          <a:rPr lang="zh-CN" alt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Sup>
                          <m:sSubSupPr>
                            <m:ctrlP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642176" name="Object 16">
                  <a:extLst>
                    <a:ext uri="{FF2B5EF4-FFF2-40B4-BE49-F238E27FC236}">
                      <a16:creationId xmlns:a16="http://schemas.microsoft.com/office/drawing/2014/main" id="{73C76FB2-51A8-93CB-3EB7-2C909EA9CA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8" y="3175"/>
                  <a:ext cx="834" cy="290"/>
                </a:xfrm>
                <a:prstGeom prst="rect">
                  <a:avLst/>
                </a:prstGeom>
                <a:blipFill>
                  <a:blip r:embed="rId15"/>
                  <a:stretch>
                    <a:fillRect b="-163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2177" name="Group 17">
              <a:extLst>
                <a:ext uri="{FF2B5EF4-FFF2-40B4-BE49-F238E27FC236}">
                  <a16:creationId xmlns:a16="http://schemas.microsoft.com/office/drawing/2014/main" id="{66091C06-5E07-84F0-2CC6-A44926AE5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6" y="3120"/>
              <a:ext cx="1085" cy="384"/>
              <a:chOff x="1651" y="2352"/>
              <a:chExt cx="1085" cy="384"/>
            </a:xfrm>
          </p:grpSpPr>
          <p:sp>
            <p:nvSpPr>
              <p:cNvPr id="642178" name="Line 18">
                <a:extLst>
                  <a:ext uri="{FF2B5EF4-FFF2-40B4-BE49-F238E27FC236}">
                    <a16:creationId xmlns:a16="http://schemas.microsoft.com/office/drawing/2014/main" id="{C2CB6A26-659E-2208-0087-7606A45EE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5" y="235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2179" name="Line 19">
                <a:extLst>
                  <a:ext uri="{FF2B5EF4-FFF2-40B4-BE49-F238E27FC236}">
                    <a16:creationId xmlns:a16="http://schemas.microsoft.com/office/drawing/2014/main" id="{51744D58-7713-C80F-CE35-A4C44FF6C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49" y="235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2180" name="Line 20">
                <a:extLst>
                  <a:ext uri="{FF2B5EF4-FFF2-40B4-BE49-F238E27FC236}">
                    <a16:creationId xmlns:a16="http://schemas.microsoft.com/office/drawing/2014/main" id="{71EB92C8-79AE-066F-0F65-68B2A1093C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9" y="24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2181" name="Line 21">
                <a:extLst>
                  <a:ext uri="{FF2B5EF4-FFF2-40B4-BE49-F238E27FC236}">
                    <a16:creationId xmlns:a16="http://schemas.microsoft.com/office/drawing/2014/main" id="{83A88E3E-87AE-E968-7C7B-1DD753DB5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5" y="235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2182" name="Oval 22">
                <a:extLst>
                  <a:ext uri="{FF2B5EF4-FFF2-40B4-BE49-F238E27FC236}">
                    <a16:creationId xmlns:a16="http://schemas.microsoft.com/office/drawing/2014/main" id="{A4A2BD93-06DF-B328-424E-673910C17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2496"/>
                <a:ext cx="96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2183" name="Oval 23">
                <a:extLst>
                  <a:ext uri="{FF2B5EF4-FFF2-40B4-BE49-F238E27FC236}">
                    <a16:creationId xmlns:a16="http://schemas.microsoft.com/office/drawing/2014/main" id="{26D1329B-215C-A8BB-8FB6-FE720615C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1" y="2496"/>
                <a:ext cx="96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2184" name="Oval 24">
                <a:extLst>
                  <a:ext uri="{FF2B5EF4-FFF2-40B4-BE49-F238E27FC236}">
                    <a16:creationId xmlns:a16="http://schemas.microsoft.com/office/drawing/2014/main" id="{8802D754-2FCA-BE98-A171-D85283205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7" y="2448"/>
                <a:ext cx="96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2185" name="Oval 25">
                <a:extLst>
                  <a:ext uri="{FF2B5EF4-FFF2-40B4-BE49-F238E27FC236}">
                    <a16:creationId xmlns:a16="http://schemas.microsoft.com/office/drawing/2014/main" id="{970D5A2B-B5BD-D649-7829-2319078D7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1" y="2448"/>
                <a:ext cx="96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642186" name="Object 26">
                    <a:extLst>
                      <a:ext uri="{FF2B5EF4-FFF2-40B4-BE49-F238E27FC236}">
                        <a16:creationId xmlns:a16="http://schemas.microsoft.com/office/drawing/2014/main" id="{D2469357-2A05-88B4-89D0-6E07A018064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259" y="2454"/>
                  <a:ext cx="143" cy="11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6" imgW="139680" imgH="139680" progId="Equation.3">
                          <p:embed/>
                        </p:oleObj>
                      </mc:Choice>
                      <mc:Fallback>
                        <p:oleObj name="Equation" r:id="rId16" imgW="139680" imgH="139680" progId="Equation.3">
                          <p:embed/>
                          <p:pic>
                            <p:nvPicPr>
                              <p:cNvPr id="642186" name="Object 26">
                                <a:extLst>
                                  <a:ext uri="{FF2B5EF4-FFF2-40B4-BE49-F238E27FC236}">
                                    <a16:creationId xmlns:a16="http://schemas.microsoft.com/office/drawing/2014/main" id="{8B462FD1-91F8-936A-EC2A-1A9E7997C0CF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59" y="2454"/>
                                <a:ext cx="143" cy="11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642186" name="Object 26">
                    <a:extLst>
                      <a:ext uri="{FF2B5EF4-FFF2-40B4-BE49-F238E27FC236}">
                        <a16:creationId xmlns:a16="http://schemas.microsoft.com/office/drawing/2014/main" id="{8B462FD1-91F8-936A-EC2A-1A9E7997C0CF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259" y="2454"/>
                  <a:ext cx="143" cy="11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18" imgW="139680" imgH="139680" progId="Equation.3">
                          <p:embed/>
                        </p:oleObj>
                      </mc:Choice>
                      <mc:Fallback>
                        <p:oleObj name="Equation" r:id="rId18" imgW="139680" imgH="139680" progId="Equation.3">
                          <p:embed/>
                          <p:pic>
                            <p:nvPicPr>
                              <p:cNvPr id="642074" name="Object 26">
                                <a:extLst>
                                  <a:ext uri="{FF2B5EF4-FFF2-40B4-BE49-F238E27FC236}">
                                    <a16:creationId xmlns:a16="http://schemas.microsoft.com/office/drawing/2014/main" id="{C0170EBB-D774-BF0F-B7A9-5B6D0B4744A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59" y="2454"/>
                                <a:ext cx="143" cy="11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642187" name="AutoShape 27">
                <a:extLst>
                  <a:ext uri="{FF2B5EF4-FFF2-40B4-BE49-F238E27FC236}">
                    <a16:creationId xmlns:a16="http://schemas.microsoft.com/office/drawing/2014/main" id="{F0C6C7A3-0476-2797-E885-C02B31DF6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352"/>
                <a:ext cx="864" cy="384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2188" name="Object 28">
                    <a:extLst>
                      <a:ext uri="{FF2B5EF4-FFF2-40B4-BE49-F238E27FC236}">
                        <a16:creationId xmlns:a16="http://schemas.microsoft.com/office/drawing/2014/main" id="{2FE40753-CEA6-541A-A171-DA18709B4D31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1651" y="2398"/>
                    <a:ext cx="217" cy="27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</p:spPr>
                <p:txBody>
                  <a:bodyPr>
                    <a:normAutofit fontScale="92500"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zh-CN" altLang="en-US" sz="1800" dirty="0"/>
                  </a:p>
                </p:txBody>
              </p:sp>
            </mc:Choice>
            <mc:Fallback xmlns="">
              <p:sp>
                <p:nvSpPr>
                  <p:cNvPr id="642188" name="Object 28">
                    <a:extLst>
                      <a:ext uri="{FF2B5EF4-FFF2-40B4-BE49-F238E27FC236}">
                        <a16:creationId xmlns:a16="http://schemas.microsoft.com/office/drawing/2014/main" id="{4FE2FA34-102C-F79C-A228-D44E872238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51" y="2398"/>
                    <a:ext cx="217" cy="27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42138" name="Group 42">
            <a:extLst>
              <a:ext uri="{FF2B5EF4-FFF2-40B4-BE49-F238E27FC236}">
                <a16:creationId xmlns:a16="http://schemas.microsoft.com/office/drawing/2014/main" id="{FDA92DDB-A2E8-A2C4-EDF7-24DAB537320E}"/>
              </a:ext>
            </a:extLst>
          </p:cNvPr>
          <p:cNvGrpSpPr>
            <a:grpSpLocks/>
          </p:cNvGrpSpPr>
          <p:nvPr/>
        </p:nvGrpSpPr>
        <p:grpSpPr bwMode="auto">
          <a:xfrm>
            <a:off x="6411327" y="4133988"/>
            <a:ext cx="1796769" cy="492188"/>
            <a:chOff x="933" y="2784"/>
            <a:chExt cx="1275" cy="3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2153" name="Object 43">
                  <a:extLst>
                    <a:ext uri="{FF2B5EF4-FFF2-40B4-BE49-F238E27FC236}">
                      <a16:creationId xmlns:a16="http://schemas.microsoft.com/office/drawing/2014/main" id="{A27EDCBC-D5FF-DB9C-DD99-C32AB2788216}"/>
                    </a:ext>
                  </a:extLst>
                </p:cNvPr>
                <p:cNvSpPr txBox="1"/>
                <p:nvPr/>
              </p:nvSpPr>
              <p:spPr bwMode="auto">
                <a:xfrm>
                  <a:off x="933" y="2858"/>
                  <a:ext cx="544" cy="2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𝑦𝑧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Sup>
                          <m:sSub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2153" name="Object 43">
                  <a:extLst>
                    <a:ext uri="{FF2B5EF4-FFF2-40B4-BE49-F238E27FC236}">
                      <a16:creationId xmlns:a16="http://schemas.microsoft.com/office/drawing/2014/main" id="{1FF77B18-7147-E5F1-EAFC-0757D1AE1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33" y="2858"/>
                  <a:ext cx="544" cy="26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2154" name="Group 44">
              <a:extLst>
                <a:ext uri="{FF2B5EF4-FFF2-40B4-BE49-F238E27FC236}">
                  <a16:creationId xmlns:a16="http://schemas.microsoft.com/office/drawing/2014/main" id="{51E70172-C8E5-264C-5253-A80D4E695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784"/>
              <a:ext cx="720" cy="384"/>
              <a:chOff x="1628" y="2784"/>
              <a:chExt cx="720" cy="384"/>
            </a:xfrm>
          </p:grpSpPr>
          <p:sp>
            <p:nvSpPr>
              <p:cNvPr id="642155" name="Line 45">
                <a:extLst>
                  <a:ext uri="{FF2B5EF4-FFF2-40B4-BE49-F238E27FC236}">
                    <a16:creationId xmlns:a16="http://schemas.microsoft.com/office/drawing/2014/main" id="{FDAE94B3-B124-D185-E365-B94487DAE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6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2156" name="Line 46">
                <a:extLst>
                  <a:ext uri="{FF2B5EF4-FFF2-40B4-BE49-F238E27FC236}">
                    <a16:creationId xmlns:a16="http://schemas.microsoft.com/office/drawing/2014/main" id="{7360B116-9311-2A9E-CACE-AF29FAD0D1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0" y="278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2157" name="Line 47">
                <a:extLst>
                  <a:ext uri="{FF2B5EF4-FFF2-40B4-BE49-F238E27FC236}">
                    <a16:creationId xmlns:a16="http://schemas.microsoft.com/office/drawing/2014/main" id="{A54EE5E0-85C8-E449-3324-FA6449854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20" y="283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2158" name="Line 48">
                <a:extLst>
                  <a:ext uri="{FF2B5EF4-FFF2-40B4-BE49-F238E27FC236}">
                    <a16:creationId xmlns:a16="http://schemas.microsoft.com/office/drawing/2014/main" id="{501BDA2B-31AB-63F5-046E-E1E735D284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6" y="2784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2159" name="Oval 49">
                <a:extLst>
                  <a:ext uri="{FF2B5EF4-FFF2-40B4-BE49-F238E27FC236}">
                    <a16:creationId xmlns:a16="http://schemas.microsoft.com/office/drawing/2014/main" id="{1BB0CCE1-8F18-2FB9-420D-F3E74E2D6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928"/>
                <a:ext cx="96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2160" name="Oval 50">
                <a:extLst>
                  <a:ext uri="{FF2B5EF4-FFF2-40B4-BE49-F238E27FC236}">
                    <a16:creationId xmlns:a16="http://schemas.microsoft.com/office/drawing/2014/main" id="{2DE3B92F-91B5-5286-4C5C-84DAC6E7C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2" y="2928"/>
                <a:ext cx="96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2161" name="Oval 51">
                <a:extLst>
                  <a:ext uri="{FF2B5EF4-FFF2-40B4-BE49-F238E27FC236}">
                    <a16:creationId xmlns:a16="http://schemas.microsoft.com/office/drawing/2014/main" id="{7B350939-C0A6-C354-5D31-F3D334DF2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2880"/>
                <a:ext cx="96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2162" name="Oval 52">
                <a:extLst>
                  <a:ext uri="{FF2B5EF4-FFF2-40B4-BE49-F238E27FC236}">
                    <a16:creationId xmlns:a16="http://schemas.microsoft.com/office/drawing/2014/main" id="{7015EA46-D719-AF16-D8F1-6B43EB2F9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2" y="2880"/>
                <a:ext cx="96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642163" name="Object 53">
                    <a:extLst>
                      <a:ext uri="{FF2B5EF4-FFF2-40B4-BE49-F238E27FC236}">
                        <a16:creationId xmlns:a16="http://schemas.microsoft.com/office/drawing/2014/main" id="{46FC3CBB-7CDF-3964-B007-7AE89675356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910" y="2886"/>
                  <a:ext cx="143" cy="11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2" imgW="139680" imgH="139680" progId="Equation.3">
                          <p:embed/>
                        </p:oleObj>
                      </mc:Choice>
                      <mc:Fallback>
                        <p:oleObj name="Equation" r:id="rId22" imgW="139680" imgH="139680" progId="Equation.3">
                          <p:embed/>
                          <p:pic>
                            <p:nvPicPr>
                              <p:cNvPr id="642163" name="Object 53">
                                <a:extLst>
                                  <a:ext uri="{FF2B5EF4-FFF2-40B4-BE49-F238E27FC236}">
                                    <a16:creationId xmlns:a16="http://schemas.microsoft.com/office/drawing/2014/main" id="{024F15EC-CF90-B464-0C97-F162A8F5781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10" y="2886"/>
                                <a:ext cx="143" cy="11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642163" name="Object 53">
                    <a:extLst>
                      <a:ext uri="{FF2B5EF4-FFF2-40B4-BE49-F238E27FC236}">
                        <a16:creationId xmlns:a16="http://schemas.microsoft.com/office/drawing/2014/main" id="{024F15EC-CF90-B464-0C97-F162A8F5781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910" y="2886"/>
                  <a:ext cx="143" cy="11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3" imgW="139680" imgH="139680" progId="Equation.3">
                          <p:embed/>
                        </p:oleObj>
                      </mc:Choice>
                      <mc:Fallback>
                        <p:oleObj name="Equation" r:id="rId23" imgW="139680" imgH="139680" progId="Equation.3">
                          <p:embed/>
                          <p:pic>
                            <p:nvPicPr>
                              <p:cNvPr id="642101" name="Object 53">
                                <a:extLst>
                                  <a:ext uri="{FF2B5EF4-FFF2-40B4-BE49-F238E27FC236}">
                                    <a16:creationId xmlns:a16="http://schemas.microsoft.com/office/drawing/2014/main" id="{54C4BC52-F2F1-9C2B-9810-4C73BA056F0A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10" y="2886"/>
                                <a:ext cx="143" cy="11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</p:grpSp>
      <p:grpSp>
        <p:nvGrpSpPr>
          <p:cNvPr id="642139" name="Group 54">
            <a:extLst>
              <a:ext uri="{FF2B5EF4-FFF2-40B4-BE49-F238E27FC236}">
                <a16:creationId xmlns:a16="http://schemas.microsoft.com/office/drawing/2014/main" id="{C999D141-C9C3-BB24-60FB-3F42507EC6F4}"/>
              </a:ext>
            </a:extLst>
          </p:cNvPr>
          <p:cNvGrpSpPr>
            <a:grpSpLocks/>
          </p:cNvGrpSpPr>
          <p:nvPr/>
        </p:nvGrpSpPr>
        <p:grpSpPr bwMode="auto">
          <a:xfrm>
            <a:off x="5870083" y="4860291"/>
            <a:ext cx="2525482" cy="505635"/>
            <a:chOff x="2705" y="2592"/>
            <a:chExt cx="1903" cy="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2141" name="Object 55">
                  <a:extLst>
                    <a:ext uri="{FF2B5EF4-FFF2-40B4-BE49-F238E27FC236}">
                      <a16:creationId xmlns:a16="http://schemas.microsoft.com/office/drawing/2014/main" id="{C2362C6A-67EC-2B1F-C83E-7342E056E187}"/>
                    </a:ext>
                  </a:extLst>
                </p:cNvPr>
                <p:cNvSpPr txBox="1"/>
                <p:nvPr/>
              </p:nvSpPr>
              <p:spPr bwMode="auto">
                <a:xfrm>
                  <a:off x="2705" y="2651"/>
                  <a:ext cx="885" cy="3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zh-CN" alt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</m:sSub>
                        <m:r>
                          <m:rPr>
                            <m:nor/>
                          </m:rPr>
                          <a:rPr lang="zh-CN" altLang="en-US" sz="1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 </m:t>
                        </m:r>
                        <m:sSubSup>
                          <m:sSubSupPr>
                            <m:ctrlP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zh-CN" altLang="en-US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642141" name="Object 55">
                  <a:extLst>
                    <a:ext uri="{FF2B5EF4-FFF2-40B4-BE49-F238E27FC236}">
                      <a16:creationId xmlns:a16="http://schemas.microsoft.com/office/drawing/2014/main" id="{8680B4DF-2374-B3FA-F4D6-D5876C3990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05" y="2651"/>
                  <a:ext cx="885" cy="35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2142" name="Group 56">
              <a:extLst>
                <a:ext uri="{FF2B5EF4-FFF2-40B4-BE49-F238E27FC236}">
                  <a16:creationId xmlns:a16="http://schemas.microsoft.com/office/drawing/2014/main" id="{8CDA851C-9D8D-694E-C3F0-C28CC0C36A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592"/>
              <a:ext cx="864" cy="384"/>
              <a:chOff x="3481" y="2592"/>
              <a:chExt cx="864" cy="384"/>
            </a:xfrm>
          </p:grpSpPr>
          <p:sp>
            <p:nvSpPr>
              <p:cNvPr id="642143" name="Line 57">
                <a:extLst>
                  <a:ext uri="{FF2B5EF4-FFF2-40B4-BE49-F238E27FC236}">
                    <a16:creationId xmlns:a16="http://schemas.microsoft.com/office/drawing/2014/main" id="{38DD4AFC-6648-622A-C8C9-84CF4DECE6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57" y="264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2144" name="Line 58">
                <a:extLst>
                  <a:ext uri="{FF2B5EF4-FFF2-40B4-BE49-F238E27FC236}">
                    <a16:creationId xmlns:a16="http://schemas.microsoft.com/office/drawing/2014/main" id="{B0A0AF9A-7E38-3AAD-BCA6-D01B295697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1" y="264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642145" name="Object 59">
                    <a:extLst>
                      <a:ext uri="{FF2B5EF4-FFF2-40B4-BE49-F238E27FC236}">
                        <a16:creationId xmlns:a16="http://schemas.microsoft.com/office/drawing/2014/main" id="{CD732AA6-5849-6517-1D8D-46C9194055C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811" y="2758"/>
                  <a:ext cx="143" cy="11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5" imgW="139680" imgH="139680" progId="Equation.3">
                          <p:embed/>
                        </p:oleObj>
                      </mc:Choice>
                      <mc:Fallback>
                        <p:oleObj name="Equation" r:id="rId25" imgW="139680" imgH="139680" progId="Equation.3">
                          <p:embed/>
                          <p:pic>
                            <p:nvPicPr>
                              <p:cNvPr id="642145" name="Object 59">
                                <a:extLst>
                                  <a:ext uri="{FF2B5EF4-FFF2-40B4-BE49-F238E27FC236}">
                                    <a16:creationId xmlns:a16="http://schemas.microsoft.com/office/drawing/2014/main" id="{FFEB6DB5-03CC-841A-7D3B-15D24132849B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11" y="2758"/>
                                <a:ext cx="143" cy="11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642145" name="Object 59">
                    <a:extLst>
                      <a:ext uri="{FF2B5EF4-FFF2-40B4-BE49-F238E27FC236}">
                        <a16:creationId xmlns:a16="http://schemas.microsoft.com/office/drawing/2014/main" id="{FFEB6DB5-03CC-841A-7D3B-15D24132849B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811" y="2758"/>
                  <a:ext cx="143" cy="11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name="Equation" r:id="rId26" imgW="139680" imgH="139680" progId="Equation.3">
                          <p:embed/>
                        </p:oleObj>
                      </mc:Choice>
                      <mc:Fallback>
                        <p:oleObj name="Equation" r:id="rId26" imgW="139680" imgH="139680" progId="Equation.3">
                          <p:embed/>
                          <p:pic>
                            <p:nvPicPr>
                              <p:cNvPr id="642107" name="Object 59">
                                <a:extLst>
                                  <a:ext uri="{FF2B5EF4-FFF2-40B4-BE49-F238E27FC236}">
                                    <a16:creationId xmlns:a16="http://schemas.microsoft.com/office/drawing/2014/main" id="{7DC45C94-C72C-90DB-3D9C-C0FC3FBA937B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811" y="2758"/>
                                <a:ext cx="143" cy="11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642146" name="Line 60">
                <a:extLst>
                  <a:ext uri="{FF2B5EF4-FFF2-40B4-BE49-F238E27FC236}">
                    <a16:creationId xmlns:a16="http://schemas.microsoft.com/office/drawing/2014/main" id="{72358F31-ED5D-D455-DFF3-5846FBBA8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77" y="259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2147" name="Line 61">
                <a:extLst>
                  <a:ext uri="{FF2B5EF4-FFF2-40B4-BE49-F238E27FC236}">
                    <a16:creationId xmlns:a16="http://schemas.microsoft.com/office/drawing/2014/main" id="{C9C36EB3-9CDD-CD04-8EF0-1AF0CA804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1" y="259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2148" name="Oval 62">
                <a:extLst>
                  <a:ext uri="{FF2B5EF4-FFF2-40B4-BE49-F238E27FC236}">
                    <a16:creationId xmlns:a16="http://schemas.microsoft.com/office/drawing/2014/main" id="{2D3748EA-B26C-6410-AA57-9E992FD07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9" y="2736"/>
                <a:ext cx="96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2149" name="Oval 63">
                <a:extLst>
                  <a:ext uri="{FF2B5EF4-FFF2-40B4-BE49-F238E27FC236}">
                    <a16:creationId xmlns:a16="http://schemas.microsoft.com/office/drawing/2014/main" id="{6363A9B1-D039-F8AD-BFDC-CB073D891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3" y="2736"/>
                <a:ext cx="96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2150" name="Oval 64">
                <a:extLst>
                  <a:ext uri="{FF2B5EF4-FFF2-40B4-BE49-F238E27FC236}">
                    <a16:creationId xmlns:a16="http://schemas.microsoft.com/office/drawing/2014/main" id="{4B3D3046-1806-22A5-3C68-31D6053F3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3" y="2736"/>
                <a:ext cx="96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2151" name="Oval 65">
                <a:extLst>
                  <a:ext uri="{FF2B5EF4-FFF2-40B4-BE49-F238E27FC236}">
                    <a16:creationId xmlns:a16="http://schemas.microsoft.com/office/drawing/2014/main" id="{137667C0-8737-4CC8-2EDB-C3DCE684C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2736"/>
                <a:ext cx="96" cy="96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642152" name="AutoShape 66">
                <a:extLst>
                  <a:ext uri="{FF2B5EF4-FFF2-40B4-BE49-F238E27FC236}">
                    <a16:creationId xmlns:a16="http://schemas.microsoft.com/office/drawing/2014/main" id="{A2E6987B-AAE0-2CCF-3C0C-30A3A08C4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1" y="2592"/>
                <a:ext cx="864" cy="384"/>
              </a:xfrm>
              <a:prstGeom prst="bracketPair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2218" name="Object 19">
                <a:extLst>
                  <a:ext uri="{FF2B5EF4-FFF2-40B4-BE49-F238E27FC236}">
                    <a16:creationId xmlns:a16="http://schemas.microsoft.com/office/drawing/2014/main" id="{C972B096-B0C3-0C9A-4519-01BC6994292B}"/>
                  </a:ext>
                </a:extLst>
              </p:cNvPr>
              <p:cNvSpPr txBox="1"/>
              <p:nvPr/>
            </p:nvSpPr>
            <p:spPr bwMode="auto">
              <a:xfrm>
                <a:off x="420771" y="4046419"/>
                <a:ext cx="2814550" cy="129596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6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zh-CN" altLang="en-US" sz="6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6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6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e>
                        <m:sup>
                          <m: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zh-CN" altLang="en-US" sz="6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6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zh-CN" altLang="en-US" sz="6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6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6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6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6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sSup>
                        <m:sSupPr>
                          <m:ctrlP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6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6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6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6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64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CN" sz="6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6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6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sz="6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p>
                        <m:sSupPr>
                          <m:ctrlP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6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6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e>
                          </m:d>
                        </m:e>
                        <m:sup>
                          <m: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b>
                        <m:sSubPr>
                          <m:ctrlP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6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64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6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sSup>
                        <m:sSupPr>
                          <m:ctrlP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6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642218" name="Object 19">
                <a:extLst>
                  <a:ext uri="{FF2B5EF4-FFF2-40B4-BE49-F238E27FC236}">
                    <a16:creationId xmlns:a16="http://schemas.microsoft.com/office/drawing/2014/main" id="{7048511C-CCDA-B8DC-2DEB-C2EA78463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771" y="4046419"/>
                <a:ext cx="2814550" cy="129596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2219" name="Object 79">
                <a:extLst>
                  <a:ext uri="{FF2B5EF4-FFF2-40B4-BE49-F238E27FC236}">
                    <a16:creationId xmlns:a16="http://schemas.microsoft.com/office/drawing/2014/main" id="{E34CE4B5-4006-94C8-93E7-2D5D98055D7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737518" y="5420474"/>
                <a:ext cx="2164236" cy="9273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,−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 0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2219" name="Object 79">
                <a:extLst>
                  <a:ext uri="{FF2B5EF4-FFF2-40B4-BE49-F238E27FC236}">
                    <a16:creationId xmlns:a16="http://schemas.microsoft.com/office/drawing/2014/main" id="{E34CE4B5-4006-94C8-93E7-2D5D98055D7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737518" y="5420474"/>
                <a:ext cx="2164236" cy="92730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2223" name="文本框 642222">
                <a:extLst>
                  <a:ext uri="{FF2B5EF4-FFF2-40B4-BE49-F238E27FC236}">
                    <a16:creationId xmlns:a16="http://schemas.microsoft.com/office/drawing/2014/main" id="{7B948AD5-07C6-452C-60DF-B6426AB62AAF}"/>
                  </a:ext>
                </a:extLst>
              </p:cNvPr>
              <p:cNvSpPr txBox="1"/>
              <p:nvPr/>
            </p:nvSpPr>
            <p:spPr>
              <a:xfrm>
                <a:off x="6991051" y="4911397"/>
                <a:ext cx="25081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2223" name="文本框 642222">
                <a:extLst>
                  <a:ext uri="{FF2B5EF4-FFF2-40B4-BE49-F238E27FC236}">
                    <a16:creationId xmlns:a16="http://schemas.microsoft.com/office/drawing/2014/main" id="{8F4578C9-81A3-02A2-2B78-FD057E062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051" y="4911397"/>
                <a:ext cx="250810" cy="400110"/>
              </a:xfrm>
              <a:prstGeom prst="rect">
                <a:avLst/>
              </a:prstGeom>
              <a:blipFill>
                <a:blip r:embed="rId29"/>
                <a:stretch>
                  <a:fillRect l="-19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CD2BDBC5-FC43-4A15-1976-10F2BFD42E4A}"/>
              </a:ext>
            </a:extLst>
          </p:cNvPr>
          <p:cNvGrpSpPr/>
          <p:nvPr/>
        </p:nvGrpSpPr>
        <p:grpSpPr>
          <a:xfrm>
            <a:off x="539475" y="1073472"/>
            <a:ext cx="4531790" cy="2687155"/>
            <a:chOff x="1560632" y="1031696"/>
            <a:chExt cx="4685416" cy="2730501"/>
          </a:xfrm>
        </p:grpSpPr>
        <p:pic>
          <p:nvPicPr>
            <p:cNvPr id="642133" name="图片 642132">
              <a:extLst>
                <a:ext uri="{FF2B5EF4-FFF2-40B4-BE49-F238E27FC236}">
                  <a16:creationId xmlns:a16="http://schemas.microsoft.com/office/drawing/2014/main" id="{C17798EA-CA77-CE96-C292-02B5FA4AB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rcRect l="11668" r="23905"/>
            <a:stretch/>
          </p:blipFill>
          <p:spPr>
            <a:xfrm>
              <a:off x="2299673" y="1031696"/>
              <a:ext cx="3570409" cy="2613929"/>
            </a:xfrm>
            <a:prstGeom prst="rect">
              <a:avLst/>
            </a:prstGeom>
          </p:spPr>
        </p:pic>
        <p:sp>
          <p:nvSpPr>
            <p:cNvPr id="642204" name="对话气泡: 圆角矩形 642203">
              <a:extLst>
                <a:ext uri="{FF2B5EF4-FFF2-40B4-BE49-F238E27FC236}">
                  <a16:creationId xmlns:a16="http://schemas.microsoft.com/office/drawing/2014/main" id="{7C5BB62E-AE96-8413-74B9-49634B796EE0}"/>
                </a:ext>
              </a:extLst>
            </p:cNvPr>
            <p:cNvSpPr/>
            <p:nvPr/>
          </p:nvSpPr>
          <p:spPr bwMode="auto">
            <a:xfrm>
              <a:off x="1560632" y="2773397"/>
              <a:ext cx="1460705" cy="988800"/>
            </a:xfrm>
            <a:prstGeom prst="wedgeRoundRectCallout">
              <a:avLst>
                <a:gd name="adj1" fmla="val 110859"/>
                <a:gd name="adj2" fmla="val -92794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0000CC"/>
                  </a:solidFill>
                  <a:effectLst/>
                  <a:latin typeface="Tahoma" panose="020B0604030504040204" pitchFamily="34" charset="0"/>
                </a:rPr>
                <a:t>SO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0000CC"/>
                  </a:solidFill>
                  <a:effectLst/>
                  <a:latin typeface="Tahoma" panose="020B0604030504040204" pitchFamily="34" charset="0"/>
                </a:rPr>
                <a:t>（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0000CC"/>
                  </a:solidFill>
                  <a:effectLst/>
                  <a:latin typeface="Tahoma" panose="020B0604030504040204" pitchFamily="34" charset="0"/>
                </a:rPr>
                <a:t>5</a:t>
              </a: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0000CC"/>
                  </a:solidFill>
                  <a:effectLst/>
                  <a:latin typeface="Tahoma" panose="020B0604030504040204" pitchFamily="34" charset="0"/>
                </a:rPr>
                <a:t>）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0000CC"/>
                  </a:solidFill>
                  <a:effectLst/>
                  <a:latin typeface="Tahoma" panose="020B0604030504040204" pitchFamily="34" charset="0"/>
                </a:rPr>
                <a:t>: </a:t>
              </a:r>
              <a:r>
                <a:rPr kumimoji="0" lang="en-US" altLang="zh-CN" sz="1800" b="0" i="0" u="none" strike="noStrike" cap="none" normalizeH="0" baseline="0" dirty="0" err="1">
                  <a:ln>
                    <a:noFill/>
                  </a:ln>
                  <a:solidFill>
                    <a:srgbClr val="0000CC"/>
                  </a:solidFill>
                  <a:effectLst/>
                  <a:latin typeface="Tahoma" panose="020B0604030504040204" pitchFamily="34" charset="0"/>
                </a:rPr>
                <a:t>spin+spin</a:t>
              </a:r>
              <a:r>
                <a: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rgbClr val="0000CC"/>
                  </a:solidFill>
                  <a:effectLst/>
                  <a:latin typeface="Tahoma" panose="020B0604030504040204" pitchFamily="34" charset="0"/>
                </a:rPr>
                <a:t> octupole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642206" name="对话气泡: 圆角矩形 642205">
              <a:extLst>
                <a:ext uri="{FF2B5EF4-FFF2-40B4-BE49-F238E27FC236}">
                  <a16:creationId xmlns:a16="http://schemas.microsoft.com/office/drawing/2014/main" id="{A45A7A1C-153F-5291-FBAE-F73BE08182A1}"/>
                </a:ext>
              </a:extLst>
            </p:cNvPr>
            <p:cNvSpPr/>
            <p:nvPr/>
          </p:nvSpPr>
          <p:spPr bwMode="auto">
            <a:xfrm>
              <a:off x="1751654" y="1148268"/>
              <a:ext cx="1060089" cy="780731"/>
            </a:xfrm>
            <a:prstGeom prst="wedgeRoundRectCallout">
              <a:avLst>
                <a:gd name="adj1" fmla="val 127112"/>
                <a:gd name="adj2" fmla="val -27512"/>
                <a:gd name="adj3" fmla="val 16667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800" b="0" dirty="0"/>
                <a:t>quintet pairing</a:t>
              </a: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ahoma" panose="020B0604030504040204" pitchFamily="34" charset="0"/>
              </a:endParaRPr>
            </a:p>
          </p:txBody>
        </p:sp>
        <p:sp>
          <p:nvSpPr>
            <p:cNvPr id="2" name="右大括号 1">
              <a:extLst>
                <a:ext uri="{FF2B5EF4-FFF2-40B4-BE49-F238E27FC236}">
                  <a16:creationId xmlns:a16="http://schemas.microsoft.com/office/drawing/2014/main" id="{F07836F8-4FA5-0A58-D561-0AF7589CD846}"/>
                </a:ext>
              </a:extLst>
            </p:cNvPr>
            <p:cNvSpPr/>
            <p:nvPr/>
          </p:nvSpPr>
          <p:spPr bwMode="auto">
            <a:xfrm>
              <a:off x="5949439" y="1092275"/>
              <a:ext cx="296609" cy="237197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ahoma" panose="020B060403050404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C5766E9-76E2-7257-FF9F-E72183E24405}"/>
              </a:ext>
            </a:extLst>
          </p:cNvPr>
          <p:cNvGrpSpPr/>
          <p:nvPr/>
        </p:nvGrpSpPr>
        <p:grpSpPr>
          <a:xfrm>
            <a:off x="5203312" y="1009723"/>
            <a:ext cx="1913144" cy="2613929"/>
            <a:chOff x="6647762" y="809263"/>
            <a:chExt cx="1913144" cy="261392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6021BA0-49F4-AAD6-B62D-EC34DAD96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rcRect l="75444" r="5480"/>
            <a:stretch/>
          </p:blipFill>
          <p:spPr>
            <a:xfrm>
              <a:off x="7503749" y="809263"/>
              <a:ext cx="1057157" cy="2613929"/>
            </a:xfrm>
            <a:prstGeom prst="rect">
              <a:avLst/>
            </a:prstGeom>
          </p:spPr>
        </p:pic>
        <p:sp>
          <p:nvSpPr>
            <p:cNvPr id="6" name="右大括号 5">
              <a:extLst>
                <a:ext uri="{FF2B5EF4-FFF2-40B4-BE49-F238E27FC236}">
                  <a16:creationId xmlns:a16="http://schemas.microsoft.com/office/drawing/2014/main" id="{BFB792EB-8D02-F5DF-5983-95E94552988C}"/>
                </a:ext>
              </a:extLst>
            </p:cNvPr>
            <p:cNvSpPr/>
            <p:nvPr/>
          </p:nvSpPr>
          <p:spPr bwMode="auto">
            <a:xfrm rot="10800000">
              <a:off x="7355608" y="936288"/>
              <a:ext cx="286884" cy="2334316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ahom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 Box 21">
                  <a:extLst>
                    <a:ext uri="{FF2B5EF4-FFF2-40B4-BE49-F238E27FC236}">
                      <a16:creationId xmlns:a16="http://schemas.microsoft.com/office/drawing/2014/main" id="{03CD60B1-07ED-DBF0-3851-486E80B170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47762" y="1900783"/>
                  <a:ext cx="725895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𝑉</m:t>
                            </m:r>
                          </m:e>
                          <m:sub>
                            <m:r>
                              <a:rPr kumimoji="0" lang="en-US" altLang="zh-CN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𝑎</m:t>
                            </m:r>
                          </m:sub>
                        </m:sSub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=</m:t>
                        </m:r>
                      </m:oMath>
                    </m:oMathPara>
                  </a14:m>
                  <a:endPara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Text Box 21">
                  <a:extLst>
                    <a:ext uri="{FF2B5EF4-FFF2-40B4-BE49-F238E27FC236}">
                      <a16:creationId xmlns:a16="http://schemas.microsoft.com/office/drawing/2014/main" id="{03CD60B1-07ED-DBF0-3851-486E80B17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47762" y="1900783"/>
                  <a:ext cx="725895" cy="430887"/>
                </a:xfrm>
                <a:prstGeom prst="rect">
                  <a:avLst/>
                </a:prstGeom>
                <a:blipFill>
                  <a:blip r:embed="rId31"/>
                  <a:stretch>
                    <a:fillRect l="-84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C54C0581-D5EC-431E-5AEF-254431FA89EB}"/>
              </a:ext>
            </a:extLst>
          </p:cNvPr>
          <p:cNvSpPr/>
          <p:nvPr/>
        </p:nvSpPr>
        <p:spPr bwMode="auto">
          <a:xfrm>
            <a:off x="7419092" y="1136209"/>
            <a:ext cx="1128109" cy="795714"/>
          </a:xfrm>
          <a:prstGeom prst="wedgeRoundRectCallout">
            <a:avLst>
              <a:gd name="adj1" fmla="val -102012"/>
              <a:gd name="adj2" fmla="val -6479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0" dirty="0"/>
              <a:t>s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Tahoma" panose="020B0604030504040204" pitchFamily="34" charset="0"/>
              </a:rPr>
              <a:t>inglet pairing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3" name="对话气泡: 圆角矩形 22">
            <a:extLst>
              <a:ext uri="{FF2B5EF4-FFF2-40B4-BE49-F238E27FC236}">
                <a16:creationId xmlns:a16="http://schemas.microsoft.com/office/drawing/2014/main" id="{B1F1289B-778C-EB2F-2DE2-0D932D61D9B4}"/>
              </a:ext>
            </a:extLst>
          </p:cNvPr>
          <p:cNvSpPr/>
          <p:nvPr/>
        </p:nvSpPr>
        <p:spPr bwMode="auto">
          <a:xfrm>
            <a:off x="7084882" y="2826016"/>
            <a:ext cx="1980504" cy="871819"/>
          </a:xfrm>
          <a:prstGeom prst="wedgeRoundRectCallout">
            <a:avLst>
              <a:gd name="adj1" fmla="val -63529"/>
              <a:gd name="adj2" fmla="val -11138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b="0" dirty="0"/>
              <a:t>5-vector (spin quadrupole)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2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8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40ABC-1BC6-2F04-3B0B-FCD963DD8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2">
            <a:extLst>
              <a:ext uri="{FF2B5EF4-FFF2-40B4-BE49-F238E27FC236}">
                <a16:creationId xmlns:a16="http://schemas.microsoft.com/office/drawing/2014/main" id="{492A135A-3C33-4331-C820-1158DA6D9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75" y="2276850"/>
            <a:ext cx="3507845" cy="883993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2AB0E3C-07AD-D915-A95A-CA301C0F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F03344E-7C52-44A7-B58E-10BB5CAD336A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31BC780-1A87-AC4B-02B3-C7F258E07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710" y="379359"/>
            <a:ext cx="7981421" cy="688975"/>
          </a:xfrm>
        </p:spPr>
        <p:txBody>
          <a:bodyPr/>
          <a:lstStyle/>
          <a:p>
            <a:r>
              <a:rPr lang="en-US" altLang="zh-CN" sz="2600" u="sng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Unify AF, SC, CDW with </a:t>
            </a:r>
            <a:r>
              <a:rPr lang="en-US" altLang="zh-CN" sz="2600" b="1" u="sng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exact </a:t>
            </a:r>
            <a:r>
              <a:rPr lang="en-US" altLang="zh-CN" sz="2600" u="sng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symmetries </a:t>
            </a:r>
          </a:p>
        </p:txBody>
      </p:sp>
      <p:grpSp>
        <p:nvGrpSpPr>
          <p:cNvPr id="36869" name="Group 24">
            <a:extLst>
              <a:ext uri="{FF2B5EF4-FFF2-40B4-BE49-F238E27FC236}">
                <a16:creationId xmlns:a16="http://schemas.microsoft.com/office/drawing/2014/main" id="{76910572-4B12-214E-5ADA-CCFF4DC48CFE}"/>
              </a:ext>
            </a:extLst>
          </p:cNvPr>
          <p:cNvGrpSpPr>
            <a:grpSpLocks/>
          </p:cNvGrpSpPr>
          <p:nvPr/>
        </p:nvGrpSpPr>
        <p:grpSpPr bwMode="auto">
          <a:xfrm>
            <a:off x="4093015" y="1533354"/>
            <a:ext cx="4531643" cy="4262497"/>
            <a:chOff x="4101803" y="1879548"/>
            <a:chExt cx="4680075" cy="3733852"/>
          </a:xfrm>
        </p:grpSpPr>
        <p:cxnSp>
          <p:nvCxnSpPr>
            <p:cNvPr id="36874" name="Straight Arrow Connector 7">
              <a:extLst>
                <a:ext uri="{FF2B5EF4-FFF2-40B4-BE49-F238E27FC236}">
                  <a16:creationId xmlns:a16="http://schemas.microsoft.com/office/drawing/2014/main" id="{F64B34CE-1666-C06E-3247-26C5C06CB9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083175" y="4013200"/>
              <a:ext cx="35814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75" name="Straight Arrow Connector 9">
              <a:extLst>
                <a:ext uri="{FF2B5EF4-FFF2-40B4-BE49-F238E27FC236}">
                  <a16:creationId xmlns:a16="http://schemas.microsoft.com/office/drawing/2014/main" id="{26482568-F186-9C7D-1133-DAE14EDDF5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5083176" y="3935412"/>
              <a:ext cx="3352800" cy="31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72290A-47B5-D79E-2278-078254030A52}"/>
                </a:ext>
              </a:extLst>
            </p:cNvPr>
            <p:cNvCxnSpPr/>
            <p:nvPr/>
          </p:nvCxnSpPr>
          <p:spPr bwMode="auto">
            <a:xfrm rot="5400000" flipH="1" flipV="1">
              <a:off x="6722588" y="2527316"/>
              <a:ext cx="1522722" cy="14482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22BA8-3707-98CF-65A4-58BD1FC65F91}"/>
                </a:ext>
              </a:extLst>
            </p:cNvPr>
            <p:cNvCxnSpPr/>
            <p:nvPr/>
          </p:nvCxnSpPr>
          <p:spPr bwMode="auto">
            <a:xfrm>
              <a:off x="5159636" y="3327230"/>
              <a:ext cx="3200375" cy="1372536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062E88-4890-FFD0-A110-BC7443584CDC}"/>
                </a:ext>
              </a:extLst>
            </p:cNvPr>
            <p:cNvCxnSpPr/>
            <p:nvPr/>
          </p:nvCxnSpPr>
          <p:spPr bwMode="auto">
            <a:xfrm rot="10800000" flipV="1">
              <a:off x="5159636" y="4012802"/>
              <a:ext cx="1600187" cy="304545"/>
            </a:xfrm>
            <a:prstGeom prst="line">
              <a:avLst/>
            </a:prstGeom>
            <a:ln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79" name="Object 17">
                  <a:extLst>
                    <a:ext uri="{FF2B5EF4-FFF2-40B4-BE49-F238E27FC236}">
                      <a16:creationId xmlns:a16="http://schemas.microsoft.com/office/drawing/2014/main" id="{6C9F8094-D055-0A1C-BDE5-4B04537D30F7}"/>
                    </a:ext>
                  </a:extLst>
                </p:cNvPr>
                <p:cNvSpPr txBox="1"/>
                <p:nvPr/>
              </p:nvSpPr>
              <p:spPr bwMode="auto">
                <a:xfrm>
                  <a:off x="8312021" y="4032194"/>
                  <a:ext cx="391157" cy="4853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36879" name="Object 17">
                  <a:extLst>
                    <a:ext uri="{FF2B5EF4-FFF2-40B4-BE49-F238E27FC236}">
                      <a16:creationId xmlns:a16="http://schemas.microsoft.com/office/drawing/2014/main" id="{6C9F8094-D055-0A1C-BDE5-4B04537D30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12021" y="4032194"/>
                  <a:ext cx="391157" cy="485324"/>
                </a:xfrm>
                <a:prstGeom prst="rect">
                  <a:avLst/>
                </a:prstGeom>
                <a:blipFill>
                  <a:blip r:embed="rId3"/>
                  <a:stretch>
                    <a:fillRect r="-1111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80" name="Object 17">
                  <a:extLst>
                    <a:ext uri="{FF2B5EF4-FFF2-40B4-BE49-F238E27FC236}">
                      <a16:creationId xmlns:a16="http://schemas.microsoft.com/office/drawing/2014/main" id="{45F7B547-01B0-EB96-4A5B-5AC08761D8B7}"/>
                    </a:ext>
                  </a:extLst>
                </p:cNvPr>
                <p:cNvSpPr txBox="1"/>
                <p:nvPr/>
              </p:nvSpPr>
              <p:spPr bwMode="auto">
                <a:xfrm>
                  <a:off x="6279099" y="1879548"/>
                  <a:ext cx="328119" cy="410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880" name="Object 17">
                  <a:extLst>
                    <a:ext uri="{FF2B5EF4-FFF2-40B4-BE49-F238E27FC236}">
                      <a16:creationId xmlns:a16="http://schemas.microsoft.com/office/drawing/2014/main" id="{45F7B547-01B0-EB96-4A5B-5AC08761D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79099" y="1879548"/>
                  <a:ext cx="328119" cy="410231"/>
                </a:xfrm>
                <a:prstGeom prst="rect">
                  <a:avLst/>
                </a:prstGeom>
                <a:blipFill>
                  <a:blip r:embed="rId4"/>
                  <a:stretch>
                    <a:fillRect r="-1538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881" name="Rectangle 22">
              <a:extLst>
                <a:ext uri="{FF2B5EF4-FFF2-40B4-BE49-F238E27FC236}">
                  <a16:creationId xmlns:a16="http://schemas.microsoft.com/office/drawing/2014/main" id="{8EF5F810-3752-657B-3A5C-6B21BE5F1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7037" y="3184465"/>
              <a:ext cx="1384841" cy="37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A: 10-AFM</a:t>
              </a:r>
            </a:p>
          </p:txBody>
        </p:sp>
        <p:sp>
          <p:nvSpPr>
            <p:cNvPr id="36882" name="Rectangle 23">
              <a:extLst>
                <a:ext uri="{FF2B5EF4-FFF2-40B4-BE49-F238E27FC236}">
                  <a16:creationId xmlns:a16="http://schemas.microsoft.com/office/drawing/2014/main" id="{DC3C1600-BD64-2B1A-E5C5-28C139B4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7884" y="2748144"/>
              <a:ext cx="1239587" cy="37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B: 5-AFM</a:t>
              </a:r>
            </a:p>
          </p:txBody>
        </p:sp>
        <p:sp>
          <p:nvSpPr>
            <p:cNvPr id="36883" name="Rectangle 24">
              <a:extLst>
                <a:ext uri="{FF2B5EF4-FFF2-40B4-BE49-F238E27FC236}">
                  <a16:creationId xmlns:a16="http://schemas.microsoft.com/office/drawing/2014/main" id="{B3D7D71E-E189-E442-7582-99C8DEED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803" y="3636064"/>
              <a:ext cx="1971862" cy="37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C: 2- singlet SC</a:t>
              </a:r>
            </a:p>
          </p:txBody>
        </p:sp>
        <p:sp>
          <p:nvSpPr>
            <p:cNvPr id="36884" name="Rectangle 26">
              <a:extLst>
                <a:ext uri="{FF2B5EF4-FFF2-40B4-BE49-F238E27FC236}">
                  <a16:creationId xmlns:a16="http://schemas.microsoft.com/office/drawing/2014/main" id="{9613346A-4532-E90E-5080-3F8757FDC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295" y="4955694"/>
              <a:ext cx="1426099" cy="37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D: 1- CDW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85" name="Object 17">
                  <a:extLst>
                    <a:ext uri="{FF2B5EF4-FFF2-40B4-BE49-F238E27FC236}">
                      <a16:creationId xmlns:a16="http://schemas.microsoft.com/office/drawing/2014/main" id="{DFC519F7-F68A-7E41-2949-9DEF98113A99}"/>
                    </a:ext>
                  </a:extLst>
                </p:cNvPr>
                <p:cNvSpPr txBox="1"/>
                <p:nvPr/>
              </p:nvSpPr>
              <p:spPr bwMode="auto">
                <a:xfrm>
                  <a:off x="7270918" y="1893007"/>
                  <a:ext cx="1041103" cy="60074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𝑆𝑈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(4)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885" name="Object 17">
                  <a:extLst>
                    <a:ext uri="{FF2B5EF4-FFF2-40B4-BE49-F238E27FC236}">
                      <a16:creationId xmlns:a16="http://schemas.microsoft.com/office/drawing/2014/main" id="{DFC519F7-F68A-7E41-2949-9DEF98113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70918" y="1893007"/>
                  <a:ext cx="1041103" cy="60074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86" name="Object 17">
                  <a:extLst>
                    <a:ext uri="{FF2B5EF4-FFF2-40B4-BE49-F238E27FC236}">
                      <a16:creationId xmlns:a16="http://schemas.microsoft.com/office/drawing/2014/main" id="{08709AAB-C638-32E6-05C0-765C234AA445}"/>
                    </a:ext>
                  </a:extLst>
                </p:cNvPr>
                <p:cNvSpPr txBox="1"/>
                <p:nvPr/>
              </p:nvSpPr>
              <p:spPr bwMode="auto">
                <a:xfrm>
                  <a:off x="4465696" y="2250978"/>
                  <a:ext cx="1385599" cy="6063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𝑆𝑂</m:t>
                        </m:r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  <m:sSub>
                          <m:sSubPr>
                            <m:ctrlP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36886" name="Object 17">
                  <a:extLst>
                    <a:ext uri="{FF2B5EF4-FFF2-40B4-BE49-F238E27FC236}">
                      <a16:creationId xmlns:a16="http://schemas.microsoft.com/office/drawing/2014/main" id="{08709AAB-C638-32E6-05C0-765C234AA4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5696" y="2250978"/>
                  <a:ext cx="1385599" cy="6063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87" name="Object 17">
                  <a:extLst>
                    <a:ext uri="{FF2B5EF4-FFF2-40B4-BE49-F238E27FC236}">
                      <a16:creationId xmlns:a16="http://schemas.microsoft.com/office/drawing/2014/main" id="{402EE252-F6FE-44AA-B3A8-495DA1A06B2D}"/>
                    </a:ext>
                  </a:extLst>
                </p:cNvPr>
                <p:cNvSpPr txBox="1"/>
                <p:nvPr/>
              </p:nvSpPr>
              <p:spPr bwMode="auto">
                <a:xfrm>
                  <a:off x="4431781" y="4543991"/>
                  <a:ext cx="1758590" cy="84134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𝑆𝑝</m:t>
                        </m:r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(4)⊗</m:t>
                        </m:r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𝑆𝑈</m:t>
                        </m:r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=5</m:t>
                        </m:r>
                        <m:sSub>
                          <m:sSubPr>
                            <m:ctrlP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36887" name="Object 17">
                  <a:extLst>
                    <a:ext uri="{FF2B5EF4-FFF2-40B4-BE49-F238E27FC236}">
                      <a16:creationId xmlns:a16="http://schemas.microsoft.com/office/drawing/2014/main" id="{402EE252-F6FE-44AA-B3A8-495DA1A06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31781" y="4543991"/>
                  <a:ext cx="1758590" cy="841348"/>
                </a:xfrm>
                <a:prstGeom prst="rect">
                  <a:avLst/>
                </a:prstGeom>
                <a:blipFill>
                  <a:blip r:embed="rId7"/>
                  <a:stretch>
                    <a:fillRect l="-717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888" name="Object 17">
                  <a:extLst>
                    <a:ext uri="{FF2B5EF4-FFF2-40B4-BE49-F238E27FC236}">
                      <a16:creationId xmlns:a16="http://schemas.microsoft.com/office/drawing/2014/main" id="{4857D193-DD47-D4D0-314E-13350A0BEFCA}"/>
                    </a:ext>
                  </a:extLst>
                </p:cNvPr>
                <p:cNvSpPr txBox="1"/>
                <p:nvPr/>
              </p:nvSpPr>
              <p:spPr bwMode="auto">
                <a:xfrm>
                  <a:off x="7275031" y="4819308"/>
                  <a:ext cx="1426099" cy="59240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𝑆𝑂</m:t>
                        </m:r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=−3</m:t>
                        </m:r>
                        <m:sSub>
                          <m:sSubPr>
                            <m:ctrlP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zh-CN" alt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800" dirty="0"/>
                </a:p>
              </p:txBody>
            </p:sp>
          </mc:Choice>
          <mc:Fallback xmlns="">
            <p:sp>
              <p:nvSpPr>
                <p:cNvPr id="36888" name="Object 17">
                  <a:extLst>
                    <a:ext uri="{FF2B5EF4-FFF2-40B4-BE49-F238E27FC236}">
                      <a16:creationId xmlns:a16="http://schemas.microsoft.com/office/drawing/2014/main" id="{4857D193-DD47-D4D0-314E-13350A0BE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275031" y="4819308"/>
                  <a:ext cx="1426099" cy="59240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870" name="Text Box 25">
            <a:extLst>
              <a:ext uri="{FF2B5EF4-FFF2-40B4-BE49-F238E27FC236}">
                <a16:creationId xmlns:a16="http://schemas.microsoft.com/office/drawing/2014/main" id="{215AEA66-DFFA-CA3D-BD48-120C042AC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85" y="2336967"/>
            <a:ext cx="359779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AF (5-spin quadrupole)+SC (singlet)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Wingdings" panose="05000000000000000000" pitchFamily="2" charset="2"/>
              </a:rPr>
              <a:t>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SO(7)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71" name="Text Box 25">
                <a:extLst>
                  <a:ext uri="{FF2B5EF4-FFF2-40B4-BE49-F238E27FC236}">
                    <a16:creationId xmlns:a16="http://schemas.microsoft.com/office/drawing/2014/main" id="{0063482E-B223-A67E-D9F3-BE37DD516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8264" y="3688454"/>
                <a:ext cx="3539360" cy="116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 CDW + SC (singlet)  by pseudo-spin SU(2).  </a:t>
                </a:r>
                <a:endParaRPr lang="en-US" altLang="zh-CN" sz="2000" b="0" dirty="0">
                  <a:solidFill>
                    <a:srgbClr val="0000CC"/>
                  </a:solidFill>
                  <a:latin typeface="Tahoma" pitchFamily="34" charset="0"/>
                  <a:ea typeface="宋体" pitchFamily="2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r>
                  <a:rPr lang="en-US" altLang="zh-CN" sz="2000" b="0" dirty="0">
                    <a:solidFill>
                      <a:srgbClr val="0000CC"/>
                    </a:solidFill>
                    <a:latin typeface="Tahoma" pitchFamily="34" charset="0"/>
                    <a:ea typeface="宋体" pitchFamily="2" charset="-122"/>
                  </a:rPr>
                  <a:t>c.f.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Yang’s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𝜂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-pairing. </a:t>
                </a:r>
              </a:p>
            </p:txBody>
          </p:sp>
        </mc:Choice>
        <mc:Fallback xmlns="">
          <p:sp>
            <p:nvSpPr>
              <p:cNvPr id="36871" name="Text Box 25">
                <a:extLst>
                  <a:ext uri="{FF2B5EF4-FFF2-40B4-BE49-F238E27FC236}">
                    <a16:creationId xmlns:a16="http://schemas.microsoft.com/office/drawing/2014/main" id="{0063482E-B223-A67E-D9F3-BE37DD516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264" y="3688454"/>
                <a:ext cx="3539360" cy="1169551"/>
              </a:xfrm>
              <a:prstGeom prst="rect">
                <a:avLst/>
              </a:prstGeom>
              <a:blipFill>
                <a:blip r:embed="rId9"/>
                <a:stretch>
                  <a:fillRect l="-1897" t="-3646" b="-8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72" name="Text Box 25">
            <a:extLst>
              <a:ext uri="{FF2B5EF4-FFF2-40B4-BE49-F238E27FC236}">
                <a16:creationId xmlns:a16="http://schemas.microsoft.com/office/drawing/2014/main" id="{D8A53312-9A91-164D-35B9-EA29BBB8C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15" y="5151126"/>
            <a:ext cx="3526884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AF (10-spin+spin octupole) +SC (10-quintet) + CDW by the 21D adjoint rep. of SO(7).</a:t>
            </a:r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6E42452C-20C7-FC41-CD1B-6A78F1AAC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99" y="1115992"/>
            <a:ext cx="368688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</a:t>
            </a:r>
            <a:r>
              <a:rPr lang="en-US" altLang="zh-CN" sz="20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H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igher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symm</a:t>
            </a:r>
            <a:r>
              <a:rPr lang="en-US" altLang="zh-CN" sz="20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in bipartite lattice </a:t>
            </a:r>
            <a:r>
              <a:rPr lang="en-US" altLang="zh-CN" sz="20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and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half-filling. </a:t>
            </a:r>
          </a:p>
        </p:txBody>
      </p:sp>
    </p:spTree>
    <p:extLst>
      <p:ext uri="{BB962C8B-B14F-4D97-AF65-F5344CB8AC3E}">
        <p14:creationId xmlns:p14="http://schemas.microsoft.com/office/powerpoint/2010/main" val="3042662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F5D2E-7820-86F6-F10F-06C3B7EA3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2">
            <a:extLst>
              <a:ext uri="{FF2B5EF4-FFF2-40B4-BE49-F238E27FC236}">
                <a16:creationId xmlns:a16="http://schemas.microsoft.com/office/drawing/2014/main" id="{76523E46-B101-315D-0437-97A492517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59" y="4495908"/>
            <a:ext cx="7386874" cy="584507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516A3A6A-B588-57B6-3AA0-19CC84BB8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34975"/>
            <a:ext cx="8534400" cy="688975"/>
          </a:xfrm>
        </p:spPr>
        <p:txBody>
          <a:bodyPr/>
          <a:lstStyle/>
          <a:p>
            <a:r>
              <a:rPr lang="en-US" altLang="zh-CN" sz="2600" u="sng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“Unifications” – power of the group theory</a:t>
            </a:r>
          </a:p>
        </p:txBody>
      </p:sp>
      <p:sp>
        <p:nvSpPr>
          <p:cNvPr id="36870" name="Text Box 25">
            <a:extLst>
              <a:ext uri="{FF2B5EF4-FFF2-40B4-BE49-F238E27FC236}">
                <a16:creationId xmlns:a16="http://schemas.microsoft.com/office/drawing/2014/main" id="{81596206-D24A-8553-F15B-E80B1D557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65" y="4580728"/>
            <a:ext cx="74505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Exact SO(7=2+5) 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  <a:sym typeface="Wingdings" panose="05000000000000000000" pitchFamily="2" charset="2"/>
              </a:rPr>
              <a:t>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SC + AFM (5-spin quadrupole). </a:t>
            </a:r>
          </a:p>
        </p:txBody>
      </p:sp>
      <p:sp>
        <p:nvSpPr>
          <p:cNvPr id="36871" name="Text Box 25">
            <a:extLst>
              <a:ext uri="{FF2B5EF4-FFF2-40B4-BE49-F238E27FC236}">
                <a16:creationId xmlns:a16="http://schemas.microsoft.com/office/drawing/2014/main" id="{2B2D19F8-010D-AB5D-6DE4-5A69819FC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70" y="1220337"/>
            <a:ext cx="683609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Pseudo-spin SO(3=2+1)/SU(2)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symm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 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  <a:sym typeface="Wingdings" panose="05000000000000000000" pitchFamily="2" charset="2"/>
              </a:rPr>
              <a:t>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Wingdings" panose="05000000000000000000" pitchFamily="2" charset="2"/>
              </a:rPr>
              <a:t>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SC (singlet)+CDW – C. N. Yang, S. C. Zhang.   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A96E31E7-3B7B-E3BA-3CD7-6CA0FBAE8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84" y="2699305"/>
            <a:ext cx="449338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Approx. SO(5=2+3)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symm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.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Wingdings" panose="05000000000000000000" pitchFamily="2" charset="2"/>
              </a:rPr>
              <a:t>    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SC (d-wave singlet) + AFM –       Zhang, and Demler. </a:t>
            </a:r>
          </a:p>
        </p:txBody>
      </p:sp>
      <p:pic>
        <p:nvPicPr>
          <p:cNvPr id="27" name="Picture 94">
            <a:extLst>
              <a:ext uri="{FF2B5EF4-FFF2-40B4-BE49-F238E27FC236}">
                <a16:creationId xmlns:a16="http://schemas.microsoft.com/office/drawing/2014/main" id="{DBA6B6A9-414B-3FF3-75B9-310073304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719" y="2279170"/>
            <a:ext cx="2649945" cy="1896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79866BCE-2053-A8E1-CFB0-097CD39C93DE}"/>
                  </a:ext>
                </a:extLst>
              </p:cNvPr>
              <p:cNvSpPr txBox="1"/>
              <p:nvPr/>
            </p:nvSpPr>
            <p:spPr bwMode="auto">
              <a:xfrm>
                <a:off x="2392855" y="5395913"/>
                <a:ext cx="2063930" cy="442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sz="1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zh-CN" altLang="en-US" sz="19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zh-CN" alt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zh-CN" altLang="en-US" sz="19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</m:sup>
                          </m:sSubSup>
                        </m:e>
                      </m:d>
                      <m:r>
                        <a:rPr lang="zh-CN" alt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=∓</m:t>
                      </m:r>
                      <m:r>
                        <a:rPr lang="en-US" altLang="zh-CN" sz="19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zh-CN" altLang="en-US" sz="1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sSubSup>
                        <m:sSubSupPr>
                          <m:ctrlP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1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p>
                      </m:sSubSup>
                    </m:oMath>
                  </m:oMathPara>
                </a14:m>
                <a:endParaRPr lang="zh-CN" altLang="en-US" sz="1900" dirty="0"/>
              </a:p>
            </p:txBody>
          </p:sp>
        </mc:Choice>
        <mc:Fallback xmlns="">
          <p:sp>
            <p:nvSpPr>
              <p:cNvPr id="2" name="对象 1">
                <a:extLst>
                  <a:ext uri="{FF2B5EF4-FFF2-40B4-BE49-F238E27FC236}">
                    <a16:creationId xmlns:a16="http://schemas.microsoft.com/office/drawing/2014/main" id="{79866BCE-2053-A8E1-CFB0-097CD39C9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2855" y="5395913"/>
                <a:ext cx="2063930" cy="442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527455E3-D940-3CF3-F7DF-021546984B99}"/>
                  </a:ext>
                </a:extLst>
              </p:cNvPr>
              <p:cNvSpPr txBox="1"/>
              <p:nvPr/>
            </p:nvSpPr>
            <p:spPr bwMode="auto">
              <a:xfrm>
                <a:off x="573267" y="5420141"/>
                <a:ext cx="1579218" cy="465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527455E3-D940-3CF3-F7DF-021546984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3267" y="5420141"/>
                <a:ext cx="1579218" cy="465137"/>
              </a:xfrm>
              <a:prstGeom prst="rect">
                <a:avLst/>
              </a:prstGeom>
              <a:blipFill>
                <a:blip r:embed="rId5"/>
                <a:stretch>
                  <a:fillRect l="-1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象 3">
                <a:extLst>
                  <a:ext uri="{FF2B5EF4-FFF2-40B4-BE49-F238E27FC236}">
                    <a16:creationId xmlns:a16="http://schemas.microsoft.com/office/drawing/2014/main" id="{3F8D71A8-34B1-1760-26D6-40173DA0A44B}"/>
                  </a:ext>
                </a:extLst>
              </p:cNvPr>
              <p:cNvSpPr txBox="1"/>
              <p:nvPr/>
            </p:nvSpPr>
            <p:spPr bwMode="auto">
              <a:xfrm>
                <a:off x="600794" y="5964905"/>
                <a:ext cx="3610334" cy="5127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begChr m:val="|"/>
                          <m:endChr m:val="⟩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</m:sub>
                          </m:sSub>
                        </m:e>
                      </m:d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)=[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sSubSup>
                        <m:sSub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d>
                        <m:dPr>
                          <m:begChr m:val="|"/>
                          <m:endChr m:val="⟩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</m:sub>
                          </m:sSub>
                        </m:e>
                      </m:d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4" name="对象 3">
                <a:extLst>
                  <a:ext uri="{FF2B5EF4-FFF2-40B4-BE49-F238E27FC236}">
                    <a16:creationId xmlns:a16="http://schemas.microsoft.com/office/drawing/2014/main" id="{3F8D71A8-34B1-1760-26D6-40173DA0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794" y="5964905"/>
                <a:ext cx="3610334" cy="5127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DB6440-8CC8-CE2F-6DB2-ECF7266D9CEA}"/>
                  </a:ext>
                </a:extLst>
              </p:cNvPr>
              <p:cNvSpPr/>
              <p:nvPr/>
            </p:nvSpPr>
            <p:spPr>
              <a:xfrm>
                <a:off x="5013525" y="5340513"/>
                <a:ext cx="3610334" cy="1089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5-</a:t>
                </a:r>
                <a14:m>
                  <m:oMath xmlns:m="http://schemas.openxmlformats.org/officeDocument/2006/math">
                    <m:r>
                      <a:rPr kumimoji="1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𝜒</m:t>
                    </m:r>
                  </m:oMath>
                </a14:m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models: SC</a:t>
                </a: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AF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Tahoma" panose="020B0604030504040204" pitchFamily="34" charset="0"/>
                  <a:cs typeface="Tahoma" panose="020B0604030504040204" pitchFamily="34" charset="0"/>
                  <a:sym typeface="Wingdings" pitchFamily="2" charset="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Analogy to the </a:t>
                </a:r>
                <a14:m>
                  <m:oMath xmlns:m="http://schemas.openxmlformats.org/officeDocument/2006/math">
                    <m:r>
                      <a:rPr kumimoji="1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  <a:sym typeface="Wingdings" pitchFamily="2" charset="2"/>
                      </a:rPr>
                      <m:t>𝜋</m:t>
                    </m:r>
                  </m:oMath>
                </a14:m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Tahoma" panose="020B0604030504040204" pitchFamily="34" charset="0"/>
                    <a:cs typeface="Tahoma" panose="020B0604030504040204" pitchFamily="34" charset="0"/>
                    <a:sym typeface="Wingdings" pitchFamily="2" charset="2"/>
                  </a:rPr>
                  <a:t>-modes in high Tc.</a:t>
                </a: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4DB6440-8CC8-CE2F-6DB2-ECF7266D9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525" y="5340513"/>
                <a:ext cx="3610334" cy="1089529"/>
              </a:xfrm>
              <a:prstGeom prst="rect">
                <a:avLst/>
              </a:prstGeom>
              <a:blipFill>
                <a:blip r:embed="rId7"/>
                <a:stretch>
                  <a:fillRect l="-1349" t="-5587" b="-7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59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AE3D3-6F63-E572-B405-1DC45E7E1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AutoShape 2">
            <a:extLst>
              <a:ext uri="{FF2B5EF4-FFF2-40B4-BE49-F238E27FC236}">
                <a16:creationId xmlns:a16="http://schemas.microsoft.com/office/drawing/2014/main" id="{96C3275D-FD8C-BABD-EE83-8888C0D60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035" y="3805794"/>
            <a:ext cx="6023927" cy="682390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05F10518-EBF3-D48D-703A-7A56CB992C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9443" y="369334"/>
            <a:ext cx="7647611" cy="401551"/>
          </a:xfrm>
        </p:spPr>
        <p:txBody>
          <a:bodyPr/>
          <a:lstStyle/>
          <a:p>
            <a:r>
              <a:rPr lang="en-US" altLang="zh-CN" sz="2600" u="sng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Grand Unification of</a:t>
            </a:r>
            <a:r>
              <a:rPr lang="zh-CN" altLang="en-US" sz="2600" u="sng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600" u="sng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21</a:t>
            </a:r>
            <a:r>
              <a:rPr lang="zh-CN" altLang="en-US" sz="2600" u="sng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600" u="sng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orders (adjoint of SO(7))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67E19373-C4D3-0F7C-5A49-AC93FA87B728}"/>
                  </a:ext>
                </a:extLst>
              </p:cNvPr>
              <p:cNvSpPr txBox="1"/>
              <p:nvPr/>
            </p:nvSpPr>
            <p:spPr bwMode="auto">
              <a:xfrm>
                <a:off x="1153923" y="5043797"/>
                <a:ext cx="2063929" cy="465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altLang="zh-CN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𝑨𝑭</m:t>
                          </m:r>
                          <m:r>
                            <a:rPr lang="en-US" altLang="zh-CN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𝒂𝒃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" name="对象 2">
                <a:extLst>
                  <a:ext uri="{FF2B5EF4-FFF2-40B4-BE49-F238E27FC236}">
                    <a16:creationId xmlns:a16="http://schemas.microsoft.com/office/drawing/2014/main" id="{67E19373-C4D3-0F7C-5A49-AC93FA87B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3923" y="5043797"/>
                <a:ext cx="2063929" cy="465137"/>
              </a:xfrm>
              <a:prstGeom prst="rect">
                <a:avLst/>
              </a:prstGeom>
              <a:blipFill>
                <a:blip r:embed="rId3"/>
                <a:stretch>
                  <a:fillRect l="-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5">
            <a:extLst>
              <a:ext uri="{FF2B5EF4-FFF2-40B4-BE49-F238E27FC236}">
                <a16:creationId xmlns:a16="http://schemas.microsoft.com/office/drawing/2014/main" id="{BB98D45F-2322-153E-76A5-760EAEA9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04" y="1009485"/>
            <a:ext cx="741216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AF (DW 10-spin/spin-octupole) + SC (</a:t>
            </a:r>
            <a:r>
              <a:rPr lang="en-US" altLang="zh-CN" sz="20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5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-quintet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cplx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) + CDW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16D090AD-C940-10BF-03D2-BF892D44073E}"/>
                  </a:ext>
                </a:extLst>
              </p:cNvPr>
              <p:cNvSpPr txBox="1"/>
              <p:nvPr/>
            </p:nvSpPr>
            <p:spPr bwMode="auto">
              <a:xfrm>
                <a:off x="2114080" y="1547155"/>
                <a:ext cx="4706442" cy="4308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𝐴𝐹</m:t>
                          </m:r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𝐶𝐷𝑊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06</m:t>
                          </m:r>
                        </m:sub>
                      </m:sSub>
                    </m:oMath>
                  </m:oMathPara>
                </a14:m>
                <a:endParaRPr lang="zh-CN" altLang="en-US" sz="1800" b="0" i="1" dirty="0"/>
              </a:p>
            </p:txBody>
          </p:sp>
        </mc:Choice>
        <mc:Fallback xmlns="">
          <p:sp>
            <p:nvSpPr>
              <p:cNvPr id="6" name="Object 6">
                <a:extLst>
                  <a:ext uri="{FF2B5EF4-FFF2-40B4-BE49-F238E27FC236}">
                    <a16:creationId xmlns:a16="http://schemas.microsoft.com/office/drawing/2014/main" id="{16D090AD-C940-10BF-03D2-BF892D440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4080" y="1547155"/>
                <a:ext cx="470644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75FABB2C-EB78-E900-1C07-17047D378FBA}"/>
                  </a:ext>
                </a:extLst>
              </p:cNvPr>
              <p:cNvSpPr txBox="1"/>
              <p:nvPr/>
            </p:nvSpPr>
            <p:spPr bwMode="auto">
              <a:xfrm>
                <a:off x="1730030" y="2046420"/>
                <a:ext cx="5544932" cy="4308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1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𝑏𝑑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𝑏𝑐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b="0" i="1" dirty="0"/>
              </a:p>
            </p:txBody>
          </p:sp>
        </mc:Choice>
        <mc:Fallback xmlns="">
          <p:sp>
            <p:nvSpPr>
              <p:cNvPr id="8" name="Object 6">
                <a:extLst>
                  <a:ext uri="{FF2B5EF4-FFF2-40B4-BE49-F238E27FC236}">
                    <a16:creationId xmlns:a16="http://schemas.microsoft.com/office/drawing/2014/main" id="{75FABB2C-EB78-E900-1C07-17047D378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0030" y="2046420"/>
                <a:ext cx="5544932" cy="430887"/>
              </a:xfrm>
              <a:prstGeom prst="rect">
                <a:avLst/>
              </a:prstGeom>
              <a:blipFill>
                <a:blip r:embed="rId5"/>
                <a:stretch>
                  <a:fillRect b="-285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5">
                <a:extLst>
                  <a:ext uri="{FF2B5EF4-FFF2-40B4-BE49-F238E27FC236}">
                    <a16:creationId xmlns:a16="http://schemas.microsoft.com/office/drawing/2014/main" id="{44117E7B-3954-455E-04E0-3C23112579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9905" y="2545685"/>
                <a:ext cx="668247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 10</a:t>
                </a:r>
                <a:r>
                  <a:rPr lang="en-US" altLang="zh-CN" sz="2200" b="0" dirty="0">
                    <a:solidFill>
                      <a:srgbClr val="0000CC"/>
                    </a:solidFill>
                    <a:latin typeface="Tahoma" pitchFamily="34" charset="0"/>
                    <a:ea typeface="宋体" pitchFamily="2" charset="-122"/>
                  </a:rPr>
                  <a:t> </a:t>
                </a:r>
                <a:r>
                  <a:rPr lang="en-US" altLang="zh-CN" sz="2000" b="0" dirty="0">
                    <a:solidFill>
                      <a:srgbClr val="0000CC"/>
                    </a:solidFill>
                    <a:latin typeface="Tahoma" pitchFamily="34" charset="0"/>
                    <a:ea typeface="宋体" pitchFamily="2" charset="-122"/>
                  </a:rPr>
                  <a:t>Goldstone modes: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SO</m:t>
                    </m:r>
                    <m:r>
                      <a:rPr lang="en-US" altLang="zh-CN" sz="20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(7)/[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SO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sz="2000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5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⊗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SO</m:t>
                    </m:r>
                    <m:r>
                      <a:rPr lang="en-US" altLang="zh-CN" sz="20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(2)]</m:t>
                    </m:r>
                  </m:oMath>
                </a14:m>
                <a:r>
                  <a:rPr kumimoji="0" lang="en-US" altLang="zh-CN" sz="20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 Box 25">
                <a:extLst>
                  <a:ext uri="{FF2B5EF4-FFF2-40B4-BE49-F238E27FC236}">
                    <a16:creationId xmlns:a16="http://schemas.microsoft.com/office/drawing/2014/main" id="{44117E7B-3954-455E-04E0-3C2311257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905" y="2545685"/>
                <a:ext cx="6682470" cy="430887"/>
              </a:xfrm>
              <a:prstGeom prst="rect">
                <a:avLst/>
              </a:prstGeom>
              <a:blipFill>
                <a:blip r:embed="rId6"/>
                <a:stretch>
                  <a:fillRect l="-1185" t="-10000" b="-314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25">
                <a:extLst>
                  <a:ext uri="{FF2B5EF4-FFF2-40B4-BE49-F238E27FC236}">
                    <a16:creationId xmlns:a16="http://schemas.microsoft.com/office/drawing/2014/main" id="{BE60CEF3-9425-437F-2291-2A93AF5C00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9905" y="3190138"/>
                <a:ext cx="6912899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 </a:t>
                </a:r>
                <a:r>
                  <a:rPr lang="en-US" altLang="zh-CN" sz="2000" b="0" noProof="0" dirty="0">
                    <a:solidFill>
                      <a:srgbClr val="0000CC"/>
                    </a:solidFill>
                    <a:latin typeface="Tahoma" pitchFamily="34" charset="0"/>
                    <a:ea typeface="宋体" pitchFamily="2" charset="-122"/>
                  </a:rPr>
                  <a:t>Pseudo-Goldstone mode in </a:t>
                </a:r>
                <a:r>
                  <a:rPr lang="en-US" altLang="zh-CN" sz="2000" b="0" noProof="0" dirty="0" err="1">
                    <a:solidFill>
                      <a:srgbClr val="0000CC"/>
                    </a:solidFill>
                    <a:latin typeface="Tahoma" pitchFamily="34" charset="0"/>
                    <a:ea typeface="宋体" pitchFamily="2" charset="-122"/>
                  </a:rPr>
                  <a:t>th</a:t>
                </a:r>
                <a:r>
                  <a:rPr lang="en-US" altLang="zh-CN" sz="2000" b="0" dirty="0">
                    <a:solidFill>
                      <a:srgbClr val="0000CC"/>
                    </a:solidFill>
                    <a:latin typeface="Tahoma" pitchFamily="34" charset="0"/>
                    <a:ea typeface="宋体" pitchFamily="2" charset="-122"/>
                  </a:rPr>
                  <a:t>e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</a:rPr>
                  <a:t> quintet SC state</a:t>
                </a:r>
                <a:r>
                  <a:rPr kumimoji="0" lang="en-US" altLang="zh-CN" sz="2000" b="0" i="0" u="none" strike="noStrike" kern="1200" cap="none" spc="0" normalizeH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zh-CN" altLang="en-US" sz="2000" b="0" i="1" dirty="0"/>
              </a:p>
            </p:txBody>
          </p:sp>
        </mc:Choice>
        <mc:Fallback xmlns="">
          <p:sp>
            <p:nvSpPr>
              <p:cNvPr id="10" name="Text Box 25">
                <a:extLst>
                  <a:ext uri="{FF2B5EF4-FFF2-40B4-BE49-F238E27FC236}">
                    <a16:creationId xmlns:a16="http://schemas.microsoft.com/office/drawing/2014/main" id="{BE60CEF3-9425-437F-2291-2A93AF5C0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905" y="3190138"/>
                <a:ext cx="6912899" cy="430887"/>
              </a:xfrm>
              <a:prstGeom prst="rect">
                <a:avLst/>
              </a:prstGeom>
              <a:blipFill>
                <a:blip r:embed="rId7"/>
                <a:stretch>
                  <a:fillRect l="-1146" t="-15493" b="-239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25">
                <a:extLst>
                  <a:ext uri="{FF2B5EF4-FFF2-40B4-BE49-F238E27FC236}">
                    <a16:creationId xmlns:a16="http://schemas.microsoft.com/office/drawing/2014/main" id="{890C5322-6BC5-5759-BFA3-077C60843B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2818" y="3869347"/>
                <a:ext cx="6313643" cy="444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0" i="1" dirty="0"/>
                  <a:t> </a:t>
                </a:r>
                <a:r>
                  <a:rPr lang="en-US" altLang="zh-CN" sz="2000" b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𝐴𝐹</m:t>
                        </m:r>
                        <m:r>
                          <a:rPr lang="en-US" altLang="zh-CN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⟩(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>
                    <a:sym typeface="Wingdings" panose="05000000000000000000" pitchFamily="2" charset="2"/>
                  </a:rPr>
                  <a:t>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CDW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>
                    <a:sym typeface="Wingdings" panose="05000000000000000000" pitchFamily="2" charset="2"/>
                  </a:rPr>
                  <a:t> </a:t>
                </a:r>
                <a:endParaRPr lang="zh-CN" altLang="en-US" sz="2000" b="0" dirty="0"/>
              </a:p>
            </p:txBody>
          </p:sp>
        </mc:Choice>
        <mc:Fallback xmlns="">
          <p:sp>
            <p:nvSpPr>
              <p:cNvPr id="13" name="Text Box 25">
                <a:extLst>
                  <a:ext uri="{FF2B5EF4-FFF2-40B4-BE49-F238E27FC236}">
                    <a16:creationId xmlns:a16="http://schemas.microsoft.com/office/drawing/2014/main" id="{890C5322-6BC5-5759-BFA3-077C60843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2818" y="3869347"/>
                <a:ext cx="6313643" cy="444352"/>
              </a:xfrm>
              <a:prstGeom prst="rect">
                <a:avLst/>
              </a:prstGeom>
              <a:blipFill>
                <a:blip r:embed="rId8"/>
                <a:stretch>
                  <a:fillRect t="-1370" b="-205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D048786-5ED1-7EB3-1688-F4AC113209E6}"/>
              </a:ext>
            </a:extLst>
          </p:cNvPr>
          <p:cNvCxnSpPr/>
          <p:nvPr/>
        </p:nvCxnSpPr>
        <p:spPr bwMode="auto">
          <a:xfrm>
            <a:off x="4621665" y="6209953"/>
            <a:ext cx="384050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12FD1C1-C87F-8A7F-392E-9F2B04EB6668}"/>
              </a:ext>
            </a:extLst>
          </p:cNvPr>
          <p:cNvCxnSpPr/>
          <p:nvPr/>
        </p:nvCxnSpPr>
        <p:spPr bwMode="auto">
          <a:xfrm>
            <a:off x="5076657" y="6209953"/>
            <a:ext cx="384050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59A9F66-A113-48A4-F981-D26C570A41CA}"/>
              </a:ext>
            </a:extLst>
          </p:cNvPr>
          <p:cNvCxnSpPr/>
          <p:nvPr/>
        </p:nvCxnSpPr>
        <p:spPr bwMode="auto">
          <a:xfrm>
            <a:off x="5581790" y="6209953"/>
            <a:ext cx="384050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A585598-7704-0947-4B35-2F0ADB621C17}"/>
              </a:ext>
            </a:extLst>
          </p:cNvPr>
          <p:cNvCxnSpPr/>
          <p:nvPr/>
        </p:nvCxnSpPr>
        <p:spPr bwMode="auto">
          <a:xfrm>
            <a:off x="6060051" y="6209953"/>
            <a:ext cx="384050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7ACB77A-67FE-D3C6-70CE-1BD00B21CD47}"/>
              </a:ext>
            </a:extLst>
          </p:cNvPr>
          <p:cNvCxnSpPr/>
          <p:nvPr/>
        </p:nvCxnSpPr>
        <p:spPr bwMode="auto">
          <a:xfrm>
            <a:off x="6563005" y="6209953"/>
            <a:ext cx="384050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34EBDC9-ED2A-9872-BE56-A179E0891448}"/>
              </a:ext>
            </a:extLst>
          </p:cNvPr>
          <p:cNvCxnSpPr/>
          <p:nvPr/>
        </p:nvCxnSpPr>
        <p:spPr bwMode="auto">
          <a:xfrm>
            <a:off x="4429640" y="5121345"/>
            <a:ext cx="384050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441774B-1E5F-D20C-96E4-55802D280202}"/>
              </a:ext>
            </a:extLst>
          </p:cNvPr>
          <p:cNvCxnSpPr/>
          <p:nvPr/>
        </p:nvCxnSpPr>
        <p:spPr bwMode="auto">
          <a:xfrm>
            <a:off x="4884632" y="5121345"/>
            <a:ext cx="384050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78D27D2-08A6-7252-8F87-CC11B9559F62}"/>
              </a:ext>
            </a:extLst>
          </p:cNvPr>
          <p:cNvCxnSpPr/>
          <p:nvPr/>
        </p:nvCxnSpPr>
        <p:spPr bwMode="auto">
          <a:xfrm>
            <a:off x="5835403" y="5121345"/>
            <a:ext cx="384050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E9DD083-6031-B6EF-9F29-B0C9308F786B}"/>
              </a:ext>
            </a:extLst>
          </p:cNvPr>
          <p:cNvCxnSpPr/>
          <p:nvPr/>
        </p:nvCxnSpPr>
        <p:spPr bwMode="auto">
          <a:xfrm>
            <a:off x="6313664" y="5121345"/>
            <a:ext cx="384050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6B143B7-A578-577A-A2E0-7281A158940A}"/>
              </a:ext>
            </a:extLst>
          </p:cNvPr>
          <p:cNvCxnSpPr/>
          <p:nvPr/>
        </p:nvCxnSpPr>
        <p:spPr bwMode="auto">
          <a:xfrm>
            <a:off x="6319164" y="4775149"/>
            <a:ext cx="384050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对象 2">
                <a:extLst>
                  <a:ext uri="{FF2B5EF4-FFF2-40B4-BE49-F238E27FC236}">
                    <a16:creationId xmlns:a16="http://schemas.microsoft.com/office/drawing/2014/main" id="{B0295FE1-6A10-ABAB-A243-61CFFD10C2D7}"/>
                  </a:ext>
                </a:extLst>
              </p:cNvPr>
              <p:cNvSpPr txBox="1"/>
              <p:nvPr/>
            </p:nvSpPr>
            <p:spPr bwMode="auto">
              <a:xfrm>
                <a:off x="5268682" y="4860780"/>
                <a:ext cx="663838" cy="465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6" name="对象 2">
                <a:extLst>
                  <a:ext uri="{FF2B5EF4-FFF2-40B4-BE49-F238E27FC236}">
                    <a16:creationId xmlns:a16="http://schemas.microsoft.com/office/drawing/2014/main" id="{B0295FE1-6A10-ABAB-A243-61CFFD10C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68682" y="4860780"/>
                <a:ext cx="663838" cy="4651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3153C9E-7757-10A7-03EB-8D5946FF47BF}"/>
                  </a:ext>
                </a:extLst>
              </p:cNvPr>
              <p:cNvSpPr txBox="1"/>
              <p:nvPr/>
            </p:nvSpPr>
            <p:spPr>
              <a:xfrm>
                <a:off x="3838468" y="5543374"/>
                <a:ext cx="1467063" cy="4443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3153C9E-7757-10A7-03EB-8D5946FF4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468" y="5543374"/>
                <a:ext cx="1467063" cy="4443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1F583BB-0AB4-2348-0669-A438B3FE256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79838" y="5226403"/>
            <a:ext cx="505133" cy="83326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A509FAD-0DD1-2FE0-D9CB-55B3C8AE5FD9}"/>
                  </a:ext>
                </a:extLst>
              </p:cNvPr>
              <p:cNvSpPr txBox="1"/>
              <p:nvPr/>
            </p:nvSpPr>
            <p:spPr>
              <a:xfrm>
                <a:off x="7099455" y="6167896"/>
                <a:ext cx="764441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A509FAD-0DD1-2FE0-D9CB-55B3C8AE5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9455" y="6167896"/>
                <a:ext cx="764441" cy="390748"/>
              </a:xfrm>
              <a:prstGeom prst="rect">
                <a:avLst/>
              </a:prstGeom>
              <a:blipFill>
                <a:blip r:embed="rId11"/>
                <a:stretch>
                  <a:fillRect l="-4800"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794A760-5FDA-4EC4-6183-F588A0721268}"/>
                  </a:ext>
                </a:extLst>
              </p:cNvPr>
              <p:cNvSpPr txBox="1"/>
              <p:nvPr/>
            </p:nvSpPr>
            <p:spPr>
              <a:xfrm>
                <a:off x="6872871" y="5023802"/>
                <a:ext cx="1217607" cy="445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𝐴𝐹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794A760-5FDA-4EC4-6183-F588A0721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871" y="5023802"/>
                <a:ext cx="1217607" cy="445699"/>
              </a:xfrm>
              <a:prstGeom prst="rect">
                <a:avLst/>
              </a:prstGeom>
              <a:blipFill>
                <a:blip r:embed="rId12"/>
                <a:stretch>
                  <a:fillRect l="-2000" b="-13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25AD82D-E9A2-A315-A57C-6486862C685A}"/>
                  </a:ext>
                </a:extLst>
              </p:cNvPr>
              <p:cNvSpPr txBox="1"/>
              <p:nvPr/>
            </p:nvSpPr>
            <p:spPr>
              <a:xfrm>
                <a:off x="6755030" y="4552299"/>
                <a:ext cx="1217607" cy="445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0" dirty="0">
                    <a:solidFill>
                      <a:srgbClr val="000000"/>
                    </a:solidFill>
                  </a:rPr>
                  <a:t>|CDW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25AD82D-E9A2-A315-A57C-6486862C6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030" y="4552299"/>
                <a:ext cx="1217607" cy="445699"/>
              </a:xfrm>
              <a:prstGeom prst="rect">
                <a:avLst/>
              </a:prstGeom>
              <a:blipFill>
                <a:blip r:embed="rId13"/>
                <a:stretch>
                  <a:fillRect t="-9589" b="-23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7785005D-DD10-72EB-6A04-0ED743FBEF57}"/>
              </a:ext>
            </a:extLst>
          </p:cNvPr>
          <p:cNvCxnSpPr>
            <a:cxnSpLocks/>
          </p:cNvCxnSpPr>
          <p:nvPr/>
        </p:nvCxnSpPr>
        <p:spPr bwMode="auto">
          <a:xfrm flipV="1">
            <a:off x="5901590" y="4804648"/>
            <a:ext cx="490282" cy="123038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ADD6B5-FB93-4AB2-F1C8-BA789247BFAA}"/>
                  </a:ext>
                </a:extLst>
              </p:cNvPr>
              <p:cNvSpPr txBox="1"/>
              <p:nvPr/>
            </p:nvSpPr>
            <p:spPr>
              <a:xfrm>
                <a:off x="689784" y="5680123"/>
                <a:ext cx="29533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dirty="0">
                    <a:solidFill>
                      <a:srgbClr val="0000CC"/>
                    </a:solidFill>
                    <a:latin typeface="Tahoma" pitchFamily="34" charset="0"/>
                    <a:ea typeface="宋体" pitchFamily="2" charset="-122"/>
                  </a:rPr>
                  <a:t>Goldstone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𝜒</m:t>
                    </m:r>
                  </m:oMath>
                </a14:m>
                <a:r>
                  <a:rPr lang="en-US" altLang="zh-CN" sz="2400" b="0" dirty="0">
                    <a:solidFill>
                      <a:srgbClr val="0000CC"/>
                    </a:solidFill>
                    <a:latin typeface="Tahoma" pitchFamily="34" charset="0"/>
                    <a:ea typeface="宋体" pitchFamily="2" charset="-122"/>
                  </a:rPr>
                  <a:t> modes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ADD6B5-FB93-4AB2-F1C8-BA789247B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84" y="5680123"/>
                <a:ext cx="2953348" cy="461665"/>
              </a:xfrm>
              <a:prstGeom prst="rect">
                <a:avLst/>
              </a:prstGeom>
              <a:blipFill>
                <a:blip r:embed="rId14"/>
                <a:stretch>
                  <a:fillRect l="-206" t="-11842" r="-206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478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9BA8-D571-1461-891D-09DEAE964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840" y="1315148"/>
            <a:ext cx="7628319" cy="23043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smallest exceptional Lie group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Automorphism of the non-associative algebra: octonion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BAF1B28-9185-40F9-E4E6-932203980E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044826"/>
                  </p:ext>
                </p:extLst>
              </p:nvPr>
            </p:nvGraphicFramePr>
            <p:xfrm>
              <a:off x="1038740" y="2430470"/>
              <a:ext cx="6375230" cy="11811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97795">
                      <a:extLst>
                        <a:ext uri="{9D8B030D-6E8A-4147-A177-3AD203B41FA5}">
                          <a16:colId xmlns:a16="http://schemas.microsoft.com/office/drawing/2014/main" val="2432536672"/>
                        </a:ext>
                      </a:extLst>
                    </a:gridCol>
                    <a:gridCol w="1052297">
                      <a:extLst>
                        <a:ext uri="{9D8B030D-6E8A-4147-A177-3AD203B41FA5}">
                          <a16:colId xmlns:a16="http://schemas.microsoft.com/office/drawing/2014/main" val="1341098387"/>
                        </a:ext>
                      </a:extLst>
                    </a:gridCol>
                    <a:gridCol w="1275046">
                      <a:extLst>
                        <a:ext uri="{9D8B030D-6E8A-4147-A177-3AD203B41FA5}">
                          <a16:colId xmlns:a16="http://schemas.microsoft.com/office/drawing/2014/main" val="3717734284"/>
                        </a:ext>
                      </a:extLst>
                    </a:gridCol>
                    <a:gridCol w="1275046">
                      <a:extLst>
                        <a:ext uri="{9D8B030D-6E8A-4147-A177-3AD203B41FA5}">
                          <a16:colId xmlns:a16="http://schemas.microsoft.com/office/drawing/2014/main" val="2295906168"/>
                        </a:ext>
                      </a:extLst>
                    </a:gridCol>
                    <a:gridCol w="1275046">
                      <a:extLst>
                        <a:ext uri="{9D8B030D-6E8A-4147-A177-3AD203B41FA5}">
                          <a16:colId xmlns:a16="http://schemas.microsoft.com/office/drawing/2014/main" val="4264144502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Algebra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Real number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Cplx</a:t>
                          </a:r>
                          <a:r>
                            <a:rPr lang="en-US" sz="1600" dirty="0"/>
                            <a:t>. number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Quaternion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Octonion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3775718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Automorphism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{0}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ℤ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𝑆𝑂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(3)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858130234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Representation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655972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BAF1B28-9185-40F9-E4E6-932203980E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044826"/>
                  </p:ext>
                </p:extLst>
              </p:nvPr>
            </p:nvGraphicFramePr>
            <p:xfrm>
              <a:off x="1038740" y="2430470"/>
              <a:ext cx="6375230" cy="11811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97795">
                      <a:extLst>
                        <a:ext uri="{9D8B030D-6E8A-4147-A177-3AD203B41FA5}">
                          <a16:colId xmlns:a16="http://schemas.microsoft.com/office/drawing/2014/main" val="2432536672"/>
                        </a:ext>
                      </a:extLst>
                    </a:gridCol>
                    <a:gridCol w="1052297">
                      <a:extLst>
                        <a:ext uri="{9D8B030D-6E8A-4147-A177-3AD203B41FA5}">
                          <a16:colId xmlns:a16="http://schemas.microsoft.com/office/drawing/2014/main" val="1341098387"/>
                        </a:ext>
                      </a:extLst>
                    </a:gridCol>
                    <a:gridCol w="1275046">
                      <a:extLst>
                        <a:ext uri="{9D8B030D-6E8A-4147-A177-3AD203B41FA5}">
                          <a16:colId xmlns:a16="http://schemas.microsoft.com/office/drawing/2014/main" val="3717734284"/>
                        </a:ext>
                      </a:extLst>
                    </a:gridCol>
                    <a:gridCol w="1275046">
                      <a:extLst>
                        <a:ext uri="{9D8B030D-6E8A-4147-A177-3AD203B41FA5}">
                          <a16:colId xmlns:a16="http://schemas.microsoft.com/office/drawing/2014/main" val="2295906168"/>
                        </a:ext>
                      </a:extLst>
                    </a:gridCol>
                    <a:gridCol w="1275046">
                      <a:extLst>
                        <a:ext uri="{9D8B030D-6E8A-4147-A177-3AD203B41FA5}">
                          <a16:colId xmlns:a16="http://schemas.microsoft.com/office/drawing/2014/main" val="4264144502"/>
                        </a:ext>
                      </a:extLst>
                    </a:gridCol>
                  </a:tblGrid>
                  <a:tr h="5562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Algebra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Real number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Cplx</a:t>
                          </a:r>
                          <a:r>
                            <a:rPr lang="en-US" sz="1600" dirty="0"/>
                            <a:t>. number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Quaternion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Octonion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23775718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Automorphism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42775" t="-188235" r="-364162" b="-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00957" t="-188235" r="-201435" b="-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99524" t="-188235" r="-100476" b="-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401435" t="-188235" r="-957" b="-12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13023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Representation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142775" t="-282692" r="-364162" b="-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00957" t="-282692" r="-201435" b="-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299524" t="-282692" r="-100476" b="-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34290" marB="34290">
                        <a:blipFill>
                          <a:blip r:embed="rId2"/>
                          <a:stretch>
                            <a:fillRect l="-401435" t="-282692" r="-957" b="-2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5972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3D085C64-4CCA-E762-91F0-139AC79FC21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75675" y="569858"/>
                <a:ext cx="4608600" cy="59223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fontAlgn="auto">
                  <a:spcAft>
                    <a:spcPts val="0"/>
                  </a:spcAft>
                </a:pPr>
                <a:r>
                  <a:rPr lang="en-US" altLang="zh-CN" sz="2600" b="0" u="sng" dirty="0">
                    <a:latin typeface="Tahoma" pitchFamily="34" charset="0"/>
                    <a:ea typeface="宋体" pitchFamily="2" charset="-122"/>
                  </a:rPr>
                  <a:t>Why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u="sng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u="sng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600" b="0" i="1" u="sng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600" b="0" u="sng" dirty="0">
                    <a:latin typeface="Tahoma" pitchFamily="34" charset="0"/>
                    <a:ea typeface="宋体" pitchFamily="2" charset="-122"/>
                  </a:rPr>
                  <a:t>?</a:t>
                </a:r>
              </a:p>
            </p:txBody>
          </p:sp>
        </mc:Choice>
        <mc:Fallback xmlns="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3D085C64-4CCA-E762-91F0-139AC79FC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675" y="569858"/>
                <a:ext cx="4608600" cy="592236"/>
              </a:xfrm>
              <a:prstGeom prst="rect">
                <a:avLst/>
              </a:prstGeom>
              <a:blipFill>
                <a:blip r:embed="rId3"/>
                <a:stretch>
                  <a:fillRect t="-4082" b="-13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12B0937-6D81-69B3-7F05-B696C108846E}"/>
              </a:ext>
            </a:extLst>
          </p:cNvPr>
          <p:cNvSpPr txBox="1">
            <a:spLocks/>
          </p:cNvSpPr>
          <p:nvPr/>
        </p:nvSpPr>
        <p:spPr>
          <a:xfrm>
            <a:off x="789107" y="4197100"/>
            <a:ext cx="7181735" cy="1152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Widely studied in high energy physics and quantum Hall physics</a:t>
            </a:r>
          </a:p>
          <a:p>
            <a:pPr fontAlgn="auto">
              <a:spcAft>
                <a:spcPts val="0"/>
              </a:spcAft>
            </a:pPr>
            <a:r>
              <a:rPr lang="en-US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4-fermion lattice realization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5053B4-625C-0BAD-A5FB-9C1B6EDDCE50}"/>
              </a:ext>
            </a:extLst>
          </p:cNvPr>
          <p:cNvSpPr txBox="1"/>
          <p:nvPr/>
        </p:nvSpPr>
        <p:spPr>
          <a:xfrm>
            <a:off x="1115550" y="5579680"/>
            <a:ext cx="66056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400" b="0" dirty="0"/>
              <a:t>M. </a:t>
            </a:r>
            <a:r>
              <a:rPr lang="en-US" altLang="zh-CN" sz="1400" b="0" dirty="0" err="1"/>
              <a:t>Günaydin</a:t>
            </a:r>
            <a:r>
              <a:rPr lang="en-US" altLang="zh-CN" sz="1400" b="0" dirty="0"/>
              <a:t>, S. V. </a:t>
            </a:r>
            <a:r>
              <a:rPr lang="en-US" altLang="zh-CN" sz="1400" b="0" dirty="0" err="1"/>
              <a:t>Ketov</a:t>
            </a:r>
            <a:r>
              <a:rPr lang="en-US" altLang="zh-CN" sz="1400" b="0" dirty="0"/>
              <a:t> NPB 467, 215; Y. Hu, C. L. Kane, PRL 120, 066801</a:t>
            </a:r>
          </a:p>
          <a:p>
            <a:pPr algn="l"/>
            <a:r>
              <a:rPr lang="en-US" altLang="zh-CN" sz="1400" b="0" dirty="0"/>
              <a:t>Z.-Q. Gao, CW, </a:t>
            </a:r>
            <a:r>
              <a:rPr lang="en-US" altLang="zh-CN" sz="1400" b="0" dirty="0" err="1"/>
              <a:t>arXiv</a:t>
            </a:r>
            <a:r>
              <a:rPr lang="en-US" altLang="zh-CN" sz="1400" b="0" dirty="0"/>
              <a:t>: 2010.14126</a:t>
            </a:r>
          </a:p>
        </p:txBody>
      </p:sp>
    </p:spTree>
    <p:extLst>
      <p:ext uri="{BB962C8B-B14F-4D97-AF65-F5344CB8AC3E}">
        <p14:creationId xmlns:p14="http://schemas.microsoft.com/office/powerpoint/2010/main" val="1500077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015DFB2A-5F73-65A1-F0E9-D53C12F52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475" y="3555101"/>
            <a:ext cx="8005715" cy="664360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258D642-C74D-3839-3F81-100D30CDD3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46715" y="429440"/>
                <a:ext cx="6956770" cy="466416"/>
              </a:xfrm>
            </p:spPr>
            <p:txBody>
              <a:bodyPr/>
              <a:lstStyle/>
              <a:p>
                <a:r>
                  <a:rPr lang="en-US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Octonion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258D642-C74D-3839-3F81-100D30CDD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46715" y="429440"/>
                <a:ext cx="6956770" cy="466416"/>
              </a:xfrm>
              <a:blipFill>
                <a:blip r:embed="rId3"/>
                <a:stretch>
                  <a:fillRect t="-19481" b="-40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F999F7C6-AF45-55B2-A90F-364B94331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042" y="991967"/>
            <a:ext cx="2807140" cy="24942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AC7B1728-B361-3163-5355-6052540D07B7}"/>
                  </a:ext>
                </a:extLst>
              </p:cNvPr>
              <p:cNvSpPr txBox="1"/>
              <p:nvPr/>
            </p:nvSpPr>
            <p:spPr bwMode="auto">
              <a:xfrm>
                <a:off x="1221228" y="2611254"/>
                <a:ext cx="3126372" cy="66343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𝑖𝑗𝑙𝑚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𝑖𝑗𝑙𝑚𝑝𝑞𝑘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𝑝𝑞𝑘</m:t>
                          </m:r>
                        </m:sub>
                      </m:sSub>
                    </m:oMath>
                  </m:oMathPara>
                </a14:m>
                <a:endParaRPr lang="en-US" altLang="zh-CN" sz="1800" b="0" i="1" dirty="0"/>
              </a:p>
              <a:p>
                <a:endParaRPr lang="zh-CN" altLang="en-US" sz="1800" b="0" i="1" dirty="0"/>
              </a:p>
            </p:txBody>
          </p:sp>
        </mc:Choice>
        <mc:Fallback xmlns="">
          <p:sp>
            <p:nvSpPr>
              <p:cNvPr id="11" name="Object 6">
                <a:extLst>
                  <a:ext uri="{FF2B5EF4-FFF2-40B4-BE49-F238E27FC236}">
                    <a16:creationId xmlns:a16="http://schemas.microsoft.com/office/drawing/2014/main" id="{AC7B1728-B361-3163-5355-6052540D0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1228" y="2611254"/>
                <a:ext cx="3126372" cy="6634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C6F95700-3444-377F-FEB5-39977026D62F}"/>
                  </a:ext>
                </a:extLst>
              </p:cNvPr>
              <p:cNvSpPr txBox="1"/>
              <p:nvPr/>
            </p:nvSpPr>
            <p:spPr bwMode="auto">
              <a:xfrm>
                <a:off x="1179075" y="2044972"/>
                <a:ext cx="3629378" cy="537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𝑙𝑚𝑘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𝑖𝑙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𝑖𝑚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𝑗𝑙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𝑖𝑗𝑙𝑚</m:t>
                          </m:r>
                        </m:sub>
                      </m:sSub>
                    </m:oMath>
                  </m:oMathPara>
                </a14:m>
                <a:endParaRPr lang="en-US" altLang="zh-CN" sz="1800" b="0" i="1" dirty="0"/>
              </a:p>
            </p:txBody>
          </p:sp>
        </mc:Choice>
        <mc:Fallback xmlns="">
          <p:sp>
            <p:nvSpPr>
              <p:cNvPr id="12" name="Object 6">
                <a:extLst>
                  <a:ext uri="{FF2B5EF4-FFF2-40B4-BE49-F238E27FC236}">
                    <a16:creationId xmlns:a16="http://schemas.microsoft.com/office/drawing/2014/main" id="{C6F95700-3444-377F-FEB5-39977026D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9075" y="2044972"/>
                <a:ext cx="3629378" cy="5371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C739DE2D-5C06-79D3-8870-35F4B9F2AC18}"/>
                  </a:ext>
                </a:extLst>
              </p:cNvPr>
              <p:cNvSpPr txBox="1"/>
              <p:nvPr/>
            </p:nvSpPr>
            <p:spPr bwMode="auto">
              <a:xfrm>
                <a:off x="1221228" y="1303334"/>
                <a:ext cx="2441411" cy="46723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𝑎𝑏𝑐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sz="1800" b="0" i="1" dirty="0"/>
              </a:p>
              <a:p>
                <a:endParaRPr lang="zh-CN" altLang="en-US" sz="1800" b="0" i="1" dirty="0"/>
              </a:p>
            </p:txBody>
          </p:sp>
        </mc:Choice>
        <mc:Fallback xmlns="">
          <p:sp>
            <p:nvSpPr>
              <p:cNvPr id="18" name="Object 6">
                <a:extLst>
                  <a:ext uri="{FF2B5EF4-FFF2-40B4-BE49-F238E27FC236}">
                    <a16:creationId xmlns:a16="http://schemas.microsoft.com/office/drawing/2014/main" id="{C739DE2D-5C06-79D3-8870-35F4B9F2A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21228" y="1303334"/>
                <a:ext cx="2441411" cy="4672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DE61884-4F74-A8CA-4829-8218CD942AD4}"/>
                  </a:ext>
                </a:extLst>
              </p:cNvPr>
              <p:cNvSpPr txBox="1"/>
              <p:nvPr/>
            </p:nvSpPr>
            <p:spPr>
              <a:xfrm>
                <a:off x="654690" y="3667413"/>
                <a:ext cx="7967310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000" b="0" dirty="0">
                    <a:solidFill>
                      <a:schemeClr val="tx1"/>
                    </a:solidFill>
                  </a:rPr>
                  <a:t>Non-associative: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𝑎𝑏𝑐𝑑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DE61884-4F74-A8CA-4829-8218CD942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90" y="3667413"/>
                <a:ext cx="7967310" cy="439736"/>
              </a:xfrm>
              <a:prstGeom prst="rect">
                <a:avLst/>
              </a:prstGeom>
              <a:blipFill>
                <a:blip r:embed="rId8"/>
                <a:stretch>
                  <a:fillRect l="-765" t="-5556" b="-18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6">
                <a:extLst>
                  <a:ext uri="{FF2B5EF4-FFF2-40B4-BE49-F238E27FC236}">
                    <a16:creationId xmlns:a16="http://schemas.microsoft.com/office/drawing/2014/main" id="{0FD02537-054B-5835-95BE-EA7F73952FC5}"/>
                  </a:ext>
                </a:extLst>
              </p:cNvPr>
              <p:cNvSpPr txBox="1"/>
              <p:nvPr/>
            </p:nvSpPr>
            <p:spPr bwMode="auto">
              <a:xfrm>
                <a:off x="6900118" y="1576969"/>
                <a:ext cx="1506074" cy="117388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031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052</m:t>
                        </m:r>
                      </m:sub>
                    </m:sSub>
                  </m:oMath>
                </a14:m>
                <a:r>
                  <a:rPr lang="en-US" altLang="zh-CN" sz="1600" b="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064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126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16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154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243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altLang="zh-CN" sz="16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365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sz="1600" b="0" i="1" dirty="0">
                  <a:solidFill>
                    <a:srgbClr val="000000"/>
                  </a:solidFill>
                </a:endParaRPr>
              </a:p>
              <a:p>
                <a:endParaRPr lang="en-US" altLang="zh-CN" sz="1800" b="0" i="1" dirty="0"/>
              </a:p>
              <a:p>
                <a:endParaRPr lang="zh-CN" altLang="en-US" sz="1800" b="0" i="1" dirty="0"/>
              </a:p>
            </p:txBody>
          </p:sp>
        </mc:Choice>
        <mc:Fallback xmlns="">
          <p:sp>
            <p:nvSpPr>
              <p:cNvPr id="23" name="Object 6">
                <a:extLst>
                  <a:ext uri="{FF2B5EF4-FFF2-40B4-BE49-F238E27FC236}">
                    <a16:creationId xmlns:a16="http://schemas.microsoft.com/office/drawing/2014/main" id="{0FD02537-054B-5835-95BE-EA7F73952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0118" y="1576969"/>
                <a:ext cx="1506074" cy="1173883"/>
              </a:xfrm>
              <a:prstGeom prst="rect">
                <a:avLst/>
              </a:prstGeom>
              <a:blipFill>
                <a:blip r:embed="rId9"/>
                <a:stretch>
                  <a:fillRect t="-208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5">
                <a:extLst>
                  <a:ext uri="{FF2B5EF4-FFF2-40B4-BE49-F238E27FC236}">
                    <a16:creationId xmlns:a16="http://schemas.microsoft.com/office/drawing/2014/main" id="{FD9DBD06-3C2B-1978-ED43-B580C25658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1500" y="4542745"/>
                <a:ext cx="7368001" cy="1008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solidFill>
                                  <a:srgbClr val="0000CC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𝑎𝑏𝑐</m:t>
                        </m:r>
                      </m:sub>
                    </m:sSub>
                    <m:sSub>
                      <m:sSubPr>
                        <m:ctrlP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</a:rPr>
                      <m:t>;     (0</m:t>
                    </m:r>
                    <m:r>
                      <a:rPr lang="en-US" altLang="zh-CN" sz="2000" b="0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0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</a:rPr>
                      <m:t>≤6</m:t>
                    </m:r>
                    <m:r>
                      <a:rPr lang="zh-CN" altLang="en-US" sz="2000" b="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≤6)</m:t>
                    </m:r>
                  </m:oMath>
                </a14:m>
                <a:r>
                  <a:rPr lang="en-US" altLang="zh-CN" sz="2000" b="0" dirty="0">
                    <a:solidFill>
                      <a:srgbClr val="0000CC"/>
                    </a:solidFill>
                    <a:latin typeface="Tahoma" pitchFamily="34" charset="0"/>
                    <a:ea typeface="宋体" pitchFamily="2" charset="-122"/>
                  </a:rPr>
                  <a:t>      </a:t>
                </a:r>
              </a:p>
              <a:p>
                <a:pPr eaLnBrk="1" hangingPunct="1">
                  <a:spcBef>
                    <a:spcPct val="50000"/>
                  </a:spcBef>
                  <a:buNone/>
                  <a:defRPr/>
                </a:pPr>
                <a:r>
                  <a:rPr lang="en-US" altLang="zh-CN" sz="2000" b="0" dirty="0">
                    <a:solidFill>
                      <a:srgbClr val="0000CC"/>
                    </a:solidFill>
                    <a:latin typeface="Tahoma" pitchFamily="34" charset="0"/>
                    <a:ea typeface="宋体" pitchFamily="2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𝑎𝑏𝑐</m:t>
                        </m:r>
                      </m:sub>
                    </m:sSub>
                    <m:sSub>
                      <m:sSubPr>
                        <m:ctrlPr>
                          <a:rPr lang="en-US" altLang="zh-CN" sz="20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𝑏𝑐</m:t>
                        </m:r>
                      </m:sub>
                    </m:sSub>
                    <m:r>
                      <a:rPr lang="en-US" altLang="zh-CN" sz="2000" b="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b="0" dirty="0">
                    <a:solidFill>
                      <a:srgbClr val="0000CC"/>
                    </a:solidFill>
                    <a:latin typeface="Tahoma" panose="020B0604030504040204" pitchFamily="34" charset="0"/>
                  </a:rPr>
                  <a:t>.</a:t>
                </a:r>
                <a:r>
                  <a:rPr lang="en-US" altLang="zh-CN" sz="2000" b="0" dirty="0">
                    <a:solidFill>
                      <a:srgbClr val="0000CC"/>
                    </a:solidFill>
                    <a:latin typeface="Tahoma" pitchFamily="34" charset="0"/>
                    <a:ea typeface="宋体" pitchFamily="2" charset="-122"/>
                  </a:rPr>
                  <a:t>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 Box 25">
                <a:extLst>
                  <a:ext uri="{FF2B5EF4-FFF2-40B4-BE49-F238E27FC236}">
                    <a16:creationId xmlns:a16="http://schemas.microsoft.com/office/drawing/2014/main" id="{FD9DBD06-3C2B-1978-ED43-B580C2565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00" y="4542745"/>
                <a:ext cx="7368001" cy="1008161"/>
              </a:xfrm>
              <a:prstGeom prst="rect">
                <a:avLst/>
              </a:prstGeom>
              <a:blipFill>
                <a:blip r:embed="rId10"/>
                <a:stretch>
                  <a:fillRect l="-1158" t="-1807" b="-96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5">
                <a:extLst>
                  <a:ext uri="{FF2B5EF4-FFF2-40B4-BE49-F238E27FC236}">
                    <a16:creationId xmlns:a16="http://schemas.microsoft.com/office/drawing/2014/main" id="{A9A460BF-4DAE-8A67-16C7-CF492AC910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3874" y="5797076"/>
                <a:ext cx="6759281" cy="547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d>
                      <m:dPr>
                        <m:ctrlP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1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b>
                      <m:sSubPr>
                        <m:ctrlP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𝑎𝑏𝑐𝑑</m:t>
                        </m:r>
                      </m:sub>
                    </m:sSub>
                    <m:sSub>
                      <m:sSubPr>
                        <m:ctrlP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𝑐𝑑</m:t>
                        </m:r>
                      </m:sub>
                    </m:sSub>
                    <m:d>
                      <m:dPr>
                        <m:ctrlP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0000CC"/>
                        </a:solidFill>
                        <a:effectLst/>
                        <a:latin typeface="Cambria Math" panose="02040503050406030204" pitchFamily="18" charset="0"/>
                      </a:rPr>
                      <m:t>;   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3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𝑎𝑏𝑐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𝑏𝑐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.</m:t>
                    </m:r>
                  </m:oMath>
                </a14:m>
                <a:r>
                  <a:rPr lang="en-US" altLang="zh-CN" sz="2000" b="0" dirty="0">
                    <a:solidFill>
                      <a:srgbClr val="0000CC"/>
                    </a:solidFill>
                    <a:latin typeface="Tahoma" pitchFamily="34" charset="0"/>
                    <a:ea typeface="宋体" pitchFamily="2" charset="-122"/>
                  </a:rPr>
                  <a:t>     </a:t>
                </a:r>
              </a:p>
            </p:txBody>
          </p:sp>
        </mc:Choice>
        <mc:Fallback xmlns="">
          <p:sp>
            <p:nvSpPr>
              <p:cNvPr id="5" name="Text Box 25">
                <a:extLst>
                  <a:ext uri="{FF2B5EF4-FFF2-40B4-BE49-F238E27FC236}">
                    <a16:creationId xmlns:a16="http://schemas.microsoft.com/office/drawing/2014/main" id="{A9A460BF-4DAE-8A67-16C7-CF492AC91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3874" y="5797076"/>
                <a:ext cx="6759281" cy="5471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925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/>
          <p:cNvSpPr txBox="1">
            <a:spLocks noChangeArrowheads="1"/>
          </p:cNvSpPr>
          <p:nvPr/>
        </p:nvSpPr>
        <p:spPr bwMode="auto">
          <a:xfrm>
            <a:off x="847725" y="779055"/>
            <a:ext cx="744855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</a:rPr>
              <a:t>Collaborators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Tahoma" pitchFamily="34" charset="0"/>
              </a:rPr>
              <a:t>Zhi-</a:t>
            </a:r>
            <a:r>
              <a:rPr lang="en-US" altLang="zh-CN" sz="2000" b="0" dirty="0" err="1">
                <a:solidFill>
                  <a:srgbClr val="000000"/>
                </a:solidFill>
                <a:latin typeface="Tahoma" pitchFamily="34" charset="0"/>
              </a:rPr>
              <a:t>qiang</a:t>
            </a:r>
            <a:r>
              <a:rPr lang="en-US" altLang="zh-CN" sz="2000" b="0" dirty="0">
                <a:solidFill>
                  <a:srgbClr val="000000"/>
                </a:solidFill>
                <a:latin typeface="Tahoma" pitchFamily="34" charset="0"/>
              </a:rPr>
              <a:t> Gao                      (Berkeley)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0" dirty="0" err="1">
                <a:solidFill>
                  <a:srgbClr val="000000"/>
                </a:solidFill>
                <a:latin typeface="Tahoma" pitchFamily="34" charset="0"/>
              </a:rPr>
              <a:t>Shenglong</a:t>
            </a:r>
            <a:r>
              <a:rPr lang="en-US" altLang="zh-CN" sz="2000" b="0" dirty="0">
                <a:solidFill>
                  <a:srgbClr val="000000"/>
                </a:solidFill>
                <a:latin typeface="Tahoma" pitchFamily="34" charset="0"/>
              </a:rPr>
              <a:t> Xu                       (Texas A&amp;M)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Tahoma" pitchFamily="34" charset="0"/>
              </a:rPr>
              <a:t>Da Wang 	                   (UCSD</a:t>
            </a:r>
            <a:r>
              <a:rPr lang="en-US" altLang="zh-CN" sz="2000" b="0" dirty="0">
                <a:solidFill>
                  <a:srgbClr val="000000"/>
                </a:solidFill>
                <a:latin typeface="Tahoma" pitchFamily="34" charset="0"/>
                <a:sym typeface="Wingdings" panose="05000000000000000000" pitchFamily="2" charset="2"/>
              </a:rPr>
              <a:t> Nanjing Univ.</a:t>
            </a:r>
            <a:r>
              <a:rPr lang="en-US" altLang="zh-CN" sz="2000" b="0" dirty="0">
                <a:solidFill>
                  <a:srgbClr val="000000"/>
                </a:solidFill>
                <a:latin typeface="Tahoma" pitchFamily="34" charset="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Tahoma" pitchFamily="34" charset="0"/>
                <a:sym typeface="Wingdings" pitchFamily="2" charset="2"/>
              </a:rPr>
              <a:t>Yu Wang, Zhi-Chao Zhou       (Wuhan Univ.) </a:t>
            </a:r>
            <a:endParaRPr lang="en-US" altLang="zh-CN" sz="2000" b="0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751229" y="3659430"/>
            <a:ext cx="733535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Tahoma" pitchFamily="34" charset="0"/>
              </a:rPr>
              <a:t>Collaborators on earlier works:  S. C. Zhang (Stanford),  J. P.  Hu (Purdue),  S. Chen and Y. P. Wang (IOP, CAS).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000" b="0" dirty="0">
              <a:solidFill>
                <a:srgbClr val="0000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0" dirty="0">
                <a:solidFill>
                  <a:srgbClr val="000000"/>
                </a:solidFill>
                <a:latin typeface="Tahoma" pitchFamily="34" charset="0"/>
              </a:rPr>
              <a:t>Acknowledgments:  A. L. Fetter(Stanford),  E. </a:t>
            </a:r>
            <a:r>
              <a:rPr lang="en-US" altLang="zh-CN" sz="2000" b="0" dirty="0" err="1">
                <a:solidFill>
                  <a:srgbClr val="000000"/>
                </a:solidFill>
                <a:latin typeface="Tahoma" pitchFamily="34" charset="0"/>
              </a:rPr>
              <a:t>Fradkin</a:t>
            </a:r>
            <a:r>
              <a:rPr lang="en-US" altLang="zh-CN" sz="2000" b="0" dirty="0">
                <a:solidFill>
                  <a:srgbClr val="000000"/>
                </a:solidFill>
                <a:latin typeface="Tahoma" pitchFamily="34" charset="0"/>
              </a:rPr>
              <a:t> (UIUC),  T. L. Ho (OSU),  Z. Q. Ma (CAS),  J. Hirsch,  D. </a:t>
            </a:r>
            <a:r>
              <a:rPr lang="en-US" altLang="zh-CN" sz="2000" b="0" dirty="0" err="1">
                <a:solidFill>
                  <a:srgbClr val="000000"/>
                </a:solidFill>
                <a:latin typeface="Tahoma" pitchFamily="34" charset="0"/>
              </a:rPr>
              <a:t>Arovas</a:t>
            </a:r>
            <a:r>
              <a:rPr lang="en-US" altLang="zh-CN" sz="2000" b="0" dirty="0">
                <a:solidFill>
                  <a:srgbClr val="000000"/>
                </a:solidFill>
                <a:latin typeface="Tahoma" pitchFamily="34" charset="0"/>
              </a:rPr>
              <a:t> (UCSD),  Y. Takahashi (Kyoto Univ.),  F. Zhou (UBC)</a:t>
            </a: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055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EF9D38B-3F6E-4CA5-B9D5-983B686CD466}" type="slidenum">
              <a:rPr lang="en-US" altLang="zh-CN" sz="1400" smtClean="0">
                <a:solidFill>
                  <a:srgbClr val="000000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solidFill>
                <a:srgbClr val="000000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96F1C-340D-FA0A-D30C-C2F339E96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66C30368-0CA4-5C90-674A-8D8D1477D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404" y="5492841"/>
            <a:ext cx="3878905" cy="886280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24" name="AutoShape 2">
            <a:extLst>
              <a:ext uri="{FF2B5EF4-FFF2-40B4-BE49-F238E27FC236}">
                <a16:creationId xmlns:a16="http://schemas.microsoft.com/office/drawing/2014/main" id="{D59A5942-77EF-A7E1-251C-1B5C138FC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569" y="2238445"/>
            <a:ext cx="6012211" cy="1008024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ACACE-C813-F0ED-2F82-3F78847D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063" y="426881"/>
            <a:ext cx="6623580" cy="466416"/>
          </a:xfrm>
        </p:spPr>
        <p:txBody>
          <a:bodyPr/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G2, SO(7)-A, 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SO(7)-</a:t>
            </a:r>
            <a:r>
              <a:rPr lang="en-US" altLang="zh-CN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B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DDAB10AC-1C60-1979-5095-A0970FE5BC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7011" y="2354332"/>
                <a:ext cx="6298420" cy="77624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DDAB10AC-1C60-1979-5095-A0970FE5BC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7011" y="2354332"/>
                <a:ext cx="6298420" cy="77624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82B58CC-2B3F-C53C-CD06-05C4F26F51FA}"/>
              </a:ext>
            </a:extLst>
          </p:cNvPr>
          <p:cNvSpPr txBox="1">
            <a:spLocks/>
          </p:cNvSpPr>
          <p:nvPr/>
        </p:nvSpPr>
        <p:spPr>
          <a:xfrm>
            <a:off x="5171612" y="1044615"/>
            <a:ext cx="3393315" cy="3456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0" dirty="0"/>
              <a:t>Z.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Gao,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C.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Wu,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arxiv:201014126</a:t>
            </a:r>
            <a:endParaRPr lang="en-US" sz="15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5">
                <a:extLst>
                  <a:ext uri="{FF2B5EF4-FFF2-40B4-BE49-F238E27FC236}">
                    <a16:creationId xmlns:a16="http://schemas.microsoft.com/office/drawing/2014/main" id="{A7DFA41D-5595-8810-E4D2-8FD3CACDC9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715" y="1418138"/>
                <a:ext cx="7718212" cy="6067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𝑆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𝑂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(7)</m:t>
                    </m:r>
                  </m:oMath>
                </a14:m>
                <a:r>
                  <a:rPr lang="en-US" altLang="zh-CN" sz="2000" b="0" dirty="0">
                    <a:solidFill>
                      <a:srgbClr val="0000CC"/>
                    </a:solidFill>
                    <a:ea typeface="宋体" pitchFamily="2" charset="-122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𝑎𝑏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𝐺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𝑎𝑏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3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𝑎𝑏𝑐</m:t>
                        </m:r>
                      </m:sub>
                    </m:sSub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𝑐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;   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𝑎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𝑖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𝑎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′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𝜋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𝑎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𝑖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𝑎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)</m:t>
                    </m:r>
                  </m:oMath>
                </a14:m>
                <a:r>
                  <a:rPr lang="en-US" altLang="zh-CN" sz="2000" b="0" dirty="0">
                    <a:solidFill>
                      <a:srgbClr val="0000CC"/>
                    </a:solidFill>
                    <a:latin typeface="Tahoma" pitchFamily="34" charset="0"/>
                    <a:ea typeface="宋体" pitchFamily="2" charset="-122"/>
                  </a:rPr>
                  <a:t>     </a:t>
                </a:r>
              </a:p>
            </p:txBody>
          </p:sp>
        </mc:Choice>
        <mc:Fallback xmlns="">
          <p:sp>
            <p:nvSpPr>
              <p:cNvPr id="4" name="Text Box 25">
                <a:extLst>
                  <a:ext uri="{FF2B5EF4-FFF2-40B4-BE49-F238E27FC236}">
                    <a16:creationId xmlns:a16="http://schemas.microsoft.com/office/drawing/2014/main" id="{A7DFA41D-5595-8810-E4D2-8FD3CACDC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6715" y="1418138"/>
                <a:ext cx="7718212" cy="606769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2205D2D-B690-019E-30DF-BE60F55FA0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883650" y="3523029"/>
                <a:ext cx="4984620" cy="466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bSup>
                        <m:sSubSup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𝑎𝑏𝑐𝑑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b>
                        <m:sSubPr>
                          <m:ctrlP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000" b="0" kern="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2205D2D-B690-019E-30DF-BE60F55FA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3650" y="3523029"/>
                <a:ext cx="4984620" cy="466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415691D-BDBC-CBD8-4E76-CFA4684D6C30}"/>
                  </a:ext>
                </a:extLst>
              </p:cNvPr>
              <p:cNvSpPr txBox="1"/>
              <p:nvPr/>
            </p:nvSpPr>
            <p:spPr>
              <a:xfrm>
                <a:off x="1307575" y="4209532"/>
                <a:ext cx="6224371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kumimoji="1" lang="en-US" altLang="zh-CN" b="0" dirty="0">
                    <a:ea typeface="Times New Roman" charset="0"/>
                    <a:cs typeface="Times New Roman" charset="0"/>
                  </a:rPr>
                  <a:t> maps generators of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Times New Roman" charset="0"/>
                        <a:cs typeface="Times New Roman" charset="0"/>
                      </a:rPr>
                      <m:t>𝑆𝑂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7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en-US" altLang="zh-CN" b="0" dirty="0">
                    <a:ea typeface="Times New Roman" charset="0"/>
                    <a:cs typeface="Times New Roman" charset="0"/>
                  </a:rPr>
                  <a:t> </a:t>
                </a:r>
                <a:r>
                  <a:rPr kumimoji="1" lang="en-US" altLang="zh-CN" b="0" dirty="0">
                    <a:ea typeface="Times New Roman" charset="0"/>
                    <a:cs typeface="Times New Roman" charset="0"/>
                    <a:sym typeface="Wingdings" panose="05000000000000000000" pitchFamily="2" charset="2"/>
                  </a:rPr>
                  <a:t></a:t>
                </a:r>
                <a:r>
                  <a:rPr kumimoji="1" lang="en-US" altLang="zh-CN" b="0" dirty="0"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Times New Roman" charset="0"/>
                        <a:cs typeface="Times New Roman" charset="0"/>
                      </a:rPr>
                      <m:t>𝑆𝑂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7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𝐵</m:t>
                        </m:r>
                      </m:sub>
                    </m:sSub>
                  </m:oMath>
                </a14:m>
                <a:endParaRPr kumimoji="1" lang="en-US" altLang="zh-CN" b="0" dirty="0"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415691D-BDBC-CBD8-4E76-CFA4684D6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575" y="4209532"/>
                <a:ext cx="6224371" cy="430887"/>
              </a:xfrm>
              <a:prstGeom prst="rect">
                <a:avLst/>
              </a:prstGeom>
              <a:blipFill>
                <a:blip r:embed="rId6"/>
                <a:stretch>
                  <a:fillRect l="-98" t="-10000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5890B74-B649-79BD-D999-AC58AA8E719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783920" y="5722828"/>
                <a:ext cx="3576159" cy="4664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CN" sz="2000" b="0" i="1" kern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b>
                        <m:sSub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  <m:sup>
                          <m:r>
                            <a:rPr lang="en-US" altLang="zh-CN" sz="2000" b="0" i="1" kern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ker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000" b="0" kern="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5890B74-B649-79BD-D999-AC58AA8E7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3920" y="5722828"/>
                <a:ext cx="3576159" cy="46641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5AFCFB8-6FB1-5120-4F44-71D7FD1352CF}"/>
                  </a:ext>
                </a:extLst>
              </p:cNvPr>
              <p:cNvSpPr txBox="1"/>
              <p:nvPr/>
            </p:nvSpPr>
            <p:spPr>
              <a:xfrm>
                <a:off x="1776101" y="4773175"/>
                <a:ext cx="5491360" cy="604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sgn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b>
                      <m:sSub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f>
                          <m:f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sgn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bSup>
                      <m:sSub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f>
                          <m:f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0" dirty="0">
                    <a:solidFill>
                      <a:schemeClr val="tx1"/>
                    </a:solidFill>
                  </a:rPr>
                  <a:t>.</a:t>
                </a:r>
                <a:endParaRPr lang="zh-CN" altLang="en-US" sz="1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5AFCFB8-6FB1-5120-4F44-71D7FD135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101" y="4773175"/>
                <a:ext cx="5491360" cy="6048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587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5079" y="1372124"/>
            <a:ext cx="7071985" cy="314921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ea typeface="Times New Roman" charset="0"/>
                <a:cs typeface="Times New Roman" charset="0"/>
              </a:rPr>
              <a:t>Single-site problem.</a:t>
            </a:r>
          </a:p>
          <a:p>
            <a:r>
              <a:rPr kumimoji="1" lang="en-US" altLang="zh-CN" dirty="0">
                <a:ea typeface="Times New Roman" charset="0"/>
                <a:cs typeface="Times New Roman" charset="0"/>
              </a:rPr>
              <a:t>16d Hilbert space for spin-3/2 fermion on each site.</a:t>
            </a:r>
          </a:p>
          <a:p>
            <a:r>
              <a:rPr kumimoji="1" lang="en-US" altLang="zh-CN" dirty="0">
                <a:ea typeface="Times New Roman" charset="0"/>
                <a:cs typeface="Times New Roman" charset="0"/>
              </a:rPr>
              <a:t>16 = 1d bosonic singlet (B</a:t>
            </a:r>
            <a:r>
              <a:rPr kumimoji="1" lang="en-US" altLang="zh-CN" sz="1500" dirty="0">
                <a:ea typeface="Times New Roman" charset="0"/>
                <a:cs typeface="Times New Roman" charset="0"/>
              </a:rPr>
              <a:t>1</a:t>
            </a:r>
            <a:r>
              <a:rPr kumimoji="1" lang="en-US" altLang="zh-CN" dirty="0">
                <a:ea typeface="Times New Roman" charset="0"/>
                <a:cs typeface="Times New Roman" charset="0"/>
              </a:rPr>
              <a:t>) </a:t>
            </a:r>
          </a:p>
          <a:p>
            <a:pPr marL="0" indent="0">
              <a:buNone/>
            </a:pPr>
            <a:r>
              <a:rPr kumimoji="1" lang="en-US" altLang="zh-CN" dirty="0">
                <a:ea typeface="Times New Roman" charset="0"/>
                <a:cs typeface="Times New Roman" charset="0"/>
              </a:rPr>
              <a:t>        + 1d fermionic singlet (F</a:t>
            </a:r>
            <a:r>
              <a:rPr kumimoji="1" lang="en-US" altLang="zh-CN" sz="1500" dirty="0">
                <a:ea typeface="Times New Roman" charset="0"/>
                <a:cs typeface="Times New Roman" charset="0"/>
              </a:rPr>
              <a:t>1</a:t>
            </a:r>
            <a:r>
              <a:rPr kumimoji="1" lang="en-US" altLang="zh-CN" dirty="0">
                <a:ea typeface="Times New Roman" charset="0"/>
                <a:cs typeface="Times New Roman" charset="0"/>
              </a:rPr>
              <a:t>) </a:t>
            </a:r>
          </a:p>
          <a:p>
            <a:pPr marL="0" indent="0">
              <a:buNone/>
            </a:pPr>
            <a:r>
              <a:rPr kumimoji="1" lang="en-US" altLang="zh-CN" dirty="0">
                <a:ea typeface="Times New Roman" charset="0"/>
                <a:cs typeface="Times New Roman" charset="0"/>
              </a:rPr>
              <a:t>        + 7d bosonic vector (B</a:t>
            </a:r>
            <a:r>
              <a:rPr kumimoji="1" lang="en-US" altLang="zh-CN" sz="1500" dirty="0">
                <a:ea typeface="Times New Roman" charset="0"/>
                <a:cs typeface="Times New Roman" charset="0"/>
              </a:rPr>
              <a:t>7</a:t>
            </a:r>
            <a:r>
              <a:rPr kumimoji="1" lang="en-US" altLang="zh-CN" dirty="0">
                <a:ea typeface="Times New Roman" charset="0"/>
                <a:cs typeface="Times New Roman" charset="0"/>
              </a:rPr>
              <a:t>) </a:t>
            </a:r>
          </a:p>
          <a:p>
            <a:pPr marL="0" indent="0">
              <a:buNone/>
            </a:pPr>
            <a:r>
              <a:rPr kumimoji="1" lang="en-US" altLang="zh-CN" dirty="0">
                <a:ea typeface="Times New Roman" charset="0"/>
                <a:cs typeface="Times New Roman" charset="0"/>
              </a:rPr>
              <a:t>        + 7d fermionic vector (F</a:t>
            </a:r>
            <a:r>
              <a:rPr kumimoji="1" lang="en-US" altLang="zh-CN" sz="1500" dirty="0">
                <a:ea typeface="Times New Roman" charset="0"/>
                <a:cs typeface="Times New Roman" charset="0"/>
              </a:rPr>
              <a:t>7</a:t>
            </a:r>
            <a:r>
              <a:rPr kumimoji="1" lang="en-US" altLang="zh-CN" dirty="0">
                <a:ea typeface="Times New Roman" charset="0"/>
                <a:cs typeface="Times New Roman" charset="0"/>
              </a:rPr>
              <a:t>).</a:t>
            </a:r>
          </a:p>
          <a:p>
            <a:pPr marL="0" indent="0">
              <a:buNone/>
            </a:pPr>
            <a:endParaRPr kumimoji="1" lang="en-US" altLang="zh-CN" dirty="0">
              <a:ea typeface="Times New Roman" charset="0"/>
              <a:cs typeface="Times New Roman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48BF5D-FED3-5914-9F7F-65CD11B61982}"/>
              </a:ext>
            </a:extLst>
          </p:cNvPr>
          <p:cNvSpPr txBox="1">
            <a:spLocks/>
          </p:cNvSpPr>
          <p:nvPr/>
        </p:nvSpPr>
        <p:spPr>
          <a:xfrm>
            <a:off x="6377035" y="588674"/>
            <a:ext cx="1518098" cy="52618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500" b="0" dirty="0">
                <a:solidFill>
                  <a:prstClr val="black"/>
                </a:solidFill>
                <a:latin typeface="Calibri" panose="020F0502020204030204"/>
              </a:rPr>
              <a:t>Z.-Q. Gao, </a:t>
            </a: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CW</a:t>
            </a:r>
            <a:r>
              <a:rPr lang="en-US" sz="1500" b="0" dirty="0">
                <a:solidFill>
                  <a:prstClr val="black"/>
                </a:solidFill>
                <a:latin typeface="Calibri" panose="020F0502020204030204"/>
              </a:rPr>
              <a:t>,</a:t>
            </a:r>
          </a:p>
          <a:p>
            <a:pPr mar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500" b="0" dirty="0" err="1">
                <a:solidFill>
                  <a:prstClr val="black"/>
                </a:solidFill>
                <a:latin typeface="Calibri" panose="020F0502020204030204"/>
              </a:rPr>
              <a:t>arXiv</a:t>
            </a:r>
            <a:r>
              <a:rPr lang="en-US" sz="1500" b="0" dirty="0">
                <a:solidFill>
                  <a:prstClr val="black"/>
                </a:solidFill>
                <a:latin typeface="Calibri" panose="020F0502020204030204"/>
              </a:rPr>
              <a:t>: 2010.14126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952C91-E92B-E539-F135-8E00B79608A0}"/>
              </a:ext>
            </a:extLst>
          </p:cNvPr>
          <p:cNvSpPr txBox="1">
            <a:spLocks/>
          </p:cNvSpPr>
          <p:nvPr/>
        </p:nvSpPr>
        <p:spPr>
          <a:xfrm>
            <a:off x="846715" y="661162"/>
            <a:ext cx="6956770" cy="466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2800" b="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 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9DB80D3-578C-6FEE-FEA2-88DA155486D2}"/>
                  </a:ext>
                </a:extLst>
              </p:cNvPr>
              <p:cNvSpPr txBox="1"/>
              <p:nvPr/>
            </p:nvSpPr>
            <p:spPr>
              <a:xfrm>
                <a:off x="725079" y="4293447"/>
                <a:ext cx="3693301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kumimoji="1" lang="en-US" altLang="zh-CN" sz="2000" b="0" dirty="0">
                    <a:solidFill>
                      <a:schemeClr val="tx1"/>
                    </a:solidFill>
                    <a:ea typeface="Times New Roman" charset="0"/>
                    <a:cs typeface="Times New Roman" charset="0"/>
                  </a:rPr>
                  <a:t>Duality between bosonic and fermionic states through</a:t>
                </a:r>
                <a:r>
                  <a:rPr lang="en-US" altLang="zh-CN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9DB80D3-578C-6FEE-FEA2-88DA15548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79" y="4293447"/>
                <a:ext cx="3693301" cy="707886"/>
              </a:xfrm>
              <a:prstGeom prst="rect">
                <a:avLst/>
              </a:prstGeom>
              <a:blipFill>
                <a:blip r:embed="rId3"/>
                <a:stretch>
                  <a:fillRect l="-1815" t="-4310"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C592B28-1399-B231-E25E-B599720624B2}"/>
                  </a:ext>
                </a:extLst>
              </p:cNvPr>
              <p:cNvSpPr txBox="1"/>
              <p:nvPr/>
            </p:nvSpPr>
            <p:spPr>
              <a:xfrm>
                <a:off x="619017" y="5871066"/>
                <a:ext cx="479789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kumimoji="1" lang="en-US" altLang="zh-CN" sz="2000" b="0" dirty="0">
                    <a:ea typeface="Times New Roman" charset="0"/>
                    <a:cs typeface="Times New Roman" charset="0"/>
                  </a:rPr>
                  <a:t>Self-duality at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zh-CN" sz="2000" b="0" dirty="0">
                    <a:ea typeface="Times New Roman" charset="0"/>
                    <a:cs typeface="Times New Roman" charset="0"/>
                  </a:rPr>
                  <a:t> (red line).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C592B28-1399-B231-E25E-B59972062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17" y="5871066"/>
                <a:ext cx="4797893" cy="400110"/>
              </a:xfrm>
              <a:prstGeom prst="rect">
                <a:avLst/>
              </a:prstGeom>
              <a:blipFill>
                <a:blip r:embed="rId4"/>
                <a:stretch>
                  <a:fillRect l="-1398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97235E59-9BF3-E410-254A-DA93E1AD9EE9}"/>
              </a:ext>
            </a:extLst>
          </p:cNvPr>
          <p:cNvGrpSpPr/>
          <p:nvPr/>
        </p:nvGrpSpPr>
        <p:grpSpPr>
          <a:xfrm>
            <a:off x="5532125" y="2064751"/>
            <a:ext cx="3456450" cy="3169284"/>
            <a:chOff x="5532125" y="2064751"/>
            <a:chExt cx="3456450" cy="3169284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FB966E0-440E-3E5D-61F2-8B84D47A756D}"/>
                </a:ext>
              </a:extLst>
            </p:cNvPr>
            <p:cNvGrpSpPr/>
            <p:nvPr/>
          </p:nvGrpSpPr>
          <p:grpSpPr>
            <a:xfrm>
              <a:off x="5532125" y="2507280"/>
              <a:ext cx="2649945" cy="2726755"/>
              <a:chOff x="6045480" y="2922662"/>
              <a:chExt cx="2851319" cy="2884017"/>
            </a:xfrm>
          </p:grpSpPr>
          <p:pic>
            <p:nvPicPr>
              <p:cNvPr id="11" name="Picture 9">
                <a:extLst>
                  <a:ext uri="{FF2B5EF4-FFF2-40B4-BE49-F238E27FC236}">
                    <a16:creationId xmlns:a16="http://schemas.microsoft.com/office/drawing/2014/main" id="{CA79474B-0FC6-DFB6-A3F9-4815F4D4E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5480" y="2922662"/>
                <a:ext cx="2851319" cy="2884017"/>
              </a:xfrm>
              <a:prstGeom prst="rect">
                <a:avLst/>
              </a:prstGeom>
            </p:spPr>
          </p:pic>
          <p:cxnSp>
            <p:nvCxnSpPr>
              <p:cNvPr id="13" name="Straight Arrow Connector 7">
                <a:extLst>
                  <a:ext uri="{FF2B5EF4-FFF2-40B4-BE49-F238E27FC236}">
                    <a16:creationId xmlns:a16="http://schemas.microsoft.com/office/drawing/2014/main" id="{57B456AF-4F2B-9195-F9F0-2201152DB504}"/>
                  </a:ext>
                </a:extLst>
              </p:cNvPr>
              <p:cNvCxnSpPr/>
              <p:nvPr/>
            </p:nvCxnSpPr>
            <p:spPr>
              <a:xfrm>
                <a:off x="7636422" y="3832650"/>
                <a:ext cx="336430" cy="355840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8">
                <a:extLst>
                  <a:ext uri="{FF2B5EF4-FFF2-40B4-BE49-F238E27FC236}">
                    <a16:creationId xmlns:a16="http://schemas.microsoft.com/office/drawing/2014/main" id="{82065066-008D-5D4F-CD87-30AF87C12E9D}"/>
                  </a:ext>
                </a:extLst>
              </p:cNvPr>
              <p:cNvCxnSpPr/>
              <p:nvPr/>
            </p:nvCxnSpPr>
            <p:spPr>
              <a:xfrm>
                <a:off x="6962676" y="4501394"/>
                <a:ext cx="336430" cy="355840"/>
              </a:xfrm>
              <a:prstGeom prst="straightConnector1">
                <a:avLst/>
              </a:prstGeom>
              <a:ln w="57150">
                <a:headEnd type="triangle"/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30F3A376-5085-506F-9383-875570136BF4}"/>
                    </a:ext>
                  </a:extLst>
                </p:cNvPr>
                <p:cNvSpPr txBox="1"/>
                <p:nvPr/>
              </p:nvSpPr>
              <p:spPr>
                <a:xfrm>
                  <a:off x="7990045" y="3938387"/>
                  <a:ext cx="99853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US" altLang="zh-CN" sz="20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30F3A376-5085-506F-9383-875570136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045" y="3938387"/>
                  <a:ext cx="998530" cy="400110"/>
                </a:xfrm>
                <a:prstGeom prst="rect">
                  <a:avLst/>
                </a:prstGeom>
                <a:blipFill>
                  <a:blip r:embed="rId6"/>
                  <a:stretch>
                    <a:fillRect r="-610"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B2729FE8-47D5-28A1-C2EB-AE34E3983746}"/>
                    </a:ext>
                  </a:extLst>
                </p:cNvPr>
                <p:cNvSpPr txBox="1"/>
                <p:nvPr/>
              </p:nvSpPr>
              <p:spPr>
                <a:xfrm>
                  <a:off x="6522115" y="2064751"/>
                  <a:ext cx="99853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(7)</m:t>
                        </m:r>
                      </m:oMath>
                    </m:oMathPara>
                  </a14:m>
                  <a:endParaRPr lang="en-US" altLang="zh-CN" sz="2000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B2729FE8-47D5-28A1-C2EB-AE34E39837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115" y="2064751"/>
                  <a:ext cx="998530" cy="400110"/>
                </a:xfrm>
                <a:prstGeom prst="rect">
                  <a:avLst/>
                </a:prstGeom>
                <a:blipFill>
                  <a:blip r:embed="rId7"/>
                  <a:stretch>
                    <a:fillRect r="-1829"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BF1A1EE-3118-7DC0-6BD5-C7A1C84E8D9B}"/>
              </a:ext>
            </a:extLst>
          </p:cNvPr>
          <p:cNvSpPr txBox="1"/>
          <p:nvPr/>
        </p:nvSpPr>
        <p:spPr>
          <a:xfrm>
            <a:off x="4572000" y="5270432"/>
            <a:ext cx="44662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kumimoji="1" lang="en-US" altLang="zh-CN" b="0" dirty="0">
                <a:ea typeface="Times New Roman" charset="0"/>
                <a:cs typeface="Times New Roman" charset="0"/>
              </a:rPr>
              <a:t>level spectra of two lowest states</a:t>
            </a:r>
          </a:p>
        </p:txBody>
      </p:sp>
    </p:spTree>
    <p:extLst>
      <p:ext uri="{BB962C8B-B14F-4D97-AF65-F5344CB8AC3E}">
        <p14:creationId xmlns:p14="http://schemas.microsoft.com/office/powerpoint/2010/main" val="92553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19115" y="1623965"/>
                <a:ext cx="4416575" cy="43262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ea typeface="Times New Roman" charset="0"/>
                    <a:cs typeface="Times New Roman" charset="0"/>
                  </a:rPr>
                  <a:t>In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Times New Roman" charset="0"/>
                        <a:cs typeface="Times New Roman" charset="0"/>
                      </a:rPr>
                      <m:t>𝐴</m:t>
                    </m:r>
                  </m:oMath>
                </a14:m>
                <a:r>
                  <a:rPr kumimoji="1" lang="en-US" altLang="zh-CN" dirty="0"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Times New Roman" charset="0"/>
                        <a:cs typeface="Times New Roman" charset="0"/>
                      </a:rPr>
                      <m:t>𝐵</m:t>
                    </m:r>
                  </m:oMath>
                </a14:m>
                <a:r>
                  <a:rPr kumimoji="1" lang="en-US" altLang="zh-CN" dirty="0">
                    <a:ea typeface="Times New Roman" charset="0"/>
                    <a:cs typeface="Times New Roman" charset="0"/>
                  </a:rPr>
                  <a:t> regions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>
                    <a:ea typeface="Times New Roman" charset="0"/>
                    <a:cs typeface="Times New Roman" charset="0"/>
                  </a:rPr>
                  <a:t> /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Times New Roman" charset="0"/>
                        <a:cs typeface="Times New Roman" charset="0"/>
                      </a:rPr>
                      <m:t>𝑆𝑈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ea typeface="Times New Roman" charset="0"/>
                        <a:cs typeface="Times New Roman" charset="0"/>
                      </a:rPr>
                      <m:t>(3)</m:t>
                    </m:r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∼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𝑆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6</m:t>
                        </m:r>
                      </m:sup>
                    </m:sSup>
                  </m:oMath>
                </a14:m>
                <a:endParaRPr kumimoji="1"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endParaRPr kumimoji="1" lang="en-US" altLang="zh-CN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9115" y="1623965"/>
                <a:ext cx="4416575" cy="432623"/>
              </a:xfrm>
              <a:blipFill>
                <a:blip r:embed="rId2"/>
                <a:stretch>
                  <a:fillRect l="-1381" t="-7042" b="-25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C282DCEE-BF88-1416-D98D-196FDF6868E1}"/>
              </a:ext>
            </a:extLst>
          </p:cNvPr>
          <p:cNvGrpSpPr/>
          <p:nvPr/>
        </p:nvGrpSpPr>
        <p:grpSpPr>
          <a:xfrm>
            <a:off x="432226" y="1994658"/>
            <a:ext cx="2964612" cy="3006175"/>
            <a:chOff x="577880" y="1986991"/>
            <a:chExt cx="2851319" cy="28840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664389-0BE7-A429-9F65-F0D8DBE02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80" y="1986991"/>
              <a:ext cx="2851319" cy="2884017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AC5B-18BF-6EB8-4A8B-E9B19DEBB693}"/>
                </a:ext>
              </a:extLst>
            </p:cNvPr>
            <p:cNvCxnSpPr>
              <a:cxnSpLocks/>
            </p:cNvCxnSpPr>
            <p:nvPr/>
          </p:nvCxnSpPr>
          <p:spPr>
            <a:xfrm>
              <a:off x="776788" y="2640546"/>
              <a:ext cx="1221448" cy="788454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4EAAEB-205F-BB99-4B23-6385283A48F8}"/>
                </a:ext>
              </a:extLst>
            </p:cNvPr>
            <p:cNvCxnSpPr>
              <a:cxnSpLocks/>
            </p:cNvCxnSpPr>
            <p:nvPr/>
          </p:nvCxnSpPr>
          <p:spPr>
            <a:xfrm>
              <a:off x="1998235" y="3428999"/>
              <a:ext cx="778403" cy="1241744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B5CC8369-3AA6-562C-1A0A-3EB178C13890}"/>
              </a:ext>
            </a:extLst>
          </p:cNvPr>
          <p:cNvSpPr txBox="1">
            <a:spLocks/>
          </p:cNvSpPr>
          <p:nvPr/>
        </p:nvSpPr>
        <p:spPr>
          <a:xfrm>
            <a:off x="1039990" y="494751"/>
            <a:ext cx="6956770" cy="466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2800" b="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SU(3) and 𝑆𝑈(2)×𝑈(1) gauge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25">
                <a:extLst>
                  <a:ext uri="{FF2B5EF4-FFF2-40B4-BE49-F238E27FC236}">
                    <a16:creationId xmlns:a16="http://schemas.microsoft.com/office/drawing/2014/main" id="{B4A52398-E028-7C0C-FF9A-52D91612F9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9071" y="1049175"/>
                <a:ext cx="2726755" cy="724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  <a:defRPr/>
                </a:pPr>
                <a:r>
                  <a:rPr lang="en-US" altLang="zh-CN" sz="2000" b="0" dirty="0">
                    <a:solidFill>
                      <a:srgbClr val="0000CC"/>
                    </a:solidFill>
                    <a:ea typeface="宋体" pitchFamily="2" charset="-122"/>
                  </a:rPr>
                  <a:t>Order parameters: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𝑂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𝑎</m:t>
                        </m:r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𝑏</m:t>
                        </m:r>
                      </m:sub>
                      <m:sup>
                        <m:r>
                          <a:rPr lang="en-US" altLang="zh-CN" sz="20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𝐺</m:t>
                        </m:r>
                      </m:sup>
                    </m:sSubSup>
                    <m:r>
                      <a:rPr lang="en-US" altLang="zh-CN" sz="20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,  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𝑂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𝑎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,  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a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𝑉</m:t>
                        </m:r>
                      </m:sup>
                    </m:sSubSup>
                  </m:oMath>
                </a14:m>
                <a:endParaRPr lang="en-US" altLang="zh-CN" sz="2000" b="0" dirty="0">
                  <a:solidFill>
                    <a:srgbClr val="0000CC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0" name="Text Box 25">
                <a:extLst>
                  <a:ext uri="{FF2B5EF4-FFF2-40B4-BE49-F238E27FC236}">
                    <a16:creationId xmlns:a16="http://schemas.microsoft.com/office/drawing/2014/main" id="{B4A52398-E028-7C0C-FF9A-52D91612F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071" y="1049175"/>
                <a:ext cx="2726755" cy="724044"/>
              </a:xfrm>
              <a:prstGeom prst="rect">
                <a:avLst/>
              </a:prstGeom>
              <a:blipFill>
                <a:blip r:embed="rId4"/>
                <a:stretch>
                  <a:fillRect l="-2461" t="-3361" b="-16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25">
                <a:extLst>
                  <a:ext uri="{FF2B5EF4-FFF2-40B4-BE49-F238E27FC236}">
                    <a16:creationId xmlns:a16="http://schemas.microsoft.com/office/drawing/2014/main" id="{886E231C-97D4-B8DF-26D2-FC95ACF0CE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6364" y="2368673"/>
                <a:ext cx="3955715" cy="4264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宋体" pitchFamily="2" charset="-122"/>
                        </a:rPr>
                        <m:t>𝑂</m:t>
                      </m:r>
                      <m:r>
                        <a:rPr lang="en-US" altLang="zh-CN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宋体" pitchFamily="2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宋体" pitchFamily="2" charset="-122"/>
                        </a:rPr>
                        <m:t>𝑖</m:t>
                      </m:r>
                      <m:r>
                        <a:rPr lang="en-US" altLang="zh-CN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宋体" pitchFamily="2" charset="-122"/>
                        </a:rPr>
                        <m:t>)=</m:t>
                      </m:r>
                      <m:acc>
                        <m:accPr>
                          <m:chr m:val="̂"/>
                          <m:ctrlPr>
                            <a:rPr lang="en-US" altLang="zh-CN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h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宋体" pitchFamily="2" charset="-122"/>
                        </a:rPr>
                        <m:t>(</m:t>
                      </m:r>
                      <m:r>
                        <a:rPr lang="en-US" altLang="zh-CN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宋体" pitchFamily="2" charset="-122"/>
                        </a:rPr>
                        <m:t>𝑐𝑜𝑠</m:t>
                      </m:r>
                      <m:r>
                        <a:rPr lang="en-US" altLang="zh-CN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宋体" pitchFamily="2" charset="-122"/>
                        </a:rPr>
                        <m:t>𝜃</m:t>
                      </m:r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𝑉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宋体" pitchFamily="2" charset="-122"/>
                        </a:rPr>
                        <m:t>−</m:t>
                      </m:r>
                      <m:r>
                        <a:rPr lang="en-US" altLang="zh-CN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宋体" pitchFamily="2" charset="-122"/>
                        </a:rPr>
                        <m:t>𝑠𝑖𝑛</m:t>
                      </m:r>
                      <m:r>
                        <a:rPr lang="en-US" altLang="zh-CN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宋体" pitchFamily="2" charset="-122"/>
                        </a:rPr>
                        <m:t>𝜃</m:t>
                      </m:r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a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𝑉</m:t>
                          </m:r>
                        </m:sup>
                      </m:sSubSup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宋体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2000" b="0" dirty="0">
                  <a:solidFill>
                    <a:srgbClr val="0000CC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1" name="Text Box 25">
                <a:extLst>
                  <a:ext uri="{FF2B5EF4-FFF2-40B4-BE49-F238E27FC236}">
                    <a16:creationId xmlns:a16="http://schemas.microsoft.com/office/drawing/2014/main" id="{886E231C-97D4-B8DF-26D2-FC95ACF0C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6364" y="2368673"/>
                <a:ext cx="3955715" cy="426463"/>
              </a:xfrm>
              <a:prstGeom prst="rect">
                <a:avLst/>
              </a:prstGeom>
              <a:blipFill>
                <a:blip r:embed="rId5"/>
                <a:stretch>
                  <a:fillRect t="-7143" b="-128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25">
                <a:extLst>
                  <a:ext uri="{FF2B5EF4-FFF2-40B4-BE49-F238E27FC236}">
                    <a16:creationId xmlns:a16="http://schemas.microsoft.com/office/drawing/2014/main" id="{76FDDCA1-57D9-CF4A-953D-E22BF5E4AB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6364" y="2971085"/>
                <a:ext cx="395571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  <a:defRPr/>
                </a:pPr>
                <a:r>
                  <a:rPr lang="en-US" altLang="zh-CN" sz="2000" b="0" dirty="0">
                    <a:solidFill>
                      <a:srgbClr val="0000CC"/>
                    </a:solidFill>
                    <a:ea typeface="宋体" pitchFamily="2" charset="-122"/>
                  </a:rPr>
                  <a:t>Nambu spinor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𝜓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=(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𝜎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𝜓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𝜎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𝑇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)</m:t>
                    </m:r>
                  </m:oMath>
                </a14:m>
                <a:endParaRPr lang="en-US" altLang="zh-CN" sz="2000" b="0" dirty="0">
                  <a:solidFill>
                    <a:srgbClr val="0000CC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2" name="Text Box 25">
                <a:extLst>
                  <a:ext uri="{FF2B5EF4-FFF2-40B4-BE49-F238E27FC236}">
                    <a16:creationId xmlns:a16="http://schemas.microsoft.com/office/drawing/2014/main" id="{76FDDCA1-57D9-CF4A-953D-E22BF5E4A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6364" y="2971085"/>
                <a:ext cx="3955715" cy="400110"/>
              </a:xfrm>
              <a:prstGeom prst="rect">
                <a:avLst/>
              </a:prstGeom>
              <a:blipFill>
                <a:blip r:embed="rId6"/>
                <a:stretch>
                  <a:fillRect l="-1541" t="-6061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25">
                <a:extLst>
                  <a:ext uri="{FF2B5EF4-FFF2-40B4-BE49-F238E27FC236}">
                    <a16:creationId xmlns:a16="http://schemas.microsoft.com/office/drawing/2014/main" id="{61483414-004E-F9DC-7F76-03D94449B2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6960" y="3490192"/>
                <a:ext cx="4899779" cy="580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  <a:defRPr/>
                </a:pPr>
                <a:r>
                  <a:rPr lang="en-US" altLang="zh-CN" sz="1800" b="0" dirty="0">
                    <a:solidFill>
                      <a:srgbClr val="0000CC"/>
                    </a:solidFill>
                    <a:latin typeface="Tahoma" pitchFamily="34" charset="0"/>
                    <a:ea typeface="宋体" pitchFamily="2" charset="-122"/>
                  </a:rPr>
                  <a:t>Diagonal</a:t>
                </a:r>
                <a:r>
                  <a:rPr lang="en-US" altLang="zh-CN" sz="1800" b="0" dirty="0">
                    <a:solidFill>
                      <a:srgbClr val="0000CC"/>
                    </a:solidFill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𝑂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sz="1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: 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𝜓</m:t>
                        </m:r>
                      </m:e>
                      <m:sub>
                        <m:r>
                          <a:rPr lang="en-US" altLang="zh-CN" sz="18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𝑆𝑈</m:t>
                        </m:r>
                        <m:r>
                          <a:rPr lang="en-US" altLang="zh-CN" sz="18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(3)</m:t>
                        </m:r>
                      </m:sub>
                    </m:sSub>
                    <m:r>
                      <a:rPr lang="en-US" altLang="zh-CN" sz="18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r>
                      <a:rPr lang="en-US" altLang="zh-CN" sz="18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𝑈</m:t>
                    </m:r>
                    <m:r>
                      <a:rPr lang="en-US" altLang="zh-CN" sz="18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(</m:t>
                    </m:r>
                    <m:r>
                      <a:rPr lang="en-US" altLang="zh-CN" sz="18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𝑖</m:t>
                    </m:r>
                    <m:r>
                      <a:rPr lang="en-US" altLang="zh-CN" sz="18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,</m:t>
                    </m:r>
                    <m:r>
                      <a:rPr lang="en-US" altLang="zh-CN" sz="18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𝑡</m:t>
                    </m:r>
                    <m:r>
                      <a:rPr lang="en-US" altLang="zh-CN" sz="18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)</m:t>
                    </m:r>
                    <m:sSup>
                      <m:sSupPr>
                        <m:ctrlPr>
                          <a:rPr lang="en-US" altLang="zh-CN" sz="18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8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𝜓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altLang="zh-CN" sz="1800" b="0" i="1" dirty="0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dirty="0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dirty="0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en-US" altLang="zh-CN" sz="18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18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zh-CN" sz="18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0" i="1" dirty="0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dirty="0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dirty="0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en-US" altLang="zh-CN" sz="18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18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𝜓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altLang="zh-CN" sz="1800" b="0" i="1" dirty="0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dirty="0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b="0" i="1" dirty="0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altLang="zh-CN" sz="18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+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sz="18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000" b="0" dirty="0">
                    <a:solidFill>
                      <a:srgbClr val="0000CC"/>
                    </a:solidFill>
                    <a:latin typeface="Tahoma" pitchFamily="34" charset="0"/>
                    <a:ea typeface="宋体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5" name="Text Box 25">
                <a:extLst>
                  <a:ext uri="{FF2B5EF4-FFF2-40B4-BE49-F238E27FC236}">
                    <a16:creationId xmlns:a16="http://schemas.microsoft.com/office/drawing/2014/main" id="{61483414-004E-F9DC-7F76-03D94449B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6960" y="3490192"/>
                <a:ext cx="4899779" cy="580544"/>
              </a:xfrm>
              <a:prstGeom prst="rect">
                <a:avLst/>
              </a:prstGeom>
              <a:blipFill>
                <a:blip r:embed="rId7"/>
                <a:stretch>
                  <a:fillRect l="-99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5">
                <a:extLst>
                  <a:ext uri="{FF2B5EF4-FFF2-40B4-BE49-F238E27FC236}">
                    <a16:creationId xmlns:a16="http://schemas.microsoft.com/office/drawing/2014/main" id="{8696FFB4-A2B3-6405-74CE-A8CF67C506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3765" y="4215874"/>
                <a:ext cx="4109335" cy="4247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𝜇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𝑥</m:t>
                    </m:r>
                    <m:r>
                      <a:rPr lang="en-US" altLang="zh-CN" sz="20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,</m:t>
                    </m:r>
                    <m:r>
                      <a:rPr lang="en-US" altLang="zh-CN" sz="20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𝑡</m:t>
                    </m:r>
                    <m:r>
                      <a:rPr lang="en-US" altLang="zh-CN" sz="20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)=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𝑃</m:t>
                        </m:r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20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𝑈</m:t>
                                </m:r>
                              </m:e>
                              <m:sup>
                                <m:r>
                                  <a:rPr lang="en-US" altLang="zh-CN" sz="20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+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0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𝑖</m:t>
                                </m:r>
                                <m:r>
                                  <a:rPr lang="en-US" altLang="zh-CN" sz="20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,</m:t>
                                </m:r>
                                <m:r>
                                  <a:rPr lang="en-US" altLang="zh-CN" sz="20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𝜕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𝜇</m:t>
                            </m:r>
                          </m:sub>
                        </m:sSub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𝑈</m:t>
                    </m:r>
                    <m:r>
                      <a:rPr lang="en-US" altLang="zh-CN" sz="20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𝑖</m:t>
                    </m:r>
                    <m:r>
                      <a:rPr lang="en-US" altLang="zh-CN" sz="20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,</m:t>
                    </m:r>
                    <m:r>
                      <a:rPr lang="en-US" altLang="zh-CN" sz="20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𝑡</m:t>
                    </m:r>
                    <m:r>
                      <a:rPr lang="en-US" altLang="zh-CN" sz="20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))</m:t>
                    </m:r>
                    <m:r>
                      <a:rPr lang="en-US" altLang="zh-CN" sz="2000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𝑃</m:t>
                    </m:r>
                  </m:oMath>
                </a14:m>
                <a:r>
                  <a:rPr lang="en-US" altLang="zh-CN" sz="2000" b="0" dirty="0">
                    <a:solidFill>
                      <a:srgbClr val="0000CC"/>
                    </a:solidFill>
                    <a:latin typeface="Tahoma" pitchFamily="34" charset="0"/>
                    <a:ea typeface="宋体" pitchFamily="2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 Box 25">
                <a:extLst>
                  <a:ext uri="{FF2B5EF4-FFF2-40B4-BE49-F238E27FC236}">
                    <a16:creationId xmlns:a16="http://schemas.microsoft.com/office/drawing/2014/main" id="{8696FFB4-A2B3-6405-74CE-A8CF67C50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43765" y="4215874"/>
                <a:ext cx="4109335" cy="424796"/>
              </a:xfrm>
              <a:prstGeom prst="rect">
                <a:avLst/>
              </a:prstGeom>
              <a:blipFill>
                <a:blip r:embed="rId8"/>
                <a:stretch>
                  <a:fillRect b="-101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内容占位符 2">
                <a:extLst>
                  <a:ext uri="{FF2B5EF4-FFF2-40B4-BE49-F238E27FC236}">
                    <a16:creationId xmlns:a16="http://schemas.microsoft.com/office/drawing/2014/main" id="{95AF321C-540C-8D43-F724-387BA8A4E6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68430" y="5347763"/>
                <a:ext cx="5299890" cy="4326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600" b="0" i="0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SO</m:t>
                        </m:r>
                      </m:e>
                      <m:sub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7</m:t>
                        </m:r>
                      </m:e>
                    </m:d>
                    <m:r>
                      <a:rPr kumimoji="1" lang="en-US" altLang="zh-CN" sz="2600" b="0" i="0" smtClean="0">
                        <a:latin typeface="Cambria Math" panose="02040503050406030204" pitchFamily="18" charset="0"/>
                        <a:ea typeface="Times New Roman" charset="0"/>
                        <a:cs typeface="Times New Roman" charset="0"/>
                      </a:rPr>
                      <m:t>:</m:t>
                    </m:r>
                  </m:oMath>
                </a14:m>
                <a:r>
                  <a:rPr kumimoji="1" lang="en-US" altLang="zh-CN" sz="2600" b="0" dirty="0">
                    <a:latin typeface="Times New Roman" charset="0"/>
                    <a:ea typeface="Times New Roman" charset="0"/>
                    <a:cs typeface="Times New Roman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600" b="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𝜓</m:t>
                        </m:r>
                      </m:e>
                      <m:sub>
                        <m:r>
                          <a:rPr lang="en-US" altLang="zh-CN" sz="2600" b="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𝑆𝑈</m:t>
                        </m:r>
                        <m:r>
                          <a:rPr lang="en-US" altLang="zh-CN" sz="2600" b="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(4)</m:t>
                        </m:r>
                      </m:sub>
                    </m:sSub>
                    <m:r>
                      <a:rPr lang="en-US" altLang="zh-CN" sz="2600" b="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600" b="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600" b="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600" b="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26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600" b="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600" b="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  <m:r>
                              <a:rPr lang="en-US" altLang="zh-CN" sz="2600" b="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,</m:t>
                            </m:r>
                            <m:r>
                              <a:rPr lang="en-US" altLang="zh-CN" sz="2600" b="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sz="2600" b="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en-US" altLang="zh-CN" sz="2600" b="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b="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600" b="0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𝜓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altLang="zh-CN" sz="2600" b="0" i="1" dirty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600" b="0" i="1" dirty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600" b="0" i="1" dirty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en-US" altLang="zh-CN" sz="2600" b="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600" b="0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600" b="0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zh-CN" sz="2600" b="0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600" b="0" i="1" dirty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600" b="0" i="1" dirty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600" b="0" i="1" dirty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en-US" altLang="zh-CN" sz="2600" b="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,</m:t>
                            </m:r>
                            <m:r>
                              <a:rPr lang="en-US" altLang="zh-CN" sz="26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 </m:t>
                            </m:r>
                            <m:sSubSup>
                              <m:sSubSupPr>
                                <m:ctrlPr>
                                  <a:rPr lang="en-US" altLang="zh-CN" sz="2600" b="0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600" b="0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𝜓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altLang="zh-CN" sz="2600" b="0" i="1" dirty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600" b="0" i="1" dirty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600" b="0" i="1" dirty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altLang="zh-CN" sz="2600" b="0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+</m:t>
                                </m:r>
                              </m:sup>
                            </m:sSubSup>
                            <m:r>
                              <a:rPr lang="en-US" altLang="zh-CN" sz="26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,  </m:t>
                            </m:r>
                            <m:sSubSup>
                              <m:sSubSupPr>
                                <m:ctrlPr>
                                  <a:rPr lang="en-US" altLang="zh-CN" sz="2600" b="0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6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  <m:r>
                                  <a:rPr lang="en-US" altLang="zh-CN" sz="2600" b="0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zh-CN" sz="26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600" b="0" i="1" dirty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600" b="0" i="1" dirty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600" b="0" i="1" dirty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altLang="zh-CN" sz="2600" b="0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+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sz="2600" b="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𝑇</m:t>
                        </m:r>
                      </m:sup>
                    </m:sSup>
                  </m:oMath>
                </a14:m>
                <a:endParaRPr kumimoji="1" lang="en-US" altLang="zh-CN" sz="2600" b="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fontAlgn="auto">
                  <a:spcAft>
                    <a:spcPts val="0"/>
                  </a:spcAft>
                </a:pPr>
                <a:endParaRPr kumimoji="1" lang="en-US" altLang="zh-CN" b="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1" name="内容占位符 2">
                <a:extLst>
                  <a:ext uri="{FF2B5EF4-FFF2-40B4-BE49-F238E27FC236}">
                    <a16:creationId xmlns:a16="http://schemas.microsoft.com/office/drawing/2014/main" id="{95AF321C-540C-8D43-F724-387BA8A4E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30" y="5347763"/>
                <a:ext cx="5299890" cy="432623"/>
              </a:xfrm>
              <a:prstGeom prst="rect">
                <a:avLst/>
              </a:prstGeom>
              <a:blipFill>
                <a:blip r:embed="rId9"/>
                <a:stretch>
                  <a:fillRect l="-806" t="-14085"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>
                <a:extLst>
                  <a:ext uri="{FF2B5EF4-FFF2-40B4-BE49-F238E27FC236}">
                    <a16:creationId xmlns:a16="http://schemas.microsoft.com/office/drawing/2014/main" id="{D1005888-91C2-019F-2A36-4393D097B7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53211" y="6085891"/>
                <a:ext cx="5412617" cy="4326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900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900" b="0" i="0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SO</m:t>
                        </m:r>
                      </m:e>
                      <m:sub>
                        <m:r>
                          <a:rPr kumimoji="1" lang="en-US" altLang="zh-CN" sz="2900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kumimoji="1" lang="en-US" altLang="zh-CN" sz="2900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dPr>
                      <m:e>
                        <m:r>
                          <a:rPr kumimoji="1" lang="en-US" altLang="zh-CN" sz="2900" b="0" i="1" smtClean="0"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7</m:t>
                        </m:r>
                      </m:e>
                    </m:d>
                    <m:r>
                      <a:rPr kumimoji="1" lang="en-US" altLang="zh-CN" sz="2900" b="0" i="0" smtClean="0">
                        <a:latin typeface="Cambria Math" panose="02040503050406030204" pitchFamily="18" charset="0"/>
                        <a:ea typeface="Times New Roman" charset="0"/>
                        <a:cs typeface="Times New Roman" charset="0"/>
                      </a:rPr>
                      <m:t>:</m:t>
                    </m:r>
                  </m:oMath>
                </a14:m>
                <a:r>
                  <a:rPr kumimoji="1" lang="en-US" altLang="zh-CN" sz="2900" b="0" dirty="0">
                    <a:latin typeface="Times New Roman" charset="0"/>
                    <a:ea typeface="Times New Roman" charset="0"/>
                    <a:cs typeface="Times New Roman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900" b="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900" b="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𝜓</m:t>
                        </m:r>
                      </m:e>
                      <m:sub>
                        <m:r>
                          <a:rPr lang="en-US" altLang="zh-CN" sz="2900" b="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𝑆𝑈</m:t>
                        </m:r>
                        <m:r>
                          <a:rPr lang="en-US" altLang="zh-CN" sz="2900" b="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(4)</m:t>
                        </m:r>
                      </m:sub>
                    </m:sSub>
                    <m:r>
                      <a:rPr lang="en-US" altLang="zh-CN" sz="2900" b="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sz="2900" b="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900" b="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900" b="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sz="2900" b="0" i="1" dirty="0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 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900" b="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900" b="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  <m:r>
                              <a:rPr lang="en-US" altLang="zh-CN" sz="2900" b="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,</m:t>
                            </m:r>
                            <m:r>
                              <a:rPr lang="en-US" altLang="zh-CN" sz="2900" b="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altLang="zh-CN" sz="2900" b="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en-US" altLang="zh-CN" sz="2900" b="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900" b="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900" b="0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900" b="0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zh-CN" sz="29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900" b="0" i="1" dirty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900" b="0" i="1" dirty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900" b="0" i="1" dirty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</m:sSub>
                            <m:r>
                              <a:rPr lang="en-US" altLang="zh-CN" sz="2900" b="0" i="1" dirty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sz="2900" b="0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900" b="0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𝜓</m:t>
                                </m:r>
                              </m:e>
                              <m:sub>
                                <m:f>
                                  <m:fPr>
                                    <m:ctrlPr>
                                      <a:rPr lang="en-US" altLang="zh-CN" sz="2900" b="0" i="1" dirty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900" b="0" i="1" dirty="0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900" b="0" i="1" dirty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altLang="zh-CN" sz="29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 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2900" b="0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9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2900" b="0" i="1" dirty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900" b="0" i="1" dirty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𝜓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US" altLang="zh-CN" sz="2900" b="0" i="1" dirty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900" b="0" i="1" dirty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altLang="zh-CN" sz="2900" b="0" i="1" dirty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ea typeface="宋体" pitchFamily="2" charset="-122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b>
                                </m:sSub>
                                <m:r>
                                  <a:rPr lang="en-US" altLang="zh-CN" sz="2900" b="0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,</m:t>
                                </m:r>
                                <m:r>
                                  <a:rPr lang="en-US" altLang="zh-CN" sz="2900" b="0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altLang="zh-CN" sz="2900" b="0" i="1" dirty="0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900" b="0" i="1" dirty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900" b="0" i="1" dirty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900" b="0" i="1" dirty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2</m:t>
                                    </m:r>
                                  </m:den>
                                </m:f>
                              </m:sub>
                              <m:sup>
                                <m:r>
                                  <a:rPr lang="en-US" altLang="zh-CN" sz="2900" b="0" i="1" dirty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  <m:t>+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altLang="zh-CN" sz="2900" b="0" i="1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𝑇</m:t>
                        </m:r>
                      </m:sup>
                    </m:sSup>
                  </m:oMath>
                </a14:m>
                <a:endParaRPr kumimoji="1" lang="en-US" altLang="zh-CN" sz="2900" b="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fontAlgn="auto">
                  <a:spcAft>
                    <a:spcPts val="0"/>
                  </a:spcAft>
                </a:pPr>
                <a:endParaRPr kumimoji="1" lang="en-US" altLang="zh-CN" b="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22" name="内容占位符 2">
                <a:extLst>
                  <a:ext uri="{FF2B5EF4-FFF2-40B4-BE49-F238E27FC236}">
                    <a16:creationId xmlns:a16="http://schemas.microsoft.com/office/drawing/2014/main" id="{D1005888-91C2-019F-2A36-4393D097B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211" y="6085891"/>
                <a:ext cx="5412617" cy="432623"/>
              </a:xfrm>
              <a:prstGeom prst="rect">
                <a:avLst/>
              </a:prstGeom>
              <a:blipFill>
                <a:blip r:embed="rId10"/>
                <a:stretch>
                  <a:fillRect l="-676" t="-14085"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D8415-88DA-CC0F-FC75-0EFBD084872D}"/>
              </a:ext>
            </a:extLst>
          </p:cNvPr>
          <p:cNvSpPr txBox="1">
            <a:spLocks/>
          </p:cNvSpPr>
          <p:nvPr/>
        </p:nvSpPr>
        <p:spPr>
          <a:xfrm>
            <a:off x="4341570" y="1154358"/>
            <a:ext cx="3393315" cy="34564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0" dirty="0"/>
              <a:t>Z.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Gao,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C.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Wu,</a:t>
            </a:r>
            <a:r>
              <a:rPr lang="zh-CN" altLang="en-US" sz="1500" b="0" dirty="0"/>
              <a:t> </a:t>
            </a:r>
            <a:r>
              <a:rPr lang="en-US" altLang="zh-CN" sz="1500" b="0" dirty="0"/>
              <a:t>arxiv:201014126</a:t>
            </a:r>
            <a:endParaRPr lang="en-US" sz="15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0E28FA1-5876-7D09-ED43-CB758C3E8698}"/>
                  </a:ext>
                </a:extLst>
              </p:cNvPr>
              <p:cNvSpPr txBox="1"/>
              <p:nvPr/>
            </p:nvSpPr>
            <p:spPr>
              <a:xfrm>
                <a:off x="3171462" y="3608696"/>
                <a:ext cx="9396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(7)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0E28FA1-5876-7D09-ED43-CB758C3E8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462" y="3608696"/>
                <a:ext cx="939678" cy="400110"/>
              </a:xfrm>
              <a:prstGeom prst="rect">
                <a:avLst/>
              </a:prstGeom>
              <a:blipFill>
                <a:blip r:embed="rId11"/>
                <a:stretch>
                  <a:fillRect r="-5195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A83DD2-69A2-9D62-E1CB-B8A93BCB6AD9}"/>
                  </a:ext>
                </a:extLst>
              </p:cNvPr>
              <p:cNvSpPr txBox="1"/>
              <p:nvPr/>
            </p:nvSpPr>
            <p:spPr>
              <a:xfrm>
                <a:off x="854681" y="1777585"/>
                <a:ext cx="9985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(7)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A83DD2-69A2-9D62-E1CB-B8A93BCB6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81" y="1777585"/>
                <a:ext cx="998530" cy="400110"/>
              </a:xfrm>
              <a:prstGeom prst="rect">
                <a:avLst/>
              </a:prstGeom>
              <a:blipFill>
                <a:blip r:embed="rId12"/>
                <a:stretch>
                  <a:fillRect r="-1829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465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816A3-EED7-33B4-9DDD-1DB1AB74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5">
            <a:extLst>
              <a:ext uri="{FF2B5EF4-FFF2-40B4-BE49-F238E27FC236}">
                <a16:creationId xmlns:a16="http://schemas.microsoft.com/office/drawing/2014/main" id="{ADA46BA6-E403-C154-86AE-16989B2F72F2}"/>
              </a:ext>
            </a:extLst>
          </p:cNvPr>
          <p:cNvSpPr/>
          <p:nvPr/>
        </p:nvSpPr>
        <p:spPr>
          <a:xfrm>
            <a:off x="490797" y="4718580"/>
            <a:ext cx="2737028" cy="1552390"/>
          </a:xfrm>
          <a:prstGeom prst="ellipse">
            <a:avLst/>
          </a:prstGeom>
          <a:solidFill>
            <a:srgbClr val="FBFE7E"/>
          </a:solidFill>
          <a:ln w="38100">
            <a:noFill/>
          </a:ln>
          <a:effectLst>
            <a:glow rad="101600">
              <a:srgbClr val="FFC000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5220956D-EAE0-02E8-4B99-569A3D2F9E40}"/>
              </a:ext>
            </a:extLst>
          </p:cNvPr>
          <p:cNvSpPr/>
          <p:nvPr/>
        </p:nvSpPr>
        <p:spPr>
          <a:xfrm>
            <a:off x="5877770" y="4657960"/>
            <a:ext cx="2930191" cy="1682010"/>
          </a:xfrm>
          <a:prstGeom prst="ellipse">
            <a:avLst/>
          </a:prstGeom>
          <a:solidFill>
            <a:srgbClr val="FBFE7E"/>
          </a:solidFill>
          <a:ln w="38100">
            <a:noFill/>
          </a:ln>
          <a:effectLst>
            <a:glow rad="101600">
              <a:srgbClr val="FFC000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BD3ACEC7-A8B4-3F50-EF65-3CBCFCAE1A04}"/>
              </a:ext>
            </a:extLst>
          </p:cNvPr>
          <p:cNvSpPr/>
          <p:nvPr/>
        </p:nvSpPr>
        <p:spPr>
          <a:xfrm>
            <a:off x="2962973" y="548625"/>
            <a:ext cx="2737028" cy="1552390"/>
          </a:xfrm>
          <a:prstGeom prst="ellipse">
            <a:avLst/>
          </a:prstGeom>
          <a:solidFill>
            <a:srgbClr val="FBFE7E"/>
          </a:solidFill>
          <a:ln w="38100">
            <a:noFill/>
          </a:ln>
          <a:effectLst>
            <a:glow rad="101600">
              <a:srgbClr val="FFC000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2" name="Text Box 26">
            <a:extLst>
              <a:ext uri="{FF2B5EF4-FFF2-40B4-BE49-F238E27FC236}">
                <a16:creationId xmlns:a16="http://schemas.microsoft.com/office/drawing/2014/main" id="{A6D28614-2EFB-54D0-91C4-99ADE3BD1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015" y="971080"/>
            <a:ext cx="24581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SO(5)/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Sp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(4), SO(7), and G2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Text Box 26">
            <a:extLst>
              <a:ext uri="{FF2B5EF4-FFF2-40B4-BE49-F238E27FC236}">
                <a16:creationId xmlns:a16="http://schemas.microsoft.com/office/drawing/2014/main" id="{B096C71D-7C64-1D60-64A8-B781453F2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884" y="5139794"/>
            <a:ext cx="262261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3250A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SU(N) Hubbard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3250A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Model </a:t>
            </a: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74624198-7782-3452-794B-17B71598C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41" y="5288624"/>
            <a:ext cx="22094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Quartetting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A0C3E1A1-2EA5-09AC-2B30-81B282D971DB}"/>
              </a:ext>
            </a:extLst>
          </p:cNvPr>
          <p:cNvSpPr/>
          <p:nvPr/>
        </p:nvSpPr>
        <p:spPr>
          <a:xfrm>
            <a:off x="3032601" y="2913987"/>
            <a:ext cx="2921979" cy="1660561"/>
          </a:xfrm>
          <a:prstGeom prst="ellipse">
            <a:avLst/>
          </a:prstGeom>
          <a:solidFill>
            <a:srgbClr val="FBFE7E"/>
          </a:solidFill>
          <a:ln w="38100">
            <a:noFill/>
          </a:ln>
          <a:effectLst>
            <a:glow rad="101600">
              <a:srgbClr val="FFC000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9" name="Text Box 26">
            <a:extLst>
              <a:ext uri="{FF2B5EF4-FFF2-40B4-BE49-F238E27FC236}">
                <a16:creationId xmlns:a16="http://schemas.microsoft.com/office/drawing/2014/main" id="{994DF921-1EA0-F254-138B-F301D3877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268" y="3359415"/>
            <a:ext cx="27670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High symmetry fermion systems</a:t>
            </a: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1034D242-BC50-654D-8012-861E59BDA7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4712" y="2200037"/>
            <a:ext cx="0" cy="5971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B2E30419-E0C8-6D88-BFA5-D5F8AE8A6F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2556" y="4119206"/>
            <a:ext cx="605399" cy="52735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922A46CC-67B7-3A0B-4173-1ABB50C2A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226" y="4120468"/>
            <a:ext cx="630526" cy="52735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05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68385" y="6063947"/>
            <a:ext cx="2133600" cy="476250"/>
          </a:xfrm>
        </p:spPr>
        <p:txBody>
          <a:bodyPr/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EFFAE-AE75-4854-9B6D-D72160EE56E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>
          <a:xfrm>
            <a:off x="693132" y="292913"/>
            <a:ext cx="7772400" cy="639762"/>
          </a:xfrm>
        </p:spPr>
        <p:txBody>
          <a:bodyPr/>
          <a:lstStyle/>
          <a:p>
            <a:pPr eaLnBrk="1" hangingPunct="1"/>
            <a:r>
              <a:rPr lang="en-US" altLang="zh-CN" sz="2800" u="sng" dirty="0">
                <a:solidFill>
                  <a:schemeClr val="tx1"/>
                </a:solidFill>
                <a:ea typeface="宋体" panose="02010600030101010101" pitchFamily="2" charset="-122"/>
              </a:rPr>
              <a:t>Multi-particle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47"/>
              <p:cNvSpPr txBox="1">
                <a:spLocks noChangeArrowheads="1"/>
              </p:cNvSpPr>
              <p:nvPr/>
            </p:nvSpPr>
            <p:spPr bwMode="auto">
              <a:xfrm>
                <a:off x="693095" y="4043480"/>
                <a:ext cx="7416640" cy="1457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rPr>
                  <a:t> QCD: b</a:t>
                </a:r>
                <a:r>
                  <a:rPr kumimoji="0" lang="en-US" altLang="zh-CN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rPr>
                  <a:t>aryon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, 3-quark SU(3) color singlet;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           T</a:t>
                </a:r>
                <a:r>
                  <a:rPr kumimoji="0" lang="en-US" altLang="zh-CN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rPr>
                  <a:t>etra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rPr>
                  <a:t>-quark state (</a:t>
                </a:r>
                <a14:m>
                  <m:oMath xmlns:m="http://schemas.openxmlformats.org/officeDocument/2006/math"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𝑢𝑐</m:t>
                    </m:r>
                    <m:acc>
                      <m:accPr>
                        <m:chr m:val="̅"/>
                        <m:ctrlP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𝑠</m:t>
                        </m:r>
                      </m:e>
                    </m:acc>
                    <m:acc>
                      <m:accPr>
                        <m:chr m:val="̅"/>
                        <m:ctrlPr>
                          <a:rPr kumimoji="0" lang="en-US" altLang="zh-CN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𝑑</m:t>
                        </m:r>
                      </m:e>
                    </m:acc>
                    <m:r>
                      <a:rPr kumimoji="0" lang="en-US" altLang="zh-CN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, </m:t>
                    </m:r>
                    <m:acc>
                      <m:accPr>
                        <m:chr m:val="̅"/>
                        <m:ctrlPr>
                          <a:rPr kumimoji="0" lang="en-US" altLang="zh-CN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𝑢</m:t>
                        </m:r>
                      </m:e>
                    </m:acc>
                    <m:r>
                      <a:rPr kumimoji="0" lang="en-US" altLang="zh-CN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𝑐</m:t>
                    </m:r>
                    <m:acc>
                      <m:accPr>
                        <m:chr m:val="̅"/>
                        <m:ctrlPr>
                          <a:rPr kumimoji="0" lang="en-US" altLang="zh-CN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𝑠</m:t>
                        </m:r>
                      </m:e>
                    </m:acc>
                    <m:r>
                      <a:rPr kumimoji="0" lang="en-US" altLang="zh-CN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𝑑</m:t>
                    </m:r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rPr>
                  <a:t>),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rPr>
                  <a:t>           P</a:t>
                </a:r>
                <a:r>
                  <a:rPr kumimoji="0" lang="en-US" altLang="zh-CN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rPr>
                  <a:t>enta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rPr>
                  <a:t>-quark state (</a:t>
                </a:r>
                <a14:m>
                  <m:oMath xmlns:m="http://schemas.openxmlformats.org/officeDocument/2006/math"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𝑢𝑐</m:t>
                    </m:r>
                    <m:acc>
                      <m:accPr>
                        <m:chr m:val="̅"/>
                        <m:ctrlP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𝑐</m:t>
                        </m:r>
                      </m:e>
                    </m:acc>
                    <m:r>
                      <a:rPr kumimoji="0" lang="en-US" altLang="zh-CN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𝑠𝑑</m:t>
                    </m:r>
                    <m:r>
                      <a:rPr kumimoji="0" lang="en-US" altLang="zh-CN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)</m:t>
                    </m:r>
                  </m:oMath>
                </a14:m>
                <a:endPara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0" name="Text 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095" y="4043480"/>
                <a:ext cx="7416640" cy="1457835"/>
              </a:xfrm>
              <a:prstGeom prst="rect">
                <a:avLst/>
              </a:prstGeom>
              <a:blipFill>
                <a:blip r:embed="rId3"/>
                <a:stretch>
                  <a:fillRect l="-1151" t="-2929" b="-79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图片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20" y="1341351"/>
            <a:ext cx="1452668" cy="1287175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78BFDC67-B1A7-8FF0-077F-718F2E3AAF2F}"/>
              </a:ext>
            </a:extLst>
          </p:cNvPr>
          <p:cNvGrpSpPr/>
          <p:nvPr/>
        </p:nvGrpSpPr>
        <p:grpSpPr>
          <a:xfrm>
            <a:off x="2728560" y="1245876"/>
            <a:ext cx="2599776" cy="1472609"/>
            <a:chOff x="1175626" y="1204155"/>
            <a:chExt cx="2599776" cy="1472609"/>
          </a:xfrm>
        </p:grpSpPr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91625" y="1204155"/>
              <a:ext cx="1472609" cy="1472609"/>
            </a:xfrm>
            <a:prstGeom prst="rect">
              <a:avLst/>
            </a:prstGeom>
          </p:spPr>
        </p:pic>
        <p:sp>
          <p:nvSpPr>
            <p:cNvPr id="50" name="Rectangle 72"/>
            <p:cNvSpPr>
              <a:spLocks noChangeArrowheads="1"/>
            </p:cNvSpPr>
            <p:nvPr/>
          </p:nvSpPr>
          <p:spPr bwMode="auto">
            <a:xfrm>
              <a:off x="2931366" y="1333455"/>
              <a:ext cx="71591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Tahoma" panose="020B0604030504040204" pitchFamily="34" charset="0"/>
                </a:rPr>
                <a:t>red</a:t>
              </a:r>
            </a:p>
          </p:txBody>
        </p:sp>
        <p:sp>
          <p:nvSpPr>
            <p:cNvPr id="51" name="Rectangle 72"/>
            <p:cNvSpPr>
              <a:spLocks noChangeArrowheads="1"/>
            </p:cNvSpPr>
            <p:nvPr/>
          </p:nvSpPr>
          <p:spPr bwMode="auto">
            <a:xfrm>
              <a:off x="1175626" y="1374948"/>
              <a:ext cx="71591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2920E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Tahoma" panose="020B0604030504040204" pitchFamily="34" charset="0"/>
                </a:rPr>
                <a:t>blue</a:t>
              </a:r>
            </a:p>
          </p:txBody>
        </p:sp>
        <p:sp>
          <p:nvSpPr>
            <p:cNvPr id="52" name="Rectangle 72"/>
            <p:cNvSpPr>
              <a:spLocks noChangeArrowheads="1"/>
            </p:cNvSpPr>
            <p:nvPr/>
          </p:nvSpPr>
          <p:spPr bwMode="auto">
            <a:xfrm>
              <a:off x="2803245" y="2228682"/>
              <a:ext cx="9721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Tahoma" panose="020B0604030504040204" pitchFamily="34" charset="0"/>
                </a:rPr>
                <a:t>green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47">
                <a:extLst>
                  <a:ext uri="{FF2B5EF4-FFF2-40B4-BE49-F238E27FC236}">
                    <a16:creationId xmlns:a16="http://schemas.microsoft.com/office/drawing/2014/main" id="{551BF07F-E1F8-C432-4B25-B44A94F40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3095" y="3228543"/>
                <a:ext cx="724228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rPr>
                  <a:t> Nuclear Physics: </a:t>
                </a:r>
                <a14:m>
                  <m:oMath xmlns:m="http://schemas.openxmlformats.org/officeDocument/2006/math"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𝛼</m:t>
                    </m:r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-particle, spin and isospin singlet</a:t>
                </a:r>
              </a:p>
            </p:txBody>
          </p:sp>
        </mc:Choice>
        <mc:Fallback xmlns="">
          <p:sp>
            <p:nvSpPr>
              <p:cNvPr id="2" name="Text Box 47">
                <a:extLst>
                  <a:ext uri="{FF2B5EF4-FFF2-40B4-BE49-F238E27FC236}">
                    <a16:creationId xmlns:a16="http://schemas.microsoft.com/office/drawing/2014/main" id="{551BF07F-E1F8-C432-4B25-B44A94F40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095" y="3228543"/>
                <a:ext cx="7242280" cy="430887"/>
              </a:xfrm>
              <a:prstGeom prst="rect">
                <a:avLst/>
              </a:prstGeom>
              <a:blipFill>
                <a:blip r:embed="rId6"/>
                <a:stretch>
                  <a:fillRect l="-1178" t="-11429" b="-3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47">
            <a:extLst>
              <a:ext uri="{FF2B5EF4-FFF2-40B4-BE49-F238E27FC236}">
                <a16:creationId xmlns:a16="http://schemas.microsoft.com/office/drawing/2014/main" id="{C6B5F4B3-D924-0D37-F008-142136321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37" y="5912024"/>
            <a:ext cx="623073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Condensed matter: Biexcitons</a:t>
            </a:r>
          </a:p>
        </p:txBody>
      </p:sp>
      <p:pic>
        <p:nvPicPr>
          <p:cNvPr id="15362" name="Picture 2" descr="https://bigthink.com/wp-content/uploads/2022/07/penta-cc-uds-00010-labels-1.png?w=480&amp;h=270&amp;crop=1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7" r="16843"/>
          <a:stretch/>
        </p:blipFill>
        <p:spPr bwMode="auto">
          <a:xfrm>
            <a:off x="6048871" y="1143900"/>
            <a:ext cx="1883937" cy="168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733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EFFAE-AE75-4854-9B6D-D72160EE56E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4" name="Rectangle 2"/>
          <p:cNvSpPr>
            <a:spLocks noGrp="1" noChangeArrowheads="1"/>
          </p:cNvSpPr>
          <p:nvPr>
            <p:ph type="title"/>
          </p:nvPr>
        </p:nvSpPr>
        <p:spPr>
          <a:xfrm>
            <a:off x="693132" y="292913"/>
            <a:ext cx="7772400" cy="639762"/>
          </a:xfrm>
        </p:spPr>
        <p:txBody>
          <a:bodyPr/>
          <a:lstStyle/>
          <a:p>
            <a:pPr eaLnBrk="1" hangingPunct="1"/>
            <a:r>
              <a:rPr lang="en-US" altLang="zh-CN" sz="26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Many-body physics of multi-particle order</a:t>
            </a: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5059971" y="2370092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409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971" y="2370092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7" name="Group 43"/>
          <p:cNvGrpSpPr>
            <a:grpSpLocks/>
          </p:cNvGrpSpPr>
          <p:nvPr/>
        </p:nvGrpSpPr>
        <p:grpSpPr bwMode="auto">
          <a:xfrm>
            <a:off x="2054237" y="1945471"/>
            <a:ext cx="838200" cy="1143000"/>
            <a:chOff x="816" y="3072"/>
            <a:chExt cx="576" cy="768"/>
          </a:xfrm>
        </p:grpSpPr>
        <p:sp>
          <p:nvSpPr>
            <p:cNvPr id="4123" name="Line 41"/>
            <p:cNvSpPr>
              <a:spLocks noChangeShapeType="1"/>
            </p:cNvSpPr>
            <p:nvPr/>
          </p:nvSpPr>
          <p:spPr bwMode="auto">
            <a:xfrm flipV="1">
              <a:off x="1008" y="326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124" name="Line 40"/>
            <p:cNvSpPr>
              <a:spLocks noChangeShapeType="1"/>
            </p:cNvSpPr>
            <p:nvPr/>
          </p:nvSpPr>
          <p:spPr bwMode="auto">
            <a:xfrm>
              <a:off x="960" y="3312"/>
              <a:ext cx="33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grpSp>
          <p:nvGrpSpPr>
            <p:cNvPr id="4125" name="Group 10"/>
            <p:cNvGrpSpPr>
              <a:grpSpLocks/>
            </p:cNvGrpSpPr>
            <p:nvPr/>
          </p:nvGrpSpPr>
          <p:grpSpPr bwMode="auto">
            <a:xfrm>
              <a:off x="816" y="3072"/>
              <a:ext cx="576" cy="768"/>
              <a:chOff x="2400" y="3168"/>
              <a:chExt cx="672" cy="912"/>
            </a:xfrm>
          </p:grpSpPr>
          <p:sp>
            <p:nvSpPr>
              <p:cNvPr id="4126" name="Freeform 11"/>
              <p:cNvSpPr>
                <a:spLocks/>
              </p:cNvSpPr>
              <p:nvPr/>
            </p:nvSpPr>
            <p:spPr bwMode="auto">
              <a:xfrm>
                <a:off x="2546" y="3350"/>
                <a:ext cx="478" cy="459"/>
              </a:xfrm>
              <a:custGeom>
                <a:avLst/>
                <a:gdLst>
                  <a:gd name="T0" fmla="*/ 0 w 410"/>
                  <a:gd name="T1" fmla="*/ 143 h 362"/>
                  <a:gd name="T2" fmla="*/ 47 w 410"/>
                  <a:gd name="T3" fmla="*/ 122 h 362"/>
                  <a:gd name="T4" fmla="*/ 93 w 410"/>
                  <a:gd name="T5" fmla="*/ 62 h 362"/>
                  <a:gd name="T6" fmla="*/ 202 w 410"/>
                  <a:gd name="T7" fmla="*/ 43 h 362"/>
                  <a:gd name="T8" fmla="*/ 342 w 410"/>
                  <a:gd name="T9" fmla="*/ 23 h 362"/>
                  <a:gd name="T10" fmla="*/ 386 w 410"/>
                  <a:gd name="T11" fmla="*/ 84 h 362"/>
                  <a:gd name="T12" fmla="*/ 480 w 410"/>
                  <a:gd name="T13" fmla="*/ 5 h 362"/>
                  <a:gd name="T14" fmla="*/ 542 w 410"/>
                  <a:gd name="T15" fmla="*/ 222 h 362"/>
                  <a:gd name="T16" fmla="*/ 620 w 410"/>
                  <a:gd name="T17" fmla="*/ 440 h 362"/>
                  <a:gd name="T18" fmla="*/ 649 w 410"/>
                  <a:gd name="T19" fmla="*/ 601 h 362"/>
                  <a:gd name="T20" fmla="*/ 295 w 410"/>
                  <a:gd name="T21" fmla="*/ 640 h 362"/>
                  <a:gd name="T22" fmla="*/ 155 w 410"/>
                  <a:gd name="T23" fmla="*/ 700 h 362"/>
                  <a:gd name="T24" fmla="*/ 77 w 410"/>
                  <a:gd name="T25" fmla="*/ 462 h 362"/>
                  <a:gd name="T26" fmla="*/ 0 w 410"/>
                  <a:gd name="T27" fmla="*/ 143 h 36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10"/>
                  <a:gd name="T43" fmla="*/ 0 h 362"/>
                  <a:gd name="T44" fmla="*/ 410 w 410"/>
                  <a:gd name="T45" fmla="*/ 362 h 362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10" h="362">
                    <a:moveTo>
                      <a:pt x="0" y="70"/>
                    </a:moveTo>
                    <a:cubicBezTo>
                      <a:pt x="10" y="67"/>
                      <a:pt x="20" y="66"/>
                      <a:pt x="29" y="60"/>
                    </a:cubicBezTo>
                    <a:cubicBezTo>
                      <a:pt x="41" y="52"/>
                      <a:pt x="46" y="36"/>
                      <a:pt x="59" y="31"/>
                    </a:cubicBezTo>
                    <a:cubicBezTo>
                      <a:pt x="80" y="23"/>
                      <a:pt x="104" y="24"/>
                      <a:pt x="127" y="21"/>
                    </a:cubicBezTo>
                    <a:cubicBezTo>
                      <a:pt x="162" y="9"/>
                      <a:pt x="179" y="0"/>
                      <a:pt x="215" y="11"/>
                    </a:cubicBezTo>
                    <a:cubicBezTo>
                      <a:pt x="225" y="21"/>
                      <a:pt x="230" y="42"/>
                      <a:pt x="244" y="41"/>
                    </a:cubicBezTo>
                    <a:cubicBezTo>
                      <a:pt x="267" y="39"/>
                      <a:pt x="303" y="2"/>
                      <a:pt x="303" y="2"/>
                    </a:cubicBezTo>
                    <a:cubicBezTo>
                      <a:pt x="350" y="49"/>
                      <a:pt x="356" y="41"/>
                      <a:pt x="342" y="109"/>
                    </a:cubicBezTo>
                    <a:cubicBezTo>
                      <a:pt x="355" y="161"/>
                      <a:pt x="343" y="186"/>
                      <a:pt x="391" y="216"/>
                    </a:cubicBezTo>
                    <a:cubicBezTo>
                      <a:pt x="366" y="289"/>
                      <a:pt x="353" y="266"/>
                      <a:pt x="410" y="295"/>
                    </a:cubicBezTo>
                    <a:cubicBezTo>
                      <a:pt x="285" y="344"/>
                      <a:pt x="382" y="341"/>
                      <a:pt x="186" y="314"/>
                    </a:cubicBezTo>
                    <a:cubicBezTo>
                      <a:pt x="131" y="332"/>
                      <a:pt x="153" y="362"/>
                      <a:pt x="98" y="343"/>
                    </a:cubicBezTo>
                    <a:cubicBezTo>
                      <a:pt x="84" y="290"/>
                      <a:pt x="89" y="266"/>
                      <a:pt x="49" y="226"/>
                    </a:cubicBezTo>
                    <a:cubicBezTo>
                      <a:pt x="30" y="171"/>
                      <a:pt x="0" y="132"/>
                      <a:pt x="0" y="70"/>
                    </a:cubicBezTo>
                    <a:close/>
                  </a:path>
                </a:pathLst>
              </a:cu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4127" name="Group 12"/>
              <p:cNvGrpSpPr>
                <a:grpSpLocks/>
              </p:cNvGrpSpPr>
              <p:nvPr/>
            </p:nvGrpSpPr>
            <p:grpSpPr bwMode="auto">
              <a:xfrm>
                <a:off x="2845" y="3449"/>
                <a:ext cx="227" cy="631"/>
                <a:chOff x="4752" y="3600"/>
                <a:chExt cx="195" cy="498"/>
              </a:xfrm>
            </p:grpSpPr>
            <p:sp>
              <p:nvSpPr>
                <p:cNvPr id="4134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752" y="3600"/>
                  <a:ext cx="182" cy="498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135" name="Oval 14"/>
                <p:cNvSpPr>
                  <a:spLocks noChangeArrowheads="1"/>
                </p:cNvSpPr>
                <p:nvPr/>
              </p:nvSpPr>
              <p:spPr bwMode="auto">
                <a:xfrm>
                  <a:off x="4753" y="3735"/>
                  <a:ext cx="194" cy="182"/>
                </a:xfrm>
                <a:prstGeom prst="ellipse">
                  <a:avLst/>
                </a:prstGeom>
                <a:solidFill>
                  <a:srgbClr val="00CC99"/>
                </a:solidFill>
                <a:ln w="28575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200" b="1">
                      <a:solidFill>
                        <a:srgbClr val="0000CC"/>
                      </a:solidFill>
                      <a:latin typeface="Tahoma" panose="020B0604030504040204" pitchFamily="34" charset="0"/>
                    </a:defRPr>
                  </a:lvl1pPr>
                  <a:lvl2pPr marL="742950" indent="-285750" eaLnBrk="0" hangingPunct="0">
                    <a:defRPr sz="2200" b="1">
                      <a:solidFill>
                        <a:srgbClr val="0000CC"/>
                      </a:solidFill>
                      <a:latin typeface="Tahoma" panose="020B0604030504040204" pitchFamily="34" charset="0"/>
                    </a:defRPr>
                  </a:lvl2pPr>
                  <a:lvl3pPr marL="1143000" indent="-228600" eaLnBrk="0" hangingPunct="0">
                    <a:defRPr sz="2200" b="1">
                      <a:solidFill>
                        <a:srgbClr val="0000CC"/>
                      </a:solidFill>
                      <a:latin typeface="Tahoma" panose="020B0604030504040204" pitchFamily="34" charset="0"/>
                    </a:defRPr>
                  </a:lvl3pPr>
                  <a:lvl4pPr marL="1600200" indent="-228600" eaLnBrk="0" hangingPunct="0">
                    <a:defRPr sz="2200" b="1">
                      <a:solidFill>
                        <a:srgbClr val="0000CC"/>
                      </a:solidFill>
                      <a:latin typeface="Tahoma" panose="020B0604030504040204" pitchFamily="34" charset="0"/>
                    </a:defRPr>
                  </a:lvl4pPr>
                  <a:lvl5pPr marL="2057400" indent="-228600" eaLnBrk="0" hangingPunct="0">
                    <a:defRPr sz="2200" b="1">
                      <a:solidFill>
                        <a:srgbClr val="0000CC"/>
                      </a:solidFill>
                      <a:latin typeface="Tahoma" panose="020B060403050404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rgbClr val="0000CC"/>
                      </a:solidFill>
                      <a:latin typeface="Tahoma" panose="020B060403050404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rgbClr val="0000CC"/>
                      </a:solidFill>
                      <a:latin typeface="Tahoma" panose="020B060403050404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rgbClr val="0000CC"/>
                      </a:solidFill>
                      <a:latin typeface="Tahoma" panose="020B060403050404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200" b="1">
                      <a:solidFill>
                        <a:srgbClr val="0000CC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128" name="Line 15"/>
              <p:cNvSpPr>
                <a:spLocks noChangeShapeType="1"/>
              </p:cNvSpPr>
              <p:nvPr/>
            </p:nvSpPr>
            <p:spPr bwMode="auto">
              <a:xfrm>
                <a:off x="2804" y="3288"/>
                <a:ext cx="113" cy="28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9" name="Line 16"/>
              <p:cNvSpPr>
                <a:spLocks noChangeShapeType="1"/>
              </p:cNvSpPr>
              <p:nvPr/>
            </p:nvSpPr>
            <p:spPr bwMode="auto">
              <a:xfrm flipV="1">
                <a:off x="2568" y="3533"/>
                <a:ext cx="112" cy="387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30" name="Line 17"/>
              <p:cNvSpPr>
                <a:spLocks noChangeShapeType="1"/>
              </p:cNvSpPr>
              <p:nvPr/>
            </p:nvSpPr>
            <p:spPr bwMode="auto">
              <a:xfrm flipV="1">
                <a:off x="2400" y="3168"/>
                <a:ext cx="212" cy="63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31" name="Oval 18"/>
              <p:cNvSpPr>
                <a:spLocks noChangeArrowheads="1"/>
              </p:cNvSpPr>
              <p:nvPr/>
            </p:nvSpPr>
            <p:spPr bwMode="auto">
              <a:xfrm>
                <a:off x="2401" y="3339"/>
                <a:ext cx="227" cy="231"/>
              </a:xfrm>
              <a:prstGeom prst="ellipse">
                <a:avLst/>
              </a:prstGeom>
              <a:solidFill>
                <a:srgbClr val="00CC99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32" name="Oval 19"/>
              <p:cNvSpPr>
                <a:spLocks noChangeArrowheads="1"/>
              </p:cNvSpPr>
              <p:nvPr/>
            </p:nvSpPr>
            <p:spPr bwMode="auto">
              <a:xfrm>
                <a:off x="2512" y="3654"/>
                <a:ext cx="226" cy="231"/>
              </a:xfrm>
              <a:prstGeom prst="ellipse">
                <a:avLst/>
              </a:prstGeom>
              <a:solidFill>
                <a:srgbClr val="00CC99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33" name="Oval 20"/>
              <p:cNvSpPr>
                <a:spLocks noChangeArrowheads="1"/>
              </p:cNvSpPr>
              <p:nvPr/>
            </p:nvSpPr>
            <p:spPr bwMode="auto">
              <a:xfrm>
                <a:off x="2688" y="3216"/>
                <a:ext cx="227" cy="231"/>
              </a:xfrm>
              <a:prstGeom prst="ellipse">
                <a:avLst/>
              </a:prstGeom>
              <a:solidFill>
                <a:srgbClr val="00CC99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08" name="Group 42"/>
          <p:cNvGrpSpPr>
            <a:grpSpLocks/>
          </p:cNvGrpSpPr>
          <p:nvPr/>
        </p:nvGrpSpPr>
        <p:grpSpPr bwMode="auto">
          <a:xfrm>
            <a:off x="4899966" y="1739180"/>
            <a:ext cx="2245169" cy="1958655"/>
            <a:chOff x="1584" y="2880"/>
            <a:chExt cx="1296" cy="1104"/>
          </a:xfrm>
        </p:grpSpPr>
        <p:sp>
          <p:nvSpPr>
            <p:cNvPr id="4111" name="Line 38"/>
            <p:cNvSpPr>
              <a:spLocks noChangeShapeType="1"/>
            </p:cNvSpPr>
            <p:nvPr/>
          </p:nvSpPr>
          <p:spPr bwMode="auto">
            <a:xfrm flipV="1">
              <a:off x="2064" y="3792"/>
              <a:ext cx="43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112" name="Line 37"/>
            <p:cNvSpPr>
              <a:spLocks noChangeShapeType="1"/>
            </p:cNvSpPr>
            <p:nvPr/>
          </p:nvSpPr>
          <p:spPr bwMode="auto">
            <a:xfrm flipV="1">
              <a:off x="1824" y="3072"/>
              <a:ext cx="43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113" name="Line 36"/>
            <p:cNvSpPr>
              <a:spLocks noChangeShapeType="1"/>
            </p:cNvSpPr>
            <p:nvPr/>
          </p:nvSpPr>
          <p:spPr bwMode="auto">
            <a:xfrm>
              <a:off x="1824" y="3216"/>
              <a:ext cx="288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4114" name="Line 35"/>
            <p:cNvSpPr>
              <a:spLocks noChangeShapeType="1"/>
            </p:cNvSpPr>
            <p:nvPr/>
          </p:nvSpPr>
          <p:spPr bwMode="auto">
            <a:xfrm>
              <a:off x="2256" y="3072"/>
              <a:ext cx="288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grpSp>
          <p:nvGrpSpPr>
            <p:cNvPr id="4115" name="Group 21"/>
            <p:cNvGrpSpPr>
              <a:grpSpLocks/>
            </p:cNvGrpSpPr>
            <p:nvPr/>
          </p:nvGrpSpPr>
          <p:grpSpPr bwMode="auto">
            <a:xfrm>
              <a:off x="1584" y="2880"/>
              <a:ext cx="1296" cy="1104"/>
              <a:chOff x="2107" y="2887"/>
              <a:chExt cx="1419" cy="1241"/>
            </a:xfrm>
          </p:grpSpPr>
          <p:sp>
            <p:nvSpPr>
              <p:cNvPr id="4116" name="Line 22"/>
              <p:cNvSpPr>
                <a:spLocks noChangeShapeType="1"/>
              </p:cNvSpPr>
              <p:nvPr/>
            </p:nvSpPr>
            <p:spPr bwMode="auto">
              <a:xfrm flipH="1">
                <a:off x="2640" y="3072"/>
                <a:ext cx="192" cy="10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17" name="Line 23"/>
              <p:cNvSpPr>
                <a:spLocks noChangeShapeType="1"/>
              </p:cNvSpPr>
              <p:nvPr/>
            </p:nvSpPr>
            <p:spPr bwMode="auto">
              <a:xfrm>
                <a:off x="2352" y="3264"/>
                <a:ext cx="816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18" name="Oval 24"/>
              <p:cNvSpPr>
                <a:spLocks noChangeArrowheads="1"/>
              </p:cNvSpPr>
              <p:nvPr/>
            </p:nvSpPr>
            <p:spPr bwMode="auto">
              <a:xfrm>
                <a:off x="2256" y="3072"/>
                <a:ext cx="1008" cy="100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19" name="Oval 25"/>
              <p:cNvSpPr>
                <a:spLocks noChangeArrowheads="1"/>
              </p:cNvSpPr>
              <p:nvPr/>
            </p:nvSpPr>
            <p:spPr bwMode="auto">
              <a:xfrm>
                <a:off x="2784" y="3024"/>
                <a:ext cx="137" cy="137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0" name="Oval 26"/>
              <p:cNvSpPr>
                <a:spLocks noChangeArrowheads="1"/>
              </p:cNvSpPr>
              <p:nvPr/>
            </p:nvSpPr>
            <p:spPr bwMode="auto">
              <a:xfrm>
                <a:off x="2592" y="3991"/>
                <a:ext cx="137" cy="137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1" name="Oval 27"/>
              <p:cNvSpPr>
                <a:spLocks noChangeArrowheads="1"/>
              </p:cNvSpPr>
              <p:nvPr/>
            </p:nvSpPr>
            <p:spPr bwMode="auto">
              <a:xfrm>
                <a:off x="2304" y="3216"/>
                <a:ext cx="137" cy="137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122" name="Oval 28"/>
              <p:cNvSpPr>
                <a:spLocks noChangeArrowheads="1"/>
              </p:cNvSpPr>
              <p:nvPr/>
            </p:nvSpPr>
            <p:spPr bwMode="auto">
              <a:xfrm>
                <a:off x="3079" y="3847"/>
                <a:ext cx="137" cy="137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graphicFrame>
            <p:nvGraphicFramePr>
              <p:cNvPr id="4099" name="Object 29"/>
              <p:cNvGraphicFramePr>
                <a:graphicFrameLocks noChangeAspect="1"/>
              </p:cNvGraphicFramePr>
              <p:nvPr/>
            </p:nvGraphicFramePr>
            <p:xfrm>
              <a:off x="3010" y="2887"/>
              <a:ext cx="122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139700" imgH="215900" progId="Equation.3">
                      <p:embed/>
                    </p:oleObj>
                  </mc:Choice>
                  <mc:Fallback>
                    <p:oleObj name="Equation" r:id="rId5" imgW="139700" imgH="215900" progId="Equation.3">
                      <p:embed/>
                      <p:pic>
                        <p:nvPicPr>
                          <p:cNvPr id="4099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10" y="2887"/>
                            <a:ext cx="122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0" name="Object 30"/>
              <p:cNvGraphicFramePr>
                <a:graphicFrameLocks noChangeAspect="1"/>
              </p:cNvGraphicFramePr>
              <p:nvPr/>
            </p:nvGraphicFramePr>
            <p:xfrm>
              <a:off x="2163" y="3888"/>
              <a:ext cx="189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215900" imgH="215900" progId="Equation.3">
                      <p:embed/>
                    </p:oleObj>
                  </mc:Choice>
                  <mc:Fallback>
                    <p:oleObj name="Equation" r:id="rId7" imgW="215900" imgH="215900" progId="Equation.3">
                      <p:embed/>
                      <p:pic>
                        <p:nvPicPr>
                          <p:cNvPr id="410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3" y="3888"/>
                            <a:ext cx="189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1" name="Object 31"/>
              <p:cNvGraphicFramePr>
                <a:graphicFrameLocks noChangeAspect="1"/>
              </p:cNvGraphicFramePr>
              <p:nvPr/>
            </p:nvGraphicFramePr>
            <p:xfrm>
              <a:off x="2107" y="3120"/>
              <a:ext cx="133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52400" imgH="215900" progId="Equation.3">
                      <p:embed/>
                    </p:oleObj>
                  </mc:Choice>
                  <mc:Fallback>
                    <p:oleObj name="Equation" r:id="rId9" imgW="152400" imgH="215900" progId="Equation.3">
                      <p:embed/>
                      <p:pic>
                        <p:nvPicPr>
                          <p:cNvPr id="4101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7" y="3120"/>
                            <a:ext cx="133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2" name="Object 32"/>
              <p:cNvGraphicFramePr>
                <a:graphicFrameLocks noChangeAspect="1"/>
              </p:cNvGraphicFramePr>
              <p:nvPr/>
            </p:nvGraphicFramePr>
            <p:xfrm>
              <a:off x="3316" y="3744"/>
              <a:ext cx="210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241300" imgH="215900" progId="Equation.3">
                      <p:embed/>
                    </p:oleObj>
                  </mc:Choice>
                  <mc:Fallback>
                    <p:oleObj name="Equation" r:id="rId11" imgW="241300" imgH="215900" progId="Equation.3">
                      <p:embed/>
                      <p:pic>
                        <p:nvPicPr>
                          <p:cNvPr id="4102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6" y="3744"/>
                            <a:ext cx="210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109" name="Rectangle 44"/>
          <p:cNvSpPr>
            <a:spLocks noChangeArrowheads="1"/>
          </p:cNvSpPr>
          <p:nvPr/>
        </p:nvSpPr>
        <p:spPr bwMode="auto">
          <a:xfrm>
            <a:off x="1038740" y="5963730"/>
            <a:ext cx="610898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P. Li, K. Jiang, J. P. Hu, arxiv:220913905.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R. Liu, W. Wang, and X. Cui, PRL 131,193401(2023)</a:t>
            </a:r>
          </a:p>
        </p:txBody>
      </p:sp>
      <p:sp>
        <p:nvSpPr>
          <p:cNvPr id="4110" name="Text Box 45"/>
          <p:cNvSpPr txBox="1">
            <a:spLocks noChangeArrowheads="1"/>
          </p:cNvSpPr>
          <p:nvPr/>
        </p:nvSpPr>
        <p:spPr bwMode="auto">
          <a:xfrm>
            <a:off x="1242386" y="3264373"/>
            <a:ext cx="2743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4-fermion counter-part of Cooper pairing</a:t>
            </a:r>
          </a:p>
        </p:txBody>
      </p:sp>
      <p:sp>
        <p:nvSpPr>
          <p:cNvPr id="40" name="Text Box 47"/>
          <p:cNvSpPr txBox="1">
            <a:spLocks noChangeArrowheads="1"/>
          </p:cNvSpPr>
          <p:nvPr/>
        </p:nvSpPr>
        <p:spPr bwMode="auto">
          <a:xfrm>
            <a:off x="476172" y="1124700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Difficulty: lack of a BCS-type well-controlled mean field theory.</a:t>
            </a:r>
          </a:p>
        </p:txBody>
      </p:sp>
      <p:sp>
        <p:nvSpPr>
          <p:cNvPr id="2" name="Text Box 47">
            <a:extLst>
              <a:ext uri="{FF2B5EF4-FFF2-40B4-BE49-F238E27FC236}">
                <a16:creationId xmlns:a16="http://schemas.microsoft.com/office/drawing/2014/main" id="{EADAF23D-A125-3AD1-C89B-2C069712F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91" y="4197100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Field theoretical method beyond mean-field theory in 1+1D</a:t>
            </a:r>
          </a:p>
        </p:txBody>
      </p:sp>
      <p:sp>
        <p:nvSpPr>
          <p:cNvPr id="42" name="Text Box 47">
            <a:extLst>
              <a:ext uri="{FF2B5EF4-FFF2-40B4-BE49-F238E27FC236}">
                <a16:creationId xmlns:a16="http://schemas.microsoft.com/office/drawing/2014/main" id="{EADAF23D-A125-3AD1-C89B-2C069712F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65" y="5349250"/>
            <a:ext cx="82296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Variational wavefunction method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D7212F09-DD10-C2A0-9B44-66EBAA9EC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364" y="4849985"/>
            <a:ext cx="61089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CW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, Phys. Rev. Lett. 95, 266404 (2005).</a:t>
            </a:r>
          </a:p>
        </p:txBody>
      </p:sp>
    </p:spTree>
    <p:extLst>
      <p:ext uri="{BB962C8B-B14F-4D97-AF65-F5344CB8AC3E}">
        <p14:creationId xmlns:p14="http://schemas.microsoft.com/office/powerpoint/2010/main" val="611649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20F5651-22BC-49D3-A6AB-E32AB8DC321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title"/>
          </p:nvPr>
        </p:nvSpPr>
        <p:spPr>
          <a:xfrm>
            <a:off x="727149" y="367532"/>
            <a:ext cx="7557394" cy="526066"/>
          </a:xfrm>
        </p:spPr>
        <p:txBody>
          <a:bodyPr/>
          <a:lstStyle/>
          <a:p>
            <a:r>
              <a:rPr lang="en-US" altLang="zh-CN" sz="2600" u="sng" dirty="0">
                <a:solidFill>
                  <a:schemeClr val="tx1"/>
                </a:solidFill>
                <a:ea typeface="宋体" panose="02010600030101010101" pitchFamily="2" charset="-122"/>
              </a:rPr>
              <a:t>1+1D Renormalization group study </a:t>
            </a:r>
          </a:p>
        </p:txBody>
      </p:sp>
      <p:graphicFrame>
        <p:nvGraphicFramePr>
          <p:cNvPr id="254985" name="Object 9"/>
          <p:cNvGraphicFramePr>
            <a:graphicFrameLocks noChangeAspect="1"/>
          </p:cNvGraphicFramePr>
          <p:nvPr/>
        </p:nvGraphicFramePr>
        <p:xfrm>
          <a:off x="8929688" y="3681413"/>
          <a:ext cx="1143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2549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9688" y="3681413"/>
                        <a:ext cx="1143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26" name="Text Box 50"/>
          <p:cNvSpPr txBox="1">
            <a:spLocks noChangeArrowheads="1"/>
          </p:cNvSpPr>
          <p:nvPr/>
        </p:nvSpPr>
        <p:spPr bwMode="auto">
          <a:xfrm>
            <a:off x="5562600" y="3093696"/>
            <a:ext cx="31242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 Two spin gap phases: (B)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quartetting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, (C) pairing. </a:t>
            </a:r>
          </a:p>
        </p:txBody>
      </p:sp>
      <p:sp>
        <p:nvSpPr>
          <p:cNvPr id="255059" name="Text Box 83"/>
          <p:cNvSpPr txBox="1">
            <a:spLocks noChangeArrowheads="1"/>
          </p:cNvSpPr>
          <p:nvPr/>
        </p:nvSpPr>
        <p:spPr bwMode="auto">
          <a:xfrm>
            <a:off x="5555512" y="1331975"/>
            <a:ext cx="328368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  Phase A: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Luttinger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 liquid, spin-charge separation. </a:t>
            </a:r>
          </a:p>
        </p:txBody>
      </p:sp>
      <p:sp>
        <p:nvSpPr>
          <p:cNvPr id="255042" name="Text Box 66"/>
          <p:cNvSpPr txBox="1">
            <a:spLocks noChangeArrowheads="1"/>
          </p:cNvSpPr>
          <p:nvPr/>
        </p:nvSpPr>
        <p:spPr bwMode="auto">
          <a:xfrm>
            <a:off x="3664409" y="2692443"/>
            <a:ext cx="14176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047" name="Object 71"/>
              <p:cNvSpPr txBox="1"/>
              <p:nvPr/>
            </p:nvSpPr>
            <p:spPr bwMode="auto">
              <a:xfrm>
                <a:off x="4444751" y="1578954"/>
                <a:ext cx="1010564" cy="488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zh-CN" alt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5047" name="Object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4751" y="1578954"/>
                <a:ext cx="1010564" cy="488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5069" name="Group 93"/>
          <p:cNvGrpSpPr>
            <a:grpSpLocks/>
          </p:cNvGrpSpPr>
          <p:nvPr/>
        </p:nvGrpSpPr>
        <p:grpSpPr bwMode="auto">
          <a:xfrm>
            <a:off x="540287" y="1163105"/>
            <a:ext cx="4678437" cy="4664073"/>
            <a:chOff x="144" y="624"/>
            <a:chExt cx="3209" cy="3250"/>
          </a:xfrm>
        </p:grpSpPr>
        <p:sp>
          <p:nvSpPr>
            <p:cNvPr id="255057" name="Text Box 81"/>
            <p:cNvSpPr txBox="1">
              <a:spLocks noChangeArrowheads="1"/>
            </p:cNvSpPr>
            <p:nvPr/>
          </p:nvSpPr>
          <p:spPr bwMode="auto">
            <a:xfrm>
              <a:off x="225" y="3623"/>
              <a:ext cx="61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anose="02010600030101010101" pitchFamily="2" charset="-122"/>
                  <a:cs typeface="+mn-cs"/>
                </a:rPr>
                <a:t>SU(4)</a:t>
              </a:r>
            </a:p>
          </p:txBody>
        </p:sp>
        <p:sp>
          <p:nvSpPr>
            <p:cNvPr id="255034" name="Line 58"/>
            <p:cNvSpPr>
              <a:spLocks noChangeShapeType="1"/>
            </p:cNvSpPr>
            <p:nvPr/>
          </p:nvSpPr>
          <p:spPr bwMode="auto">
            <a:xfrm flipV="1">
              <a:off x="1820" y="1197"/>
              <a:ext cx="938" cy="10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55018" name="Line 42"/>
            <p:cNvSpPr>
              <a:spLocks noChangeShapeType="1"/>
            </p:cNvSpPr>
            <p:nvPr/>
          </p:nvSpPr>
          <p:spPr bwMode="auto">
            <a:xfrm flipH="1">
              <a:off x="427" y="2265"/>
              <a:ext cx="1393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55029" name="Line 53"/>
            <p:cNvSpPr>
              <a:spLocks noChangeShapeType="1"/>
            </p:cNvSpPr>
            <p:nvPr/>
          </p:nvSpPr>
          <p:spPr bwMode="auto">
            <a:xfrm>
              <a:off x="1820" y="2265"/>
              <a:ext cx="13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55030" name="Line 54"/>
            <p:cNvSpPr>
              <a:spLocks noChangeShapeType="1"/>
            </p:cNvSpPr>
            <p:nvPr/>
          </p:nvSpPr>
          <p:spPr bwMode="auto">
            <a:xfrm>
              <a:off x="1820" y="864"/>
              <a:ext cx="0" cy="27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55038" name="Line 62"/>
            <p:cNvSpPr>
              <a:spLocks noChangeShapeType="1"/>
            </p:cNvSpPr>
            <p:nvPr/>
          </p:nvSpPr>
          <p:spPr bwMode="auto">
            <a:xfrm flipH="1">
              <a:off x="800" y="2265"/>
              <a:ext cx="1020" cy="11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55040" name="Line 64"/>
            <p:cNvSpPr>
              <a:spLocks noChangeShapeType="1"/>
            </p:cNvSpPr>
            <p:nvPr/>
          </p:nvSpPr>
          <p:spPr bwMode="auto">
            <a:xfrm flipH="1">
              <a:off x="478" y="2265"/>
              <a:ext cx="1342" cy="5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55044" name="Text Box 68"/>
            <p:cNvSpPr txBox="1">
              <a:spLocks noChangeArrowheads="1"/>
            </p:cNvSpPr>
            <p:nvPr/>
          </p:nvSpPr>
          <p:spPr bwMode="auto">
            <a:xfrm>
              <a:off x="1498" y="2741"/>
              <a:ext cx="133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anose="02010600030101010101" pitchFamily="2" charset="-122"/>
                  <a:cs typeface="+mn-cs"/>
                </a:rPr>
                <a:t>B:  </a:t>
              </a:r>
              <a:r>
                <a:rPr kumimoji="0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anose="02010600030101010101" pitchFamily="2" charset="-122"/>
                  <a:cs typeface="+mn-cs"/>
                </a:rPr>
                <a:t>Quartetting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5045" name="Text Box 69"/>
            <p:cNvSpPr txBox="1">
              <a:spLocks noChangeArrowheads="1"/>
            </p:cNvSpPr>
            <p:nvPr/>
          </p:nvSpPr>
          <p:spPr bwMode="auto">
            <a:xfrm>
              <a:off x="346" y="1655"/>
              <a:ext cx="1428" cy="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anose="02010600030101010101" pitchFamily="2" charset="-122"/>
                  <a:cs typeface="+mn-cs"/>
                </a:rPr>
                <a:t>C: Singlet pairing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048" name="Object 72"/>
                <p:cNvSpPr txBox="1"/>
                <p:nvPr/>
              </p:nvSpPr>
              <p:spPr bwMode="auto">
                <a:xfrm>
                  <a:off x="3127" y="2333"/>
                  <a:ext cx="226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2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2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𝑔</m:t>
                            </m:r>
                          </m:e>
                          <m:sub>
                            <m:r>
                              <a:rPr kumimoji="0" lang="zh-CN" altLang="en-US" sz="2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5048" name="Object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27" y="2333"/>
                  <a:ext cx="226" cy="336"/>
                </a:xfrm>
                <a:prstGeom prst="rect">
                  <a:avLst/>
                </a:prstGeom>
                <a:blipFill>
                  <a:blip r:embed="rId7"/>
                  <a:stretch>
                    <a:fillRect r="-2037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049" name="Object 73"/>
                <p:cNvSpPr txBox="1"/>
                <p:nvPr/>
              </p:nvSpPr>
              <p:spPr bwMode="auto">
                <a:xfrm>
                  <a:off x="1501" y="624"/>
                  <a:ext cx="226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2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2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𝑔</m:t>
                            </m:r>
                          </m:e>
                          <m:sub>
                            <m:r>
                              <a:rPr kumimoji="0" lang="zh-CN" altLang="en-US" sz="2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2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5049" name="Object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01" y="624"/>
                  <a:ext cx="226" cy="317"/>
                </a:xfrm>
                <a:prstGeom prst="rect">
                  <a:avLst/>
                </a:prstGeom>
                <a:blipFill>
                  <a:blip r:embed="rId8"/>
                  <a:stretch>
                    <a:fillRect r="-20370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5056" name="Text Box 80"/>
            <p:cNvSpPr txBox="1">
              <a:spLocks noChangeArrowheads="1"/>
            </p:cNvSpPr>
            <p:nvPr/>
          </p:nvSpPr>
          <p:spPr bwMode="auto">
            <a:xfrm>
              <a:off x="2270" y="752"/>
              <a:ext cx="61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anose="02010600030101010101" pitchFamily="2" charset="-122"/>
                  <a:cs typeface="+mn-cs"/>
                </a:rPr>
                <a:t>SU(4)</a:t>
              </a:r>
            </a:p>
          </p:txBody>
        </p:sp>
        <p:sp>
          <p:nvSpPr>
            <p:cNvPr id="255064" name="Oval 88"/>
            <p:cNvSpPr>
              <a:spLocks noChangeArrowheads="1"/>
            </p:cNvSpPr>
            <p:nvPr/>
          </p:nvSpPr>
          <p:spPr bwMode="auto">
            <a:xfrm>
              <a:off x="599" y="3416"/>
              <a:ext cx="144" cy="1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55065" name="Oval 89"/>
            <p:cNvSpPr>
              <a:spLocks noChangeArrowheads="1"/>
            </p:cNvSpPr>
            <p:nvPr/>
          </p:nvSpPr>
          <p:spPr bwMode="auto">
            <a:xfrm>
              <a:off x="144" y="2212"/>
              <a:ext cx="144" cy="140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255066" name="Oval 90"/>
            <p:cNvSpPr>
              <a:spLocks noChangeArrowheads="1"/>
            </p:cNvSpPr>
            <p:nvPr/>
          </p:nvSpPr>
          <p:spPr bwMode="auto">
            <a:xfrm>
              <a:off x="1761" y="2188"/>
              <a:ext cx="144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</p:grpSp>
      <p:sp>
        <p:nvSpPr>
          <p:cNvPr id="255070" name="Rectangle 94"/>
          <p:cNvSpPr>
            <a:spLocks noChangeArrowheads="1"/>
          </p:cNvSpPr>
          <p:nvPr/>
        </p:nvSpPr>
        <p:spPr bwMode="auto">
          <a:xfrm>
            <a:off x="5594320" y="4887049"/>
            <a:ext cx="29718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Ising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rPr>
              <a:t> duality between (B) and (C). </a:t>
            </a: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103" y="4725762"/>
            <a:ext cx="1334086" cy="1182102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" t="10698" r="52619" b="55038"/>
          <a:stretch/>
        </p:blipFill>
        <p:spPr>
          <a:xfrm>
            <a:off x="1303602" y="1784173"/>
            <a:ext cx="1263959" cy="692341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515460" y="6222526"/>
            <a:ext cx="40166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 CW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, Phys. Rev.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Lett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. 95, 266404 (2005).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71"/>
              <p:cNvSpPr txBox="1"/>
              <p:nvPr/>
            </p:nvSpPr>
            <p:spPr bwMode="auto">
              <a:xfrm>
                <a:off x="423614" y="4315804"/>
                <a:ext cx="1098550" cy="4905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0" lang="zh-CN" altLang="en-US" sz="22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≈</m:t>
                      </m:r>
                      <m:r>
                        <a:rPr kumimoji="0" lang="zh-CN" altLang="en-US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</m:t>
                      </m:r>
                      <m:sSub>
                        <m:sSubPr>
                          <m:ctrlP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Object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614" y="4315804"/>
                <a:ext cx="1098550" cy="4905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012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7AE0CF-3A14-4EA0-8523-B8A7FF545D4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0" name="AutoShape 82"/>
          <p:cNvSpPr>
            <a:spLocks noChangeArrowheads="1"/>
          </p:cNvSpPr>
          <p:nvPr/>
        </p:nvSpPr>
        <p:spPr bwMode="auto">
          <a:xfrm>
            <a:off x="577880" y="3618027"/>
            <a:ext cx="4665701" cy="2038463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611" name="Rectangle 3"/>
          <p:cNvSpPr>
            <a:spLocks noGrp="1" noChangeArrowheads="1"/>
          </p:cNvSpPr>
          <p:nvPr>
            <p:ph type="title"/>
          </p:nvPr>
        </p:nvSpPr>
        <p:spPr>
          <a:xfrm>
            <a:off x="377718" y="477782"/>
            <a:ext cx="8458200" cy="533400"/>
          </a:xfrm>
        </p:spPr>
        <p:txBody>
          <a:bodyPr/>
          <a:lstStyle/>
          <a:p>
            <a:pPr eaLnBrk="1" hangingPunct="1"/>
            <a:r>
              <a:rPr lang="en-US" altLang="zh-CN" sz="2800" u="sng" dirty="0">
                <a:solidFill>
                  <a:schemeClr val="tx1"/>
                </a:solidFill>
                <a:ea typeface="宋体" panose="02010600030101010101" pitchFamily="2" charset="-122"/>
              </a:rPr>
              <a:t>Two-band model: pairing </a:t>
            </a:r>
            <a:r>
              <a:rPr lang="en-US" altLang="zh-CN" sz="2800" u="sng" dirty="0" err="1">
                <a:solidFill>
                  <a:schemeClr val="tx1"/>
                </a:solidFill>
                <a:ea typeface="宋体" panose="02010600030101010101" pitchFamily="2" charset="-122"/>
              </a:rPr>
              <a:t>v.s</a:t>
            </a:r>
            <a:r>
              <a:rPr lang="en-US" altLang="zh-CN" sz="2800" u="sng" dirty="0">
                <a:solidFill>
                  <a:schemeClr val="tx1"/>
                </a:solidFill>
                <a:ea typeface="宋体" panose="02010600030101010101" pitchFamily="2" charset="-122"/>
              </a:rPr>
              <a:t>. </a:t>
            </a:r>
            <a:r>
              <a:rPr lang="en-US" altLang="zh-CN" sz="2800" u="sng" dirty="0" err="1">
                <a:solidFill>
                  <a:schemeClr val="tx1"/>
                </a:solidFill>
                <a:ea typeface="宋体" panose="02010600030101010101" pitchFamily="2" charset="-122"/>
              </a:rPr>
              <a:t>Quartetting</a:t>
            </a:r>
            <a:r>
              <a:rPr lang="en-US" altLang="zh-CN" sz="2800" u="sng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5612" name="Text Box 4"/>
          <p:cNvSpPr txBox="1">
            <a:spLocks noChangeArrowheads="1"/>
          </p:cNvSpPr>
          <p:nvPr/>
        </p:nvSpPr>
        <p:spPr bwMode="auto">
          <a:xfrm>
            <a:off x="377718" y="1203375"/>
            <a:ext cx="7696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Phase locking: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2" name="Object 31"/>
              <p:cNvSpPr txBox="1"/>
              <p:nvPr/>
            </p:nvSpPr>
            <p:spPr bwMode="auto">
              <a:xfrm>
                <a:off x="1000334" y="1953700"/>
                <a:ext cx="4339765" cy="12448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𝜂</m:t>
                          </m:r>
                        </m:e>
                        <m:sup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p>
                      </m:sSup>
                      <m:r>
                        <a:rPr kumimoji="0" lang="zh-CN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Δ</m:t>
                          </m:r>
                        </m:e>
                        <m:sub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p>
                      </m:sSubSup>
                      <m:r>
                        <a:rPr kumimoji="0" lang="zh-CN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Δ</m:t>
                          </m:r>
                        </m:e>
                        <m:sub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  <m:sup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p>
                      </m:sSubSup>
                      <m:r>
                        <a:rPr kumimoji="0" lang="zh-CN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∝</m:t>
                      </m:r>
                      <m:sSup>
                        <m:sSup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𝜋</m:t>
                              </m:r>
                            </m:e>
                          </m:rad>
                          <m:sSub>
                            <m:sSubPr>
                              <m:ctrlP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</m:sub>
                          </m:sSub>
                        </m:sup>
                      </m:sSup>
                      <m:r>
                        <m:rPr>
                          <m:nor/>
                        </m:rPr>
                        <a:rPr kumimoji="0" lang="en-US" altLang="zh-CN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</m:t>
                      </m:r>
                      <m:r>
                        <m:rPr>
                          <m:nor/>
                        </m:rPr>
                        <a:rPr kumimoji="0" lang="zh-CN" alt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cos</m:t>
                      </m:r>
                      <m:r>
                        <m:rPr>
                          <m:nor/>
                        </m:rPr>
                        <a:rPr kumimoji="0" lang="zh-CN" alt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𝜋</m:t>
                          </m:r>
                        </m:e>
                      </m:rad>
                      <m:sSub>
                        <m:sSub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</m:sub>
                      </m:sSub>
                      <m:r>
                        <m:rPr>
                          <m:nor/>
                        </m:rPr>
                        <a:rPr kumimoji="0" lang="zh-CN" alt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; </m:t>
                      </m:r>
                    </m:oMath>
                  </m:oMathPara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b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𝑂</m:t>
                          </m:r>
                        </m:e>
                        <m:sub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𝑞𝑢𝑎𝑟</m:t>
                          </m:r>
                        </m:sub>
                      </m:sSub>
                      <m:r>
                        <a:rPr kumimoji="0" lang="zh-CN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Δ</m:t>
                          </m:r>
                        </m:e>
                        <m:sub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Δ</m:t>
                          </m:r>
                        </m:e>
                        <m:sub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  <m:sup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p>
                      </m:sSubSup>
                      <m:r>
                        <a:rPr kumimoji="0" lang="zh-CN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∝</m:t>
                      </m:r>
                      <m:sSup>
                        <m:sSup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ad>
                            <m:radPr>
                              <m:degHide m:val="on"/>
                              <m:ctrlP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  <m: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𝜋</m:t>
                              </m:r>
                            </m:e>
                          </m:rad>
                          <m:sSub>
                            <m:sSubPr>
                              <m:ctrlP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altLang="zh-C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</m:sub>
                          </m:sSub>
                        </m:sup>
                      </m:sSup>
                      <m:r>
                        <m:rPr>
                          <m:nor/>
                        </m:rPr>
                        <a:rPr kumimoji="0" lang="en-US" altLang="zh-CN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zh-CN" alt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cos</m:t>
                      </m:r>
                      <m:r>
                        <m:rPr>
                          <m:nor/>
                        </m:rPr>
                        <a:rPr kumimoji="0" lang="zh-CN" alt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𝜋</m:t>
                          </m:r>
                        </m:e>
                      </m:rad>
                      <m:sSub>
                        <m:sSub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</m:sub>
                      </m:sSub>
                      <m:r>
                        <a:rPr kumimoji="0" lang="zh-CN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</m:oMath>
                  </m:oMathPara>
                </a14:m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602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0334" y="1953700"/>
                <a:ext cx="4339765" cy="1244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13" name="Text Box 83"/>
              <p:cNvSpPr txBox="1">
                <a:spLocks noChangeArrowheads="1"/>
              </p:cNvSpPr>
              <p:nvPr/>
            </p:nvSpPr>
            <p:spPr bwMode="auto">
              <a:xfrm>
                <a:off x="981639" y="3697835"/>
                <a:ext cx="4358460" cy="17948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𝜋</m:t>
                        </m:r>
                      </m:e>
                    </m:rad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+</m:t>
                        </m:r>
                      </m:sub>
                    </m:sSub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 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overall phase 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𝜋</m:t>
                        </m:r>
                      </m:e>
                    </m:rad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−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  relative phase 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𝜋</m:t>
                        </m:r>
                      </m:e>
                    </m:rad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𝜙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−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anose="02010600030101010101" pitchFamily="2" charset="-122"/>
                    <a:cs typeface="+mn-cs"/>
                  </a:rPr>
                  <a:t>  dual field of relative phase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613" name="Text 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1639" y="3697835"/>
                <a:ext cx="4358460" cy="1794850"/>
              </a:xfrm>
              <a:prstGeom prst="rect">
                <a:avLst/>
              </a:prstGeom>
              <a:blipFill>
                <a:blip r:embed="rId4"/>
                <a:stretch>
                  <a:fillRect t="-2041" b="-51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14" name="Group 124"/>
          <p:cNvGrpSpPr>
            <a:grpSpLocks/>
          </p:cNvGrpSpPr>
          <p:nvPr/>
        </p:nvGrpSpPr>
        <p:grpSpPr bwMode="auto">
          <a:xfrm>
            <a:off x="7748146" y="1377367"/>
            <a:ext cx="304800" cy="1676400"/>
            <a:chOff x="912" y="2304"/>
            <a:chExt cx="192" cy="1056"/>
          </a:xfrm>
        </p:grpSpPr>
        <p:sp>
          <p:nvSpPr>
            <p:cNvPr id="25623" name="Oval 121"/>
            <p:cNvSpPr>
              <a:spLocks noChangeArrowheads="1"/>
            </p:cNvSpPr>
            <p:nvPr/>
          </p:nvSpPr>
          <p:spPr bwMode="auto">
            <a:xfrm>
              <a:off x="960" y="2544"/>
              <a:ext cx="9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grpSp>
          <p:nvGrpSpPr>
            <p:cNvPr id="25624" name="Group 112"/>
            <p:cNvGrpSpPr>
              <a:grpSpLocks/>
            </p:cNvGrpSpPr>
            <p:nvPr/>
          </p:nvGrpSpPr>
          <p:grpSpPr bwMode="auto">
            <a:xfrm>
              <a:off x="912" y="2847"/>
              <a:ext cx="192" cy="513"/>
              <a:chOff x="4752" y="3600"/>
              <a:chExt cx="195" cy="498"/>
            </a:xfrm>
          </p:grpSpPr>
          <p:sp>
            <p:nvSpPr>
              <p:cNvPr id="25627" name="Line 113"/>
              <p:cNvSpPr>
                <a:spLocks noChangeShapeType="1"/>
              </p:cNvSpPr>
              <p:nvPr/>
            </p:nvSpPr>
            <p:spPr bwMode="auto">
              <a:xfrm flipV="1">
                <a:off x="4752" y="3600"/>
                <a:ext cx="182" cy="49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5628" name="Oval 114"/>
              <p:cNvSpPr>
                <a:spLocks noChangeArrowheads="1"/>
              </p:cNvSpPr>
              <p:nvPr/>
            </p:nvSpPr>
            <p:spPr bwMode="auto">
              <a:xfrm>
                <a:off x="4753" y="3735"/>
                <a:ext cx="194" cy="182"/>
              </a:xfrm>
              <a:prstGeom prst="ellipse">
                <a:avLst/>
              </a:prstGeom>
              <a:solidFill>
                <a:srgbClr val="00CC99"/>
              </a:solidFill>
              <a:ln w="2857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25625" name="Line 117"/>
            <p:cNvSpPr>
              <a:spLocks noChangeShapeType="1"/>
            </p:cNvSpPr>
            <p:nvPr/>
          </p:nvSpPr>
          <p:spPr bwMode="auto">
            <a:xfrm flipV="1">
              <a:off x="912" y="2304"/>
              <a:ext cx="192" cy="56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25626" name="Oval 118"/>
            <p:cNvSpPr>
              <a:spLocks noChangeArrowheads="1"/>
            </p:cNvSpPr>
            <p:nvPr/>
          </p:nvSpPr>
          <p:spPr bwMode="auto">
            <a:xfrm>
              <a:off x="912" y="2544"/>
              <a:ext cx="162" cy="170"/>
            </a:xfrm>
            <a:prstGeom prst="ellipse">
              <a:avLst/>
            </a:prstGeom>
            <a:solidFill>
              <a:srgbClr val="00CC99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615" name="Group 123"/>
          <p:cNvGrpSpPr>
            <a:grpSpLocks/>
          </p:cNvGrpSpPr>
          <p:nvPr/>
        </p:nvGrpSpPr>
        <p:grpSpPr bwMode="auto">
          <a:xfrm>
            <a:off x="7801680" y="3953353"/>
            <a:ext cx="457200" cy="935037"/>
            <a:chOff x="1872" y="2435"/>
            <a:chExt cx="288" cy="589"/>
          </a:xfrm>
        </p:grpSpPr>
        <p:sp>
          <p:nvSpPr>
            <p:cNvPr id="25618" name="Oval 122"/>
            <p:cNvSpPr>
              <a:spLocks noChangeArrowheads="1"/>
            </p:cNvSpPr>
            <p:nvPr/>
          </p:nvSpPr>
          <p:spPr bwMode="auto">
            <a:xfrm>
              <a:off x="1968" y="2448"/>
              <a:ext cx="9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25619" name="Line 115"/>
            <p:cNvSpPr>
              <a:spLocks noChangeShapeType="1"/>
            </p:cNvSpPr>
            <p:nvPr/>
          </p:nvSpPr>
          <p:spPr bwMode="auto">
            <a:xfrm>
              <a:off x="2017" y="2488"/>
              <a:ext cx="143" cy="15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25620" name="Line 116"/>
            <p:cNvSpPr>
              <a:spLocks noChangeShapeType="1"/>
            </p:cNvSpPr>
            <p:nvPr/>
          </p:nvSpPr>
          <p:spPr bwMode="auto">
            <a:xfrm flipH="1" flipV="1">
              <a:off x="1872" y="2784"/>
              <a:ext cx="129" cy="18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25621" name="Oval 119"/>
            <p:cNvSpPr>
              <a:spLocks noChangeArrowheads="1"/>
            </p:cNvSpPr>
            <p:nvPr/>
          </p:nvSpPr>
          <p:spPr bwMode="auto">
            <a:xfrm>
              <a:off x="1920" y="2854"/>
              <a:ext cx="161" cy="170"/>
            </a:xfrm>
            <a:prstGeom prst="ellipse">
              <a:avLst/>
            </a:prstGeom>
            <a:solidFill>
              <a:srgbClr val="00CC99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25622" name="Oval 120"/>
            <p:cNvSpPr>
              <a:spLocks noChangeArrowheads="1"/>
            </p:cNvSpPr>
            <p:nvPr/>
          </p:nvSpPr>
          <p:spPr bwMode="auto">
            <a:xfrm>
              <a:off x="1934" y="2435"/>
              <a:ext cx="162" cy="171"/>
            </a:xfrm>
            <a:prstGeom prst="ellipse">
              <a:avLst/>
            </a:prstGeom>
            <a:solidFill>
              <a:srgbClr val="00CC99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34">
                <a:extLst>
                  <a:ext uri="{FF2B5EF4-FFF2-40B4-BE49-F238E27FC236}">
                    <a16:creationId xmlns:a16="http://schemas.microsoft.com/office/drawing/2014/main" id="{01A6E6CA-9339-A63D-F494-240E90FA1BF0}"/>
                  </a:ext>
                </a:extLst>
              </p:cNvPr>
              <p:cNvSpPr txBox="1"/>
              <p:nvPr/>
            </p:nvSpPr>
            <p:spPr bwMode="auto">
              <a:xfrm>
                <a:off x="5813458" y="4046291"/>
                <a:ext cx="1968735" cy="69955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𝚫</m:t>
                          </m:r>
                        </m:e>
                        <m:sub>
                          <m:r>
                            <a:rPr kumimoji="0" lang="en-US" altLang="zh-CN" sz="22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</m:sub>
                        <m:sup>
                          <m:r>
                            <a:rPr kumimoji="0" lang="en-US" altLang="zh-CN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p>
                      </m:sSubSup>
                      <m:r>
                        <a:rPr kumimoji="0" lang="en-US" altLang="zh-CN" sz="2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en-US" altLang="zh-CN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𝝍</m:t>
                          </m:r>
                        </m:e>
                        <m:sub>
                          <m:f>
                            <m:fPr>
                              <m:ctrlPr>
                                <a:rPr kumimoji="0" lang="en-US" altLang="zh-CN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US" altLang="zh-CN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r>
                            <a:rPr kumimoji="0" lang="en-US" altLang="zh-CN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kumimoji="0" lang="en-US" altLang="zh-CN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𝝍</m:t>
                          </m:r>
                        </m:e>
                        <m:sub>
                          <m:r>
                            <a:rPr kumimoji="0" lang="en-US" altLang="zh-CN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US" altLang="zh-CN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US" altLang="zh-CN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r>
                            <a:rPr kumimoji="0" lang="en-US" altLang="zh-CN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Object 134">
                <a:extLst>
                  <a:ext uri="{FF2B5EF4-FFF2-40B4-BE49-F238E27FC236}">
                    <a16:creationId xmlns:a16="http://schemas.microsoft.com/office/drawing/2014/main" id="{01A6E6CA-9339-A63D-F494-240E90FA1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3458" y="4046291"/>
                <a:ext cx="1968735" cy="699552"/>
              </a:xfrm>
              <a:prstGeom prst="rect">
                <a:avLst/>
              </a:prstGeom>
              <a:blipFill>
                <a:blip r:embed="rId5"/>
                <a:stretch>
                  <a:fillRect l="-31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134">
                <a:extLst>
                  <a:ext uri="{FF2B5EF4-FFF2-40B4-BE49-F238E27FC236}">
                    <a16:creationId xmlns:a16="http://schemas.microsoft.com/office/drawing/2014/main" id="{01A6E6CA-9339-A63D-F494-240E90FA1BF0}"/>
                  </a:ext>
                </a:extLst>
              </p:cNvPr>
              <p:cNvSpPr txBox="1"/>
              <p:nvPr/>
            </p:nvSpPr>
            <p:spPr bwMode="auto">
              <a:xfrm>
                <a:off x="5742580" y="1998158"/>
                <a:ext cx="1786605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𝚫</m:t>
                          </m:r>
                        </m:e>
                        <m:sub>
                          <m:r>
                            <a:rPr kumimoji="0" lang="en-US" altLang="zh-CN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p>
                      </m:sSubSup>
                      <m:r>
                        <a:rPr kumimoji="0" lang="en-US" altLang="zh-CN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zh-CN" alt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𝝍</m:t>
                          </m:r>
                        </m:e>
                        <m:sub>
                          <m:f>
                            <m:fPr>
                              <m:ctrlP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</m:t>
                              </m:r>
                            </m:num>
                            <m:den>
                              <m: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den>
                          </m:f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zh-CN" alt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sub>
                        <m:sup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𝝍</m:t>
                          </m:r>
                        </m:e>
                        <m:sub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𝟑</m:t>
                              </m:r>
                            </m:num>
                            <m:den>
                              <m: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den>
                          </m:f>
                        </m:sub>
                        <m:sup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Object 134">
                <a:extLst>
                  <a:ext uri="{FF2B5EF4-FFF2-40B4-BE49-F238E27FC236}">
                    <a16:creationId xmlns:a16="http://schemas.microsoft.com/office/drawing/2014/main" id="{01A6E6CA-9339-A63D-F494-240E90FA1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42580" y="1998158"/>
                <a:ext cx="1786605" cy="533400"/>
              </a:xfrm>
              <a:prstGeom prst="rect">
                <a:avLst/>
              </a:prstGeom>
              <a:blipFill>
                <a:blip r:embed="rId6"/>
                <a:stretch>
                  <a:fillRect b="-1609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53">
                <a:extLst>
                  <a:ext uri="{FF2B5EF4-FFF2-40B4-BE49-F238E27FC236}">
                    <a16:creationId xmlns:a16="http://schemas.microsoft.com/office/drawing/2014/main" id="{161005BE-C80B-3749-BBBB-C0B527142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500" y="5827430"/>
                <a:ext cx="3187615" cy="5420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𝜃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+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25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f>
                      <m:f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25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25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25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25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25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25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ahoma" pitchFamily="3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2</m:t>
                        </m:r>
                      </m:den>
                    </m:f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25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ahoma" pitchFamily="34" charset="0"/>
                      </a:rPr>
                      <m:t>,  </m:t>
                    </m:r>
                  </m:oMath>
                </a14:m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250A0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Tahoma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𝜃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−</m:t>
                        </m:r>
                      </m:sub>
                    </m:sSub>
                    <m:r>
                      <a:rPr kumimoji="0" lang="en-US" altLang="zh-CN" sz="2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25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𝜃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25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ahoma" pitchFamily="34" charset="0"/>
                      </a:rPr>
                      <m:t>−</m:t>
                    </m:r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𝜃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250A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3" name="Rectangle 53">
                <a:extLst>
                  <a:ext uri="{FF2B5EF4-FFF2-40B4-BE49-F238E27FC236}">
                    <a16:creationId xmlns:a16="http://schemas.microsoft.com/office/drawing/2014/main" id="{161005BE-C80B-3749-BBBB-C0B527142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500" y="5827430"/>
                <a:ext cx="3187615" cy="5420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3">
                <a:extLst>
                  <a:ext uri="{FF2B5EF4-FFF2-40B4-BE49-F238E27FC236}">
                    <a16:creationId xmlns:a16="http://schemas.microsoft.com/office/drawing/2014/main" id="{C03C68A0-ECCA-CB23-735C-3681A0AF3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1140" y="5827430"/>
                <a:ext cx="422104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𝜙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+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25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𝜙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25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𝜙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2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25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ahoma" pitchFamily="34" charset="0"/>
                      </a:rPr>
                      <m:t>,  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250A0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Tahoma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𝜙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−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25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25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ahoma" pitchFamily="34" charset="0"/>
                      </a:rPr>
                      <m:t>(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𝜙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325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ahoma" pitchFamily="34" charset="0"/>
                      </a:rPr>
                      <m:t>−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𝜙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25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2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25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ahoma" pitchFamily="34" charset="0"/>
                      </a:rPr>
                      <m:t>)/2</m:t>
                    </m:r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3250A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53">
                <a:extLst>
                  <a:ext uri="{FF2B5EF4-FFF2-40B4-BE49-F238E27FC236}">
                    <a16:creationId xmlns:a16="http://schemas.microsoft.com/office/drawing/2014/main" id="{C03C68A0-ECCA-CB23-735C-3681A0AF3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1140" y="5827430"/>
                <a:ext cx="4221047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754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93B917-3785-4AC1-8AFF-9B4E14D19EE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26635" name="AutoShape 25"/>
          <p:cNvSpPr>
            <a:spLocks noChangeArrowheads="1"/>
          </p:cNvSpPr>
          <p:nvPr/>
        </p:nvSpPr>
        <p:spPr bwMode="auto">
          <a:xfrm>
            <a:off x="913180" y="4944648"/>
            <a:ext cx="6961650" cy="1326322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7" name="Rectangle 3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342900" y="561565"/>
                <a:ext cx="8458200" cy="533400"/>
              </a:xfrm>
            </p:spPr>
            <p:txBody>
              <a:bodyPr/>
              <a:lstStyle/>
              <a:p>
                <a:pPr eaLnBrk="1" hangingPunct="1"/>
                <a:r>
                  <a:rPr lang="en-US" altLang="zh-CN" sz="2800" u="sng" dirty="0" err="1">
                    <a:solidFill>
                      <a:schemeClr val="tx1"/>
                    </a:solidFill>
                  </a:rPr>
                  <a:t>Ising</a:t>
                </a:r>
                <a:r>
                  <a:rPr lang="en-US" altLang="zh-CN" sz="2800" u="sng" dirty="0">
                    <a:solidFill>
                      <a:schemeClr val="tx1"/>
                    </a:solidFill>
                  </a:rPr>
                  <a:t> transition: </a:t>
                </a:r>
                <a:r>
                  <a:rPr lang="en-US" altLang="zh-CN" sz="2800" b="1" u="sng" dirty="0">
                    <a:solidFill>
                      <a:schemeClr val="tx1"/>
                    </a:solidFill>
                  </a:rPr>
                  <a:t>relative 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/>
                            <a:cs typeface="+mn-cs"/>
                          </a:rPr>
                          <m:t>−</m:t>
                        </m:r>
                      </m:sub>
                    </m:sSub>
                  </m:oMath>
                </a14:m>
                <a:endParaRPr lang="en-US" altLang="zh-CN" sz="2800" u="sng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63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42900" y="561565"/>
                <a:ext cx="8458200" cy="533400"/>
              </a:xfrm>
              <a:blipFill>
                <a:blip r:embed="rId3"/>
                <a:stretch>
                  <a:fillRect t="-10227" b="-29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39" name="Text Box 34"/>
              <p:cNvSpPr txBox="1">
                <a:spLocks noChangeArrowheads="1"/>
              </p:cNvSpPr>
              <p:nvPr/>
            </p:nvSpPr>
            <p:spPr bwMode="auto">
              <a:xfrm>
                <a:off x="1028395" y="5139454"/>
                <a:ext cx="6698282" cy="9778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/>
                    <a:cs typeface="+mn-cs"/>
                  </a:rPr>
                  <a:t>  Pairing (</a:t>
                </a:r>
                <a:r>
                  <a:rPr kumimoji="0" lang="en-US" altLang="zh-CN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/>
                    <a:cs typeface="+mn-cs"/>
                  </a:rPr>
                  <a:t>Ising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/>
                    <a:cs typeface="+mn-cs"/>
                  </a:rPr>
                  <a:t> ordered):           </a:t>
                </a:r>
                <a14:m>
                  <m:oMath xmlns:m="http://schemas.openxmlformats.org/officeDocument/2006/math">
                    <m:r>
                      <a:rPr kumimoji="0" lang="zh-CN" alt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r>
                      <a:rPr kumimoji="0" lang="zh-CN" alt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→−</m:t>
                    </m:r>
                    <m:r>
                      <a:rPr kumimoji="0" lang="zh-CN" alt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𝜂</m:t>
                    </m:r>
                    <m:r>
                      <a:rPr kumimoji="0" lang="zh-CN" alt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, </m:t>
                    </m:r>
                  </m:oMath>
                </a14:m>
                <a:endPara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宋体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/>
                    <a:cs typeface="+mn-cs"/>
                  </a:rPr>
                  <a:t>   </a:t>
                </a:r>
                <a:r>
                  <a:rPr kumimoji="0" lang="en-US" altLang="zh-CN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/>
                    <a:cs typeface="+mn-cs"/>
                  </a:rPr>
                  <a:t>Quartetting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/>
                    <a:cs typeface="+mn-cs"/>
                  </a:rPr>
                  <a:t>(</a:t>
                </a:r>
                <a:r>
                  <a:rPr kumimoji="0" lang="en-US" altLang="zh-CN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/>
                    <a:cs typeface="+mn-cs"/>
                  </a:rPr>
                  <a:t>Ising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/>
                    <a:cs typeface="+mn-cs"/>
                  </a:rPr>
                  <a:t> disordered):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en-US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𝑂</m:t>
                        </m:r>
                      </m:e>
                      <m:sub>
                        <m:r>
                          <a:rPr kumimoji="0" lang="zh-CN" altLang="en-US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𝑞𝑢𝑎𝑟𝑡</m:t>
                        </m:r>
                      </m:sub>
                    </m:sSub>
                    <m:r>
                      <a:rPr kumimoji="0" lang="zh-CN" altLang="en-US" sz="22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→</m:t>
                    </m:r>
                    <m:sSub>
                      <m:sSubPr>
                        <m:ctrlPr>
                          <a:rPr kumimoji="0" lang="zh-CN" altLang="en-US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𝑂</m:t>
                        </m:r>
                      </m:e>
                      <m:sub>
                        <m:r>
                          <a:rPr kumimoji="0" lang="zh-CN" altLang="en-US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𝑞𝑢𝑎𝑟𝑡</m:t>
                        </m:r>
                      </m:sub>
                    </m:sSub>
                  </m:oMath>
                </a14:m>
                <a:endPara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26639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8395" y="5139454"/>
                <a:ext cx="6698282" cy="977896"/>
              </a:xfrm>
              <a:prstGeom prst="rect">
                <a:avLst/>
              </a:prstGeom>
              <a:blipFill>
                <a:blip r:embed="rId4"/>
                <a:stretch>
                  <a:fillRect l="-1275" t="-4969" b="-86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30" name="Object 35"/>
              <p:cNvSpPr txBox="1"/>
              <p:nvPr/>
            </p:nvSpPr>
            <p:spPr bwMode="auto">
              <a:xfrm>
                <a:off x="1395413" y="1201510"/>
                <a:ext cx="5791200" cy="7318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𝑒𝑓𝑓</m:t>
                          </m:r>
                        </m:sub>
                      </m:sSub>
                      <m:r>
                        <a:rPr kumimoji="0" lang="zh-CN" altLang="en-US" sz="22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den>
                      </m:f>
                      <m:r>
                        <a:rPr kumimoji="0" lang="zh-CN" altLang="en-US" sz="22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sSub>
                        <m:sSubPr>
                          <m:ctrlP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zh-CN" altLang="en-US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</m:func>
                      <m:rad>
                        <m:radPr>
                          <m:degHide m:val="on"/>
                          <m:ctrlP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e>
                      </m:rad>
                      <m:sSub>
                        <m:sSubPr>
                          <m:ctrlP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0" lang="en-US" altLang="zh-CN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</m:sub>
                      </m:sSub>
                      <m:r>
                        <a:rPr kumimoji="0" lang="zh-CN" altLang="en-US" sz="22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zh-CN" altLang="en-US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</m:func>
                      <m:rad>
                        <m:radPr>
                          <m:degHide m:val="on"/>
                          <m:ctrlP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𝜋</m:t>
                          </m:r>
                        </m:e>
                      </m:rad>
                      <m:sSub>
                        <m:sSubPr>
                          <m:ctrlP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𝜙</m:t>
                          </m:r>
                        </m:e>
                        <m:sub>
                          <m:r>
                            <a:rPr kumimoji="0" lang="en-US" altLang="zh-CN" sz="22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</m:sub>
                      </m:sSub>
                      <m:r>
                        <a:rPr kumimoji="0" lang="zh-CN" altLang="en-US" sz="22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26630" name="Object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5413" y="1201510"/>
                <a:ext cx="5791200" cy="7318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40" name="AutoShape 37"/>
          <p:cNvSpPr>
            <a:spLocks noChangeArrowheads="1"/>
          </p:cNvSpPr>
          <p:nvPr/>
        </p:nvSpPr>
        <p:spPr bwMode="auto">
          <a:xfrm>
            <a:off x="874775" y="2229460"/>
            <a:ext cx="6616005" cy="1276350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41" name="Text Box 38"/>
              <p:cNvSpPr txBox="1">
                <a:spLocks noChangeArrowheads="1"/>
              </p:cNvSpPr>
              <p:nvPr/>
            </p:nvSpPr>
            <p:spPr bwMode="auto">
              <a:xfrm>
                <a:off x="1103130" y="2383175"/>
                <a:ext cx="6530925" cy="9387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zh-CN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/>
                    <a:cs typeface="+mn-cs"/>
                  </a:rPr>
                  <a:t>             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/>
                    <a:cs typeface="+mn-cs"/>
                  </a:rPr>
                  <a:t>Pairing: relative 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/>
                            <a:cs typeface="+mn-cs"/>
                          </a:rPr>
                          <m:t>−</m:t>
                        </m:r>
                      </m:sub>
                    </m:sSub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/>
                    <a:cs typeface="+mn-cs"/>
                  </a:rPr>
                  <a:t> pinned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/>
                    <a:cs typeface="+mn-cs"/>
                  </a:rPr>
                  <a:t>              </a:t>
                </a:r>
                <a:r>
                  <a:rPr kumimoji="0" lang="en-US" altLang="zh-CN" sz="2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/>
                    <a:cs typeface="+mn-cs"/>
                  </a:rPr>
                  <a:t>Quartetting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/>
                    <a:cs typeface="+mn-cs"/>
                  </a:rPr>
                  <a:t>: dual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𝜙</m:t>
                        </m:r>
                      </m:e>
                      <m:sub>
                        <m:r>
                          <a:rPr kumimoji="0" lang="en-US" altLang="zh-CN" sz="2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</m:sub>
                    </m:sSub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/>
                    <a:cs typeface="+mn-cs"/>
                  </a:rPr>
                  <a:t> is pinned</a:t>
                </a:r>
              </a:p>
            </p:txBody>
          </p:sp>
        </mc:Choice>
        <mc:Fallback xmlns="">
          <p:sp>
            <p:nvSpPr>
              <p:cNvPr id="26641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3130" y="2383175"/>
                <a:ext cx="6530925" cy="938719"/>
              </a:xfrm>
              <a:prstGeom prst="rect">
                <a:avLst/>
              </a:prstGeom>
              <a:blipFill>
                <a:blip r:embed="rId6"/>
                <a:stretch>
                  <a:fillRect l="-1307" t="-5195" b="-116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31" name="Object 39"/>
              <p:cNvSpPr txBox="1"/>
              <p:nvPr/>
            </p:nvSpPr>
            <p:spPr bwMode="auto">
              <a:xfrm>
                <a:off x="1420705" y="2437393"/>
                <a:ext cx="1048685" cy="3759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&gt;</m:t>
                      </m:r>
                      <m:sSub>
                        <m:sSubPr>
                          <m:ctrlP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26631" name="Object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0705" y="2437393"/>
                <a:ext cx="1048685" cy="3759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32" name="Object 40"/>
              <p:cNvSpPr txBox="1"/>
              <p:nvPr/>
            </p:nvSpPr>
            <p:spPr bwMode="auto">
              <a:xfrm>
                <a:off x="1407930" y="2941817"/>
                <a:ext cx="1048685" cy="3638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&lt;</m:t>
                      </m:r>
                      <m:sSub>
                        <m:sSubPr>
                          <m:ctrlP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26632" name="Object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7930" y="2941817"/>
                <a:ext cx="1048685" cy="363854"/>
              </a:xfrm>
              <a:prstGeom prst="rect">
                <a:avLst/>
              </a:prstGeom>
              <a:blipFill>
                <a:blip r:embed="rId8"/>
                <a:stretch>
                  <a:fillRect b="-508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42" name="Text Box 41"/>
          <p:cNvSpPr txBox="1">
            <a:spLocks noChangeArrowheads="1"/>
          </p:cNvSpPr>
          <p:nvPr/>
        </p:nvSpPr>
        <p:spPr bwMode="auto">
          <a:xfrm>
            <a:off x="1404524" y="3921480"/>
            <a:ext cx="38484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Ising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rPr>
              <a:t> transition: two Majorana fermions with masses.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3" name="Object 42"/>
              <p:cNvSpPr txBox="1"/>
              <p:nvPr/>
            </p:nvSpPr>
            <p:spPr bwMode="auto">
              <a:xfrm>
                <a:off x="5521780" y="4071031"/>
                <a:ext cx="990600" cy="444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zh-CN" altLang="en-US" sz="22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±</m:t>
                      </m:r>
                      <m:sSub>
                        <m:sSubPr>
                          <m:ctrlP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𝜆</m:t>
                          </m:r>
                        </m:e>
                        <m:sub>
                          <m:r>
                            <a:rPr kumimoji="0" lang="zh-CN" altLang="en-US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26633" name="Object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1780" y="4071031"/>
                <a:ext cx="990600" cy="4445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420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D2DD4E-A76B-4192-84A5-7B8F2F38A1D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6" name="AutoShape 2"/>
          <p:cNvSpPr>
            <a:spLocks noChangeArrowheads="1"/>
          </p:cNvSpPr>
          <p:nvPr/>
        </p:nvSpPr>
        <p:spPr bwMode="auto">
          <a:xfrm>
            <a:off x="1277184" y="3978019"/>
            <a:ext cx="6324600" cy="2057400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5847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4572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zh-CN" sz="2800" u="sng" dirty="0">
                <a:solidFill>
                  <a:schemeClr val="tx1"/>
                </a:solidFill>
                <a:ea typeface="宋体" panose="02010600030101010101" pitchFamily="2" charset="-122"/>
              </a:rPr>
              <a:t>The </a:t>
            </a:r>
            <a:r>
              <a:rPr lang="en-US" altLang="zh-CN" sz="2800" u="sng" dirty="0" err="1">
                <a:solidFill>
                  <a:schemeClr val="tx1"/>
                </a:solidFill>
                <a:ea typeface="宋体" panose="02010600030101010101" pitchFamily="2" charset="-122"/>
              </a:rPr>
              <a:t>quartetting</a:t>
            </a:r>
            <a:r>
              <a:rPr lang="en-US" altLang="zh-CN" sz="2800" u="sng" dirty="0">
                <a:solidFill>
                  <a:schemeClr val="tx1"/>
                </a:solidFill>
                <a:ea typeface="宋体" panose="02010600030101010101" pitchFamily="2" charset="-122"/>
              </a:rPr>
              <a:t> phase – superfluid </a:t>
            </a:r>
            <a:r>
              <a:rPr lang="en-US" altLang="zh-CN" sz="2800" u="sng" dirty="0" err="1">
                <a:solidFill>
                  <a:schemeClr val="tx1"/>
                </a:solidFill>
                <a:ea typeface="宋体" panose="02010600030101010101" pitchFamily="2" charset="-122"/>
              </a:rPr>
              <a:t>v.s</a:t>
            </a:r>
            <a:r>
              <a:rPr lang="en-US" altLang="zh-CN" sz="2800" u="sng" dirty="0">
                <a:solidFill>
                  <a:schemeClr val="tx1"/>
                </a:solidFill>
                <a:ea typeface="宋体" panose="02010600030101010101" pitchFamily="2" charset="-122"/>
              </a:rPr>
              <a:t>. normal</a:t>
            </a:r>
          </a:p>
        </p:txBody>
      </p:sp>
      <p:sp>
        <p:nvSpPr>
          <p:cNvPr id="35848" name="Text Box 4"/>
          <p:cNvSpPr txBox="1">
            <a:spLocks noChangeArrowheads="1"/>
          </p:cNvSpPr>
          <p:nvPr/>
        </p:nvSpPr>
        <p:spPr bwMode="auto">
          <a:xfrm>
            <a:off x="685800" y="1247775"/>
            <a:ext cx="7848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Quartetting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superfluidity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v.s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. 2k</a:t>
            </a:r>
            <a:r>
              <a:rPr kumimoji="0" lang="en-US" altLang="zh-CN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-CDW.</a:t>
            </a:r>
          </a:p>
        </p:txBody>
      </p:sp>
      <p:grpSp>
        <p:nvGrpSpPr>
          <p:cNvPr id="35849" name="Group 5"/>
          <p:cNvGrpSpPr>
            <a:grpSpLocks/>
          </p:cNvGrpSpPr>
          <p:nvPr/>
        </p:nvGrpSpPr>
        <p:grpSpPr bwMode="auto">
          <a:xfrm>
            <a:off x="1734384" y="4282819"/>
            <a:ext cx="5257800" cy="1652588"/>
            <a:chOff x="2832" y="2640"/>
            <a:chExt cx="2448" cy="753"/>
          </a:xfrm>
        </p:grpSpPr>
        <p:graphicFrame>
          <p:nvGraphicFramePr>
            <p:cNvPr id="35843" name="Object 6"/>
            <p:cNvGraphicFramePr>
              <a:graphicFrameLocks noChangeAspect="1"/>
            </p:cNvGraphicFramePr>
            <p:nvPr/>
          </p:nvGraphicFramePr>
          <p:xfrm>
            <a:off x="2844" y="2653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4120" imgH="215640" progId="Equation.3">
                    <p:embed/>
                  </p:oleObj>
                </mc:Choice>
                <mc:Fallback>
                  <p:oleObj name="Equation" r:id="rId3" imgW="114120" imgH="215640" progId="Equation.3">
                    <p:embed/>
                    <p:pic>
                      <p:nvPicPr>
                        <p:cNvPr id="3584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653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1" name="Line 7"/>
            <p:cNvSpPr>
              <a:spLocks noChangeShapeType="1"/>
            </p:cNvSpPr>
            <p:nvPr/>
          </p:nvSpPr>
          <p:spPr bwMode="auto">
            <a:xfrm>
              <a:off x="3120" y="2976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grpSp>
          <p:nvGrpSpPr>
            <p:cNvPr id="35852" name="Group 8"/>
            <p:cNvGrpSpPr>
              <a:grpSpLocks/>
            </p:cNvGrpSpPr>
            <p:nvPr/>
          </p:nvGrpSpPr>
          <p:grpSpPr bwMode="auto">
            <a:xfrm>
              <a:off x="3264" y="2784"/>
              <a:ext cx="192" cy="192"/>
              <a:chOff x="3264" y="2784"/>
              <a:chExt cx="192" cy="192"/>
            </a:xfrm>
          </p:grpSpPr>
          <p:sp>
            <p:nvSpPr>
              <p:cNvPr id="35867" name="Oval 9"/>
              <p:cNvSpPr>
                <a:spLocks noChangeArrowheads="1"/>
              </p:cNvSpPr>
              <p:nvPr/>
            </p:nvSpPr>
            <p:spPr bwMode="auto">
              <a:xfrm>
                <a:off x="3264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868" name="Oval 10"/>
              <p:cNvSpPr>
                <a:spLocks noChangeArrowheads="1"/>
              </p:cNvSpPr>
              <p:nvPr/>
            </p:nvSpPr>
            <p:spPr bwMode="auto">
              <a:xfrm>
                <a:off x="336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869" name="Oval 11"/>
              <p:cNvSpPr>
                <a:spLocks noChangeArrowheads="1"/>
              </p:cNvSpPr>
              <p:nvPr/>
            </p:nvSpPr>
            <p:spPr bwMode="auto">
              <a:xfrm>
                <a:off x="3264" y="27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870" name="Oval 12"/>
              <p:cNvSpPr>
                <a:spLocks noChangeArrowheads="1"/>
              </p:cNvSpPr>
              <p:nvPr/>
            </p:nvSpPr>
            <p:spPr bwMode="auto">
              <a:xfrm>
                <a:off x="3360" y="27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5853" name="Group 13"/>
            <p:cNvGrpSpPr>
              <a:grpSpLocks/>
            </p:cNvGrpSpPr>
            <p:nvPr/>
          </p:nvGrpSpPr>
          <p:grpSpPr bwMode="auto">
            <a:xfrm>
              <a:off x="3984" y="2784"/>
              <a:ext cx="192" cy="192"/>
              <a:chOff x="3264" y="2784"/>
              <a:chExt cx="192" cy="192"/>
            </a:xfrm>
          </p:grpSpPr>
          <p:sp>
            <p:nvSpPr>
              <p:cNvPr id="35863" name="Oval 14"/>
              <p:cNvSpPr>
                <a:spLocks noChangeArrowheads="1"/>
              </p:cNvSpPr>
              <p:nvPr/>
            </p:nvSpPr>
            <p:spPr bwMode="auto">
              <a:xfrm>
                <a:off x="3264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864" name="Oval 15"/>
              <p:cNvSpPr>
                <a:spLocks noChangeArrowheads="1"/>
              </p:cNvSpPr>
              <p:nvPr/>
            </p:nvSpPr>
            <p:spPr bwMode="auto">
              <a:xfrm>
                <a:off x="336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865" name="Oval 16"/>
              <p:cNvSpPr>
                <a:spLocks noChangeArrowheads="1"/>
              </p:cNvSpPr>
              <p:nvPr/>
            </p:nvSpPr>
            <p:spPr bwMode="auto">
              <a:xfrm>
                <a:off x="3264" y="27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866" name="Oval 17"/>
              <p:cNvSpPr>
                <a:spLocks noChangeArrowheads="1"/>
              </p:cNvSpPr>
              <p:nvPr/>
            </p:nvSpPr>
            <p:spPr bwMode="auto">
              <a:xfrm>
                <a:off x="3360" y="27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5854" name="Group 18"/>
            <p:cNvGrpSpPr>
              <a:grpSpLocks/>
            </p:cNvGrpSpPr>
            <p:nvPr/>
          </p:nvGrpSpPr>
          <p:grpSpPr bwMode="auto">
            <a:xfrm>
              <a:off x="4656" y="2784"/>
              <a:ext cx="192" cy="192"/>
              <a:chOff x="3264" y="2784"/>
              <a:chExt cx="192" cy="192"/>
            </a:xfrm>
          </p:grpSpPr>
          <p:sp>
            <p:nvSpPr>
              <p:cNvPr id="35859" name="Oval 19"/>
              <p:cNvSpPr>
                <a:spLocks noChangeArrowheads="1"/>
              </p:cNvSpPr>
              <p:nvPr/>
            </p:nvSpPr>
            <p:spPr bwMode="auto">
              <a:xfrm>
                <a:off x="3264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860" name="Oval 20"/>
              <p:cNvSpPr>
                <a:spLocks noChangeArrowheads="1"/>
              </p:cNvSpPr>
              <p:nvPr/>
            </p:nvSpPr>
            <p:spPr bwMode="auto">
              <a:xfrm>
                <a:off x="3360" y="288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861" name="Oval 21"/>
              <p:cNvSpPr>
                <a:spLocks noChangeArrowheads="1"/>
              </p:cNvSpPr>
              <p:nvPr/>
            </p:nvSpPr>
            <p:spPr bwMode="auto">
              <a:xfrm>
                <a:off x="3264" y="27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5862" name="Oval 22"/>
              <p:cNvSpPr>
                <a:spLocks noChangeArrowheads="1"/>
              </p:cNvSpPr>
              <p:nvPr/>
            </p:nvSpPr>
            <p:spPr bwMode="auto">
              <a:xfrm>
                <a:off x="3360" y="278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5855" name="AutoShape 23"/>
            <p:cNvSpPr>
              <a:spLocks/>
            </p:cNvSpPr>
            <p:nvPr/>
          </p:nvSpPr>
          <p:spPr bwMode="auto">
            <a:xfrm rot="-5400000">
              <a:off x="3672" y="2712"/>
              <a:ext cx="96" cy="720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graphicFrame>
          <p:nvGraphicFramePr>
            <p:cNvPr id="35844" name="Object 24"/>
            <p:cNvGraphicFramePr>
              <a:graphicFrameLocks noChangeAspect="1"/>
            </p:cNvGraphicFramePr>
            <p:nvPr/>
          </p:nvGraphicFramePr>
          <p:xfrm>
            <a:off x="3159" y="3120"/>
            <a:ext cx="105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76240" imgH="241200" progId="Equation.3">
                    <p:embed/>
                  </p:oleObj>
                </mc:Choice>
                <mc:Fallback>
                  <p:oleObj name="Equation" r:id="rId5" imgW="876240" imgH="241200" progId="Equation.3">
                    <p:embed/>
                    <p:pic>
                      <p:nvPicPr>
                        <p:cNvPr id="3584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9" y="3120"/>
                          <a:ext cx="105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6" name="Freeform 25"/>
            <p:cNvSpPr>
              <a:spLocks/>
            </p:cNvSpPr>
            <p:nvPr/>
          </p:nvSpPr>
          <p:spPr bwMode="auto">
            <a:xfrm>
              <a:off x="3552" y="2640"/>
              <a:ext cx="1008" cy="283"/>
            </a:xfrm>
            <a:custGeom>
              <a:avLst/>
              <a:gdLst>
                <a:gd name="T0" fmla="*/ 0 w 634"/>
                <a:gd name="T1" fmla="*/ 55 h 619"/>
                <a:gd name="T2" fmla="*/ 695 w 634"/>
                <a:gd name="T3" fmla="*/ 49 h 619"/>
                <a:gd name="T4" fmla="*/ 1342 w 634"/>
                <a:gd name="T5" fmla="*/ 0 h 619"/>
                <a:gd name="T6" fmla="*/ 1852 w 634"/>
                <a:gd name="T7" fmla="*/ 50 h 619"/>
                <a:gd name="T8" fmla="*/ 2549 w 634"/>
                <a:gd name="T9" fmla="*/ 57 h 6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4"/>
                <a:gd name="T16" fmla="*/ 0 h 619"/>
                <a:gd name="T17" fmla="*/ 634 w 634"/>
                <a:gd name="T18" fmla="*/ 619 h 6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4" h="619">
                  <a:moveTo>
                    <a:pt x="0" y="578"/>
                  </a:moveTo>
                  <a:cubicBezTo>
                    <a:pt x="29" y="567"/>
                    <a:pt x="117" y="606"/>
                    <a:pt x="173" y="510"/>
                  </a:cubicBezTo>
                  <a:cubicBezTo>
                    <a:pt x="229" y="414"/>
                    <a:pt x="286" y="0"/>
                    <a:pt x="334" y="2"/>
                  </a:cubicBezTo>
                  <a:cubicBezTo>
                    <a:pt x="382" y="4"/>
                    <a:pt x="411" y="421"/>
                    <a:pt x="461" y="520"/>
                  </a:cubicBezTo>
                  <a:cubicBezTo>
                    <a:pt x="511" y="619"/>
                    <a:pt x="598" y="581"/>
                    <a:pt x="634" y="5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857" name="Freeform 26"/>
            <p:cNvSpPr>
              <a:spLocks/>
            </p:cNvSpPr>
            <p:nvPr/>
          </p:nvSpPr>
          <p:spPr bwMode="auto">
            <a:xfrm>
              <a:off x="2832" y="2640"/>
              <a:ext cx="1008" cy="283"/>
            </a:xfrm>
            <a:custGeom>
              <a:avLst/>
              <a:gdLst>
                <a:gd name="T0" fmla="*/ 0 w 634"/>
                <a:gd name="T1" fmla="*/ 55 h 619"/>
                <a:gd name="T2" fmla="*/ 695 w 634"/>
                <a:gd name="T3" fmla="*/ 49 h 619"/>
                <a:gd name="T4" fmla="*/ 1342 w 634"/>
                <a:gd name="T5" fmla="*/ 0 h 619"/>
                <a:gd name="T6" fmla="*/ 1852 w 634"/>
                <a:gd name="T7" fmla="*/ 50 h 619"/>
                <a:gd name="T8" fmla="*/ 2549 w 634"/>
                <a:gd name="T9" fmla="*/ 57 h 6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4"/>
                <a:gd name="T16" fmla="*/ 0 h 619"/>
                <a:gd name="T17" fmla="*/ 634 w 634"/>
                <a:gd name="T18" fmla="*/ 619 h 6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4" h="619">
                  <a:moveTo>
                    <a:pt x="0" y="578"/>
                  </a:moveTo>
                  <a:cubicBezTo>
                    <a:pt x="29" y="567"/>
                    <a:pt x="117" y="606"/>
                    <a:pt x="173" y="510"/>
                  </a:cubicBezTo>
                  <a:cubicBezTo>
                    <a:pt x="229" y="414"/>
                    <a:pt x="286" y="0"/>
                    <a:pt x="334" y="2"/>
                  </a:cubicBezTo>
                  <a:cubicBezTo>
                    <a:pt x="382" y="4"/>
                    <a:pt x="411" y="421"/>
                    <a:pt x="461" y="520"/>
                  </a:cubicBezTo>
                  <a:cubicBezTo>
                    <a:pt x="511" y="619"/>
                    <a:pt x="598" y="581"/>
                    <a:pt x="634" y="5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5858" name="Freeform 27"/>
            <p:cNvSpPr>
              <a:spLocks/>
            </p:cNvSpPr>
            <p:nvPr/>
          </p:nvSpPr>
          <p:spPr bwMode="auto">
            <a:xfrm>
              <a:off x="4272" y="2640"/>
              <a:ext cx="1008" cy="283"/>
            </a:xfrm>
            <a:custGeom>
              <a:avLst/>
              <a:gdLst>
                <a:gd name="T0" fmla="*/ 0 w 634"/>
                <a:gd name="T1" fmla="*/ 55 h 619"/>
                <a:gd name="T2" fmla="*/ 695 w 634"/>
                <a:gd name="T3" fmla="*/ 49 h 619"/>
                <a:gd name="T4" fmla="*/ 1342 w 634"/>
                <a:gd name="T5" fmla="*/ 0 h 619"/>
                <a:gd name="T6" fmla="*/ 1852 w 634"/>
                <a:gd name="T7" fmla="*/ 50 h 619"/>
                <a:gd name="T8" fmla="*/ 2549 w 634"/>
                <a:gd name="T9" fmla="*/ 57 h 6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4"/>
                <a:gd name="T16" fmla="*/ 0 h 619"/>
                <a:gd name="T17" fmla="*/ 634 w 634"/>
                <a:gd name="T18" fmla="*/ 619 h 6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4" h="619">
                  <a:moveTo>
                    <a:pt x="0" y="578"/>
                  </a:moveTo>
                  <a:cubicBezTo>
                    <a:pt x="29" y="567"/>
                    <a:pt x="117" y="606"/>
                    <a:pt x="173" y="510"/>
                  </a:cubicBezTo>
                  <a:cubicBezTo>
                    <a:pt x="229" y="414"/>
                    <a:pt x="286" y="0"/>
                    <a:pt x="334" y="2"/>
                  </a:cubicBezTo>
                  <a:cubicBezTo>
                    <a:pt x="382" y="4"/>
                    <a:pt x="411" y="421"/>
                    <a:pt x="461" y="520"/>
                  </a:cubicBezTo>
                  <a:cubicBezTo>
                    <a:pt x="511" y="619"/>
                    <a:pt x="598" y="581"/>
                    <a:pt x="634" y="5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5850" name="Text Box 28"/>
          <p:cNvSpPr txBox="1">
            <a:spLocks noChangeArrowheads="1"/>
          </p:cNvSpPr>
          <p:nvPr/>
        </p:nvSpPr>
        <p:spPr bwMode="auto">
          <a:xfrm>
            <a:off x="1429584" y="3139819"/>
            <a:ext cx="60198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: the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Luttinger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parameter in the  charge channel.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Object 29"/>
              <p:cNvSpPr txBox="1"/>
              <p:nvPr/>
            </p:nvSpPr>
            <p:spPr bwMode="auto">
              <a:xfrm>
                <a:off x="1038740" y="1976920"/>
                <a:ext cx="4819409" cy="98591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𝑂</m:t>
                          </m:r>
                        </m:e>
                        <m:sub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𝑞𝑡</m:t>
                          </m:r>
                        </m:sub>
                      </m:sSub>
                      <m:r>
                        <a:rPr kumimoji="0" lang="zh-CN" alt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𝜓</m:t>
                          </m:r>
                        </m:e>
                        <m:sub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3/2</m:t>
                          </m:r>
                        </m:sub>
                        <m:sup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𝜓</m:t>
                          </m:r>
                        </m:e>
                        <m:sub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1/2</m:t>
                          </m:r>
                        </m:sub>
                        <m:sup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𝜓</m:t>
                          </m:r>
                        </m:e>
                        <m:sub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−1/2</m:t>
                          </m:r>
                        </m:sub>
                        <m:sup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𝜓</m:t>
                          </m:r>
                        </m:e>
                        <m:sub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−3/2</m:t>
                          </m:r>
                        </m:sub>
                        <m:sup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p>
                      </m:sSubSup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∝</m:t>
                      </m:r>
                      <m:sSup>
                        <m:sSup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𝒆</m:t>
                          </m:r>
                        </m:e>
                        <m:sup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√</m:t>
                          </m:r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𝝅</m:t>
                          </m:r>
                          <m:sSub>
                            <m:sSubPr>
                              <m:ctrlP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</m:sub>
                          </m:sSub>
                        </m:sup>
                      </m:sSup>
                      <m:r>
                        <m:rPr>
                          <m:nor/>
                        </m:rP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anose="020B060403050404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anose="020B0604030504040204" pitchFamily="34" charset="0"/>
                        </a:rPr>
                        <m:t>wins</m:t>
                      </m:r>
                      <m:r>
                        <m:rPr>
                          <m:nor/>
                        </m:rP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anose="020B060403050404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anose="020B0604030504040204" pitchFamily="34" charset="0"/>
                        </a:rPr>
                        <m:t>at</m:t>
                      </m:r>
                      <m:r>
                        <m:rPr>
                          <m:nor/>
                        </m:rP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anose="020B0604030504040204" pitchFamily="34" charset="0"/>
                        </a:rPr>
                        <m:t> </m:t>
                      </m:r>
                      <m:sSub>
                        <m:sSubPr>
                          <m:ctrlP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0" lang="zh-CN" alt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&gt;2;</m:t>
                      </m:r>
                    </m:oMath>
                  </m:oMathPara>
                </a14:m>
                <a:br>
                  <a:rPr kumimoji="0" lang="zh-CN" altLang="en-US" sz="1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+mn-ea"/>
                    <a:cs typeface="Tahoma" panose="020B0604030504040204" pitchFamily="34" charset="0"/>
                  </a:rPr>
                </a:br>
                <a:endPara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Tahoma" panose="020B0604030504040204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Tahoma" panose="020B0604030504040204" pitchFamily="34" charset="0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zh-CN" alt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zh-CN" alt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𝑓</m:t>
                              </m:r>
                            </m:sub>
                          </m:sSub>
                        </m:sub>
                      </m:sSub>
                      <m:r>
                        <a:rPr kumimoji="0" lang="zh-CN" alt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𝜓</m:t>
                          </m:r>
                        </m:e>
                        <m:sub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sub>
                        <m:sup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sup>
                      </m:sSubSup>
                      <m:sSub>
                        <m:sSubPr>
                          <m:ctrlP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𝜓</m:t>
                          </m:r>
                        </m:e>
                        <m:sub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𝐿</m:t>
                          </m:r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∝</m:t>
                      </m:r>
                      <m:sSup>
                        <m:sSupPr>
                          <m:ctrlP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𝒆</m:t>
                          </m:r>
                        </m:e>
                        <m:sup>
                          <m:r>
                            <a:rPr kumimoji="0" lang="en-US" altLang="zh-CN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𝒊</m:t>
                          </m:r>
                          <m:rad>
                            <m:radPr>
                              <m:degHide m:val="on"/>
                              <m:ctrlP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𝝅</m:t>
                              </m:r>
                            </m:e>
                          </m:rad>
                          <m:sSub>
                            <m:sSubPr>
                              <m:ctrlP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𝝓</m:t>
                              </m:r>
                            </m:e>
                            <m:sub>
                              <m:r>
                                <a:rPr kumimoji="0" lang="en-US" altLang="zh-CN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</m:sub>
                          </m:sSub>
                        </m:sup>
                      </m:sSup>
                      <m:r>
                        <m:rPr>
                          <m:nor/>
                        </m:rP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anose="020B060403050404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anose="020B0604030504040204" pitchFamily="34" charset="0"/>
                        </a:rPr>
                        <m:t>wins</m:t>
                      </m:r>
                      <m:r>
                        <m:rPr>
                          <m:nor/>
                        </m:rP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anose="020B060403050404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anose="020B0604030504040204" pitchFamily="34" charset="0"/>
                        </a:rPr>
                        <m:t>at</m:t>
                      </m:r>
                      <m:r>
                        <m:rPr>
                          <m:nor/>
                        </m:rP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Tahoma" panose="020B0604030504040204" pitchFamily="34" charset="0"/>
                        </a:rPr>
                        <m:t> </m:t>
                      </m:r>
                      <m:sSub>
                        <m:sSubPr>
                          <m:ctrlP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0" lang="zh-CN" alt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&lt;2.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5842" name="Object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8740" y="1976920"/>
                <a:ext cx="4819409" cy="9859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28">
                <a:extLst>
                  <a:ext uri="{FF2B5EF4-FFF2-40B4-BE49-F238E27FC236}">
                    <a16:creationId xmlns:a16="http://schemas.microsoft.com/office/drawing/2014/main" id="{CD57128C-7CC1-E469-4D4B-8530B5D3A2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65597" y="1994695"/>
                <a:ext cx="2133601" cy="7225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Δ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𝑞𝑡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Δ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2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+mn-cs"/>
                                </a:rPr>
                                <m:t>𝑓</m:t>
                              </m:r>
                            </m:sub>
                          </m:sSub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1/(4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Text Box 28">
                <a:extLst>
                  <a:ext uri="{FF2B5EF4-FFF2-40B4-BE49-F238E27FC236}">
                    <a16:creationId xmlns:a16="http://schemas.microsoft.com/office/drawing/2014/main" id="{CD57128C-7CC1-E469-4D4B-8530B5D3A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65597" y="1994695"/>
                <a:ext cx="2133601" cy="722570"/>
              </a:xfrm>
              <a:prstGeom prst="rect">
                <a:avLst/>
              </a:prstGeom>
              <a:blipFill>
                <a:blip r:embed="rId9"/>
                <a:stretch>
                  <a:fillRect b="-33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033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5"/>
          <p:cNvSpPr/>
          <p:nvPr/>
        </p:nvSpPr>
        <p:spPr>
          <a:xfrm>
            <a:off x="490797" y="4718580"/>
            <a:ext cx="2737028" cy="1552390"/>
          </a:xfrm>
          <a:prstGeom prst="ellipse">
            <a:avLst/>
          </a:prstGeom>
          <a:solidFill>
            <a:srgbClr val="FBFE7E"/>
          </a:solidFill>
          <a:ln w="38100">
            <a:noFill/>
          </a:ln>
          <a:effectLst>
            <a:glow rad="101600">
              <a:srgbClr val="FFC000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24" name="Oval 5"/>
          <p:cNvSpPr/>
          <p:nvPr/>
        </p:nvSpPr>
        <p:spPr>
          <a:xfrm>
            <a:off x="5877770" y="4657960"/>
            <a:ext cx="2930191" cy="1682010"/>
          </a:xfrm>
          <a:prstGeom prst="ellipse">
            <a:avLst/>
          </a:prstGeom>
          <a:solidFill>
            <a:srgbClr val="FBFE7E"/>
          </a:solidFill>
          <a:ln w="38100">
            <a:noFill/>
          </a:ln>
          <a:effectLst>
            <a:glow rad="101600">
              <a:srgbClr val="FFC000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9" name="Oval 5"/>
          <p:cNvSpPr/>
          <p:nvPr/>
        </p:nvSpPr>
        <p:spPr>
          <a:xfrm>
            <a:off x="2962973" y="548625"/>
            <a:ext cx="2737028" cy="1552390"/>
          </a:xfrm>
          <a:prstGeom prst="ellipse">
            <a:avLst/>
          </a:prstGeom>
          <a:solidFill>
            <a:srgbClr val="FBFE7E"/>
          </a:solidFill>
          <a:ln w="38100">
            <a:noFill/>
          </a:ln>
          <a:effectLst>
            <a:glow rad="101600">
              <a:srgbClr val="FFC000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3151015" y="971080"/>
            <a:ext cx="24581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SO(5)/</a:t>
            </a:r>
            <a:r>
              <a:rPr lang="en-US" altLang="zh-CN" sz="2200" b="0" dirty="0" err="1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Sp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(4), SO(7), and G2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6032884" y="5139794"/>
            <a:ext cx="262261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3250A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SU(N) Hubbard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b="0" dirty="0">
                <a:solidFill>
                  <a:srgbClr val="3250A0"/>
                </a:solidFill>
                <a:latin typeface="Tahoma" pitchFamily="34" charset="0"/>
                <a:ea typeface="宋体" pitchFamily="2" charset="-122"/>
              </a:rPr>
              <a:t>Model 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3250A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738041" y="5288624"/>
            <a:ext cx="22094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Quartetting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Oval 5"/>
          <p:cNvSpPr/>
          <p:nvPr/>
        </p:nvSpPr>
        <p:spPr>
          <a:xfrm>
            <a:off x="3032601" y="2913987"/>
            <a:ext cx="2921979" cy="1660561"/>
          </a:xfrm>
          <a:prstGeom prst="ellipse">
            <a:avLst/>
          </a:prstGeom>
          <a:solidFill>
            <a:srgbClr val="FBFE7E"/>
          </a:solidFill>
          <a:ln w="38100">
            <a:noFill/>
          </a:ln>
          <a:effectLst>
            <a:glow rad="101600">
              <a:srgbClr val="FFC000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9" name="Text Box 26"/>
          <p:cNvSpPr txBox="1">
            <a:spLocks noChangeArrowheads="1"/>
          </p:cNvSpPr>
          <p:nvPr/>
        </p:nvSpPr>
        <p:spPr bwMode="auto">
          <a:xfrm>
            <a:off x="3136268" y="3359415"/>
            <a:ext cx="27670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High symmetry fermion systems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 flipH="1" flipV="1">
            <a:off x="4384712" y="2200037"/>
            <a:ext cx="0" cy="5971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2332556" y="4119206"/>
            <a:ext cx="605399" cy="52735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049226" y="4120468"/>
            <a:ext cx="630526" cy="52735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02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D2E057-D5DF-4D15-B336-B18DE54C4C5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57200"/>
            <a:ext cx="7772400" cy="430010"/>
          </a:xfrm>
        </p:spPr>
        <p:txBody>
          <a:bodyPr/>
          <a:lstStyle/>
          <a:p>
            <a:pPr eaLnBrk="1" hangingPunct="1"/>
            <a:r>
              <a:rPr lang="en-US" altLang="zh-CN" sz="2800" u="sng" dirty="0">
                <a:solidFill>
                  <a:schemeClr val="tx1"/>
                </a:solidFill>
                <a:ea typeface="宋体" panose="02010600030101010101" pitchFamily="2" charset="-122"/>
              </a:rPr>
              <a:t>The singlet pairing phase</a:t>
            </a:r>
          </a:p>
        </p:txBody>
      </p:sp>
      <p:sp>
        <p:nvSpPr>
          <p:cNvPr id="36871" name="Text Box 3"/>
          <p:cNvSpPr txBox="1">
            <a:spLocks noChangeArrowheads="1"/>
          </p:cNvSpPr>
          <p:nvPr/>
        </p:nvSpPr>
        <p:spPr bwMode="auto">
          <a:xfrm>
            <a:off x="672687" y="1193863"/>
            <a:ext cx="762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Singlet pairing superfluidity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v.s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4k</a:t>
            </a:r>
            <a:r>
              <a:rPr kumimoji="0" lang="en-US" altLang="zh-CN" sz="2200" b="0" i="0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-CDW.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Object 4"/>
              <p:cNvSpPr txBox="1"/>
              <p:nvPr/>
            </p:nvSpPr>
            <p:spPr bwMode="auto">
              <a:xfrm>
                <a:off x="616285" y="2008015"/>
                <a:ext cx="5453510" cy="12645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𝜂</m:t>
                          </m:r>
                        </m:e>
                        <m:sup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</m:sup>
                      </m:sSup>
                      <m:r>
                        <a:rPr kumimoji="0" lang="zh-CN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𝜓</m:t>
                          </m:r>
                        </m:e>
                        <m:sub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3/2</m:t>
                          </m:r>
                        </m:sub>
                        <m:sup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𝜓</m:t>
                          </m:r>
                        </m:e>
                        <m:sub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−3/2</m:t>
                          </m:r>
                        </m:sub>
                        <m:sup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</m:sup>
                      </m:sSubSup>
                      <m:r>
                        <a:rPr kumimoji="0" lang="zh-CN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𝜓</m:t>
                          </m:r>
                        </m:e>
                        <m:sub>
                          <m:f>
                            <m:fPr>
                              <m:ctrlP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𝜓</m:t>
                          </m:r>
                        </m:e>
                        <m:sub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</m:sup>
                      </m:sSubSup>
                      <m:r>
                        <m:rPr>
                          <m:nor/>
                        </m:rPr>
                        <a:rPr kumimoji="0" lang="zh-CN" alt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/>
                          <a:cs typeface="+mn-cs"/>
                        </a:rPr>
                        <m:t> </m:t>
                      </m:r>
                      <m:r>
                        <a:rPr kumimoji="0" lang="en-US" altLang="zh-CN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∝</m:t>
                      </m:r>
                      <m:sSup>
                        <m:sSupPr>
                          <m:ctrlP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p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  <m:rad>
                            <m:radPr>
                              <m:degHide m:val="on"/>
                              <m:ctrlPr>
                                <a:rPr kumimoji="0" lang="en-US" altLang="zh-C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𝝅</m:t>
                              </m:r>
                            </m:e>
                          </m:rad>
                          <m:sSub>
                            <m:sSubPr>
                              <m:ctrlPr>
                                <a:rPr kumimoji="0" lang="en-US" altLang="zh-CN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𝜽</m:t>
                              </m:r>
                            </m:e>
                            <m:sub>
                              <m:r>
                                <a:rPr kumimoji="0" lang="en-US" altLang="zh-CN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b>
                          </m:sSub>
                        </m:sup>
                      </m:sSup>
                      <m:r>
                        <a:rPr kumimoji="0" lang="en-US" altLang="zh-CN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m:rPr>
                          <m:nor/>
                        </m:rPr>
                        <a:rPr kumimoji="0" lang="zh-CN" alt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/>
                          <a:cs typeface="+mn-cs"/>
                        </a:rPr>
                        <m:t>wins</m:t>
                      </m:r>
                      <m:r>
                        <m:rPr>
                          <m:nor/>
                        </m:rPr>
                        <a:rPr kumimoji="0" lang="zh-CN" alt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zh-CN" alt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/>
                          <a:cs typeface="+mn-cs"/>
                        </a:rPr>
                        <m:t>at</m:t>
                      </m:r>
                      <m:r>
                        <m:rPr>
                          <m:nor/>
                        </m:rPr>
                        <a:rPr kumimoji="0" lang="zh-CN" alt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0" lang="zh-CN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&gt;</m:t>
                      </m:r>
                      <m:f>
                        <m:f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zh-CN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;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𝑂</m:t>
                          </m:r>
                        </m:e>
                        <m:sub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  <m:sSub>
                            <m:sSubPr>
                              <m:ctrlP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zh-CN" altLang="en-US" sz="20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sub>
                          </m:sSub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𝑐𝑑𝑤</m:t>
                          </m:r>
                        </m:sub>
                      </m:sSub>
                      <m:r>
                        <a:rPr kumimoji="0" lang="zh-CN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𝜓</m:t>
                          </m:r>
                        </m:e>
                        <m:sub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sub>
                        <m:sup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</m:sup>
                      </m:sSubSup>
                      <m:sSubSup>
                        <m:sSubSup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𝜓</m:t>
                          </m:r>
                        </m:e>
                        <m:sub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sub>
                        <m:sup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</m:sup>
                      </m:sSubSup>
                      <m:sSub>
                        <m:sSub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𝜓</m:t>
                          </m:r>
                        </m:e>
                        <m:sub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𝜓</m:t>
                          </m:r>
                        </m:e>
                        <m:sub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</m:t>
                          </m:r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sub>
                      </m:sSub>
                      <m:r>
                        <a:rPr kumimoji="0" lang="en-US" altLang="zh-CN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∝</m:t>
                      </m:r>
                      <m:sSup>
                        <m:sSupPr>
                          <m:ctrlP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𝒆</m:t>
                          </m:r>
                        </m:e>
                        <m:sup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  <m:rad>
                            <m:radPr>
                              <m:degHide m:val="on"/>
                              <m:ctrlPr>
                                <a:rPr kumimoji="0" lang="en-US" altLang="zh-C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altLang="zh-C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𝝅</m:t>
                              </m:r>
                            </m:e>
                          </m:rad>
                          <m:sSub>
                            <m:sSubPr>
                              <m:ctrlPr>
                                <a:rPr kumimoji="0" lang="en-US" altLang="zh-C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𝝓</m:t>
                              </m:r>
                            </m:e>
                            <m:sub>
                              <m:r>
                                <a:rPr kumimoji="0" lang="en-US" altLang="zh-CN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b>
                          </m:sSub>
                        </m:sup>
                      </m:sSup>
                      <m:r>
                        <a:rPr kumimoji="0" lang="en-US" altLang="zh-CN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r>
                        <m:rPr>
                          <m:nor/>
                        </m:rPr>
                        <a:rPr kumimoji="0" lang="zh-CN" alt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/>
                          <a:cs typeface="+mn-cs"/>
                        </a:rPr>
                        <m:t>wins</m:t>
                      </m:r>
                      <m:r>
                        <m:rPr>
                          <m:nor/>
                        </m:rPr>
                        <a:rPr kumimoji="0" lang="zh-CN" alt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/>
                          <a:cs typeface="+mn-cs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zh-CN" alt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/>
                          <a:cs typeface="+mn-cs"/>
                        </a:rPr>
                        <m:t>at</m:t>
                      </m:r>
                      <m:r>
                        <m:rPr>
                          <m:nor/>
                        </m:rPr>
                        <a:rPr kumimoji="0" lang="zh-CN" alt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𝐾</m:t>
                          </m:r>
                        </m:e>
                        <m:sub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0" lang="zh-CN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&lt;</m:t>
                      </m:r>
                      <m:f>
                        <m:fPr>
                          <m:ctrlP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zh-CN" altLang="en-US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zh-CN" altLang="en-US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.</m:t>
                      </m:r>
                    </m:oMath>
                  </m:oMathPara>
                </a14:m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3686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285" y="2008015"/>
                <a:ext cx="5453510" cy="1264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872" name="Group 5"/>
          <p:cNvGrpSpPr>
            <a:grpSpLocks/>
          </p:cNvGrpSpPr>
          <p:nvPr/>
        </p:nvGrpSpPr>
        <p:grpSpPr bwMode="auto">
          <a:xfrm>
            <a:off x="1342579" y="3743417"/>
            <a:ext cx="6097342" cy="1981200"/>
            <a:chOff x="672" y="2688"/>
            <a:chExt cx="4368" cy="1248"/>
          </a:xfrm>
        </p:grpSpPr>
        <p:sp>
          <p:nvSpPr>
            <p:cNvPr id="36873" name="AutoShape 6"/>
            <p:cNvSpPr>
              <a:spLocks noChangeArrowheads="1"/>
            </p:cNvSpPr>
            <p:nvPr/>
          </p:nvSpPr>
          <p:spPr bwMode="auto">
            <a:xfrm>
              <a:off x="672" y="2688"/>
              <a:ext cx="4368" cy="1248"/>
            </a:xfrm>
            <a:prstGeom prst="roundRect">
              <a:avLst>
                <a:gd name="adj" fmla="val 16667"/>
              </a:avLst>
            </a:prstGeom>
            <a:solidFill>
              <a:srgbClr val="00FF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endParaRPr>
            </a:p>
          </p:txBody>
        </p:sp>
        <p:graphicFrame>
          <p:nvGraphicFramePr>
            <p:cNvPr id="36867" name="Object 7"/>
            <p:cNvGraphicFramePr>
              <a:graphicFrameLocks noChangeAspect="1"/>
            </p:cNvGraphicFramePr>
            <p:nvPr/>
          </p:nvGraphicFramePr>
          <p:xfrm>
            <a:off x="1027" y="2851"/>
            <a:ext cx="11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14120" imgH="215640" progId="Equation.3">
                    <p:embed/>
                  </p:oleObj>
                </mc:Choice>
                <mc:Fallback>
                  <p:oleObj name="Equation" r:id="rId5" imgW="114120" imgH="215640" progId="Equation.3">
                    <p:embed/>
                    <p:pic>
                      <p:nvPicPr>
                        <p:cNvPr id="3686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7" y="2851"/>
                          <a:ext cx="11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4" name="Line 8"/>
            <p:cNvSpPr>
              <a:spLocks noChangeShapeType="1"/>
            </p:cNvSpPr>
            <p:nvPr/>
          </p:nvSpPr>
          <p:spPr bwMode="auto">
            <a:xfrm>
              <a:off x="1454" y="3315"/>
              <a:ext cx="30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endParaRPr>
            </a:p>
          </p:txBody>
        </p:sp>
        <p:grpSp>
          <p:nvGrpSpPr>
            <p:cNvPr id="36875" name="Group 9"/>
            <p:cNvGrpSpPr>
              <a:grpSpLocks/>
            </p:cNvGrpSpPr>
            <p:nvPr/>
          </p:nvGrpSpPr>
          <p:grpSpPr bwMode="auto">
            <a:xfrm>
              <a:off x="1603" y="3177"/>
              <a:ext cx="297" cy="138"/>
              <a:chOff x="3696" y="3552"/>
              <a:chExt cx="192" cy="96"/>
            </a:xfrm>
          </p:grpSpPr>
          <p:sp>
            <p:nvSpPr>
              <p:cNvPr id="36886" name="Oval 10"/>
              <p:cNvSpPr>
                <a:spLocks noChangeArrowheads="1"/>
              </p:cNvSpPr>
              <p:nvPr/>
            </p:nvSpPr>
            <p:spPr bwMode="auto">
              <a:xfrm>
                <a:off x="3792" y="355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36887" name="Oval 11"/>
              <p:cNvSpPr>
                <a:spLocks noChangeArrowheads="1"/>
              </p:cNvSpPr>
              <p:nvPr/>
            </p:nvSpPr>
            <p:spPr bwMode="auto">
              <a:xfrm>
                <a:off x="3696" y="355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宋体"/>
                  <a:cs typeface="+mn-cs"/>
                </a:endParaRPr>
              </a:p>
            </p:txBody>
          </p:sp>
        </p:grpSp>
        <p:sp>
          <p:nvSpPr>
            <p:cNvPr id="36876" name="AutoShape 12"/>
            <p:cNvSpPr>
              <a:spLocks/>
            </p:cNvSpPr>
            <p:nvPr/>
          </p:nvSpPr>
          <p:spPr bwMode="auto">
            <a:xfrm rot="-5400000">
              <a:off x="2315" y="2895"/>
              <a:ext cx="138" cy="1115"/>
            </a:xfrm>
            <a:prstGeom prst="leftBrace">
              <a:avLst>
                <a:gd name="adj1" fmla="val 6733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endParaRPr>
            </a:p>
          </p:txBody>
        </p:sp>
        <p:graphicFrame>
          <p:nvGraphicFramePr>
            <p:cNvPr id="36868" name="Object 13"/>
            <p:cNvGraphicFramePr>
              <a:graphicFrameLocks noChangeAspect="1"/>
            </p:cNvGraphicFramePr>
            <p:nvPr/>
          </p:nvGraphicFramePr>
          <p:xfrm>
            <a:off x="1824" y="3504"/>
            <a:ext cx="124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876240" imgH="241200" progId="Equation.3">
                    <p:embed/>
                  </p:oleObj>
                </mc:Choice>
                <mc:Fallback>
                  <p:oleObj name="Equation" r:id="rId7" imgW="876240" imgH="241200" progId="Equation.3">
                    <p:embed/>
                    <p:pic>
                      <p:nvPicPr>
                        <p:cNvPr id="3686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504"/>
                          <a:ext cx="124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7" name="Freeform 14"/>
            <p:cNvSpPr>
              <a:spLocks/>
            </p:cNvSpPr>
            <p:nvPr/>
          </p:nvSpPr>
          <p:spPr bwMode="auto">
            <a:xfrm>
              <a:off x="2123" y="2832"/>
              <a:ext cx="1562" cy="407"/>
            </a:xfrm>
            <a:custGeom>
              <a:avLst/>
              <a:gdLst>
                <a:gd name="T0" fmla="*/ 0 w 634"/>
                <a:gd name="T1" fmla="*/ 164 h 619"/>
                <a:gd name="T2" fmla="*/ 2587 w 634"/>
                <a:gd name="T3" fmla="*/ 145 h 619"/>
                <a:gd name="T4" fmla="*/ 4996 w 634"/>
                <a:gd name="T5" fmla="*/ 1 h 619"/>
                <a:gd name="T6" fmla="*/ 6896 w 634"/>
                <a:gd name="T7" fmla="*/ 148 h 619"/>
                <a:gd name="T8" fmla="*/ 9480 w 634"/>
                <a:gd name="T9" fmla="*/ 170 h 6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4"/>
                <a:gd name="T16" fmla="*/ 0 h 619"/>
                <a:gd name="T17" fmla="*/ 634 w 634"/>
                <a:gd name="T18" fmla="*/ 619 h 6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4" h="619">
                  <a:moveTo>
                    <a:pt x="0" y="578"/>
                  </a:moveTo>
                  <a:cubicBezTo>
                    <a:pt x="29" y="567"/>
                    <a:pt x="117" y="606"/>
                    <a:pt x="173" y="510"/>
                  </a:cubicBezTo>
                  <a:cubicBezTo>
                    <a:pt x="229" y="414"/>
                    <a:pt x="286" y="0"/>
                    <a:pt x="334" y="2"/>
                  </a:cubicBezTo>
                  <a:cubicBezTo>
                    <a:pt x="382" y="4"/>
                    <a:pt x="411" y="421"/>
                    <a:pt x="461" y="520"/>
                  </a:cubicBezTo>
                  <a:cubicBezTo>
                    <a:pt x="511" y="619"/>
                    <a:pt x="598" y="581"/>
                    <a:pt x="634" y="5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endParaRPr>
            </a:p>
          </p:txBody>
        </p:sp>
        <p:sp>
          <p:nvSpPr>
            <p:cNvPr id="36878" name="Freeform 15"/>
            <p:cNvSpPr>
              <a:spLocks/>
            </p:cNvSpPr>
            <p:nvPr/>
          </p:nvSpPr>
          <p:spPr bwMode="auto">
            <a:xfrm>
              <a:off x="1008" y="2832"/>
              <a:ext cx="1561" cy="407"/>
            </a:xfrm>
            <a:custGeom>
              <a:avLst/>
              <a:gdLst>
                <a:gd name="T0" fmla="*/ 0 w 634"/>
                <a:gd name="T1" fmla="*/ 164 h 619"/>
                <a:gd name="T2" fmla="*/ 2583 w 634"/>
                <a:gd name="T3" fmla="*/ 145 h 619"/>
                <a:gd name="T4" fmla="*/ 4983 w 634"/>
                <a:gd name="T5" fmla="*/ 1 h 619"/>
                <a:gd name="T6" fmla="*/ 6882 w 634"/>
                <a:gd name="T7" fmla="*/ 148 h 619"/>
                <a:gd name="T8" fmla="*/ 9462 w 634"/>
                <a:gd name="T9" fmla="*/ 170 h 6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4"/>
                <a:gd name="T16" fmla="*/ 0 h 619"/>
                <a:gd name="T17" fmla="*/ 634 w 634"/>
                <a:gd name="T18" fmla="*/ 619 h 6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4" h="619">
                  <a:moveTo>
                    <a:pt x="0" y="578"/>
                  </a:moveTo>
                  <a:cubicBezTo>
                    <a:pt x="29" y="567"/>
                    <a:pt x="117" y="606"/>
                    <a:pt x="173" y="510"/>
                  </a:cubicBezTo>
                  <a:cubicBezTo>
                    <a:pt x="229" y="414"/>
                    <a:pt x="286" y="0"/>
                    <a:pt x="334" y="2"/>
                  </a:cubicBezTo>
                  <a:cubicBezTo>
                    <a:pt x="382" y="4"/>
                    <a:pt x="411" y="421"/>
                    <a:pt x="461" y="520"/>
                  </a:cubicBezTo>
                  <a:cubicBezTo>
                    <a:pt x="511" y="619"/>
                    <a:pt x="598" y="581"/>
                    <a:pt x="634" y="5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endParaRPr>
            </a:p>
          </p:txBody>
        </p:sp>
        <p:sp>
          <p:nvSpPr>
            <p:cNvPr id="36879" name="Freeform 16"/>
            <p:cNvSpPr>
              <a:spLocks/>
            </p:cNvSpPr>
            <p:nvPr/>
          </p:nvSpPr>
          <p:spPr bwMode="auto">
            <a:xfrm>
              <a:off x="3239" y="2832"/>
              <a:ext cx="1561" cy="407"/>
            </a:xfrm>
            <a:custGeom>
              <a:avLst/>
              <a:gdLst>
                <a:gd name="T0" fmla="*/ 0 w 634"/>
                <a:gd name="T1" fmla="*/ 164 h 619"/>
                <a:gd name="T2" fmla="*/ 2583 w 634"/>
                <a:gd name="T3" fmla="*/ 145 h 619"/>
                <a:gd name="T4" fmla="*/ 4983 w 634"/>
                <a:gd name="T5" fmla="*/ 1 h 619"/>
                <a:gd name="T6" fmla="*/ 6882 w 634"/>
                <a:gd name="T7" fmla="*/ 148 h 619"/>
                <a:gd name="T8" fmla="*/ 9462 w 634"/>
                <a:gd name="T9" fmla="*/ 170 h 6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4"/>
                <a:gd name="T16" fmla="*/ 0 h 619"/>
                <a:gd name="T17" fmla="*/ 634 w 634"/>
                <a:gd name="T18" fmla="*/ 619 h 6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4" h="619">
                  <a:moveTo>
                    <a:pt x="0" y="578"/>
                  </a:moveTo>
                  <a:cubicBezTo>
                    <a:pt x="29" y="567"/>
                    <a:pt x="117" y="606"/>
                    <a:pt x="173" y="510"/>
                  </a:cubicBezTo>
                  <a:cubicBezTo>
                    <a:pt x="229" y="414"/>
                    <a:pt x="286" y="0"/>
                    <a:pt x="334" y="2"/>
                  </a:cubicBezTo>
                  <a:cubicBezTo>
                    <a:pt x="382" y="4"/>
                    <a:pt x="411" y="421"/>
                    <a:pt x="461" y="520"/>
                  </a:cubicBezTo>
                  <a:cubicBezTo>
                    <a:pt x="511" y="619"/>
                    <a:pt x="598" y="581"/>
                    <a:pt x="634" y="59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rgbClr val="0000CC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endParaRPr>
            </a:p>
          </p:txBody>
        </p:sp>
        <p:grpSp>
          <p:nvGrpSpPr>
            <p:cNvPr id="36880" name="Group 17"/>
            <p:cNvGrpSpPr>
              <a:grpSpLocks/>
            </p:cNvGrpSpPr>
            <p:nvPr/>
          </p:nvGrpSpPr>
          <p:grpSpPr bwMode="auto">
            <a:xfrm>
              <a:off x="2718" y="3177"/>
              <a:ext cx="298" cy="138"/>
              <a:chOff x="3696" y="3552"/>
              <a:chExt cx="192" cy="96"/>
            </a:xfrm>
          </p:grpSpPr>
          <p:sp>
            <p:nvSpPr>
              <p:cNvPr id="36884" name="Oval 18"/>
              <p:cNvSpPr>
                <a:spLocks noChangeArrowheads="1"/>
              </p:cNvSpPr>
              <p:nvPr/>
            </p:nvSpPr>
            <p:spPr bwMode="auto">
              <a:xfrm>
                <a:off x="3792" y="355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36885" name="Oval 19"/>
              <p:cNvSpPr>
                <a:spLocks noChangeArrowheads="1"/>
              </p:cNvSpPr>
              <p:nvPr/>
            </p:nvSpPr>
            <p:spPr bwMode="auto">
              <a:xfrm>
                <a:off x="3696" y="355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宋体"/>
                  <a:cs typeface="+mn-cs"/>
                </a:endParaRPr>
              </a:p>
            </p:txBody>
          </p:sp>
        </p:grpSp>
        <p:grpSp>
          <p:nvGrpSpPr>
            <p:cNvPr id="36881" name="Group 20"/>
            <p:cNvGrpSpPr>
              <a:grpSpLocks/>
            </p:cNvGrpSpPr>
            <p:nvPr/>
          </p:nvGrpSpPr>
          <p:grpSpPr bwMode="auto">
            <a:xfrm>
              <a:off x="3833" y="3177"/>
              <a:ext cx="298" cy="138"/>
              <a:chOff x="3696" y="3552"/>
              <a:chExt cx="192" cy="96"/>
            </a:xfrm>
          </p:grpSpPr>
          <p:sp>
            <p:nvSpPr>
              <p:cNvPr id="36882" name="Oval 21"/>
              <p:cNvSpPr>
                <a:spLocks noChangeArrowheads="1"/>
              </p:cNvSpPr>
              <p:nvPr/>
            </p:nvSpPr>
            <p:spPr bwMode="auto">
              <a:xfrm>
                <a:off x="3792" y="355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36883" name="Oval 22"/>
              <p:cNvSpPr>
                <a:spLocks noChangeArrowheads="1"/>
              </p:cNvSpPr>
              <p:nvPr/>
            </p:nvSpPr>
            <p:spPr bwMode="auto">
              <a:xfrm>
                <a:off x="3696" y="3552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宋体"/>
                  <a:cs typeface="+mn-cs"/>
                </a:endParaRPr>
              </a:p>
            </p:txBody>
          </p:sp>
        </p:grpSp>
      </p:grpSp>
      <p:sp>
        <p:nvSpPr>
          <p:cNvPr id="4" name="Text Box 3">
            <a:extLst>
              <a:ext uri="{FF2B5EF4-FFF2-40B4-BE49-F238E27FC236}">
                <a16:creationId xmlns:a16="http://schemas.microsoft.com/office/drawing/2014/main" id="{04E8A839-FF49-55D5-C853-40CB4224E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094" y="6002135"/>
            <a:ext cx="7620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Possibility of pairing with purely repulsive interactions</a:t>
            </a:r>
          </a:p>
        </p:txBody>
      </p:sp>
      <p:grpSp>
        <p:nvGrpSpPr>
          <p:cNvPr id="5" name="Group 93">
            <a:extLst>
              <a:ext uri="{FF2B5EF4-FFF2-40B4-BE49-F238E27FC236}">
                <a16:creationId xmlns:a16="http://schemas.microsoft.com/office/drawing/2014/main" id="{0DFE0058-045E-604C-0518-AA1EB11CD484}"/>
              </a:ext>
            </a:extLst>
          </p:cNvPr>
          <p:cNvGrpSpPr>
            <a:grpSpLocks/>
          </p:cNvGrpSpPr>
          <p:nvPr/>
        </p:nvGrpSpPr>
        <p:grpSpPr bwMode="auto">
          <a:xfrm>
            <a:off x="6062435" y="868608"/>
            <a:ext cx="2816314" cy="2641584"/>
            <a:chOff x="-273" y="624"/>
            <a:chExt cx="3627" cy="2982"/>
          </a:xfrm>
        </p:grpSpPr>
        <p:sp>
          <p:nvSpPr>
            <p:cNvPr id="7" name="Line 58">
              <a:extLst>
                <a:ext uri="{FF2B5EF4-FFF2-40B4-BE49-F238E27FC236}">
                  <a16:creationId xmlns:a16="http://schemas.microsoft.com/office/drawing/2014/main" id="{18FED117-2CCE-89EC-BFF7-C04C77F159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0" y="1197"/>
              <a:ext cx="938" cy="10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endParaRPr>
            </a:p>
          </p:txBody>
        </p:sp>
        <p:sp>
          <p:nvSpPr>
            <p:cNvPr id="8" name="Line 42">
              <a:extLst>
                <a:ext uri="{FF2B5EF4-FFF2-40B4-BE49-F238E27FC236}">
                  <a16:creationId xmlns:a16="http://schemas.microsoft.com/office/drawing/2014/main" id="{5327F2B4-87F6-FC2D-6231-F12E5F3CAA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" y="2265"/>
              <a:ext cx="1393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endParaRPr>
            </a:p>
          </p:txBody>
        </p:sp>
        <p:sp>
          <p:nvSpPr>
            <p:cNvPr id="9" name="Line 53">
              <a:extLst>
                <a:ext uri="{FF2B5EF4-FFF2-40B4-BE49-F238E27FC236}">
                  <a16:creationId xmlns:a16="http://schemas.microsoft.com/office/drawing/2014/main" id="{3B1EA960-4B33-3E75-E3BD-B8D5BC792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2265"/>
              <a:ext cx="13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endParaRPr>
            </a:p>
          </p:txBody>
        </p:sp>
        <p:sp>
          <p:nvSpPr>
            <p:cNvPr id="10" name="Line 54">
              <a:extLst>
                <a:ext uri="{FF2B5EF4-FFF2-40B4-BE49-F238E27FC236}">
                  <a16:creationId xmlns:a16="http://schemas.microsoft.com/office/drawing/2014/main" id="{29292E0B-7C5B-FBA2-F0E4-FADF91B13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864"/>
              <a:ext cx="0" cy="27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endParaRPr>
            </a:p>
          </p:txBody>
        </p:sp>
        <p:sp>
          <p:nvSpPr>
            <p:cNvPr id="11" name="Line 62">
              <a:extLst>
                <a:ext uri="{FF2B5EF4-FFF2-40B4-BE49-F238E27FC236}">
                  <a16:creationId xmlns:a16="http://schemas.microsoft.com/office/drawing/2014/main" id="{3A6F9901-91FF-51AF-B2FD-A1C544D81D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0" y="2265"/>
              <a:ext cx="1020" cy="11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endParaRPr>
            </a:p>
          </p:txBody>
        </p:sp>
        <p:sp>
          <p:nvSpPr>
            <p:cNvPr id="12" name="Line 64">
              <a:extLst>
                <a:ext uri="{FF2B5EF4-FFF2-40B4-BE49-F238E27FC236}">
                  <a16:creationId xmlns:a16="http://schemas.microsoft.com/office/drawing/2014/main" id="{A1D89E1D-317A-0C7C-1C10-C062E760B5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" y="2265"/>
              <a:ext cx="1342" cy="5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endParaRPr>
            </a:p>
          </p:txBody>
        </p:sp>
        <p:sp>
          <p:nvSpPr>
            <p:cNvPr id="13" name="Text Box 68">
              <a:extLst>
                <a:ext uri="{FF2B5EF4-FFF2-40B4-BE49-F238E27FC236}">
                  <a16:creationId xmlns:a16="http://schemas.microsoft.com/office/drawing/2014/main" id="{2A8826FA-8F12-20D3-371D-5998C66D2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8" y="3005"/>
              <a:ext cx="2096" cy="3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anose="02010600030101010101" pitchFamily="2" charset="-122"/>
                  <a:cs typeface="+mn-cs"/>
                </a:rPr>
                <a:t>Quartetting</a:t>
              </a:r>
              <a:endPara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Text Box 69">
              <a:extLst>
                <a:ext uri="{FF2B5EF4-FFF2-40B4-BE49-F238E27FC236}">
                  <a16:creationId xmlns:a16="http://schemas.microsoft.com/office/drawing/2014/main" id="{277AF3A8-C9E0-DFAC-C05D-6DE99A68A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73" y="1437"/>
              <a:ext cx="2173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anose="02010600030101010101" pitchFamily="2" charset="-122"/>
                  <a:cs typeface="+mn-cs"/>
                </a:rPr>
                <a:t>singlet pairing</a:t>
              </a:r>
            </a:p>
          </p:txBody>
        </p:sp>
        <p:graphicFrame>
          <p:nvGraphicFramePr>
            <p:cNvPr id="15" name="Object 72">
              <a:extLst>
                <a:ext uri="{FF2B5EF4-FFF2-40B4-BE49-F238E27FC236}">
                  <a16:creationId xmlns:a16="http://schemas.microsoft.com/office/drawing/2014/main" id="{5E19628D-5409-3C28-ABED-DAC2B04039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7" y="2333"/>
            <a:ext cx="22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90440" imgH="228600" progId="Equation.3">
                    <p:embed/>
                  </p:oleObj>
                </mc:Choice>
                <mc:Fallback>
                  <p:oleObj name="Equation" r:id="rId9" imgW="190440" imgH="228600" progId="Equation.3">
                    <p:embed/>
                    <p:pic>
                      <p:nvPicPr>
                        <p:cNvPr id="15" name="Object 72">
                          <a:extLst>
                            <a:ext uri="{FF2B5EF4-FFF2-40B4-BE49-F238E27FC236}">
                              <a16:creationId xmlns:a16="http://schemas.microsoft.com/office/drawing/2014/main" id="{5E19628D-5409-3C28-ABED-DAC2B04039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7" y="2333"/>
                          <a:ext cx="22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73">
              <a:extLst>
                <a:ext uri="{FF2B5EF4-FFF2-40B4-BE49-F238E27FC236}">
                  <a16:creationId xmlns:a16="http://schemas.microsoft.com/office/drawing/2014/main" id="{129DBFDA-B07A-7F4F-89E4-DB953CE536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1" y="624"/>
            <a:ext cx="22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90440" imgH="215640" progId="Equation.3">
                    <p:embed/>
                  </p:oleObj>
                </mc:Choice>
                <mc:Fallback>
                  <p:oleObj name="Equation" r:id="rId11" imgW="190440" imgH="215640" progId="Equation.3">
                    <p:embed/>
                    <p:pic>
                      <p:nvPicPr>
                        <p:cNvPr id="16" name="Object 73">
                          <a:extLst>
                            <a:ext uri="{FF2B5EF4-FFF2-40B4-BE49-F238E27FC236}">
                              <a16:creationId xmlns:a16="http://schemas.microsoft.com/office/drawing/2014/main" id="{129DBFDA-B07A-7F4F-89E4-DB953CE536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" y="624"/>
                          <a:ext cx="22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80">
              <a:extLst>
                <a:ext uri="{FF2B5EF4-FFF2-40B4-BE49-F238E27FC236}">
                  <a16:creationId xmlns:a16="http://schemas.microsoft.com/office/drawing/2014/main" id="{436FBC4C-B5E3-0DEA-94DE-F4546639C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" y="770"/>
              <a:ext cx="1005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anose="02010600030101010101" pitchFamily="2" charset="-122"/>
                  <a:cs typeface="+mn-cs"/>
                </a:rPr>
                <a:t>SU(4)</a:t>
              </a:r>
            </a:p>
          </p:txBody>
        </p:sp>
        <p:sp>
          <p:nvSpPr>
            <p:cNvPr id="19" name="Oval 88">
              <a:extLst>
                <a:ext uri="{FF2B5EF4-FFF2-40B4-BE49-F238E27FC236}">
                  <a16:creationId xmlns:a16="http://schemas.microsoft.com/office/drawing/2014/main" id="{5FAD3946-8120-CF9D-8625-8AB7FB88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" y="3416"/>
              <a:ext cx="144" cy="1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endParaRPr>
            </a:p>
          </p:txBody>
        </p:sp>
        <p:sp>
          <p:nvSpPr>
            <p:cNvPr id="20" name="Oval 89">
              <a:extLst>
                <a:ext uri="{FF2B5EF4-FFF2-40B4-BE49-F238E27FC236}">
                  <a16:creationId xmlns:a16="http://schemas.microsoft.com/office/drawing/2014/main" id="{608F2B0B-FB17-CA6E-C2F7-95DAC0BE3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212"/>
              <a:ext cx="144" cy="140"/>
            </a:xfrm>
            <a:prstGeom prst="ellipse">
              <a:avLst/>
            </a:prstGeom>
            <a:solidFill>
              <a:srgbClr val="33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endParaRPr>
            </a:p>
          </p:txBody>
        </p:sp>
        <p:sp>
          <p:nvSpPr>
            <p:cNvPr id="21" name="Oval 90">
              <a:extLst>
                <a:ext uri="{FF2B5EF4-FFF2-40B4-BE49-F238E27FC236}">
                  <a16:creationId xmlns:a16="http://schemas.microsoft.com/office/drawing/2014/main" id="{5EE5BF61-CA1C-26F3-C71A-8F4D7BF90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1" y="2188"/>
              <a:ext cx="144" cy="14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9542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4ECF88-6899-43B9-95F6-51560C4A086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zh-CN" sz="2800" u="sng" dirty="0">
                <a:solidFill>
                  <a:schemeClr val="tx1"/>
                </a:solidFill>
                <a:ea typeface="宋体" panose="02010600030101010101" pitchFamily="2" charset="-122"/>
              </a:rPr>
              <a:t>Color magnetism</a:t>
            </a:r>
          </a:p>
        </p:txBody>
      </p:sp>
      <p:sp>
        <p:nvSpPr>
          <p:cNvPr id="30726" name="Text Box 3"/>
          <p:cNvSpPr txBox="1">
            <a:spLocks noChangeArrowheads="1"/>
          </p:cNvSpPr>
          <p:nvPr/>
        </p:nvSpPr>
        <p:spPr bwMode="auto">
          <a:xfrm>
            <a:off x="685800" y="1249363"/>
            <a:ext cx="3886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The SU(2) singlet: 2 sites.</a:t>
            </a:r>
          </a:p>
        </p:txBody>
      </p:sp>
      <p:sp>
        <p:nvSpPr>
          <p:cNvPr id="30727" name="Rectangle 4"/>
          <p:cNvSpPr>
            <a:spLocks noChangeArrowheads="1"/>
          </p:cNvSpPr>
          <p:nvPr/>
        </p:nvSpPr>
        <p:spPr bwMode="auto">
          <a:xfrm>
            <a:off x="676275" y="2468563"/>
            <a:ext cx="47275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The uniform SU(4) singlet: 4 sites.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8" name="Rectangle 5"/>
          <p:cNvSpPr>
            <a:spLocks noChangeArrowheads="1"/>
          </p:cNvSpPr>
          <p:nvPr/>
        </p:nvSpPr>
        <p:spPr bwMode="auto">
          <a:xfrm>
            <a:off x="658813" y="4373563"/>
            <a:ext cx="49799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The staggered SU’(4) singlet: 2 sites.</a:t>
            </a:r>
          </a:p>
        </p:txBody>
      </p:sp>
      <p:grpSp>
        <p:nvGrpSpPr>
          <p:cNvPr id="30729" name="Group 6"/>
          <p:cNvGrpSpPr>
            <a:grpSpLocks/>
          </p:cNvGrpSpPr>
          <p:nvPr/>
        </p:nvGrpSpPr>
        <p:grpSpPr bwMode="auto">
          <a:xfrm>
            <a:off x="5638800" y="1066800"/>
            <a:ext cx="1219200" cy="762000"/>
            <a:chOff x="3120" y="720"/>
            <a:chExt cx="602" cy="384"/>
          </a:xfrm>
        </p:grpSpPr>
        <p:sp>
          <p:nvSpPr>
            <p:cNvPr id="30753" name="Line 7"/>
            <p:cNvSpPr>
              <a:spLocks noChangeShapeType="1"/>
            </p:cNvSpPr>
            <p:nvPr/>
          </p:nvSpPr>
          <p:spPr bwMode="auto">
            <a:xfrm flipV="1">
              <a:off x="3600" y="720"/>
              <a:ext cx="48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endParaRPr>
            </a:p>
          </p:txBody>
        </p:sp>
        <p:sp>
          <p:nvSpPr>
            <p:cNvPr id="30754" name="Line 8"/>
            <p:cNvSpPr>
              <a:spLocks noChangeShapeType="1"/>
            </p:cNvSpPr>
            <p:nvPr/>
          </p:nvSpPr>
          <p:spPr bwMode="auto">
            <a:xfrm flipV="1">
              <a:off x="3216" y="720"/>
              <a:ext cx="48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endParaRPr>
            </a:p>
          </p:txBody>
        </p:sp>
        <p:grpSp>
          <p:nvGrpSpPr>
            <p:cNvPr id="30755" name="Group 9"/>
            <p:cNvGrpSpPr>
              <a:grpSpLocks/>
            </p:cNvGrpSpPr>
            <p:nvPr/>
          </p:nvGrpSpPr>
          <p:grpSpPr bwMode="auto">
            <a:xfrm>
              <a:off x="3120" y="864"/>
              <a:ext cx="602" cy="144"/>
              <a:chOff x="384" y="3689"/>
              <a:chExt cx="576" cy="151"/>
            </a:xfrm>
          </p:grpSpPr>
          <p:sp>
            <p:nvSpPr>
              <p:cNvPr id="30756" name="Oval 10"/>
              <p:cNvSpPr>
                <a:spLocks noChangeArrowheads="1"/>
              </p:cNvSpPr>
              <p:nvPr/>
            </p:nvSpPr>
            <p:spPr bwMode="auto">
              <a:xfrm rot="-5400000">
                <a:off x="648" y="3528"/>
                <a:ext cx="96" cy="4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30757" name="Oval 11"/>
              <p:cNvSpPr>
                <a:spLocks noChangeArrowheads="1"/>
              </p:cNvSpPr>
              <p:nvPr/>
            </p:nvSpPr>
            <p:spPr bwMode="auto">
              <a:xfrm rot="-5400000">
                <a:off x="428" y="3693"/>
                <a:ext cx="151" cy="14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30758" name="Oval 12"/>
              <p:cNvSpPr>
                <a:spLocks noChangeArrowheads="1"/>
              </p:cNvSpPr>
              <p:nvPr/>
            </p:nvSpPr>
            <p:spPr bwMode="auto">
              <a:xfrm rot="-5400000">
                <a:off x="764" y="3693"/>
                <a:ext cx="151" cy="14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30759" name="Line 13"/>
              <p:cNvSpPr>
                <a:spLocks noChangeShapeType="1"/>
              </p:cNvSpPr>
              <p:nvPr/>
            </p:nvSpPr>
            <p:spPr bwMode="auto">
              <a:xfrm>
                <a:off x="384" y="38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30760" name="Line 14"/>
              <p:cNvSpPr>
                <a:spLocks noChangeShapeType="1"/>
              </p:cNvSpPr>
              <p:nvPr/>
            </p:nvSpPr>
            <p:spPr bwMode="auto">
              <a:xfrm>
                <a:off x="720" y="3840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宋体"/>
                  <a:cs typeface="+mn-cs"/>
                </a:endParaRPr>
              </a:p>
            </p:txBody>
          </p:sp>
        </p:grpSp>
      </p:grpSp>
      <p:sp>
        <p:nvSpPr>
          <p:cNvPr id="30730" name="Line 15"/>
          <p:cNvSpPr>
            <a:spLocks noChangeShapeType="1"/>
          </p:cNvSpPr>
          <p:nvPr/>
        </p:nvSpPr>
        <p:spPr bwMode="auto">
          <a:xfrm flipV="1">
            <a:off x="6762750" y="4800600"/>
            <a:ext cx="98425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  <p:sp>
        <p:nvSpPr>
          <p:cNvPr id="30731" name="Line 16"/>
          <p:cNvSpPr>
            <a:spLocks noChangeShapeType="1"/>
          </p:cNvSpPr>
          <p:nvPr/>
        </p:nvSpPr>
        <p:spPr bwMode="auto">
          <a:xfrm flipV="1">
            <a:off x="5984875" y="4800600"/>
            <a:ext cx="98425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  <p:sp>
        <p:nvSpPr>
          <p:cNvPr id="30732" name="Oval 17"/>
          <p:cNvSpPr>
            <a:spLocks noChangeArrowheads="1"/>
          </p:cNvSpPr>
          <p:nvPr/>
        </p:nvSpPr>
        <p:spPr bwMode="auto">
          <a:xfrm rot="-5400000">
            <a:off x="6360318" y="4733132"/>
            <a:ext cx="182563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  <p:sp>
        <p:nvSpPr>
          <p:cNvPr id="30733" name="Oval 18"/>
          <p:cNvSpPr>
            <a:spLocks noChangeArrowheads="1"/>
          </p:cNvSpPr>
          <p:nvPr/>
        </p:nvSpPr>
        <p:spPr bwMode="auto">
          <a:xfrm rot="-5400000">
            <a:off x="5902325" y="5076825"/>
            <a:ext cx="285750" cy="304800"/>
          </a:xfrm>
          <a:prstGeom prst="ellipse">
            <a:avLst/>
          </a:pr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  <p:sp>
        <p:nvSpPr>
          <p:cNvPr id="30734" name="Oval 19"/>
          <p:cNvSpPr>
            <a:spLocks noChangeArrowheads="1"/>
          </p:cNvSpPr>
          <p:nvPr/>
        </p:nvSpPr>
        <p:spPr bwMode="auto">
          <a:xfrm rot="-5400000">
            <a:off x="6613525" y="5076825"/>
            <a:ext cx="285750" cy="3048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  <p:sp>
        <p:nvSpPr>
          <p:cNvPr id="30735" name="Line 20"/>
          <p:cNvSpPr>
            <a:spLocks noChangeShapeType="1"/>
          </p:cNvSpPr>
          <p:nvPr/>
        </p:nvSpPr>
        <p:spPr bwMode="auto">
          <a:xfrm>
            <a:off x="5791200" y="53721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  <p:sp>
        <p:nvSpPr>
          <p:cNvPr id="30736" name="Line 21"/>
          <p:cNvSpPr>
            <a:spLocks noChangeShapeType="1"/>
          </p:cNvSpPr>
          <p:nvPr/>
        </p:nvSpPr>
        <p:spPr bwMode="auto">
          <a:xfrm>
            <a:off x="6502400" y="5372100"/>
            <a:ext cx="50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  <p:sp>
        <p:nvSpPr>
          <p:cNvPr id="30737" name="Text Box 22"/>
          <p:cNvSpPr txBox="1">
            <a:spLocks noChangeArrowheads="1"/>
          </p:cNvSpPr>
          <p:nvPr/>
        </p:nvSpPr>
        <p:spPr bwMode="auto">
          <a:xfrm>
            <a:off x="1066800" y="3200400"/>
            <a:ext cx="1219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baryon</a:t>
            </a:r>
          </a:p>
        </p:txBody>
      </p:sp>
      <p:sp>
        <p:nvSpPr>
          <p:cNvPr id="30738" name="Text Box 23"/>
          <p:cNvSpPr txBox="1">
            <a:spLocks noChangeArrowheads="1"/>
          </p:cNvSpPr>
          <p:nvPr/>
        </p:nvSpPr>
        <p:spPr bwMode="auto">
          <a:xfrm>
            <a:off x="1066800" y="5211763"/>
            <a:ext cx="10001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meson</a:t>
            </a:r>
          </a:p>
        </p:txBody>
      </p:sp>
      <p:grpSp>
        <p:nvGrpSpPr>
          <p:cNvPr id="30739" name="Group 24"/>
          <p:cNvGrpSpPr>
            <a:grpSpLocks/>
          </p:cNvGrpSpPr>
          <p:nvPr/>
        </p:nvGrpSpPr>
        <p:grpSpPr bwMode="auto">
          <a:xfrm>
            <a:off x="5791200" y="2362200"/>
            <a:ext cx="1066800" cy="1524000"/>
            <a:chOff x="4368" y="1677"/>
            <a:chExt cx="576" cy="774"/>
          </a:xfrm>
        </p:grpSpPr>
        <p:sp>
          <p:nvSpPr>
            <p:cNvPr id="30740" name="Line 25"/>
            <p:cNvSpPr>
              <a:spLocks noChangeShapeType="1"/>
            </p:cNvSpPr>
            <p:nvPr/>
          </p:nvSpPr>
          <p:spPr bwMode="auto">
            <a:xfrm flipV="1">
              <a:off x="4752" y="2064"/>
              <a:ext cx="192" cy="3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endParaRPr>
            </a:p>
          </p:txBody>
        </p:sp>
        <p:sp>
          <p:nvSpPr>
            <p:cNvPr id="30741" name="Line 26"/>
            <p:cNvSpPr>
              <a:spLocks noChangeShapeType="1"/>
            </p:cNvSpPr>
            <p:nvPr/>
          </p:nvSpPr>
          <p:spPr bwMode="auto">
            <a:xfrm>
              <a:off x="4752" y="1776"/>
              <a:ext cx="192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endParaRPr>
            </a:p>
          </p:txBody>
        </p:sp>
        <p:sp>
          <p:nvSpPr>
            <p:cNvPr id="30742" name="Line 27"/>
            <p:cNvSpPr>
              <a:spLocks noChangeShapeType="1"/>
            </p:cNvSpPr>
            <p:nvPr/>
          </p:nvSpPr>
          <p:spPr bwMode="auto">
            <a:xfrm flipV="1">
              <a:off x="4416" y="2064"/>
              <a:ext cx="192" cy="3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endParaRPr>
            </a:p>
          </p:txBody>
        </p:sp>
        <p:sp>
          <p:nvSpPr>
            <p:cNvPr id="30743" name="Line 28"/>
            <p:cNvSpPr>
              <a:spLocks noChangeShapeType="1"/>
            </p:cNvSpPr>
            <p:nvPr/>
          </p:nvSpPr>
          <p:spPr bwMode="auto">
            <a:xfrm flipV="1">
              <a:off x="4368" y="1677"/>
              <a:ext cx="144" cy="43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anose="020B0604030504040204" pitchFamily="34" charset="0"/>
                <a:ea typeface="宋体"/>
                <a:cs typeface="+mn-cs"/>
              </a:endParaRPr>
            </a:p>
          </p:txBody>
        </p:sp>
        <p:grpSp>
          <p:nvGrpSpPr>
            <p:cNvPr id="30744" name="Group 29"/>
            <p:cNvGrpSpPr>
              <a:grpSpLocks/>
            </p:cNvGrpSpPr>
            <p:nvPr/>
          </p:nvGrpSpPr>
          <p:grpSpPr bwMode="auto">
            <a:xfrm>
              <a:off x="4416" y="1824"/>
              <a:ext cx="480" cy="480"/>
              <a:chOff x="4032" y="1392"/>
              <a:chExt cx="480" cy="480"/>
            </a:xfrm>
          </p:grpSpPr>
          <p:sp>
            <p:nvSpPr>
              <p:cNvPr id="30745" name="Oval 30"/>
              <p:cNvSpPr>
                <a:spLocks noChangeArrowheads="1"/>
              </p:cNvSpPr>
              <p:nvPr/>
            </p:nvSpPr>
            <p:spPr bwMode="auto">
              <a:xfrm rot="-5400000">
                <a:off x="4176" y="1584"/>
                <a:ext cx="144" cy="4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30746" name="Oval 31"/>
              <p:cNvSpPr>
                <a:spLocks noChangeArrowheads="1"/>
              </p:cNvSpPr>
              <p:nvPr/>
            </p:nvSpPr>
            <p:spPr bwMode="auto">
              <a:xfrm rot="-5400000">
                <a:off x="4176" y="1248"/>
                <a:ext cx="144" cy="4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30747" name="Oval 32"/>
              <p:cNvSpPr>
                <a:spLocks noChangeArrowheads="1"/>
              </p:cNvSpPr>
              <p:nvPr/>
            </p:nvSpPr>
            <p:spPr bwMode="auto">
              <a:xfrm>
                <a:off x="4032" y="1440"/>
                <a:ext cx="144" cy="4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30748" name="Oval 33"/>
              <p:cNvSpPr>
                <a:spLocks noChangeArrowheads="1"/>
              </p:cNvSpPr>
              <p:nvPr/>
            </p:nvSpPr>
            <p:spPr bwMode="auto">
              <a:xfrm>
                <a:off x="4032" y="1392"/>
                <a:ext cx="144" cy="14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30749" name="Oval 34"/>
              <p:cNvSpPr>
                <a:spLocks noChangeArrowheads="1"/>
              </p:cNvSpPr>
              <p:nvPr/>
            </p:nvSpPr>
            <p:spPr bwMode="auto">
              <a:xfrm>
                <a:off x="4032" y="1728"/>
                <a:ext cx="144" cy="14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30750" name="Oval 35"/>
              <p:cNvSpPr>
                <a:spLocks noChangeArrowheads="1"/>
              </p:cNvSpPr>
              <p:nvPr/>
            </p:nvSpPr>
            <p:spPr bwMode="auto">
              <a:xfrm>
                <a:off x="4368" y="1440"/>
                <a:ext cx="144" cy="43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30751" name="Oval 36"/>
              <p:cNvSpPr>
                <a:spLocks noChangeArrowheads="1"/>
              </p:cNvSpPr>
              <p:nvPr/>
            </p:nvSpPr>
            <p:spPr bwMode="auto">
              <a:xfrm>
                <a:off x="4368" y="1392"/>
                <a:ext cx="144" cy="14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30752" name="Oval 37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144" cy="144"/>
              </a:xfrm>
              <a:prstGeom prst="ellipse">
                <a:avLst/>
              </a:prstGeom>
              <a:solidFill>
                <a:srgbClr val="00CC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 b="1">
                    <a:solidFill>
                      <a:srgbClr val="0000CC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anose="020B0604030504040204" pitchFamily="34" charset="0"/>
                  <a:ea typeface="宋体"/>
                  <a:cs typeface="+mn-cs"/>
                </a:endParaRPr>
              </a:p>
            </p:txBody>
          </p:sp>
        </p:grpSp>
      </p:grpSp>
      <p:graphicFrame>
        <p:nvGraphicFramePr>
          <p:cNvPr id="30722" name="Object 38"/>
          <p:cNvGraphicFramePr>
            <a:graphicFrameLocks noGrp="1" noChangeAspect="1"/>
          </p:cNvGraphicFramePr>
          <p:nvPr>
            <p:ph idx="1"/>
          </p:nvPr>
        </p:nvGraphicFramePr>
        <p:xfrm>
          <a:off x="2286000" y="3048000"/>
          <a:ext cx="3048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81080" imgH="419040" progId="Equation.3">
                  <p:embed/>
                </p:oleObj>
              </mc:Choice>
              <mc:Fallback>
                <p:oleObj name="Equation" r:id="rId3" imgW="1981080" imgH="419040" progId="Equation.3">
                  <p:embed/>
                  <p:pic>
                    <p:nvPicPr>
                      <p:cNvPr id="3072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48000"/>
                        <a:ext cx="3048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9"/>
          <p:cNvGraphicFramePr>
            <a:graphicFrameLocks noChangeAspect="1"/>
          </p:cNvGraphicFramePr>
          <p:nvPr/>
        </p:nvGraphicFramePr>
        <p:xfrm>
          <a:off x="2667000" y="5240338"/>
          <a:ext cx="21161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66680" imgH="253800" progId="Equation.3">
                  <p:embed/>
                </p:oleObj>
              </mc:Choice>
              <mc:Fallback>
                <p:oleObj name="Equation" r:id="rId5" imgW="1066680" imgH="253800" progId="Equation.3">
                  <p:embed/>
                  <p:pic>
                    <p:nvPicPr>
                      <p:cNvPr id="3072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40338"/>
                        <a:ext cx="211613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4396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utoShape 33"/>
          <p:cNvSpPr>
            <a:spLocks noChangeArrowheads="1"/>
          </p:cNvSpPr>
          <p:nvPr/>
        </p:nvSpPr>
        <p:spPr bwMode="auto">
          <a:xfrm>
            <a:off x="556209" y="4043480"/>
            <a:ext cx="7741076" cy="1175720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/>
              <a:cs typeface="+mn-cs"/>
            </a:endParaRPr>
          </a:p>
        </p:txBody>
      </p:sp>
      <p:sp>
        <p:nvSpPr>
          <p:cNvPr id="1331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465A1E-33CC-49EB-8F3D-DF44896164B9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63" name="Rectangle 2"/>
          <p:cNvSpPr txBox="1">
            <a:spLocks noChangeArrowheads="1"/>
          </p:cNvSpPr>
          <p:nvPr/>
        </p:nvSpPr>
        <p:spPr bwMode="auto">
          <a:xfrm>
            <a:off x="959283" y="275998"/>
            <a:ext cx="7069167" cy="657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3D SU(4) resonant </a:t>
            </a:r>
            <a:r>
              <a:rPr kumimoji="0" lang="en-US" altLang="zh-CN" sz="26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plaquette</a:t>
            </a:r>
            <a:r>
              <a:rPr kumimoji="0" lang="en-US" altLang="zh-CN" sz="2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model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42" y="1561968"/>
            <a:ext cx="2580369" cy="2114370"/>
          </a:xfrm>
          <a:prstGeom prst="rect">
            <a:avLst/>
          </a:prstGeom>
        </p:spPr>
      </p:pic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591885" y="1653938"/>
            <a:ext cx="5240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rPr>
              <a:t>  n=1(occupied), =0(unoccupied). </a:t>
            </a:r>
            <a:endParaRPr kumimoji="0" lang="en-US" altLang="zh-CN" sz="2200" b="0" i="0" u="none" strike="noStrike" kern="120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/>
              <a:cs typeface="+mn-cs"/>
            </a:endParaRPr>
          </a:p>
        </p:txBody>
      </p:sp>
      <p:sp>
        <p:nvSpPr>
          <p:cNvPr id="88" name="Text Box 4"/>
          <p:cNvSpPr txBox="1">
            <a:spLocks noChangeArrowheads="1"/>
          </p:cNvSpPr>
          <p:nvPr/>
        </p:nvSpPr>
        <p:spPr bwMode="auto">
          <a:xfrm>
            <a:off x="923525" y="2298525"/>
            <a:ext cx="1135889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rPr>
              <a:t>Rank-2</a:t>
            </a:r>
            <a:endParaRPr kumimoji="0" lang="en-US" altLang="zh-CN" sz="1800" b="0" i="0" u="none" strike="noStrike" kern="1200" cap="none" spc="0" normalizeH="0" baseline="30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rPr>
              <a:t>E-field:</a:t>
            </a:r>
            <a:endParaRPr kumimoji="0" lang="en-US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 Box 26"/>
              <p:cNvSpPr txBox="1">
                <a:spLocks noChangeArrowheads="1"/>
              </p:cNvSpPr>
              <p:nvPr/>
            </p:nvSpPr>
            <p:spPr bwMode="auto">
              <a:xfrm>
                <a:off x="1802983" y="2305415"/>
                <a:ext cx="3852080" cy="7146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𝜇𝜈</m:t>
                          </m:r>
                        </m:sub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sup>
                      </m:sSubSup>
                      <m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𝜂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𝜈</m:t>
                                  </m:r>
                                </m:num>
                                <m:den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e>
                          </m:d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 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𝜂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=±1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89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2983" y="2305415"/>
                <a:ext cx="385208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 Box 26"/>
              <p:cNvSpPr txBox="1">
                <a:spLocks noChangeArrowheads="1"/>
              </p:cNvSpPr>
              <p:nvPr/>
            </p:nvSpPr>
            <p:spPr bwMode="auto">
              <a:xfrm>
                <a:off x="1384385" y="5374387"/>
                <a:ext cx="5121869" cy="4346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𝜕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sup>
                        </m:sSubSup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𝜕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sub>
                        </m:s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𝑥𝑦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</m:sub>
                      <m:sup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</m:sup>
                    </m:sSubSup>
                    <m:r>
                      <a:rPr kumimoji="0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Sup>
                      <m:sSubSup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𝜕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sub>
                          <m:sup>
                            <m: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sup>
                        </m:sSubSup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𝜕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sub>
                        </m:s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</m:sub>
                      <m:sup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</m:sup>
                    </m:sSubSup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/>
                    <a:cs typeface="+mn-cs"/>
                  </a:rPr>
                  <a:t>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𝜕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sub>
                          <m:sup>
                            <m: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</m:sup>
                        </m:sSubSup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𝜕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</m:sub>
                      <m:sup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</m:sup>
                    </m:sSubSup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𝜌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=5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𝜂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91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4385" y="5374387"/>
                <a:ext cx="5121869" cy="434606"/>
              </a:xfrm>
              <a:prstGeom prst="rect">
                <a:avLst/>
              </a:prstGeom>
              <a:blipFill>
                <a:blip r:embed="rId5"/>
                <a:stretch>
                  <a:fillRect t="-9859" b="-1549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 Box 26"/>
              <p:cNvSpPr txBox="1">
                <a:spLocks noChangeArrowheads="1"/>
              </p:cNvSpPr>
              <p:nvPr/>
            </p:nvSpPr>
            <p:spPr bwMode="auto">
              <a:xfrm>
                <a:off x="923525" y="3275380"/>
                <a:ext cx="3777103" cy="4137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𝜇𝜈</m:t>
                            </m:r>
                          </m:sub>
                        </m:s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𝐴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𝜌𝜎</m:t>
                            </m:r>
                          </m:sub>
                        </m:sSub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𝜇𝜌</m:t>
                        </m:r>
                      </m:sub>
                    </m:sSub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𝜈𝜎</m:t>
                        </m:r>
                      </m:sub>
                    </m:sSub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𝜇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𝜈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𝜌</m:t>
                        </m:r>
                      </m:sub>
                    </m:sSub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92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3525" y="3275380"/>
                <a:ext cx="3777103" cy="413768"/>
              </a:xfrm>
              <a:prstGeom prst="rect">
                <a:avLst/>
              </a:prstGeom>
              <a:blipFill>
                <a:blip r:embed="rId6"/>
                <a:stretch>
                  <a:fillRect t="-4412" r="-3710" b="-147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 Box 26"/>
              <p:cNvSpPr txBox="1">
                <a:spLocks noChangeArrowheads="1"/>
              </p:cNvSpPr>
              <p:nvPr/>
            </p:nvSpPr>
            <p:spPr bwMode="auto">
              <a:xfrm>
                <a:off x="586467" y="4179428"/>
                <a:ext cx="7834620" cy="4110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  <m:r>
                        <m:rPr>
                          <m:lit/>
                        </m:rP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cos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𝛻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𝑥𝑦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𝛻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𝑦𝑧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cos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𝛻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𝛻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m:rPr>
                          <m:sty m:val="p"/>
                        </m:rP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cos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𝛻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𝑧𝑥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𝛻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𝑥𝑦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95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467" y="4179428"/>
                <a:ext cx="7834620" cy="411010"/>
              </a:xfrm>
              <a:prstGeom prst="rect">
                <a:avLst/>
              </a:prstGeom>
              <a:blipFill>
                <a:blip r:embed="rId7"/>
                <a:stretch>
                  <a:fillRect b="-74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 Box 26"/>
              <p:cNvSpPr txBox="1">
                <a:spLocks noChangeArrowheads="1"/>
              </p:cNvSpPr>
              <p:nvPr/>
            </p:nvSpPr>
            <p:spPr bwMode="auto">
              <a:xfrm>
                <a:off x="2126198" y="4758702"/>
                <a:ext cx="2792507" cy="3916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𝜇𝜈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sub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sup>
                      </m:sSub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→</m:t>
                      </m:r>
                      <m:sSubSup>
                        <m:sSubSup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𝜇𝜈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sub>
                        <m: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sup>
                      </m:sSub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𝛻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𝜇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𝛻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𝜈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/>
                  <a:cs typeface="+mn-cs"/>
                </a:endParaRPr>
              </a:p>
            </p:txBody>
          </p:sp>
        </mc:Choice>
        <mc:Fallback xmlns="">
          <p:sp>
            <p:nvSpPr>
              <p:cNvPr id="96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6198" y="4758702"/>
                <a:ext cx="2792507" cy="391646"/>
              </a:xfrm>
              <a:prstGeom prst="rect">
                <a:avLst/>
              </a:prstGeom>
              <a:blipFill>
                <a:blip r:embed="rId8"/>
                <a:stretch>
                  <a:fillRect b="-78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 Box 4"/>
          <p:cNvSpPr txBox="1">
            <a:spLocks noChangeArrowheads="1"/>
          </p:cNvSpPr>
          <p:nvPr/>
        </p:nvSpPr>
        <p:spPr bwMode="auto">
          <a:xfrm>
            <a:off x="591885" y="1032041"/>
            <a:ext cx="702811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1pPr>
            <a:lvl2pPr marL="742950" indent="-285750"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2pPr>
            <a:lvl3pPr marL="1143000" indent="-228600"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3pPr>
            <a:lvl4pPr marL="1600200" indent="-228600"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4pPr>
            <a:lvl5pPr marL="2057400" indent="-228600" eaLnBrk="0" hangingPunct="0">
              <a:defRPr sz="2200" b="1">
                <a:solidFill>
                  <a:srgbClr val="0000CC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00CC"/>
                </a:solidFill>
                <a:latin typeface="Tahoma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rPr>
              <a:t> High order gauge theory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  <a:sym typeface="Wingdings" panose="05000000000000000000" pitchFamily="2" charset="2"/>
              </a:rPr>
              <a:t>(c.f.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  <a:sym typeface="Wingdings" panose="05000000000000000000" pitchFamily="2" charset="2"/>
              </a:rPr>
              <a:t>fracton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  <a:sym typeface="Wingdings" panose="05000000000000000000" pitchFamily="2" charset="2"/>
              </a:rPr>
              <a:t> theory)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rPr>
              <a:t> </a:t>
            </a:r>
            <a:endParaRPr kumimoji="0" lang="en-US" altLang="zh-CN" sz="2200" b="0" i="0" u="none" strike="noStrike" kern="1200" cap="none" spc="0" normalizeH="0" baseline="-2500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/>
              <a:cs typeface="+mn-cs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930269" y="5894011"/>
            <a:ext cx="43513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rPr>
              <a:t>C.K. Xu,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rPr>
              <a:t>CW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rPr>
              <a:t>, Phys. Rev. B 77, 134449 (2008).</a:t>
            </a:r>
          </a:p>
        </p:txBody>
      </p:sp>
      <p:sp>
        <p:nvSpPr>
          <p:cNvPr id="100" name="矩形 99"/>
          <p:cNvSpPr/>
          <p:nvPr/>
        </p:nvSpPr>
        <p:spPr>
          <a:xfrm>
            <a:off x="959283" y="6348357"/>
            <a:ext cx="71433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rPr>
              <a:t>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rPr>
              <a:t>. N.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rPr>
              <a:t>Nandkishore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rPr>
              <a:t>, M.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rPr>
              <a:t>Hermele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rPr>
              <a:t>, Ann. Rev. Cond. Matt. Phys. 10, 295 (2019)</a:t>
            </a:r>
          </a:p>
        </p:txBody>
      </p:sp>
    </p:spTree>
    <p:extLst>
      <p:ext uri="{BB962C8B-B14F-4D97-AF65-F5344CB8AC3E}">
        <p14:creationId xmlns:p14="http://schemas.microsoft.com/office/powerpoint/2010/main" val="4074286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DBFB0-90DF-61D5-4ACD-A1B4F0624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5">
            <a:extLst>
              <a:ext uri="{FF2B5EF4-FFF2-40B4-BE49-F238E27FC236}">
                <a16:creationId xmlns:a16="http://schemas.microsoft.com/office/drawing/2014/main" id="{BB7A45E6-2F07-5796-CC91-1D205B113139}"/>
              </a:ext>
            </a:extLst>
          </p:cNvPr>
          <p:cNvSpPr/>
          <p:nvPr/>
        </p:nvSpPr>
        <p:spPr>
          <a:xfrm>
            <a:off x="490797" y="4718580"/>
            <a:ext cx="2737028" cy="1552390"/>
          </a:xfrm>
          <a:prstGeom prst="ellipse">
            <a:avLst/>
          </a:prstGeom>
          <a:solidFill>
            <a:srgbClr val="FBFE7E"/>
          </a:solidFill>
          <a:ln w="38100">
            <a:noFill/>
          </a:ln>
          <a:effectLst>
            <a:glow rad="101600">
              <a:srgbClr val="FFC000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6B432E29-6AFB-8E3A-ECD1-5F25EB298B0E}"/>
              </a:ext>
            </a:extLst>
          </p:cNvPr>
          <p:cNvSpPr/>
          <p:nvPr/>
        </p:nvSpPr>
        <p:spPr>
          <a:xfrm>
            <a:off x="5877770" y="4657960"/>
            <a:ext cx="2930191" cy="1682010"/>
          </a:xfrm>
          <a:prstGeom prst="ellipse">
            <a:avLst/>
          </a:prstGeom>
          <a:solidFill>
            <a:srgbClr val="FBFE7E"/>
          </a:solidFill>
          <a:ln w="38100">
            <a:noFill/>
          </a:ln>
          <a:effectLst>
            <a:glow rad="101600">
              <a:srgbClr val="FFC000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36873DE5-B88C-26A1-4DD8-652FB7B82923}"/>
              </a:ext>
            </a:extLst>
          </p:cNvPr>
          <p:cNvSpPr/>
          <p:nvPr/>
        </p:nvSpPr>
        <p:spPr>
          <a:xfrm>
            <a:off x="2962973" y="548625"/>
            <a:ext cx="2737028" cy="1552390"/>
          </a:xfrm>
          <a:prstGeom prst="ellipse">
            <a:avLst/>
          </a:prstGeom>
          <a:solidFill>
            <a:srgbClr val="FBFE7E"/>
          </a:solidFill>
          <a:ln w="38100">
            <a:noFill/>
          </a:ln>
          <a:effectLst>
            <a:glow rad="101600">
              <a:srgbClr val="FFC000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2" name="Text Box 26">
            <a:extLst>
              <a:ext uri="{FF2B5EF4-FFF2-40B4-BE49-F238E27FC236}">
                <a16:creationId xmlns:a16="http://schemas.microsoft.com/office/drawing/2014/main" id="{88447C9E-6D36-587C-9C54-FCFCC12EC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015" y="971080"/>
            <a:ext cx="24581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SO(5)/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Sp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(4), SO(7), and G2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Text Box 26">
            <a:extLst>
              <a:ext uri="{FF2B5EF4-FFF2-40B4-BE49-F238E27FC236}">
                <a16:creationId xmlns:a16="http://schemas.microsoft.com/office/drawing/2014/main" id="{CD4F12EC-16E8-33B4-BA33-EC177720B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884" y="5139794"/>
            <a:ext cx="262261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3250A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SU(N) Hubbard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3250A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Model </a:t>
            </a: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B9A01A79-BF02-35ED-4179-B9C106B3A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41" y="5288624"/>
            <a:ext cx="22094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Quartetting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B82AE93-6C87-4632-C2B3-E4266874227F}"/>
              </a:ext>
            </a:extLst>
          </p:cNvPr>
          <p:cNvSpPr/>
          <p:nvPr/>
        </p:nvSpPr>
        <p:spPr>
          <a:xfrm>
            <a:off x="3032601" y="2913987"/>
            <a:ext cx="2921979" cy="1660561"/>
          </a:xfrm>
          <a:prstGeom prst="ellipse">
            <a:avLst/>
          </a:prstGeom>
          <a:solidFill>
            <a:srgbClr val="FBFE7E"/>
          </a:solidFill>
          <a:ln w="38100">
            <a:noFill/>
          </a:ln>
          <a:effectLst>
            <a:glow rad="101600">
              <a:srgbClr val="FFC000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9" name="Text Box 26">
            <a:extLst>
              <a:ext uri="{FF2B5EF4-FFF2-40B4-BE49-F238E27FC236}">
                <a16:creationId xmlns:a16="http://schemas.microsoft.com/office/drawing/2014/main" id="{BB6C4F48-8BB8-76F4-BCCE-A24EA3300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268" y="3359415"/>
            <a:ext cx="27670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High symmetry fermion systems</a:t>
            </a: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F803CFB7-1094-EBDD-3F93-5E01EB929B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4712" y="2200037"/>
            <a:ext cx="0" cy="5971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57133D04-894D-CB63-B4F3-6D6D3E6C18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2556" y="4119206"/>
            <a:ext cx="605399" cy="52735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1B365E77-4BF8-8A13-FBF9-FC66406DC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226" y="4120468"/>
            <a:ext cx="630526" cy="52735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29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箭头连接符 22"/>
          <p:cNvCxnSpPr/>
          <p:nvPr/>
        </p:nvCxnSpPr>
        <p:spPr bwMode="auto">
          <a:xfrm flipH="1">
            <a:off x="1269170" y="5296304"/>
            <a:ext cx="196850" cy="513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flipV="1">
            <a:off x="2676455" y="5635509"/>
            <a:ext cx="189225" cy="558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 flipV="1">
            <a:off x="4954650" y="5349250"/>
            <a:ext cx="189225" cy="558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 flipV="1">
            <a:off x="3329340" y="4926795"/>
            <a:ext cx="189225" cy="558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 flipV="1">
            <a:off x="688035" y="5272440"/>
            <a:ext cx="189225" cy="5586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9" name="Picture 10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3" t="11040" r="15353" b="4620"/>
          <a:stretch/>
        </p:blipFill>
        <p:spPr bwMode="auto">
          <a:xfrm>
            <a:off x="6223415" y="1393534"/>
            <a:ext cx="2345882" cy="215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/>
          <p:cNvSpPr txBox="1">
            <a:spLocks noChangeArrowheads="1"/>
          </p:cNvSpPr>
          <p:nvPr/>
        </p:nvSpPr>
        <p:spPr bwMode="auto">
          <a:xfrm>
            <a:off x="117020" y="395288"/>
            <a:ext cx="872059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pictures: Slater </a:t>
            </a:r>
            <a:r>
              <a:rPr kumimoji="0" lang="en-US" altLang="zh-CN" sz="2800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v.s</a:t>
            </a:r>
            <a:r>
              <a:rPr kumimoji="0" lang="en-US" altLang="zh-CN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kumimoji="0" lang="en-US" altLang="zh-CN" sz="28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zh-CN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Mott (half-filling)  </a:t>
            </a: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605" y="4881949"/>
            <a:ext cx="2119701" cy="177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123"/>
              <p:cNvSpPr>
                <a:spLocks noChangeArrowheads="1"/>
              </p:cNvSpPr>
              <p:nvPr/>
            </p:nvSpPr>
            <p:spPr bwMode="auto">
              <a:xfrm>
                <a:off x="501071" y="1200169"/>
                <a:ext cx="5760749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 Fermi surface nesting (</a:t>
                </a:r>
                <a14:m>
                  <m:oMath xmlns:m="http://schemas.openxmlformats.org/officeDocument/2006/math"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  <a:ea typeface="宋体" pitchFamily="2" charset="-122"/>
                        <a:cs typeface="+mn-cs"/>
                      </a:rPr>
                      <m:t>𝑈</m:t>
                    </m:r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  <a:ea typeface="宋体" pitchFamily="2" charset="-122"/>
                        <a:cs typeface="+mn-cs"/>
                      </a:rPr>
                      <m:t>/</m:t>
                    </m:r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  <a:ea typeface="宋体" pitchFamily="2" charset="-122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  <a:sym typeface="Wingdings" panose="05000000000000000000" pitchFamily="2" charset="2"/>
                  </a:rPr>
                  <a:t> 0 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) : strong charge fluctuations. </a:t>
                </a:r>
              </a:p>
            </p:txBody>
          </p:sp>
        </mc:Choice>
        <mc:Fallback xmlns="">
          <p:sp>
            <p:nvSpPr>
              <p:cNvPr id="26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071" y="1200169"/>
                <a:ext cx="5760749" cy="769441"/>
              </a:xfrm>
              <a:prstGeom prst="rect">
                <a:avLst/>
              </a:prstGeom>
              <a:blipFill rotWithShape="0">
                <a:blip r:embed="rId4"/>
                <a:stretch>
                  <a:fillRect l="-1376" t="-6349" b="-158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22"/>
          <p:cNvCxnSpPr>
            <a:cxnSpLocks noChangeShapeType="1"/>
          </p:cNvCxnSpPr>
          <p:nvPr/>
        </p:nvCxnSpPr>
        <p:spPr bwMode="auto">
          <a:xfrm>
            <a:off x="577880" y="5639066"/>
            <a:ext cx="457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689005" y="5410466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19" name="Straight Connector 28"/>
          <p:cNvCxnSpPr>
            <a:cxnSpLocks noChangeShapeType="1"/>
          </p:cNvCxnSpPr>
          <p:nvPr/>
        </p:nvCxnSpPr>
        <p:spPr bwMode="auto">
          <a:xfrm>
            <a:off x="1152555" y="5639066"/>
            <a:ext cx="457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1266855" y="5410466"/>
            <a:ext cx="228600" cy="2286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0" name="Straight Connector 22"/>
          <p:cNvCxnSpPr>
            <a:cxnSpLocks noChangeShapeType="1"/>
          </p:cNvCxnSpPr>
          <p:nvPr/>
        </p:nvCxnSpPr>
        <p:spPr bwMode="auto">
          <a:xfrm>
            <a:off x="2369215" y="5272440"/>
            <a:ext cx="457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28"/>
          <p:cNvCxnSpPr>
            <a:cxnSpLocks noChangeShapeType="1"/>
          </p:cNvCxnSpPr>
          <p:nvPr/>
        </p:nvCxnSpPr>
        <p:spPr bwMode="auto">
          <a:xfrm>
            <a:off x="3025760" y="5315844"/>
            <a:ext cx="457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直接箭头连接符 34"/>
          <p:cNvCxnSpPr/>
          <p:nvPr/>
        </p:nvCxnSpPr>
        <p:spPr bwMode="auto">
          <a:xfrm flipH="1">
            <a:off x="3018190" y="4949218"/>
            <a:ext cx="196850" cy="513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Oval 23"/>
          <p:cNvSpPr>
            <a:spLocks noChangeArrowheads="1"/>
          </p:cNvSpPr>
          <p:nvPr/>
        </p:nvSpPr>
        <p:spPr bwMode="auto">
          <a:xfrm>
            <a:off x="3292765" y="5087244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44" name="Straight Connector 28"/>
          <p:cNvCxnSpPr>
            <a:cxnSpLocks noChangeShapeType="1"/>
          </p:cNvCxnSpPr>
          <p:nvPr/>
        </p:nvCxnSpPr>
        <p:spPr bwMode="auto">
          <a:xfrm>
            <a:off x="4230015" y="5715876"/>
            <a:ext cx="457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接箭头连接符 45"/>
          <p:cNvCxnSpPr/>
          <p:nvPr/>
        </p:nvCxnSpPr>
        <p:spPr bwMode="auto">
          <a:xfrm flipH="1">
            <a:off x="4376065" y="5349250"/>
            <a:ext cx="196850" cy="513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Connector 22"/>
          <p:cNvCxnSpPr>
            <a:cxnSpLocks noChangeShapeType="1"/>
          </p:cNvCxnSpPr>
          <p:nvPr/>
        </p:nvCxnSpPr>
        <p:spPr bwMode="auto">
          <a:xfrm>
            <a:off x="4844495" y="5715876"/>
            <a:ext cx="457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Oval 23"/>
          <p:cNvSpPr>
            <a:spLocks noChangeArrowheads="1"/>
          </p:cNvSpPr>
          <p:nvPr/>
        </p:nvSpPr>
        <p:spPr bwMode="auto">
          <a:xfrm>
            <a:off x="4955620" y="5487276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50" name="直接箭头连接符 49"/>
          <p:cNvCxnSpPr/>
          <p:nvPr/>
        </p:nvCxnSpPr>
        <p:spPr bwMode="auto">
          <a:xfrm>
            <a:off x="3826763" y="5694895"/>
            <a:ext cx="249632" cy="355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Oval 29"/>
          <p:cNvSpPr>
            <a:spLocks noChangeArrowheads="1"/>
          </p:cNvSpPr>
          <p:nvPr/>
        </p:nvSpPr>
        <p:spPr bwMode="auto">
          <a:xfrm>
            <a:off x="3023930" y="5082245"/>
            <a:ext cx="228600" cy="2286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4345230" y="5504700"/>
            <a:ext cx="228600" cy="2286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123"/>
              <p:cNvSpPr>
                <a:spLocks noChangeArrowheads="1"/>
              </p:cNvSpPr>
              <p:nvPr/>
            </p:nvSpPr>
            <p:spPr bwMode="auto">
              <a:xfrm>
                <a:off x="501070" y="3621025"/>
                <a:ext cx="791143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 Local moments (</a:t>
                </a:r>
                <a14:m>
                  <m:oMath xmlns:m="http://schemas.openxmlformats.org/officeDocument/2006/math">
                    <m:r>
                      <a:rPr kumimoji="0" lang="en-US" altLang="zh-CN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  <a:ea typeface="宋体" pitchFamily="2" charset="-122"/>
                        <a:cs typeface="+mn-cs"/>
                      </a:rPr>
                      <m:t>𝑈</m:t>
                    </m:r>
                    <m:r>
                      <a:rPr kumimoji="0" lang="en-US" altLang="zh-CN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  <a:ea typeface="宋体" pitchFamily="2" charset="-122"/>
                        <a:cs typeface="+mn-cs"/>
                      </a:rPr>
                      <m:t>/</m:t>
                    </m:r>
                    <m:r>
                      <a:rPr kumimoji="0" lang="en-US" altLang="zh-CN" sz="2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/>
                        <a:ea typeface="宋体" pitchFamily="2" charset="-122"/>
                        <a:cs typeface="+mn-cs"/>
                      </a:rPr>
                      <m:t>𝑡</m:t>
                    </m:r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  <a:sym typeface="Wingdings" panose="05000000000000000000" pitchFamily="2" charset="2"/>
                  </a:rPr>
                  <a:t> 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  <a:sym typeface="Wingdings" panose="05000000000000000000" pitchFamily="2" charset="2"/>
                          </a:rPr>
                          <m:t>∞</m:t>
                        </m:r>
                      </m:e>
                      <m:sup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  <a:sym typeface="Wingdings" panose="05000000000000000000" pitchFamily="2" charset="2"/>
                          </a:rPr>
                          <m:t> </m:t>
                        </m:r>
                      </m:sup>
                    </m:sSup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) : AFM super-exchange.   </a:t>
                </a:r>
              </a:p>
            </p:txBody>
          </p:sp>
        </mc:Choice>
        <mc:Fallback xmlns="">
          <p:sp>
            <p:nvSpPr>
              <p:cNvPr id="5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070" y="3621025"/>
                <a:ext cx="7911430" cy="430887"/>
              </a:xfrm>
              <a:prstGeom prst="rect">
                <a:avLst/>
              </a:prstGeom>
              <a:blipFill>
                <a:blip r:embed="rId5"/>
                <a:stretch>
                  <a:fillRect l="-1002" t="-11268" b="-28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/>
          <p:cNvCxnSpPr/>
          <p:nvPr/>
        </p:nvCxnSpPr>
        <p:spPr bwMode="auto">
          <a:xfrm>
            <a:off x="1845245" y="5652933"/>
            <a:ext cx="249632" cy="355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22"/>
          <p:cNvCxnSpPr>
            <a:cxnSpLocks noChangeShapeType="1"/>
          </p:cNvCxnSpPr>
          <p:nvPr/>
        </p:nvCxnSpPr>
        <p:spPr bwMode="auto">
          <a:xfrm>
            <a:off x="3077865" y="6024558"/>
            <a:ext cx="457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28"/>
          <p:cNvCxnSpPr>
            <a:cxnSpLocks noChangeShapeType="1"/>
          </p:cNvCxnSpPr>
          <p:nvPr/>
        </p:nvCxnSpPr>
        <p:spPr bwMode="auto">
          <a:xfrm>
            <a:off x="2372875" y="6024558"/>
            <a:ext cx="457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直接箭头连接符 60"/>
          <p:cNvCxnSpPr/>
          <p:nvPr/>
        </p:nvCxnSpPr>
        <p:spPr bwMode="auto">
          <a:xfrm flipH="1">
            <a:off x="2365305" y="5657932"/>
            <a:ext cx="196850" cy="513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Oval 23"/>
          <p:cNvSpPr>
            <a:spLocks noChangeArrowheads="1"/>
          </p:cNvSpPr>
          <p:nvPr/>
        </p:nvSpPr>
        <p:spPr bwMode="auto">
          <a:xfrm>
            <a:off x="2639880" y="5795958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64" name="Oval 29"/>
          <p:cNvSpPr>
            <a:spLocks noChangeArrowheads="1"/>
          </p:cNvSpPr>
          <p:nvPr/>
        </p:nvSpPr>
        <p:spPr bwMode="auto">
          <a:xfrm>
            <a:off x="2371045" y="5790959"/>
            <a:ext cx="228600" cy="228600"/>
          </a:xfrm>
          <a:prstGeom prst="ellipse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65" name="左大括号 64"/>
          <p:cNvSpPr/>
          <p:nvPr/>
        </p:nvSpPr>
        <p:spPr bwMode="auto">
          <a:xfrm>
            <a:off x="2196392" y="5154700"/>
            <a:ext cx="155448" cy="914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/>
              <a:cs typeface="+mn-cs"/>
            </a:endParaRPr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05550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A6BD37-1500-4CB2-8688-E4778C77789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18315" y="2294773"/>
            <a:ext cx="1796264" cy="865392"/>
            <a:chOff x="888780" y="2468875"/>
            <a:chExt cx="2104955" cy="865392"/>
          </a:xfrm>
        </p:grpSpPr>
        <p:grpSp>
          <p:nvGrpSpPr>
            <p:cNvPr id="39" name="Group 19"/>
            <p:cNvGrpSpPr>
              <a:grpSpLocks/>
            </p:cNvGrpSpPr>
            <p:nvPr/>
          </p:nvGrpSpPr>
          <p:grpSpPr bwMode="auto">
            <a:xfrm>
              <a:off x="1388920" y="2468875"/>
              <a:ext cx="1109210" cy="865392"/>
              <a:chOff x="3600" y="3312"/>
              <a:chExt cx="1153" cy="728"/>
            </a:xfrm>
          </p:grpSpPr>
          <p:sp>
            <p:nvSpPr>
              <p:cNvPr id="42" name="Arc 20"/>
              <p:cNvSpPr>
                <a:spLocks/>
              </p:cNvSpPr>
              <p:nvPr/>
            </p:nvSpPr>
            <p:spPr bwMode="auto">
              <a:xfrm>
                <a:off x="3602" y="3312"/>
                <a:ext cx="1151" cy="336"/>
              </a:xfrm>
              <a:custGeom>
                <a:avLst/>
                <a:gdLst>
                  <a:gd name="G0" fmla="+- 21555 0 0"/>
                  <a:gd name="G1" fmla="+- 21600 0 0"/>
                  <a:gd name="G2" fmla="+- 21600 0 0"/>
                  <a:gd name="T0" fmla="*/ 0 w 43155"/>
                  <a:gd name="T1" fmla="*/ 20213 h 21600"/>
                  <a:gd name="T2" fmla="*/ 43155 w 43155"/>
                  <a:gd name="T3" fmla="*/ 21600 h 21600"/>
                  <a:gd name="T4" fmla="*/ 21555 w 4315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5" h="21600" fill="none" extrusionOk="0">
                    <a:moveTo>
                      <a:pt x="-1" y="20212"/>
                    </a:moveTo>
                    <a:cubicBezTo>
                      <a:pt x="731" y="8845"/>
                      <a:pt x="10164" y="-1"/>
                      <a:pt x="21555" y="0"/>
                    </a:cubicBezTo>
                    <a:cubicBezTo>
                      <a:pt x="33484" y="0"/>
                      <a:pt x="43155" y="9670"/>
                      <a:pt x="43155" y="21600"/>
                    </a:cubicBezTo>
                  </a:path>
                  <a:path w="43155" h="21600" stroke="0" extrusionOk="0">
                    <a:moveTo>
                      <a:pt x="-1" y="20212"/>
                    </a:moveTo>
                    <a:cubicBezTo>
                      <a:pt x="731" y="8845"/>
                      <a:pt x="10164" y="-1"/>
                      <a:pt x="21555" y="0"/>
                    </a:cubicBezTo>
                    <a:cubicBezTo>
                      <a:pt x="33484" y="0"/>
                      <a:pt x="43155" y="9670"/>
                      <a:pt x="43155" y="21600"/>
                    </a:cubicBezTo>
                    <a:lnTo>
                      <a:pt x="21555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43" name="Arc 21"/>
              <p:cNvSpPr>
                <a:spLocks/>
              </p:cNvSpPr>
              <p:nvPr/>
            </p:nvSpPr>
            <p:spPr bwMode="auto">
              <a:xfrm rot="10800000">
                <a:off x="3600" y="3704"/>
                <a:ext cx="1151" cy="336"/>
              </a:xfrm>
              <a:custGeom>
                <a:avLst/>
                <a:gdLst>
                  <a:gd name="G0" fmla="+- 21555 0 0"/>
                  <a:gd name="G1" fmla="+- 21600 0 0"/>
                  <a:gd name="G2" fmla="+- 21600 0 0"/>
                  <a:gd name="T0" fmla="*/ 0 w 43155"/>
                  <a:gd name="T1" fmla="*/ 20213 h 21600"/>
                  <a:gd name="T2" fmla="*/ 43155 w 43155"/>
                  <a:gd name="T3" fmla="*/ 21600 h 21600"/>
                  <a:gd name="T4" fmla="*/ 21555 w 43155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55" h="21600" fill="none" extrusionOk="0">
                    <a:moveTo>
                      <a:pt x="-1" y="20212"/>
                    </a:moveTo>
                    <a:cubicBezTo>
                      <a:pt x="731" y="8845"/>
                      <a:pt x="10164" y="-1"/>
                      <a:pt x="21555" y="0"/>
                    </a:cubicBezTo>
                    <a:cubicBezTo>
                      <a:pt x="33484" y="0"/>
                      <a:pt x="43155" y="9670"/>
                      <a:pt x="43155" y="21600"/>
                    </a:cubicBezTo>
                  </a:path>
                  <a:path w="43155" h="21600" stroke="0" extrusionOk="0">
                    <a:moveTo>
                      <a:pt x="-1" y="20212"/>
                    </a:moveTo>
                    <a:cubicBezTo>
                      <a:pt x="731" y="8845"/>
                      <a:pt x="10164" y="-1"/>
                      <a:pt x="21555" y="0"/>
                    </a:cubicBezTo>
                    <a:cubicBezTo>
                      <a:pt x="33484" y="0"/>
                      <a:pt x="43155" y="9670"/>
                      <a:pt x="43155" y="21600"/>
                    </a:cubicBezTo>
                    <a:lnTo>
                      <a:pt x="21555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200" b="1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/>
                  <a:cs typeface="+mn-cs"/>
                </a:endParaRPr>
              </a:p>
            </p:txBody>
          </p:sp>
        </p:grpSp>
        <p:sp>
          <p:nvSpPr>
            <p:cNvPr id="45" name="Freeform 18"/>
            <p:cNvSpPr>
              <a:spLocks/>
            </p:cNvSpPr>
            <p:nvPr/>
          </p:nvSpPr>
          <p:spPr bwMode="auto">
            <a:xfrm flipV="1">
              <a:off x="888780" y="2814520"/>
              <a:ext cx="457200" cy="152400"/>
            </a:xfrm>
            <a:custGeom>
              <a:avLst/>
              <a:gdLst>
                <a:gd name="T0" fmla="*/ 0 w 912"/>
                <a:gd name="T1" fmla="*/ 0 h 192"/>
                <a:gd name="T2" fmla="*/ 96 w 912"/>
                <a:gd name="T3" fmla="*/ 192 h 192"/>
                <a:gd name="T4" fmla="*/ 240 w 912"/>
                <a:gd name="T5" fmla="*/ 0 h 192"/>
                <a:gd name="T6" fmla="*/ 384 w 912"/>
                <a:gd name="T7" fmla="*/ 192 h 192"/>
                <a:gd name="T8" fmla="*/ 528 w 912"/>
                <a:gd name="T9" fmla="*/ 0 h 192"/>
                <a:gd name="T10" fmla="*/ 672 w 912"/>
                <a:gd name="T11" fmla="*/ 192 h 192"/>
                <a:gd name="T12" fmla="*/ 816 w 912"/>
                <a:gd name="T13" fmla="*/ 0 h 192"/>
                <a:gd name="T14" fmla="*/ 912 w 912"/>
                <a:gd name="T1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2" h="192">
                  <a:moveTo>
                    <a:pt x="0" y="0"/>
                  </a:moveTo>
                  <a:cubicBezTo>
                    <a:pt x="28" y="96"/>
                    <a:pt x="56" y="192"/>
                    <a:pt x="96" y="192"/>
                  </a:cubicBezTo>
                  <a:cubicBezTo>
                    <a:pt x="136" y="192"/>
                    <a:pt x="192" y="0"/>
                    <a:pt x="240" y="0"/>
                  </a:cubicBezTo>
                  <a:cubicBezTo>
                    <a:pt x="288" y="0"/>
                    <a:pt x="336" y="192"/>
                    <a:pt x="384" y="192"/>
                  </a:cubicBezTo>
                  <a:cubicBezTo>
                    <a:pt x="432" y="192"/>
                    <a:pt x="480" y="0"/>
                    <a:pt x="528" y="0"/>
                  </a:cubicBezTo>
                  <a:cubicBezTo>
                    <a:pt x="576" y="0"/>
                    <a:pt x="624" y="192"/>
                    <a:pt x="672" y="192"/>
                  </a:cubicBezTo>
                  <a:cubicBezTo>
                    <a:pt x="720" y="192"/>
                    <a:pt x="776" y="0"/>
                    <a:pt x="816" y="0"/>
                  </a:cubicBezTo>
                  <a:cubicBezTo>
                    <a:pt x="856" y="0"/>
                    <a:pt x="884" y="96"/>
                    <a:pt x="912" y="192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endParaRPr>
            </a:p>
          </p:txBody>
        </p:sp>
        <p:sp>
          <p:nvSpPr>
            <p:cNvPr id="53" name="Freeform 18"/>
            <p:cNvSpPr>
              <a:spLocks/>
            </p:cNvSpPr>
            <p:nvPr/>
          </p:nvSpPr>
          <p:spPr bwMode="auto">
            <a:xfrm flipV="1">
              <a:off x="2536535" y="2814520"/>
              <a:ext cx="457200" cy="152400"/>
            </a:xfrm>
            <a:custGeom>
              <a:avLst/>
              <a:gdLst>
                <a:gd name="T0" fmla="*/ 0 w 912"/>
                <a:gd name="T1" fmla="*/ 0 h 192"/>
                <a:gd name="T2" fmla="*/ 96 w 912"/>
                <a:gd name="T3" fmla="*/ 192 h 192"/>
                <a:gd name="T4" fmla="*/ 240 w 912"/>
                <a:gd name="T5" fmla="*/ 0 h 192"/>
                <a:gd name="T6" fmla="*/ 384 w 912"/>
                <a:gd name="T7" fmla="*/ 192 h 192"/>
                <a:gd name="T8" fmla="*/ 528 w 912"/>
                <a:gd name="T9" fmla="*/ 0 h 192"/>
                <a:gd name="T10" fmla="*/ 672 w 912"/>
                <a:gd name="T11" fmla="*/ 192 h 192"/>
                <a:gd name="T12" fmla="*/ 816 w 912"/>
                <a:gd name="T13" fmla="*/ 0 h 192"/>
                <a:gd name="T14" fmla="*/ 912 w 912"/>
                <a:gd name="T1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2" h="192">
                  <a:moveTo>
                    <a:pt x="0" y="0"/>
                  </a:moveTo>
                  <a:cubicBezTo>
                    <a:pt x="28" y="96"/>
                    <a:pt x="56" y="192"/>
                    <a:pt x="96" y="192"/>
                  </a:cubicBezTo>
                  <a:cubicBezTo>
                    <a:pt x="136" y="192"/>
                    <a:pt x="192" y="0"/>
                    <a:pt x="240" y="0"/>
                  </a:cubicBezTo>
                  <a:cubicBezTo>
                    <a:pt x="288" y="0"/>
                    <a:pt x="336" y="192"/>
                    <a:pt x="384" y="192"/>
                  </a:cubicBezTo>
                  <a:cubicBezTo>
                    <a:pt x="432" y="192"/>
                    <a:pt x="480" y="0"/>
                    <a:pt x="528" y="0"/>
                  </a:cubicBezTo>
                  <a:cubicBezTo>
                    <a:pt x="576" y="0"/>
                    <a:pt x="624" y="192"/>
                    <a:pt x="672" y="192"/>
                  </a:cubicBezTo>
                  <a:cubicBezTo>
                    <a:pt x="720" y="192"/>
                    <a:pt x="776" y="0"/>
                    <a:pt x="816" y="0"/>
                  </a:cubicBezTo>
                  <a:cubicBezTo>
                    <a:pt x="856" y="0"/>
                    <a:pt x="884" y="96"/>
                    <a:pt x="912" y="192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 Box 26"/>
              <p:cNvSpPr txBox="1">
                <a:spLocks noChangeArrowheads="1"/>
              </p:cNvSpPr>
              <p:nvPr/>
            </p:nvSpPr>
            <p:spPr bwMode="auto">
              <a:xfrm>
                <a:off x="3177104" y="2417608"/>
                <a:ext cx="2554059" cy="5044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altLang="zh-CN" sz="22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Δ</m:t>
                          </m:r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∝</m:t>
                          </m:r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𝑡</m:t>
                          </m:r>
                          <m:sSup>
                            <m:sSupPr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/</m:t>
                                  </m:r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𝑈</m:t>
                                  </m:r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rad>
                            </m:sup>
                          </m:sSup>
                        </m:e>
                        <m:sup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6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77104" y="2417608"/>
                <a:ext cx="2554059" cy="5044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Box 26"/>
              <p:cNvSpPr txBox="1">
                <a:spLocks noChangeArrowheads="1"/>
              </p:cNvSpPr>
              <p:nvPr/>
            </p:nvSpPr>
            <p:spPr bwMode="auto">
              <a:xfrm>
                <a:off x="6792103" y="964046"/>
                <a:ext cx="1777194" cy="472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𝑄</m:t>
                              </m:r>
                            </m:e>
                          </m:acc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=(</m:t>
                          </m:r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𝜋</m:t>
                          </m:r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𝜋</m:t>
                          </m:r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)</m:t>
                          </m:r>
                        </m:e>
                        <m:sup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7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92103" y="964046"/>
                <a:ext cx="1777194" cy="4722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 Box 26"/>
              <p:cNvSpPr txBox="1">
                <a:spLocks noChangeArrowheads="1"/>
              </p:cNvSpPr>
              <p:nvPr/>
            </p:nvSpPr>
            <p:spPr bwMode="auto">
              <a:xfrm>
                <a:off x="501070" y="2486765"/>
                <a:ext cx="686055" cy="472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𝑄</m:t>
                              </m:r>
                            </m:e>
                          </m:acc>
                        </m:e>
                        <m:sup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9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070" y="2486765"/>
                <a:ext cx="686055" cy="47224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 Box 26"/>
              <p:cNvSpPr txBox="1">
                <a:spLocks noChangeArrowheads="1"/>
              </p:cNvSpPr>
              <p:nvPr/>
            </p:nvSpPr>
            <p:spPr bwMode="auto">
              <a:xfrm>
                <a:off x="2754180" y="2474188"/>
                <a:ext cx="686055" cy="472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𝑄</m:t>
                              </m:r>
                            </m:e>
                          </m:acc>
                        </m:e>
                        <m:sup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0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54180" y="2474188"/>
                <a:ext cx="686055" cy="4722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 Box 26"/>
              <p:cNvSpPr txBox="1">
                <a:spLocks noChangeArrowheads="1"/>
              </p:cNvSpPr>
              <p:nvPr/>
            </p:nvSpPr>
            <p:spPr bwMode="auto">
              <a:xfrm>
                <a:off x="1357503" y="2528123"/>
                <a:ext cx="68605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1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7503" y="2528123"/>
                <a:ext cx="686055" cy="430887"/>
              </a:xfrm>
              <a:prstGeom prst="rect">
                <a:avLst/>
              </a:prstGeom>
              <a:blipFill rotWithShape="0">
                <a:blip r:embed="rId10"/>
                <a:stretch>
                  <a:fillRect t="-12857" r="-196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26"/>
              <p:cNvSpPr txBox="1">
                <a:spLocks noChangeArrowheads="1"/>
              </p:cNvSpPr>
              <p:nvPr/>
            </p:nvSpPr>
            <p:spPr bwMode="auto">
              <a:xfrm>
                <a:off x="1846171" y="2507215"/>
                <a:ext cx="686055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2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6171" y="2507215"/>
                <a:ext cx="686055" cy="430887"/>
              </a:xfrm>
              <a:prstGeom prst="rect">
                <a:avLst/>
              </a:prstGeom>
              <a:blipFill rotWithShape="0">
                <a:blip r:embed="rId11"/>
                <a:stretch>
                  <a:fillRect t="-12676" r="-196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26"/>
              <p:cNvSpPr txBox="1">
                <a:spLocks noChangeArrowheads="1"/>
              </p:cNvSpPr>
              <p:nvPr/>
            </p:nvSpPr>
            <p:spPr bwMode="auto">
              <a:xfrm>
                <a:off x="5929425" y="4163943"/>
                <a:ext cx="2554059" cy="509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𝐻</m:t>
                          </m:r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=</m:t>
                          </m:r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𝐽</m:t>
                          </m:r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∑</m:t>
                          </m:r>
                          <m:sSub>
                            <m:sSubPr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⋅</m:t>
                          </m:r>
                          <m:sSub>
                            <m:sSubPr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3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9425" y="4163943"/>
                <a:ext cx="2554059" cy="5091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184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 bwMode="auto">
          <a:xfrm>
            <a:off x="191172" y="285280"/>
            <a:ext cx="872059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SU(2) </a:t>
            </a:r>
            <a:r>
              <a:rPr kumimoji="0" lang="en-US" altLang="zh-CN" sz="2800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v.s</a:t>
            </a:r>
            <a:r>
              <a:rPr kumimoji="0" lang="en-US" altLang="zh-CN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SU(N) Hubbard models 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057099" y="1020716"/>
            <a:ext cx="4353640" cy="2841037"/>
            <a:chOff x="1623511" y="3426930"/>
            <a:chExt cx="4561499" cy="3496925"/>
          </a:xfrm>
        </p:grpSpPr>
        <p:pic>
          <p:nvPicPr>
            <p:cNvPr id="24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3511" y="3426930"/>
              <a:ext cx="4561499" cy="349692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 bwMode="auto">
            <a:xfrm>
              <a:off x="3688685" y="4158695"/>
              <a:ext cx="2304300" cy="234270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074205" y="5235623"/>
              <a:ext cx="576075" cy="126577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2581682" y="5885881"/>
              <a:ext cx="454118" cy="6155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22" name="Rectangle 123"/>
          <p:cNvSpPr>
            <a:spLocks noChangeArrowheads="1"/>
          </p:cNvSpPr>
          <p:nvPr/>
        </p:nvSpPr>
        <p:spPr bwMode="auto">
          <a:xfrm>
            <a:off x="4733775" y="2348658"/>
            <a:ext cx="244340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Determinant QMC.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J. Hirsch, 1985. </a:t>
            </a:r>
          </a:p>
        </p:txBody>
      </p:sp>
      <p:sp>
        <p:nvSpPr>
          <p:cNvPr id="25" name="AutoShape 2"/>
          <p:cNvSpPr>
            <a:spLocks noChangeArrowheads="1"/>
          </p:cNvSpPr>
          <p:nvPr/>
        </p:nvSpPr>
        <p:spPr bwMode="auto">
          <a:xfrm>
            <a:off x="409432" y="3954010"/>
            <a:ext cx="8041503" cy="683758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p:sp>
        <p:nvSpPr>
          <p:cNvPr id="28" name="Rectangle 123"/>
          <p:cNvSpPr>
            <a:spLocks noChangeArrowheads="1"/>
          </p:cNvSpPr>
          <p:nvPr/>
        </p:nvSpPr>
        <p:spPr bwMode="auto">
          <a:xfrm>
            <a:off x="2870611" y="6401581"/>
            <a:ext cx="3797187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31" name="Rectangle 123"/>
          <p:cNvSpPr>
            <a:spLocks noChangeArrowheads="1"/>
          </p:cNvSpPr>
          <p:nvPr/>
        </p:nvSpPr>
        <p:spPr bwMode="auto">
          <a:xfrm>
            <a:off x="471297" y="4068758"/>
            <a:ext cx="79177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Large-N for Hubbard models: difficult for analytic studies</a:t>
            </a:r>
          </a:p>
        </p:txBody>
      </p:sp>
      <p:sp>
        <p:nvSpPr>
          <p:cNvPr id="32" name="Rectangle 123"/>
          <p:cNvSpPr>
            <a:spLocks noChangeArrowheads="1"/>
          </p:cNvSpPr>
          <p:nvPr/>
        </p:nvSpPr>
        <p:spPr bwMode="auto">
          <a:xfrm>
            <a:off x="779376" y="4814542"/>
            <a:ext cx="749413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Enhanced spin fluctuations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  <a:sym typeface="Wingdings" panose="05000000000000000000" pitchFamily="2" charset="2"/>
              </a:rPr>
              <a:t> New quantum phase transitions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33" name="Rectangle 123"/>
          <p:cNvSpPr>
            <a:spLocks noChangeArrowheads="1"/>
          </p:cNvSpPr>
          <p:nvPr/>
        </p:nvSpPr>
        <p:spPr bwMode="auto">
          <a:xfrm>
            <a:off x="760939" y="1571084"/>
            <a:ext cx="2161802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SU(2): 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Neel order, crossover, no transition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123"/>
              <p:cNvSpPr>
                <a:spLocks noChangeArrowheads="1"/>
              </p:cNvSpPr>
              <p:nvPr/>
            </p:nvSpPr>
            <p:spPr bwMode="auto">
              <a:xfrm>
                <a:off x="779377" y="5791770"/>
                <a:ext cx="7494135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 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Suppressed charge gap 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itchFamily="2" charset="-122"/>
                        <a:cs typeface="+mn-cs"/>
                        <a:sym typeface="Wingdings" panose="05000000000000000000" pitchFamily="2" charset="2"/>
                      </a:rPr>
                      <m:t>𝑁</m:t>
                    </m:r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itchFamily="2" charset="-122"/>
                        <a:cs typeface="+mn-cs"/>
                        <a:sym typeface="Wingdings" panose="05000000000000000000" pitchFamily="2" charset="2"/>
                      </a:rPr>
                      <m:t>→∞,</m:t>
                    </m:r>
                    <m:r>
                      <m:rPr>
                        <m:sty m:val="p"/>
                      </m:rPr>
                      <a:rPr kumimoji="0" lang="en-US" altLang="zh-CN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itchFamily="2" charset="-122"/>
                        <a:cs typeface="+mn-cs"/>
                        <a:sym typeface="Wingdings" panose="05000000000000000000" pitchFamily="2" charset="2"/>
                      </a:rPr>
                      <m:t>Δ</m:t>
                    </m:r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itchFamily="2" charset="-122"/>
                        <a:cs typeface="+mn-cs"/>
                        <a:sym typeface="Wingdings" panose="05000000000000000000" pitchFamily="2" charset="2"/>
                      </a:rPr>
                      <m:t>→0 ,</m:t>
                    </m:r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  <a:sym typeface="Wingdings" panose="05000000000000000000" pitchFamily="2" charset="2"/>
                  </a:rPr>
                  <a:t> another route to non-Fermi liquid?</a:t>
                </a:r>
                <a:endPara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377" y="5791770"/>
                <a:ext cx="7494135" cy="769441"/>
              </a:xfrm>
              <a:prstGeom prst="rect">
                <a:avLst/>
              </a:prstGeom>
              <a:blipFill>
                <a:blip r:embed="rId3"/>
                <a:stretch>
                  <a:fillRect l="-1139" t="-6349" b="-1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23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/>
      <p:bldP spid="32" grpId="0"/>
      <p:bldP spid="3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ChangeArrowheads="1"/>
          </p:cNvSpPr>
          <p:nvPr/>
        </p:nvSpPr>
        <p:spPr bwMode="auto">
          <a:xfrm>
            <a:off x="1279527" y="932675"/>
            <a:ext cx="6280221" cy="1083887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939" name="Rectangle 5"/>
          <p:cNvSpPr txBox="1">
            <a:spLocks noChangeArrowheads="1"/>
          </p:cNvSpPr>
          <p:nvPr/>
        </p:nvSpPr>
        <p:spPr bwMode="auto">
          <a:xfrm>
            <a:off x="395288" y="175132"/>
            <a:ext cx="853281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Tahoma" pitchFamily="34" charset="0"/>
              </a:rPr>
              <a:t>Half-filled SU(2N) Hubbard model </a:t>
            </a:r>
            <a:endParaRPr kumimoji="0" lang="en-US" altLang="zh-CN" sz="26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Tahoma" pitchFamily="34" charset="0"/>
            </a:endParaRPr>
          </a:p>
        </p:txBody>
      </p:sp>
      <p:sp>
        <p:nvSpPr>
          <p:cNvPr id="39942" name="Text Box 26"/>
          <p:cNvSpPr txBox="1">
            <a:spLocks noChangeArrowheads="1"/>
          </p:cNvSpPr>
          <p:nvPr/>
        </p:nvSpPr>
        <p:spPr bwMode="auto">
          <a:xfrm>
            <a:off x="440447" y="2591845"/>
            <a:ext cx="34226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Atomic limit t=0.  </a:t>
            </a:r>
          </a:p>
        </p:txBody>
      </p:sp>
      <p:cxnSp>
        <p:nvCxnSpPr>
          <p:cNvPr id="39943" name="Straight Connector 22"/>
          <p:cNvCxnSpPr>
            <a:cxnSpLocks noChangeShapeType="1"/>
          </p:cNvCxnSpPr>
          <p:nvPr/>
        </p:nvCxnSpPr>
        <p:spPr bwMode="auto">
          <a:xfrm>
            <a:off x="4100889" y="3224935"/>
            <a:ext cx="457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4" name="Oval 23"/>
          <p:cNvSpPr>
            <a:spLocks noChangeArrowheads="1"/>
          </p:cNvSpPr>
          <p:nvPr/>
        </p:nvSpPr>
        <p:spPr bwMode="auto">
          <a:xfrm>
            <a:off x="4212014" y="2766148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945" name="Oval 24"/>
          <p:cNvSpPr>
            <a:spLocks noChangeArrowheads="1"/>
          </p:cNvSpPr>
          <p:nvPr/>
        </p:nvSpPr>
        <p:spPr bwMode="auto">
          <a:xfrm>
            <a:off x="4788277" y="2994748"/>
            <a:ext cx="228600" cy="228600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9946" name="Straight Connector 28"/>
          <p:cNvCxnSpPr>
            <a:cxnSpLocks noChangeShapeType="1"/>
          </p:cNvCxnSpPr>
          <p:nvPr/>
        </p:nvCxnSpPr>
        <p:spPr bwMode="auto">
          <a:xfrm>
            <a:off x="4675564" y="3224935"/>
            <a:ext cx="457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7" name="Oval 29"/>
          <p:cNvSpPr>
            <a:spLocks noChangeArrowheads="1"/>
          </p:cNvSpPr>
          <p:nvPr/>
        </p:nvSpPr>
        <p:spPr bwMode="auto">
          <a:xfrm>
            <a:off x="4789864" y="2766148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948" name="Right Arrow 32"/>
          <p:cNvSpPr>
            <a:spLocks noChangeArrowheads="1"/>
          </p:cNvSpPr>
          <p:nvPr/>
        </p:nvSpPr>
        <p:spPr bwMode="auto">
          <a:xfrm>
            <a:off x="5583759" y="2812922"/>
            <a:ext cx="844550" cy="307975"/>
          </a:xfrm>
          <a:prstGeom prst="rightArrow">
            <a:avLst>
              <a:gd name="adj1" fmla="val 50000"/>
              <a:gd name="adj2" fmla="val 498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949" name="Oval 41"/>
          <p:cNvSpPr>
            <a:spLocks noChangeArrowheads="1"/>
          </p:cNvSpPr>
          <p:nvPr/>
        </p:nvSpPr>
        <p:spPr bwMode="auto">
          <a:xfrm>
            <a:off x="4212014" y="2996335"/>
            <a:ext cx="228600" cy="228600"/>
          </a:xfrm>
          <a:prstGeom prst="ellipse">
            <a:avLst/>
          </a:prstGeom>
          <a:solidFill>
            <a:srgbClr val="00B050"/>
          </a:solidFill>
          <a:ln w="9525" algn="ctr">
            <a:solidFill>
              <a:srgbClr val="3366FF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graphicFrame>
        <p:nvGraphicFramePr>
          <p:cNvPr id="39950" name="Object 2"/>
          <p:cNvGraphicFramePr>
            <a:graphicFrameLocks noChangeAspect="1"/>
          </p:cNvGraphicFramePr>
          <p:nvPr/>
        </p:nvGraphicFramePr>
        <p:xfrm>
          <a:off x="5420392" y="2302507"/>
          <a:ext cx="12255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22030" imgH="203112" progId="Equation.3">
                  <p:embed/>
                </p:oleObj>
              </mc:Choice>
              <mc:Fallback>
                <p:oleObj name="Equation" r:id="rId3" imgW="622030" imgH="203112" progId="Equation.3">
                  <p:embed/>
                  <p:pic>
                    <p:nvPicPr>
                      <p:cNvPr id="399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392" y="2302507"/>
                        <a:ext cx="12255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9951" name="Straight Connector 53"/>
          <p:cNvCxnSpPr>
            <a:cxnSpLocks noChangeShapeType="1"/>
          </p:cNvCxnSpPr>
          <p:nvPr/>
        </p:nvCxnSpPr>
        <p:spPr bwMode="auto">
          <a:xfrm>
            <a:off x="6995192" y="3223348"/>
            <a:ext cx="457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2" name="Oval 54"/>
          <p:cNvSpPr>
            <a:spLocks noChangeArrowheads="1"/>
          </p:cNvSpPr>
          <p:nvPr/>
        </p:nvSpPr>
        <p:spPr bwMode="auto">
          <a:xfrm>
            <a:off x="7682580" y="2535960"/>
            <a:ext cx="228600" cy="228600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953" name="Oval 55"/>
          <p:cNvSpPr>
            <a:spLocks noChangeArrowheads="1"/>
          </p:cNvSpPr>
          <p:nvPr/>
        </p:nvSpPr>
        <p:spPr bwMode="auto">
          <a:xfrm>
            <a:off x="7682580" y="2993160"/>
            <a:ext cx="228600" cy="228600"/>
          </a:xfrm>
          <a:prstGeom prst="ellipse">
            <a:avLst/>
          </a:prstGeom>
          <a:solidFill>
            <a:srgbClr val="0000FF"/>
          </a:solidFill>
          <a:ln w="9525" algn="ctr">
            <a:solidFill>
              <a:srgbClr val="0000FF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cxnSp>
        <p:nvCxnSpPr>
          <p:cNvPr id="39954" name="Straight Connector 56"/>
          <p:cNvCxnSpPr>
            <a:cxnSpLocks noChangeShapeType="1"/>
          </p:cNvCxnSpPr>
          <p:nvPr/>
        </p:nvCxnSpPr>
        <p:spPr bwMode="auto">
          <a:xfrm>
            <a:off x="7571455" y="3223348"/>
            <a:ext cx="4572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5" name="Oval 57"/>
          <p:cNvSpPr>
            <a:spLocks noChangeArrowheads="1"/>
          </p:cNvSpPr>
          <p:nvPr/>
        </p:nvSpPr>
        <p:spPr bwMode="auto">
          <a:xfrm>
            <a:off x="7685755" y="2764560"/>
            <a:ext cx="228600" cy="2286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39956" name="Oval 59"/>
          <p:cNvSpPr>
            <a:spLocks noChangeArrowheads="1"/>
          </p:cNvSpPr>
          <p:nvPr/>
        </p:nvSpPr>
        <p:spPr bwMode="auto">
          <a:xfrm>
            <a:off x="7106317" y="2994748"/>
            <a:ext cx="228600" cy="228600"/>
          </a:xfrm>
          <a:prstGeom prst="ellipse">
            <a:avLst/>
          </a:prstGeom>
          <a:solidFill>
            <a:srgbClr val="00B050"/>
          </a:solidFill>
          <a:ln w="9525" algn="ctr">
            <a:solidFill>
              <a:srgbClr val="3366FF"/>
            </a:solidFill>
            <a:round/>
            <a:headEnd/>
            <a:tailEnd/>
          </a:ln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 Box 26"/>
              <p:cNvSpPr txBox="1">
                <a:spLocks noChangeArrowheads="1"/>
              </p:cNvSpPr>
              <p:nvPr/>
            </p:nvSpPr>
            <p:spPr bwMode="auto">
              <a:xfrm>
                <a:off x="869071" y="957685"/>
                <a:ext cx="6916328" cy="993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𝐻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=−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𝑡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𝑖𝑗</m:t>
                                  </m:r>
                                </m:e>
                              </m:d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+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𝜎</m:t>
                                  </m:r>
                                </m:sub>
                              </m:sSub>
                            </m:e>
                          </m:nary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 </m:t>
                          </m:r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itchFamily="2" charset="-122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itchFamily="2" charset="-122"/>
                          <a:cs typeface="+mn-cs"/>
                        </a:rPr>
                        <m:t>h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itchFamily="2" charset="-122"/>
                          <a:cs typeface="+mn-cs"/>
                        </a:rPr>
                        <m:t>.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itchFamily="2" charset="-122"/>
                          <a:cs typeface="+mn-cs"/>
                        </a:rPr>
                        <m:t>𝑐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itchFamily="2" charset="-122"/>
                          <a:cs typeface="+mn-cs"/>
                        </a:rPr>
                        <m:t>.</m:t>
                      </m:r>
                      <m:d>
                        <m:dPr>
                          <m:begChr m:val=""/>
                          <m:endChr m:val="}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itchFamily="2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𝑈</m:t>
                          </m:r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𝜎</m:t>
                          </m:r>
                        </m:sub>
                        <m:sup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CC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itchFamily="2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CC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itchFamily="2" charset="-122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CC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itchFamily="2" charset="-122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CC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𝑁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4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9071" y="957685"/>
                <a:ext cx="6916328" cy="9930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2924446" y="5274820"/>
            <a:ext cx="3917310" cy="1152525"/>
            <a:chOff x="2901253" y="5362832"/>
            <a:chExt cx="3917310" cy="1152525"/>
          </a:xfrm>
        </p:grpSpPr>
        <p:cxnSp>
          <p:nvCxnSpPr>
            <p:cNvPr id="62" name="Straight Connector 44"/>
            <p:cNvCxnSpPr>
              <a:cxnSpLocks noChangeShapeType="1"/>
            </p:cNvCxnSpPr>
            <p:nvPr/>
          </p:nvCxnSpPr>
          <p:spPr bwMode="auto">
            <a:xfrm>
              <a:off x="2901253" y="5823207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Oval 45"/>
            <p:cNvSpPr>
              <a:spLocks noChangeArrowheads="1"/>
            </p:cNvSpPr>
            <p:nvPr/>
          </p:nvSpPr>
          <p:spPr bwMode="auto">
            <a:xfrm>
              <a:off x="3131551" y="5364420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65" name="Oval 46"/>
            <p:cNvSpPr>
              <a:spLocks noChangeArrowheads="1"/>
            </p:cNvSpPr>
            <p:nvPr/>
          </p:nvSpPr>
          <p:spPr bwMode="auto">
            <a:xfrm>
              <a:off x="3591926" y="5593020"/>
              <a:ext cx="228600" cy="228600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66" name="Straight Connector 47"/>
            <p:cNvCxnSpPr>
              <a:cxnSpLocks noChangeShapeType="1"/>
            </p:cNvCxnSpPr>
            <p:nvPr/>
          </p:nvCxnSpPr>
          <p:spPr bwMode="auto">
            <a:xfrm>
              <a:off x="3557798" y="5823207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48"/>
            <p:cNvSpPr>
              <a:spLocks noChangeArrowheads="1"/>
            </p:cNvSpPr>
            <p:nvPr/>
          </p:nvSpPr>
          <p:spPr bwMode="auto">
            <a:xfrm>
              <a:off x="3595101" y="536442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graphicFrame>
          <p:nvGraphicFramePr>
            <p:cNvPr id="68" name="Object 2"/>
            <p:cNvGraphicFramePr>
              <a:graphicFrameLocks noChangeAspect="1"/>
            </p:cNvGraphicFramePr>
            <p:nvPr/>
          </p:nvGraphicFramePr>
          <p:xfrm>
            <a:off x="4058651" y="5456495"/>
            <a:ext cx="301625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68" imgH="152268" progId="Equation.3">
                    <p:embed/>
                  </p:oleObj>
                </mc:Choice>
                <mc:Fallback>
                  <p:oleObj name="Equation" r:id="rId8" imgW="152268" imgH="152268" progId="Equation.3">
                    <p:embed/>
                    <p:pic>
                      <p:nvPicPr>
                        <p:cNvPr id="6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8651" y="5456495"/>
                          <a:ext cx="301625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Oval 50"/>
            <p:cNvSpPr>
              <a:spLocks noChangeArrowheads="1"/>
            </p:cNvSpPr>
            <p:nvPr/>
          </p:nvSpPr>
          <p:spPr bwMode="auto">
            <a:xfrm>
              <a:off x="3131551" y="5594607"/>
              <a:ext cx="228600" cy="228600"/>
            </a:xfrm>
            <a:prstGeom prst="ellipse">
              <a:avLst/>
            </a:prstGeom>
            <a:solidFill>
              <a:srgbClr val="00B050"/>
            </a:solidFill>
            <a:ln w="9525" algn="ctr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70" name="Straight Connector 51"/>
            <p:cNvCxnSpPr>
              <a:cxnSpLocks noChangeShapeType="1"/>
            </p:cNvCxnSpPr>
            <p:nvPr/>
          </p:nvCxnSpPr>
          <p:spPr bwMode="auto">
            <a:xfrm>
              <a:off x="4283833" y="5821620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Oval 52"/>
            <p:cNvSpPr>
              <a:spLocks noChangeArrowheads="1"/>
            </p:cNvSpPr>
            <p:nvPr/>
          </p:nvSpPr>
          <p:spPr bwMode="auto">
            <a:xfrm>
              <a:off x="4472988" y="5362832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2" name="Oval 60"/>
            <p:cNvSpPr>
              <a:spLocks noChangeArrowheads="1"/>
            </p:cNvSpPr>
            <p:nvPr/>
          </p:nvSpPr>
          <p:spPr bwMode="auto">
            <a:xfrm>
              <a:off x="4971463" y="5591432"/>
              <a:ext cx="228600" cy="228600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73" name="Straight Connector 61"/>
            <p:cNvCxnSpPr>
              <a:cxnSpLocks noChangeShapeType="1"/>
            </p:cNvCxnSpPr>
            <p:nvPr/>
          </p:nvCxnSpPr>
          <p:spPr bwMode="auto">
            <a:xfrm>
              <a:off x="4901973" y="5821620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4" name="Oval 62"/>
            <p:cNvSpPr>
              <a:spLocks noChangeArrowheads="1"/>
            </p:cNvSpPr>
            <p:nvPr/>
          </p:nvSpPr>
          <p:spPr bwMode="auto">
            <a:xfrm>
              <a:off x="4472988" y="559302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5" name="Oval 63"/>
            <p:cNvSpPr>
              <a:spLocks noChangeArrowheads="1"/>
            </p:cNvSpPr>
            <p:nvPr/>
          </p:nvSpPr>
          <p:spPr bwMode="auto">
            <a:xfrm>
              <a:off x="4971463" y="5364420"/>
              <a:ext cx="228600" cy="228600"/>
            </a:xfrm>
            <a:prstGeom prst="ellipse">
              <a:avLst/>
            </a:prstGeom>
            <a:solidFill>
              <a:srgbClr val="00B050"/>
            </a:solidFill>
            <a:ln w="9525" algn="ctr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76" name="Straight Connector 64"/>
            <p:cNvCxnSpPr>
              <a:cxnSpLocks noChangeShapeType="1"/>
            </p:cNvCxnSpPr>
            <p:nvPr/>
          </p:nvCxnSpPr>
          <p:spPr bwMode="auto">
            <a:xfrm>
              <a:off x="5781088" y="5821620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7" name="Oval 65"/>
            <p:cNvSpPr>
              <a:spLocks noChangeArrowheads="1"/>
            </p:cNvSpPr>
            <p:nvPr/>
          </p:nvSpPr>
          <p:spPr bwMode="auto">
            <a:xfrm>
              <a:off x="5893801" y="5362832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8" name="Oval 66"/>
            <p:cNvSpPr>
              <a:spLocks noChangeArrowheads="1"/>
            </p:cNvSpPr>
            <p:nvPr/>
          </p:nvSpPr>
          <p:spPr bwMode="auto">
            <a:xfrm>
              <a:off x="5893801" y="5593020"/>
              <a:ext cx="228600" cy="228600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79" name="Straight Connector 67"/>
            <p:cNvCxnSpPr>
              <a:cxnSpLocks noChangeShapeType="1"/>
            </p:cNvCxnSpPr>
            <p:nvPr/>
          </p:nvCxnSpPr>
          <p:spPr bwMode="auto">
            <a:xfrm>
              <a:off x="6319251" y="5821620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0" name="Oval 68"/>
            <p:cNvSpPr>
              <a:spLocks noChangeArrowheads="1"/>
            </p:cNvSpPr>
            <p:nvPr/>
          </p:nvSpPr>
          <p:spPr bwMode="auto">
            <a:xfrm>
              <a:off x="6430376" y="559302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1" name="Oval 69"/>
            <p:cNvSpPr>
              <a:spLocks noChangeArrowheads="1"/>
            </p:cNvSpPr>
            <p:nvPr/>
          </p:nvSpPr>
          <p:spPr bwMode="auto">
            <a:xfrm>
              <a:off x="6430376" y="5364420"/>
              <a:ext cx="228600" cy="228600"/>
            </a:xfrm>
            <a:prstGeom prst="ellipse">
              <a:avLst/>
            </a:prstGeom>
            <a:solidFill>
              <a:srgbClr val="00B050"/>
            </a:solidFill>
            <a:ln w="9525" algn="ctr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graphicFrame>
          <p:nvGraphicFramePr>
            <p:cNvPr id="82" name="Object 2"/>
            <p:cNvGraphicFramePr>
              <a:graphicFrameLocks noChangeAspect="1"/>
            </p:cNvGraphicFramePr>
            <p:nvPr/>
          </p:nvGraphicFramePr>
          <p:xfrm>
            <a:off x="5436601" y="5477132"/>
            <a:ext cx="301625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68" imgH="152268" progId="Equation.3">
                    <p:embed/>
                  </p:oleObj>
                </mc:Choice>
                <mc:Fallback>
                  <p:oleObj name="Equation" r:id="rId10" imgW="152268" imgH="152268" progId="Equation.3">
                    <p:embed/>
                    <p:pic>
                      <p:nvPicPr>
                        <p:cNvPr id="8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6601" y="5477132"/>
                          <a:ext cx="301625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3" name="Straight Connector 70"/>
            <p:cNvCxnSpPr>
              <a:cxnSpLocks noChangeShapeType="1"/>
            </p:cNvCxnSpPr>
            <p:nvPr/>
          </p:nvCxnSpPr>
          <p:spPr bwMode="auto">
            <a:xfrm>
              <a:off x="3480801" y="6515357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Oval 71"/>
            <p:cNvSpPr>
              <a:spLocks noChangeArrowheads="1"/>
            </p:cNvSpPr>
            <p:nvPr/>
          </p:nvSpPr>
          <p:spPr bwMode="auto">
            <a:xfrm>
              <a:off x="3591926" y="6054982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5" name="Oval 72"/>
            <p:cNvSpPr>
              <a:spLocks noChangeArrowheads="1"/>
            </p:cNvSpPr>
            <p:nvPr/>
          </p:nvSpPr>
          <p:spPr bwMode="auto">
            <a:xfrm>
              <a:off x="3591926" y="6286757"/>
              <a:ext cx="228600" cy="228600"/>
            </a:xfrm>
            <a:prstGeom prst="ellipse">
              <a:avLst/>
            </a:prstGeom>
            <a:solidFill>
              <a:srgbClr val="00B050"/>
            </a:solidFill>
            <a:ln w="9525" algn="ctr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6" name="Oval 73"/>
            <p:cNvSpPr>
              <a:spLocks noChangeArrowheads="1"/>
            </p:cNvSpPr>
            <p:nvPr/>
          </p:nvSpPr>
          <p:spPr bwMode="auto">
            <a:xfrm>
              <a:off x="3131551" y="6281995"/>
              <a:ext cx="228600" cy="228600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87" name="Oval 74"/>
            <p:cNvSpPr>
              <a:spLocks noChangeArrowheads="1"/>
            </p:cNvSpPr>
            <p:nvPr/>
          </p:nvSpPr>
          <p:spPr bwMode="auto">
            <a:xfrm>
              <a:off x="3134726" y="6053395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graphicFrame>
          <p:nvGraphicFramePr>
            <p:cNvPr id="88" name="Object 2"/>
            <p:cNvGraphicFramePr>
              <a:graphicFrameLocks noChangeAspect="1"/>
            </p:cNvGraphicFramePr>
            <p:nvPr/>
          </p:nvGraphicFramePr>
          <p:xfrm>
            <a:off x="4053888" y="6205795"/>
            <a:ext cx="301625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52268" imgH="152268" progId="Equation.3">
                    <p:embed/>
                  </p:oleObj>
                </mc:Choice>
                <mc:Fallback>
                  <p:oleObj name="Equation" r:id="rId11" imgW="152268" imgH="152268" progId="Equation.3">
                    <p:embed/>
                    <p:pic>
                      <p:nvPicPr>
                        <p:cNvPr id="8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3888" y="6205795"/>
                          <a:ext cx="301625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Oval 75"/>
            <p:cNvSpPr>
              <a:spLocks noChangeArrowheads="1"/>
            </p:cNvSpPr>
            <p:nvPr/>
          </p:nvSpPr>
          <p:spPr bwMode="auto">
            <a:xfrm>
              <a:off x="4973051" y="6054982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0" name="Oval 76"/>
            <p:cNvSpPr>
              <a:spLocks noChangeArrowheads="1"/>
            </p:cNvSpPr>
            <p:nvPr/>
          </p:nvSpPr>
          <p:spPr bwMode="auto">
            <a:xfrm>
              <a:off x="4973051" y="6286757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1" name="Oval 77"/>
            <p:cNvSpPr>
              <a:spLocks noChangeArrowheads="1"/>
            </p:cNvSpPr>
            <p:nvPr/>
          </p:nvSpPr>
          <p:spPr bwMode="auto">
            <a:xfrm>
              <a:off x="4506326" y="6283582"/>
              <a:ext cx="228600" cy="228600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92" name="Straight Connector 78"/>
            <p:cNvCxnSpPr>
              <a:cxnSpLocks noChangeShapeType="1"/>
            </p:cNvCxnSpPr>
            <p:nvPr/>
          </p:nvCxnSpPr>
          <p:spPr bwMode="auto">
            <a:xfrm>
              <a:off x="4360643" y="6515357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Oval 79"/>
            <p:cNvSpPr>
              <a:spLocks noChangeArrowheads="1"/>
            </p:cNvSpPr>
            <p:nvPr/>
          </p:nvSpPr>
          <p:spPr bwMode="auto">
            <a:xfrm>
              <a:off x="4506326" y="6058157"/>
              <a:ext cx="228600" cy="228600"/>
            </a:xfrm>
            <a:prstGeom prst="ellipse">
              <a:avLst/>
            </a:prstGeom>
            <a:solidFill>
              <a:srgbClr val="00B050"/>
            </a:solidFill>
            <a:ln w="9525" algn="ctr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graphicFrame>
          <p:nvGraphicFramePr>
            <p:cNvPr id="94" name="Object 2"/>
            <p:cNvGraphicFramePr>
              <a:graphicFrameLocks noChangeAspect="1"/>
            </p:cNvGraphicFramePr>
            <p:nvPr/>
          </p:nvGraphicFramePr>
          <p:xfrm>
            <a:off x="5474701" y="6245482"/>
            <a:ext cx="301625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68" imgH="152268" progId="Equation.3">
                    <p:embed/>
                  </p:oleObj>
                </mc:Choice>
                <mc:Fallback>
                  <p:oleObj name="Equation" r:id="rId12" imgW="152268" imgH="152268" progId="Equation.3">
                    <p:embed/>
                    <p:pic>
                      <p:nvPicPr>
                        <p:cNvPr id="9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4701" y="6245482"/>
                          <a:ext cx="301625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5" name="Straight Connector 80"/>
            <p:cNvCxnSpPr>
              <a:cxnSpLocks noChangeShapeType="1"/>
            </p:cNvCxnSpPr>
            <p:nvPr/>
          </p:nvCxnSpPr>
          <p:spPr bwMode="auto">
            <a:xfrm>
              <a:off x="5743223" y="6515357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6" name="Oval 81"/>
            <p:cNvSpPr>
              <a:spLocks noChangeArrowheads="1"/>
            </p:cNvSpPr>
            <p:nvPr/>
          </p:nvSpPr>
          <p:spPr bwMode="auto">
            <a:xfrm>
              <a:off x="5927138" y="6286757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97" name="Oval 82"/>
            <p:cNvSpPr>
              <a:spLocks noChangeArrowheads="1"/>
            </p:cNvSpPr>
            <p:nvPr/>
          </p:nvSpPr>
          <p:spPr bwMode="auto">
            <a:xfrm>
              <a:off x="5927138" y="6058157"/>
              <a:ext cx="228600" cy="228600"/>
            </a:xfrm>
            <a:prstGeom prst="ellipse">
              <a:avLst/>
            </a:prstGeom>
            <a:solidFill>
              <a:srgbClr val="00B050"/>
            </a:solidFill>
            <a:ln w="9525" algn="ctr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98" name="Straight Connector 83"/>
            <p:cNvCxnSpPr>
              <a:cxnSpLocks noChangeShapeType="1"/>
            </p:cNvCxnSpPr>
            <p:nvPr/>
          </p:nvCxnSpPr>
          <p:spPr bwMode="auto">
            <a:xfrm>
              <a:off x="6361363" y="6515357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" name="Oval 84"/>
            <p:cNvSpPr>
              <a:spLocks noChangeArrowheads="1"/>
            </p:cNvSpPr>
            <p:nvPr/>
          </p:nvSpPr>
          <p:spPr bwMode="auto">
            <a:xfrm>
              <a:off x="6430376" y="6054982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0" name="Oval 85"/>
            <p:cNvSpPr>
              <a:spLocks noChangeArrowheads="1"/>
            </p:cNvSpPr>
            <p:nvPr/>
          </p:nvSpPr>
          <p:spPr bwMode="auto">
            <a:xfrm>
              <a:off x="6430376" y="6286757"/>
              <a:ext cx="228600" cy="228600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01" name="Straight Connector 86"/>
            <p:cNvCxnSpPr>
              <a:cxnSpLocks noChangeShapeType="1"/>
            </p:cNvCxnSpPr>
            <p:nvPr/>
          </p:nvCxnSpPr>
          <p:spPr bwMode="auto">
            <a:xfrm>
              <a:off x="2939658" y="6515357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Straight Connector 87"/>
            <p:cNvCxnSpPr>
              <a:cxnSpLocks noChangeShapeType="1"/>
            </p:cNvCxnSpPr>
            <p:nvPr/>
          </p:nvCxnSpPr>
          <p:spPr bwMode="auto">
            <a:xfrm>
              <a:off x="4940378" y="6515357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3" name="Text Box 26"/>
          <p:cNvSpPr txBox="1">
            <a:spLocks noChangeArrowheads="1"/>
          </p:cNvSpPr>
          <p:nvPr/>
        </p:nvSpPr>
        <p:spPr bwMode="auto">
          <a:xfrm>
            <a:off x="7279214" y="5529429"/>
            <a:ext cx="135721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SU(</a:t>
            </a:r>
            <a:r>
              <a:rPr kumimoji="0" lang="en-US" altLang="zh-CN" sz="22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2N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) singlet 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148939" y="4340512"/>
            <a:ext cx="1071680" cy="458787"/>
            <a:chOff x="4148939" y="4340512"/>
            <a:chExt cx="1071680" cy="458787"/>
          </a:xfrm>
        </p:grpSpPr>
        <p:cxnSp>
          <p:nvCxnSpPr>
            <p:cNvPr id="104" name="Straight Connector 115"/>
            <p:cNvCxnSpPr>
              <a:cxnSpLocks noChangeShapeType="1"/>
            </p:cNvCxnSpPr>
            <p:nvPr/>
          </p:nvCxnSpPr>
          <p:spPr bwMode="auto">
            <a:xfrm>
              <a:off x="4148939" y="4799299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5" name="Oval 116"/>
            <p:cNvSpPr>
              <a:spLocks noChangeArrowheads="1"/>
            </p:cNvSpPr>
            <p:nvPr/>
          </p:nvSpPr>
          <p:spPr bwMode="auto">
            <a:xfrm>
              <a:off x="4336749" y="4340512"/>
              <a:ext cx="228600" cy="228600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6" name="Oval 117"/>
            <p:cNvSpPr>
              <a:spLocks noChangeArrowheads="1"/>
            </p:cNvSpPr>
            <p:nvPr/>
          </p:nvSpPr>
          <p:spPr bwMode="auto">
            <a:xfrm>
              <a:off x="4798712" y="4569112"/>
              <a:ext cx="228600" cy="228600"/>
            </a:xfrm>
            <a:prstGeom prst="ellipse">
              <a:avLst/>
            </a:prstGeom>
            <a:solidFill>
              <a:srgbClr val="0000FF"/>
            </a:solidFill>
            <a:ln w="9525" algn="ctr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cxnSp>
          <p:nvCxnSpPr>
            <p:cNvPr id="107" name="Straight Connector 118"/>
            <p:cNvCxnSpPr>
              <a:cxnSpLocks noChangeShapeType="1"/>
            </p:cNvCxnSpPr>
            <p:nvPr/>
          </p:nvCxnSpPr>
          <p:spPr bwMode="auto">
            <a:xfrm>
              <a:off x="4763419" y="4799299"/>
              <a:ext cx="457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8" name="Oval 119"/>
            <p:cNvSpPr>
              <a:spLocks noChangeArrowheads="1"/>
            </p:cNvSpPr>
            <p:nvPr/>
          </p:nvSpPr>
          <p:spPr bwMode="auto">
            <a:xfrm>
              <a:off x="4800299" y="4340512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  <p:sp>
          <p:nvSpPr>
            <p:cNvPr id="109" name="Oval 120"/>
            <p:cNvSpPr>
              <a:spLocks noChangeArrowheads="1"/>
            </p:cNvSpPr>
            <p:nvPr/>
          </p:nvSpPr>
          <p:spPr bwMode="auto">
            <a:xfrm>
              <a:off x="4336749" y="4570699"/>
              <a:ext cx="228600" cy="228600"/>
            </a:xfrm>
            <a:prstGeom prst="ellipse">
              <a:avLst/>
            </a:prstGeom>
            <a:solidFill>
              <a:srgbClr val="00B050"/>
            </a:solidFill>
            <a:ln w="9525" algn="ctr">
              <a:solidFill>
                <a:srgbClr val="3366FF"/>
              </a:solidFill>
              <a:round/>
              <a:headEnd/>
              <a:tailEnd/>
            </a:ln>
          </p:spPr>
          <p:txBody>
            <a:bodyPr/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endParaRPr>
            </a:p>
          </p:txBody>
        </p:sp>
      </p:grpSp>
      <p:sp>
        <p:nvSpPr>
          <p:cNvPr id="110" name="Text Box 26"/>
          <p:cNvSpPr txBox="1">
            <a:spLocks noChangeArrowheads="1"/>
          </p:cNvSpPr>
          <p:nvPr/>
        </p:nvSpPr>
        <p:spPr bwMode="auto">
          <a:xfrm>
            <a:off x="6658976" y="4260786"/>
            <a:ext cx="16906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classic-Neel</a:t>
            </a:r>
          </a:p>
        </p:txBody>
      </p:sp>
      <p:sp>
        <p:nvSpPr>
          <p:cNvPr id="111" name="Rectangle 123"/>
          <p:cNvSpPr>
            <a:spLocks noChangeArrowheads="1"/>
          </p:cNvSpPr>
          <p:nvPr/>
        </p:nvSpPr>
        <p:spPr bwMode="auto">
          <a:xfrm>
            <a:off x="404813" y="3522791"/>
            <a:ext cx="71818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Neel state unfavorable as N increases.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 Box 26"/>
              <p:cNvSpPr txBox="1">
                <a:spLocks noChangeArrowheads="1"/>
              </p:cNvSpPr>
              <p:nvPr/>
            </p:nvSpPr>
            <p:spPr bwMode="auto">
              <a:xfrm>
                <a:off x="312621" y="4179426"/>
                <a:ext cx="2785058" cy="8806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        </m:t>
                    </m:r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Δ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𝐸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=−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𝑧𝑁</m:t>
                        </m:r>
                        <m:f>
                          <m:f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itchFamily="2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itchFamily="2" charset="-122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itchFamily="2" charset="-122"/>
                                    <a:cs typeface="+mn-cs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itchFamily="2" charset="-122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𝑈</m:t>
                            </m:r>
                          </m:den>
                        </m:f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 </m:t>
                        </m:r>
                      </m:sup>
                    </m:sSup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: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   z coordination #</a:t>
                </a:r>
              </a:p>
            </p:txBody>
          </p:sp>
        </mc:Choice>
        <mc:Fallback xmlns="">
          <p:sp>
            <p:nvSpPr>
              <p:cNvPr id="112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621" y="4179426"/>
                <a:ext cx="2785058" cy="880626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 Box 26"/>
              <p:cNvSpPr txBox="1">
                <a:spLocks noChangeArrowheads="1"/>
              </p:cNvSpPr>
              <p:nvPr/>
            </p:nvSpPr>
            <p:spPr bwMode="auto">
              <a:xfrm>
                <a:off x="411139" y="5365596"/>
                <a:ext cx="2196725" cy="964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sSupPr>
                        <m:e>
                          <m:eqArr>
                            <m:eqArr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Δ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𝐸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=</m:t>
                              </m:r>
                            </m:e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𝑁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𝑁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+1)</m:t>
                              </m:r>
                              <m:f>
                                <m:fPr>
                                  <m:ctrlP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itchFamily="2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itchFamily="2" charset="-122"/>
                                          <a:cs typeface="+mn-cs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kumimoji="0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itchFamily="2" charset="-122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0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𝑈</m:t>
                                  </m:r>
                                </m:den>
                              </m:f>
                            </m:e>
                          </m:eqAr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3" name="Text 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139" y="5365596"/>
                <a:ext cx="2196725" cy="9646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175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994" y="1425909"/>
            <a:ext cx="4513177" cy="3734918"/>
          </a:xfrm>
          <a:prstGeom prst="rect">
            <a:avLst/>
          </a:prstGeom>
        </p:spPr>
      </p:pic>
      <p:sp>
        <p:nvSpPr>
          <p:cNvPr id="78857" name="Rectangle 2"/>
          <p:cNvSpPr>
            <a:spLocks noGrp="1" noChangeArrowheads="1"/>
          </p:cNvSpPr>
          <p:nvPr>
            <p:ph type="title"/>
          </p:nvPr>
        </p:nvSpPr>
        <p:spPr>
          <a:xfrm>
            <a:off x="581668" y="268649"/>
            <a:ext cx="8045634" cy="692798"/>
          </a:xfrm>
        </p:spPr>
        <p:txBody>
          <a:bodyPr/>
          <a:lstStyle/>
          <a:p>
            <a:r>
              <a:rPr lang="en-US" altLang="zh-CN" sz="2600" u="sng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SU(6): quantum phase transitions</a:t>
            </a:r>
            <a:endParaRPr lang="ru-RU" altLang="zh-CN" sz="2600" u="sng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7" name="Text Box 5"/>
          <p:cNvSpPr txBox="1">
            <a:spLocks noChangeArrowheads="1"/>
          </p:cNvSpPr>
          <p:nvPr/>
        </p:nvSpPr>
        <p:spPr bwMode="auto">
          <a:xfrm>
            <a:off x="2068379" y="6173034"/>
            <a:ext cx="49887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rPr>
              <a:t>D. Wang, Lei Wang,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rPr>
              <a:t>CW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/>
                <a:cs typeface="+mn-cs"/>
              </a:rPr>
              <a:t>, PRB 100, 115155(2019).</a:t>
            </a:r>
            <a:endParaRPr kumimoji="0" lang="en-US" altLang="zh-CN" sz="1400" b="0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45784" y="4009351"/>
            <a:ext cx="1809725" cy="2047631"/>
            <a:chOff x="390865" y="4503996"/>
            <a:chExt cx="1809725" cy="2047631"/>
          </a:xfrm>
        </p:grpSpPr>
        <p:pic>
          <p:nvPicPr>
            <p:cNvPr id="6" name="Picture 10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73" t="11040" r="15353" b="4620"/>
            <a:stretch/>
          </p:blipFill>
          <p:spPr bwMode="auto">
            <a:xfrm>
              <a:off x="491627" y="5077987"/>
              <a:ext cx="1521833" cy="1473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5"/>
                <p:cNvSpPr txBox="1">
                  <a:spLocks noChangeArrowheads="1"/>
                </p:cNvSpPr>
                <p:nvPr/>
              </p:nvSpPr>
              <p:spPr bwMode="auto">
                <a:xfrm>
                  <a:off x="390865" y="4503996"/>
                  <a:ext cx="1809725" cy="6216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ahoma" pitchFamily="34" charset="0"/>
                      <a:ea typeface="宋体"/>
                      <a:cs typeface="Tahoma" pitchFamily="34" charset="0"/>
                    </a:rPr>
                    <a:t>Slater: Q(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𝜋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𝜋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ahoma" pitchFamily="34" charset="0"/>
                      <a:ea typeface="宋体"/>
                      <a:cs typeface="Tahoma" pitchFamily="34" charset="0"/>
                    </a:rPr>
                    <a:t>) </a:t>
                  </a:r>
                </a:p>
              </p:txBody>
            </p:sp>
          </mc:Choice>
          <mc:Fallback xmlns="">
            <p:sp>
              <p:nvSpPr>
                <p:cNvPr id="7" name="Rectangl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0865" y="4503996"/>
                  <a:ext cx="1809725" cy="62168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716" r="-1351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010" y="2433117"/>
            <a:ext cx="1594265" cy="1450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 txBox="1">
            <a:spLocks noChangeArrowheads="1"/>
          </p:cNvSpPr>
          <p:nvPr/>
        </p:nvSpPr>
        <p:spPr bwMode="auto">
          <a:xfrm>
            <a:off x="6512120" y="1705275"/>
            <a:ext cx="2162043" cy="621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/>
                <a:cs typeface="Tahoma" pitchFamily="34" charset="0"/>
              </a:rPr>
              <a:t>Mott-Heisenberg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391517" y="3845230"/>
            <a:ext cx="3025707" cy="1495844"/>
            <a:chOff x="5438827" y="4064606"/>
            <a:chExt cx="3151810" cy="14958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5"/>
                <p:cNvSpPr txBox="1">
                  <a:spLocks noChangeArrowheads="1"/>
                </p:cNvSpPr>
                <p:nvPr/>
              </p:nvSpPr>
              <p:spPr bwMode="auto">
                <a:xfrm>
                  <a:off x="6715015" y="4665187"/>
                  <a:ext cx="1875622" cy="8952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ahoma" pitchFamily="34" charset="0"/>
                      <a:ea typeface="宋体"/>
                      <a:cs typeface="Tahoma" pitchFamily="34" charset="0"/>
                    </a:rPr>
                    <a:t>dimer Q(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ahoma" pitchFamily="34" charset="0"/>
                            </a:rPr>
                          </m:ctrlPr>
                        </m:sSupPr>
                        <m:e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𝜋</m:t>
                          </m:r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,0</m:t>
                          </m:r>
                        </m:e>
                        <m:sup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ahoma" pitchFamily="34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kumimoji="0" lang="en-US" altLang="zh-CN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ahoma" pitchFamily="34" charset="0"/>
                      <a:ea typeface="宋体"/>
                      <a:cs typeface="Tahoma" pitchFamily="34" charset="0"/>
                    </a:rPr>
                    <a:t>) </a:t>
                  </a:r>
                </a:p>
              </p:txBody>
            </p:sp>
          </mc:Choice>
          <mc:Fallback xmlns="">
            <p:sp>
              <p:nvSpPr>
                <p:cNvPr id="11" name="Rectangle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5015" y="4665187"/>
                  <a:ext cx="1875622" cy="895263"/>
                </a:xfrm>
                <a:prstGeom prst="rect">
                  <a:avLst/>
                </a:prstGeom>
                <a:blipFill>
                  <a:blip r:embed="rId7"/>
                  <a:stretch>
                    <a:fillRect l="-4392" r="-1486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/>
            <p:cNvCxnSpPr/>
            <p:nvPr/>
          </p:nvCxnSpPr>
          <p:spPr>
            <a:xfrm flipH="1" flipV="1">
              <a:off x="5438827" y="4064606"/>
              <a:ext cx="970469" cy="72995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3" name="Picture 4"/>
          <p:cNvPicPr>
            <a:picLocks noChangeAspect="1"/>
          </p:cNvPicPr>
          <p:nvPr/>
        </p:nvPicPr>
        <p:blipFill rotWithShape="1">
          <a:blip r:embed="rId8"/>
          <a:srcRect r="32210" b="29342"/>
          <a:stretch/>
        </p:blipFill>
        <p:spPr>
          <a:xfrm>
            <a:off x="6905092" y="5237168"/>
            <a:ext cx="1223687" cy="108975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563639" y="2202832"/>
            <a:ext cx="1342880" cy="774404"/>
            <a:chOff x="5037862" y="3105649"/>
            <a:chExt cx="1342880" cy="773070"/>
          </a:xfrm>
        </p:grpSpPr>
        <p:grpSp>
          <p:nvGrpSpPr>
            <p:cNvPr id="19" name="组合 18"/>
            <p:cNvGrpSpPr/>
            <p:nvPr/>
          </p:nvGrpSpPr>
          <p:grpSpPr>
            <a:xfrm>
              <a:off x="5171066" y="3115640"/>
              <a:ext cx="1039789" cy="679348"/>
              <a:chOff x="5526885" y="3760865"/>
              <a:chExt cx="1044096" cy="706232"/>
            </a:xfrm>
          </p:grpSpPr>
          <p:cxnSp>
            <p:nvCxnSpPr>
              <p:cNvPr id="22" name="Straight Connector 88"/>
              <p:cNvCxnSpPr>
                <a:cxnSpLocks noChangeShapeType="1"/>
              </p:cNvCxnSpPr>
              <p:nvPr/>
            </p:nvCxnSpPr>
            <p:spPr bwMode="auto">
              <a:xfrm>
                <a:off x="5526885" y="4456544"/>
                <a:ext cx="4572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" name="Oval 89"/>
              <p:cNvSpPr>
                <a:spLocks noChangeArrowheads="1"/>
              </p:cNvSpPr>
              <p:nvPr/>
            </p:nvSpPr>
            <p:spPr bwMode="auto">
              <a:xfrm>
                <a:off x="5648643" y="3763835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0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24" name="Oval 90"/>
              <p:cNvSpPr>
                <a:spLocks noChangeArrowheads="1"/>
              </p:cNvSpPr>
              <p:nvPr/>
            </p:nvSpPr>
            <p:spPr bwMode="auto">
              <a:xfrm>
                <a:off x="6224906" y="3992435"/>
                <a:ext cx="228600" cy="228600"/>
              </a:xfrm>
              <a:prstGeom prst="ellipse">
                <a:avLst/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0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/>
                  <a:cs typeface="+mn-cs"/>
                </a:endParaRPr>
              </a:p>
            </p:txBody>
          </p:sp>
          <p:cxnSp>
            <p:nvCxnSpPr>
              <p:cNvPr id="25" name="Straight Connector 91"/>
              <p:cNvCxnSpPr>
                <a:cxnSpLocks noChangeShapeType="1"/>
              </p:cNvCxnSpPr>
              <p:nvPr/>
            </p:nvCxnSpPr>
            <p:spPr bwMode="auto">
              <a:xfrm>
                <a:off x="6113781" y="4456539"/>
                <a:ext cx="45720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" name="Oval 92"/>
              <p:cNvSpPr>
                <a:spLocks noChangeArrowheads="1"/>
              </p:cNvSpPr>
              <p:nvPr/>
            </p:nvSpPr>
            <p:spPr bwMode="auto">
              <a:xfrm>
                <a:off x="5656019" y="4001033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0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27" name="Oval 94"/>
              <p:cNvSpPr>
                <a:spLocks noChangeArrowheads="1"/>
              </p:cNvSpPr>
              <p:nvPr/>
            </p:nvSpPr>
            <p:spPr bwMode="auto">
              <a:xfrm>
                <a:off x="6216066" y="3760865"/>
                <a:ext cx="228600" cy="228600"/>
              </a:xfrm>
              <a:prstGeom prst="ellipse">
                <a:avLst/>
              </a:prstGeom>
              <a:solidFill>
                <a:srgbClr val="00B050"/>
              </a:solidFill>
              <a:ln w="9525" algn="ctr">
                <a:solidFill>
                  <a:srgbClr val="3366FF"/>
                </a:solidFill>
                <a:round/>
                <a:headEnd/>
                <a:tailEnd/>
              </a:ln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0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28" name="Oval 92"/>
              <p:cNvSpPr>
                <a:spLocks noChangeArrowheads="1"/>
              </p:cNvSpPr>
              <p:nvPr/>
            </p:nvSpPr>
            <p:spPr bwMode="auto">
              <a:xfrm>
                <a:off x="5659559" y="4238497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  <a:ln w="9525" algn="ctr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0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/>
                  <a:cs typeface="+mn-cs"/>
                </a:endParaRPr>
              </a:p>
            </p:txBody>
          </p:sp>
          <p:sp>
            <p:nvSpPr>
              <p:cNvPr id="29" name="Oval 90"/>
              <p:cNvSpPr>
                <a:spLocks noChangeArrowheads="1"/>
              </p:cNvSpPr>
              <p:nvPr/>
            </p:nvSpPr>
            <p:spPr bwMode="auto">
              <a:xfrm>
                <a:off x="6217814" y="4229899"/>
                <a:ext cx="228600" cy="228600"/>
              </a:xfrm>
              <a:prstGeom prst="ellipse">
                <a:avLst/>
              </a:prstGeom>
              <a:solidFill>
                <a:srgbClr val="C00000"/>
              </a:solidFill>
              <a:ln w="9525" algn="ctr">
                <a:solidFill>
                  <a:srgbClr val="C00000"/>
                </a:solidFill>
                <a:round/>
                <a:headEnd/>
                <a:tailEnd/>
              </a:ln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200" b="0" i="0" u="none" strike="noStrike" kern="1200" cap="none" spc="0" normalizeH="0" baseline="0" noProof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/>
                  <a:cs typeface="+mn-cs"/>
                </a:endParaRPr>
              </a:p>
            </p:txBody>
          </p:sp>
        </p:grpSp>
        <p:sp>
          <p:nvSpPr>
            <p:cNvPr id="21" name="矩形标注 20"/>
            <p:cNvSpPr/>
            <p:nvPr/>
          </p:nvSpPr>
          <p:spPr>
            <a:xfrm>
              <a:off x="5037862" y="3105649"/>
              <a:ext cx="1342880" cy="773070"/>
            </a:xfrm>
            <a:prstGeom prst="wedgeRectCallout">
              <a:avLst>
                <a:gd name="adj1" fmla="val 202838"/>
                <a:gd name="adj2" fmla="val 12980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5"/>
              <p:cNvSpPr txBox="1">
                <a:spLocks noChangeArrowheads="1"/>
              </p:cNvSpPr>
              <p:nvPr/>
            </p:nvSpPr>
            <p:spPr bwMode="auto">
              <a:xfrm>
                <a:off x="2819339" y="5495412"/>
                <a:ext cx="2804392" cy="684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/>
                    <a:cs typeface="Tahoma" pitchFamily="34" charset="0"/>
                  </a:rPr>
                  <a:t>Single-particle gap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Δ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𝑐</m:t>
                        </m:r>
                      </m:sub>
                      <m:sup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/>
                    <a:cs typeface="Tahoma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6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339" y="5495412"/>
                <a:ext cx="2804392" cy="684183"/>
              </a:xfrm>
              <a:prstGeom prst="rect">
                <a:avLst/>
              </a:prstGeom>
              <a:blipFill>
                <a:blip r:embed="rId9"/>
                <a:stretch>
                  <a:fillRect l="-2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箭头连接符 36"/>
          <p:cNvCxnSpPr/>
          <p:nvPr/>
        </p:nvCxnSpPr>
        <p:spPr>
          <a:xfrm flipV="1">
            <a:off x="4660880" y="4032892"/>
            <a:ext cx="28800" cy="159239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5"/>
              <p:cNvSpPr txBox="1">
                <a:spLocks noChangeArrowheads="1"/>
              </p:cNvSpPr>
              <p:nvPr/>
            </p:nvSpPr>
            <p:spPr bwMode="auto">
              <a:xfrm>
                <a:off x="3894065" y="4114801"/>
                <a:ext cx="478368" cy="621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𝑈</m:t>
                        </m:r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/>
                    <a:cs typeface="Tahoma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0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94065" y="4114801"/>
                <a:ext cx="478368" cy="6216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5"/>
              <p:cNvSpPr txBox="1">
                <a:spLocks noChangeArrowheads="1"/>
              </p:cNvSpPr>
              <p:nvPr/>
            </p:nvSpPr>
            <p:spPr bwMode="auto">
              <a:xfrm>
                <a:off x="4868039" y="4624209"/>
                <a:ext cx="478368" cy="621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</m:ctrlPr>
                      </m:sSubSup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𝑈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𝑐</m:t>
                        </m:r>
                      </m:sub>
                      <m:sup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ahoma" pitchFamily="34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/>
                    <a:cs typeface="Tahoma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2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8039" y="4624209"/>
                <a:ext cx="478368" cy="6216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5"/>
          <p:cNvSpPr txBox="1">
            <a:spLocks noChangeArrowheads="1"/>
          </p:cNvSpPr>
          <p:nvPr/>
        </p:nvSpPr>
        <p:spPr bwMode="auto">
          <a:xfrm>
            <a:off x="773708" y="804871"/>
            <a:ext cx="6420466" cy="75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Tahoma" pitchFamily="34" charset="0"/>
              </a:rPr>
              <a:t>Magnetism</a:t>
            </a:r>
            <a:r>
              <a:rPr kumimoji="0" lang="en-US" altLang="zh-CN" sz="2200" b="0" i="0" u="none" strike="noStrike" kern="1200" cap="none" spc="0" normalizeH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Tahoma" pitchFamily="34" charset="0"/>
              </a:rPr>
              <a:t> suppressed as </a:t>
            </a:r>
            <a:r>
              <a:rPr kumimoji="0" lang="en-US" altLang="zh-CN" sz="2200" b="0" i="0" u="none" strike="noStrike" kern="1200" cap="none" spc="0" normalizeH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Tahoma" pitchFamily="34" charset="0"/>
              </a:rPr>
              <a:t>Mottness</a:t>
            </a:r>
            <a:r>
              <a:rPr kumimoji="0" lang="en-US" altLang="zh-CN" sz="2200" b="0" i="0" u="none" strike="noStrike" kern="1200" cap="none" spc="0" normalizeH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Tahoma" pitchFamily="34" charset="0"/>
              </a:rPr>
              <a:t> grows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Tahoma" pitchFamily="34" charset="0"/>
            </a:endParaRP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1103975" y="6528123"/>
            <a:ext cx="7070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Tahoma" pitchFamily="34" charset="0"/>
              </a:rPr>
              <a:t>D. Wang, Y. Li, Z. </a:t>
            </a:r>
            <a:r>
              <a:rPr lang="en-US" altLang="zh-CN" sz="1400" b="0" dirty="0" err="1">
                <a:solidFill>
                  <a:srgbClr val="000000"/>
                </a:solidFill>
                <a:latin typeface="Tahoma" pitchFamily="34" charset="0"/>
              </a:rPr>
              <a:t>Cai</a:t>
            </a:r>
            <a:r>
              <a:rPr lang="en-US" altLang="zh-CN" sz="1400" b="0" dirty="0">
                <a:solidFill>
                  <a:srgbClr val="000000"/>
                </a:solidFill>
                <a:latin typeface="Tahoma" pitchFamily="34" charset="0"/>
              </a:rPr>
              <a:t>, Z. Zhou, Y. Wang, </a:t>
            </a:r>
            <a:r>
              <a:rPr lang="en-US" altLang="zh-CN" sz="1400" b="1" dirty="0">
                <a:solidFill>
                  <a:srgbClr val="000000"/>
                </a:solidFill>
                <a:latin typeface="Tahoma" pitchFamily="34" charset="0"/>
              </a:rPr>
              <a:t>CW</a:t>
            </a:r>
            <a:r>
              <a:rPr lang="en-US" altLang="zh-CN" sz="1400" b="0" dirty="0">
                <a:solidFill>
                  <a:srgbClr val="000000"/>
                </a:solidFill>
                <a:latin typeface="Tahoma" pitchFamily="34" charset="0"/>
              </a:rPr>
              <a:t>, PRL. 112, 156403 (2014).</a:t>
            </a:r>
          </a:p>
        </p:txBody>
      </p:sp>
    </p:spTree>
    <p:extLst>
      <p:ext uri="{BB962C8B-B14F-4D97-AF65-F5344CB8AC3E}">
        <p14:creationId xmlns:p14="http://schemas.microsoft.com/office/powerpoint/2010/main" val="273890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162" name="Picture 2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23" y="1739180"/>
            <a:ext cx="4044097" cy="182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2"/>
          <p:cNvSpPr>
            <a:spLocks noChangeArrowheads="1"/>
          </p:cNvSpPr>
          <p:nvPr/>
        </p:nvSpPr>
        <p:spPr bwMode="auto">
          <a:xfrm>
            <a:off x="347450" y="1124700"/>
            <a:ext cx="4242423" cy="649523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48131" name="Rectangle 5"/>
          <p:cNvSpPr txBox="1">
            <a:spLocks noChangeArrowheads="1"/>
          </p:cNvSpPr>
          <p:nvPr/>
        </p:nvSpPr>
        <p:spPr bwMode="auto">
          <a:xfrm>
            <a:off x="340547" y="238846"/>
            <a:ext cx="85328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Tahoma" pitchFamily="34" charset="0"/>
              </a:rPr>
              <a:t>Single-particle gap softened as increasing N </a:t>
            </a:r>
            <a:endParaRPr kumimoji="0" lang="en-US" altLang="zh-CN" sz="2800" b="1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Tahoma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606" y="6336774"/>
            <a:ext cx="1889810" cy="445026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88781A-4A6E-46AA-84A8-94F28283D54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5"/>
              <p:cNvSpPr txBox="1">
                <a:spLocks noChangeArrowheads="1"/>
              </p:cNvSpPr>
              <p:nvPr/>
            </p:nvSpPr>
            <p:spPr bwMode="auto">
              <a:xfrm>
                <a:off x="452753" y="1124700"/>
                <a:ext cx="4887347" cy="6495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Tahoma" pitchFamily="34" charset="0"/>
                  </a:rPr>
                  <a:t>Hole’s band width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Tahoma" pitchFamily="34" charset="0"/>
                          </a:rPr>
                        </m:ctrlPr>
                      </m:sSupPr>
                      <m:e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Tahoma" pitchFamily="34" charset="0"/>
                          </a:rPr>
                          <m:t>𝑊</m:t>
                        </m:r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Tahoma" pitchFamily="34" charset="0"/>
                          </a:rPr>
                          <m:t>∼2</m:t>
                        </m:r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Tahoma" pitchFamily="34" charset="0"/>
                          </a:rPr>
                          <m:t>𝑧𝑁𝑡</m:t>
                        </m:r>
                      </m:e>
                      <m:sup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Tahoma" pitchFamily="34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Tahoma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9" name="Rectangl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753" y="1124700"/>
                <a:ext cx="4887347" cy="649523"/>
              </a:xfrm>
              <a:prstGeom prst="rect">
                <a:avLst/>
              </a:prstGeom>
              <a:blipFill>
                <a:blip r:embed="rId5"/>
                <a:stretch>
                  <a:fillRect l="-1621" b="-28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344" y="3584971"/>
            <a:ext cx="2936325" cy="249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94371" y="4034543"/>
          <a:ext cx="7286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33169" imgH="241195" progId="Equation.3">
                  <p:embed/>
                </p:oleObj>
              </mc:Choice>
              <mc:Fallback>
                <p:oleObj name="Equation" r:id="rId7" imgW="533169" imgH="241195" progId="Equation.3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371" y="4034543"/>
                        <a:ext cx="728663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57565" y="5174488"/>
          <a:ext cx="761062" cy="417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406080" imgH="203040" progId="Equation.3">
                  <p:embed/>
                </p:oleObj>
              </mc:Choice>
              <mc:Fallback>
                <p:oleObj name="公式" r:id="rId9" imgW="406080" imgH="203040" progId="Equation.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565" y="5174488"/>
                        <a:ext cx="761062" cy="417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100" y="2715749"/>
            <a:ext cx="3420763" cy="36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7575832" y="3119363"/>
          <a:ext cx="809945" cy="284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34725" imgH="203112" progId="Equation.3">
                  <p:embed/>
                </p:oleObj>
              </mc:Choice>
              <mc:Fallback>
                <p:oleObj name="Equation" r:id="rId12" imgW="634725" imgH="203112" progId="Equation.3">
                  <p:embed/>
                  <p:pic>
                    <p:nvPicPr>
                      <p:cNvPr id="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5832" y="3119363"/>
                        <a:ext cx="809945" cy="284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/>
        </p:nvGraphicFramePr>
        <p:xfrm>
          <a:off x="6114214" y="3050084"/>
          <a:ext cx="680889" cy="338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33169" imgH="241195" progId="Equation.3">
                  <p:embed/>
                </p:oleObj>
              </mc:Choice>
              <mc:Fallback>
                <p:oleObj name="Equation" r:id="rId14" imgW="533169" imgH="241195" progId="Equation.3">
                  <p:embed/>
                  <p:pic>
                    <p:nvPicPr>
                      <p:cNvPr id="2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4214" y="3050084"/>
                        <a:ext cx="680889" cy="338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7074652" y="4470897"/>
          <a:ext cx="680888" cy="338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33169" imgH="241195" progId="Equation.3">
                  <p:embed/>
                </p:oleObj>
              </mc:Choice>
              <mc:Fallback>
                <p:oleObj name="Equation" r:id="rId15" imgW="533169" imgH="241195" progId="Equation.3">
                  <p:embed/>
                  <p:pic>
                    <p:nvPicPr>
                      <p:cNvPr id="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4652" y="4470897"/>
                        <a:ext cx="680888" cy="338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/>
          <p:cNvGraphicFramePr>
            <a:graphicFrameLocks noChangeAspect="1"/>
          </p:cNvGraphicFramePr>
          <p:nvPr/>
        </p:nvGraphicFramePr>
        <p:xfrm>
          <a:off x="7804902" y="5293222"/>
          <a:ext cx="680888" cy="338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33169" imgH="241195" progId="Equation.3">
                  <p:embed/>
                </p:oleObj>
              </mc:Choice>
              <mc:Fallback>
                <p:oleObj name="Equation" r:id="rId17" imgW="533169" imgH="241195" progId="Equation.3">
                  <p:embed/>
                  <p:pic>
                    <p:nvPicPr>
                      <p:cNvPr id="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4902" y="5293222"/>
                        <a:ext cx="680888" cy="338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123"/>
              <p:cNvSpPr>
                <a:spLocks noChangeArrowheads="1"/>
              </p:cNvSpPr>
              <p:nvPr/>
            </p:nvSpPr>
            <p:spPr bwMode="auto">
              <a:xfrm>
                <a:off x="5451795" y="1462610"/>
                <a:ext cx="3033995" cy="72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2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altLang="zh-CN" sz="2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s</m:t>
                              </m:r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𝑔</m:t>
                              </m:r>
                            </m:sub>
                          </m:sSub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𝑈</m:t>
                              </m:r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0" lang="en-US" altLang="zh-CN" sz="2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∝#−#</m:t>
                          </m:r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𝑁</m:t>
                          </m:r>
                        </m:e>
                        <m:sup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1795" y="1462610"/>
                <a:ext cx="3033995" cy="72398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339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1E81C-BE4E-772D-1C1B-908DAE130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5">
            <a:extLst>
              <a:ext uri="{FF2B5EF4-FFF2-40B4-BE49-F238E27FC236}">
                <a16:creationId xmlns:a16="http://schemas.microsoft.com/office/drawing/2014/main" id="{7FA102FF-75A8-7860-AB0D-08273A18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0" y="361348"/>
            <a:ext cx="875814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Tahoma" pitchFamily="34" charset="0"/>
              </a:rPr>
              <a:t>How do interaction effects scale with N (fixed U, n/N)?</a:t>
            </a:r>
          </a:p>
        </p:txBody>
      </p:sp>
      <p:sp>
        <p:nvSpPr>
          <p:cNvPr id="130" name="Rectangle 123">
            <a:extLst>
              <a:ext uri="{FF2B5EF4-FFF2-40B4-BE49-F238E27FC236}">
                <a16:creationId xmlns:a16="http://schemas.microsoft.com/office/drawing/2014/main" id="{10597F22-7504-F48B-A290-8017E904E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15" y="1944418"/>
            <a:ext cx="446406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H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alf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-filling  (particle density per component)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EF493AA-E070-55EF-AA25-765FA94F24C6}"/>
                  </a:ext>
                </a:extLst>
              </p:cNvPr>
              <p:cNvSpPr/>
              <p:nvPr/>
            </p:nvSpPr>
            <p:spPr>
              <a:xfrm>
                <a:off x="5449025" y="2119766"/>
                <a:ext cx="2212593" cy="535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𝒏</m:t>
                            </m:r>
                          </m:num>
                          <m:den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𝑵</m:t>
                            </m:r>
                          </m:den>
                        </m:f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𝟐</m:t>
                            </m:r>
                          </m:den>
                        </m:f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,  </m:t>
                        </m:r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𝒌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𝒇</m:t>
                        </m:r>
                      </m:sub>
                      <m:sup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 </m:t>
                        </m:r>
                      </m:sup>
                    </m:sSubSup>
                    <m:r>
                      <a:rPr kumimoji="0" lang="en-US" altLang="zh-CN" sz="2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=</m:t>
                    </m:r>
                    <m:r>
                      <a:rPr kumimoji="0" lang="en-US" altLang="zh-CN" sz="2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𝝅</m:t>
                    </m:r>
                    <m:r>
                      <a:rPr kumimoji="0" lang="en-US" altLang="zh-CN" sz="2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/</m:t>
                    </m:r>
                    <m:r>
                      <a:rPr kumimoji="0" lang="en-US" altLang="zh-CN" sz="2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𝟐</m:t>
                    </m:r>
                  </m:oMath>
                </a14:m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025" y="2119766"/>
                <a:ext cx="2212593" cy="5354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6">
                <a:extLst>
                  <a:ext uri="{FF2B5EF4-FFF2-40B4-BE49-F238E27FC236}">
                    <a16:creationId xmlns:a16="http://schemas.microsoft.com/office/drawing/2014/main" id="{437B3FE9-C000-36EC-156A-ACC3E85012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4531" y="1068801"/>
                <a:ext cx="5672407" cy="767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𝐻</m:t>
                          </m:r>
                          <m:r>
                            <a:rPr kumimoji="0" lang="en-US" altLang="zh-CN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=−</m:t>
                          </m:r>
                          <m:r>
                            <a:rPr kumimoji="0" lang="en-US" altLang="zh-CN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𝑡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zh-CN" sz="15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〈"/>
                                  <m:endChr m:val="〉"/>
                                  <m:ctrlPr>
                                    <a:rPr kumimoji="0" lang="en-US" altLang="zh-CN" sz="15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5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𝑖𝑗</m:t>
                                  </m:r>
                                </m:e>
                              </m:d>
                              <m:r>
                                <a:rPr kumimoji="0" lang="en-US" altLang="zh-CN" sz="15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15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US" altLang="zh-CN" sz="15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15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15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begChr m:val="{"/>
                                  <m:endChr m:val=""/>
                                  <m:ctrlPr>
                                    <a:rPr kumimoji="0" lang="en-US" altLang="zh-CN" sz="15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5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kumimoji="0" lang="en-US" altLang="zh-CN" sz="15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CN" sz="15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altLang="zh-CN" sz="15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altLang="zh-CN" sz="15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kumimoji="0" lang="en-US" altLang="zh-CN" sz="15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+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kumimoji="0" lang="en-US" altLang="zh-CN" sz="15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5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altLang="zh-CN" sz="15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altLang="zh-CN" sz="15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+1,</m:t>
                                  </m:r>
                                  <m:r>
                                    <a:rPr kumimoji="0" lang="en-US" altLang="zh-CN" sz="15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𝜎</m:t>
                                  </m:r>
                                </m:sub>
                              </m:sSub>
                            </m:e>
                          </m:nary>
                        </m:e>
                        <m:sup>
                          <m:r>
                            <a:rPr kumimoji="0" lang="en-US" altLang="zh-CN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 </m:t>
                          </m:r>
                        </m:sup>
                      </m:sSup>
                      <m:r>
                        <a:rPr kumimoji="0" lang="en-US" altLang="zh-CN" sz="15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itchFamily="2" charset="-122"/>
                          <a:cs typeface="+mn-cs"/>
                        </a:rPr>
                        <m:t>+</m:t>
                      </m:r>
                      <m:r>
                        <a:rPr kumimoji="0" lang="en-US" altLang="zh-CN" sz="15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itchFamily="2" charset="-122"/>
                          <a:cs typeface="+mn-cs"/>
                        </a:rPr>
                        <m:t>h</m:t>
                      </m:r>
                      <m:r>
                        <a:rPr kumimoji="0" lang="en-US" altLang="zh-CN" sz="15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itchFamily="2" charset="-122"/>
                          <a:cs typeface="+mn-cs"/>
                        </a:rPr>
                        <m:t>.</m:t>
                      </m:r>
                      <m:r>
                        <a:rPr kumimoji="0" lang="en-US" altLang="zh-CN" sz="15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itchFamily="2" charset="-122"/>
                          <a:cs typeface="+mn-cs"/>
                        </a:rPr>
                        <m:t>𝑐</m:t>
                      </m:r>
                      <m:r>
                        <a:rPr kumimoji="0" lang="en-US" altLang="zh-CN" sz="15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itchFamily="2" charset="-122"/>
                          <a:cs typeface="+mn-cs"/>
                        </a:rPr>
                        <m:t>.</m:t>
                      </m:r>
                      <m:d>
                        <m:dPr>
                          <m:begChr m:val=""/>
                          <m:endChr m:val="}"/>
                          <m:ctrlPr>
                            <a:rPr kumimoji="0" lang="en-US" altLang="zh-CN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 </m:t>
                          </m:r>
                        </m:e>
                      </m:d>
                      <m:r>
                        <a:rPr kumimoji="0" lang="en-US" altLang="zh-CN" sz="15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itchFamily="2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𝑈</m:t>
                          </m:r>
                        </m:num>
                        <m:den>
                          <m:r>
                            <a:rPr kumimoji="0" lang="en-US" altLang="zh-CN" sz="15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US" altLang="zh-CN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CN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𝜎</m:t>
                          </m:r>
                        </m:sub>
                        <m:sup>
                          <m:r>
                            <a:rPr kumimoji="0" lang="en-US" altLang="zh-CN" sz="15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itchFamily="2" charset="-122"/>
                              <a:cs typeface="+mn-cs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kumimoji="0" lang="en-US" altLang="zh-CN" sz="15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altLang="zh-CN" sz="15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CN" sz="15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itchFamily="2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5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itchFamily="2" charset="-122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kumimoji="0" lang="en-US" altLang="zh-CN" sz="15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itchFamily="2" charset="-122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kumimoji="0" lang="en-US" altLang="zh-CN" sz="15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宋体" pitchFamily="2" charset="-122"/>
                                      <a:cs typeface="+mn-cs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0" lang="en-US" altLang="zh-CN" sz="15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itchFamily="2" charset="-122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15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itchFamily="2" charset="-122"/>
                                          <a:cs typeface="+mn-cs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kumimoji="0" lang="en-US" altLang="zh-CN" sz="15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宋体" pitchFamily="2" charset="-122"/>
                                          <a:cs typeface="+mn-cs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altLang="zh-CN" sz="15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宋体" pitchFamily="2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altLang="zh-CN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Text Box 26">
                <a:extLst>
                  <a:ext uri="{FF2B5EF4-FFF2-40B4-BE49-F238E27FC236}">
                    <a16:creationId xmlns:a16="http://schemas.microsoft.com/office/drawing/2014/main" id="{11C549D5-FD77-765E-CD30-0ED13A881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4531" y="1068801"/>
                <a:ext cx="5672407" cy="767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23">
            <a:extLst>
              <a:ext uri="{FF2B5EF4-FFF2-40B4-BE49-F238E27FC236}">
                <a16:creationId xmlns:a16="http://schemas.microsoft.com/office/drawing/2014/main" id="{0C48B6BC-93A9-23A4-F337-24F690C2C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15" y="2940327"/>
            <a:ext cx="7523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Large U limit: 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Mottness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3A0FE8C-76DF-ADDD-DAF4-26E1DE684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857" y="3452445"/>
            <a:ext cx="5223950" cy="1043060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23">
                <a:extLst>
                  <a:ext uri="{FF2B5EF4-FFF2-40B4-BE49-F238E27FC236}">
                    <a16:creationId xmlns:a16="http://schemas.microsoft.com/office/drawing/2014/main" id="{5F89500E-00CA-4B36-892B-37CE6178A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7436" y="3489803"/>
                <a:ext cx="6029815" cy="484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# of virtual hopping processes scales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(</m:t>
                        </m:r>
                        <m:f>
                          <m:f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𝑁</m:t>
                            </m:r>
                          </m:num>
                          <m:den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123">
                <a:extLst>
                  <a:ext uri="{FF2B5EF4-FFF2-40B4-BE49-F238E27FC236}">
                    <a16:creationId xmlns:a16="http://schemas.microsoft.com/office/drawing/2014/main" id="{30692EED-7726-8D31-262B-7A30893E7C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436" y="3489803"/>
                <a:ext cx="6029815" cy="484172"/>
              </a:xfrm>
              <a:prstGeom prst="rect">
                <a:avLst/>
              </a:prstGeom>
              <a:blipFill>
                <a:blip r:embed="rId5"/>
                <a:stretch>
                  <a:fillRect l="-910" b="-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4AC8A2C-4CD3-7D72-8B30-00D5E02F8F1B}"/>
                  </a:ext>
                </a:extLst>
              </p:cNvPr>
              <p:cNvSpPr/>
              <p:nvPr/>
            </p:nvSpPr>
            <p:spPr>
              <a:xfrm>
                <a:off x="1387436" y="3945897"/>
                <a:ext cx="5299661" cy="4945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  <a:sym typeface="Wingdings" panose="05000000000000000000" pitchFamily="2" charset="2"/>
                  </a:rPr>
                  <a:t> softening of the 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  <a:sym typeface="Wingdings" panose="05000000000000000000" pitchFamily="2" charset="2"/>
                  </a:rPr>
                  <a:t>Mottness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kumimoji="0" lang="en-US" altLang="zh-CN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Δ</m:t>
                            </m:r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𝑘</m:t>
                            </m:r>
                          </m:sub>
                          <m:sup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 </m:t>
                            </m:r>
                          </m:sup>
                        </m:sSubSup>
                      </m:num>
                      <m:den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𝑁</m:t>
                        </m:r>
                      </m:den>
                    </m:f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≈−</m:t>
                    </m:r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𝑁</m:t>
                    </m:r>
                    <m:sSup>
                      <m:sSup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𝑡</m:t>
                        </m:r>
                      </m:e>
                      <m:sup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/</m:t>
                    </m:r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𝑈</m:t>
                    </m:r>
                  </m:oMath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C461695-5DCE-E07C-9146-D6A20FDAD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436" y="3945897"/>
                <a:ext cx="5299661" cy="494559"/>
              </a:xfrm>
              <a:prstGeom prst="rect">
                <a:avLst/>
              </a:prstGeom>
              <a:blipFill>
                <a:blip r:embed="rId6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2">
            <a:extLst>
              <a:ext uri="{FF2B5EF4-FFF2-40B4-BE49-F238E27FC236}">
                <a16:creationId xmlns:a16="http://schemas.microsoft.com/office/drawing/2014/main" id="{96CB7E53-B211-14E1-39BF-35D77A464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340" y="5246266"/>
            <a:ext cx="5090577" cy="1138951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1" name="Rectangle 123">
            <a:extLst>
              <a:ext uri="{FF2B5EF4-FFF2-40B4-BE49-F238E27FC236}">
                <a16:creationId xmlns:a16="http://schemas.microsoft.com/office/drawing/2014/main" id="{001A6C64-068D-6222-4FB8-AC04921BC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15" y="4619656"/>
            <a:ext cx="75238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  Small U limit: itinerancy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23">
                <a:extLst>
                  <a:ext uri="{FF2B5EF4-FFF2-40B4-BE49-F238E27FC236}">
                    <a16:creationId xmlns:a16="http://schemas.microsoft.com/office/drawing/2014/main" id="{9FE46176-8CF5-9B83-A395-E5D259723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438" y="5409501"/>
                <a:ext cx="568394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inter-component collision # scales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𝑁</m:t>
                        </m:r>
                      </m:e>
                      <m:sup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Rectangle 123">
                <a:extLst>
                  <a:ext uri="{FF2B5EF4-FFF2-40B4-BE49-F238E27FC236}">
                    <a16:creationId xmlns:a16="http://schemas.microsoft.com/office/drawing/2014/main" id="{6CF3024F-337D-D52D-7B19-9718AB1FA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0438" y="5409501"/>
                <a:ext cx="5683940" cy="369332"/>
              </a:xfrm>
              <a:prstGeom prst="rect">
                <a:avLst/>
              </a:prstGeom>
              <a:blipFill>
                <a:blip r:embed="rId7"/>
                <a:stretch>
                  <a:fillRect l="-858" t="-8197" b="-245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39CB2D2-7781-C063-0233-FC7CBAB3F067}"/>
                  </a:ext>
                </a:extLst>
              </p:cNvPr>
              <p:cNvSpPr/>
              <p:nvPr/>
            </p:nvSpPr>
            <p:spPr>
              <a:xfrm>
                <a:off x="1662555" y="5806510"/>
                <a:ext cx="4975362" cy="4919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  <a:sym typeface="Wingdings" panose="05000000000000000000" pitchFamily="2" charset="2"/>
                  </a:rPr>
                  <a:t>enhancement of collisions 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kumimoji="0" lang="en-US" altLang="zh-CN" sz="1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Δ</m:t>
                            </m:r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U</m:t>
                            </m:r>
                          </m:sub>
                          <m:sup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 </m:t>
                            </m:r>
                          </m:sup>
                        </m:sSubSup>
                      </m:num>
                      <m:den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𝑁</m:t>
                        </m:r>
                      </m:den>
                    </m:f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≈</m:t>
                    </m:r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𝑁</m:t>
                        </m:r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−1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itchFamily="2" charset="-122"/>
                        <a:cs typeface="+mn-cs"/>
                      </a:rPr>
                      <m:t>𝑈</m:t>
                    </m:r>
                  </m:oMath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61AE20C-BFF7-92B7-B79E-BF0777859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55" y="5806510"/>
                <a:ext cx="4975362" cy="491994"/>
              </a:xfrm>
              <a:prstGeom prst="rect">
                <a:avLst/>
              </a:prstGeom>
              <a:blipFill>
                <a:blip r:embed="rId8"/>
                <a:stretch>
                  <a:fillRect l="-1103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95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AutoShape 60"/>
          <p:cNvSpPr>
            <a:spLocks noChangeArrowheads="1"/>
          </p:cNvSpPr>
          <p:nvPr/>
        </p:nvSpPr>
        <p:spPr bwMode="auto">
          <a:xfrm>
            <a:off x="881600" y="2622495"/>
            <a:ext cx="3494855" cy="822967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200">
              <a:solidFill>
                <a:srgbClr val="0000CC"/>
              </a:solidFill>
              <a:latin typeface="Tahoma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59"/>
              <p:cNvSpPr>
                <a:spLocks noChangeArrowheads="1"/>
              </p:cNvSpPr>
              <p:nvPr/>
            </p:nvSpPr>
            <p:spPr bwMode="auto">
              <a:xfrm>
                <a:off x="876136" y="2798058"/>
                <a:ext cx="3944846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342900" indent="-342900" eaLnBrk="1" hangingPunct="1">
                  <a:spcBef>
                    <a:spcPct val="0"/>
                  </a:spcBef>
                </a:pPr>
                <a:r>
                  <a:rPr lang="en-US" altLang="zh-CN" sz="2200" dirty="0">
                    <a:solidFill>
                      <a:srgbClr val="0000CC"/>
                    </a:solidFill>
                    <a:latin typeface="Tahoma" pitchFamily="34" charset="0"/>
                    <a:sym typeface="Wingdings" panose="05000000000000000000" pitchFamily="2" charset="2"/>
                  </a:rPr>
                  <a:t>1/S-effect</a:t>
                </a:r>
                <a:r>
                  <a:rPr lang="en-US" altLang="zh-CN" sz="2200" b="0" dirty="0">
                    <a:solidFill>
                      <a:srgbClr val="0000CC"/>
                    </a:solidFill>
                    <a:latin typeface="Tahoma" pitchFamily="34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zh-CN" alt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en-US" altLang="zh-CN" sz="2000" b="0" dirty="0">
                    <a:solidFill>
                      <a:srgbClr val="0000CC"/>
                    </a:solidFill>
                    <a:latin typeface="Tahoma" pitchFamily="34" charset="0"/>
                    <a:sym typeface="Wingdings" panose="05000000000000000000" pitchFamily="2" charset="2"/>
                  </a:rPr>
                  <a:t>        </a:t>
                </a:r>
                <a:endParaRPr lang="en-US" altLang="zh-CN" sz="2000" dirty="0">
                  <a:solidFill>
                    <a:srgbClr val="0000CC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26626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136" y="2798058"/>
                <a:ext cx="3944846" cy="430887"/>
              </a:xfrm>
              <a:prstGeom prst="rect">
                <a:avLst/>
              </a:prstGeom>
              <a:blipFill>
                <a:blip r:embed="rId3"/>
                <a:stretch>
                  <a:fillRect l="-2164" t="-9859" b="-2957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467F10E2-DC52-4F8D-AD98-E8459F22D4BD}" type="slidenum">
              <a:rPr lang="en-US" altLang="zh-CN" sz="1400" smtClean="0">
                <a:solidFill>
                  <a:srgbClr val="0000CC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375535" y="438657"/>
            <a:ext cx="8305800" cy="455613"/>
          </a:xfrm>
        </p:spPr>
        <p:txBody>
          <a:bodyPr/>
          <a:lstStyle/>
          <a:p>
            <a:pPr eaLnBrk="1" hangingPunct="1"/>
            <a:r>
              <a:rPr lang="en-US" altLang="zh-CN" sz="2600" u="sng" dirty="0">
                <a:solidFill>
                  <a:schemeClr val="tx1"/>
                </a:solidFill>
                <a:latin typeface="Tahoma" pitchFamily="34" charset="0"/>
                <a:sym typeface="Wingdings" pitchFamily="2" charset="2"/>
              </a:rPr>
              <a:t>Large S in transition metal oxides - classic</a:t>
            </a:r>
            <a:r>
              <a:rPr lang="en-US" altLang="zh-CN" sz="2600" b="1" u="sng" dirty="0">
                <a:solidFill>
                  <a:schemeClr val="tx1"/>
                </a:solidFill>
                <a:latin typeface="Tahoma" pitchFamily="34" charset="0"/>
                <a:sym typeface="Wingdings" pitchFamily="2" charset="2"/>
              </a:rPr>
              <a:t>  </a:t>
            </a:r>
            <a:endParaRPr lang="en-US" altLang="zh-CN" sz="2600" b="1" u="sng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6630" name="Text Box 54"/>
          <p:cNvSpPr txBox="1">
            <a:spLocks noChangeArrowheads="1"/>
          </p:cNvSpPr>
          <p:nvPr/>
        </p:nvSpPr>
        <p:spPr bwMode="auto">
          <a:xfrm>
            <a:off x="874190" y="1201510"/>
            <a:ext cx="642456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altLang="zh-CN" sz="2200" dirty="0">
                <a:solidFill>
                  <a:srgbClr val="0000CC"/>
                </a:solidFill>
                <a:latin typeface="Tahoma" pitchFamily="34" charset="0"/>
              </a:rPr>
              <a:t>Large spin magnitude 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</a:rPr>
              <a:t>from </a:t>
            </a:r>
            <a:r>
              <a:rPr lang="en-US" altLang="zh-CN" sz="2200" b="0" dirty="0" err="1">
                <a:solidFill>
                  <a:srgbClr val="0000CC"/>
                </a:solidFill>
                <a:latin typeface="Tahoma" pitchFamily="34" charset="0"/>
              </a:rPr>
              <a:t>Hund’s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</a:rPr>
              <a:t> coupling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sym typeface="Wingdings" pitchFamily="2" charset="2"/>
              </a:rPr>
              <a:t>.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</a:rPr>
              <a:t> </a:t>
            </a:r>
          </a:p>
        </p:txBody>
      </p:sp>
      <p:pic>
        <p:nvPicPr>
          <p:cNvPr id="2663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580" y="2798058"/>
            <a:ext cx="2845490" cy="2426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634" name="Object 57"/>
              <p:cNvSpPr txBox="1"/>
              <p:nvPr/>
            </p:nvSpPr>
            <p:spPr bwMode="auto">
              <a:xfrm>
                <a:off x="1401893" y="4608552"/>
                <a:ext cx="3516313" cy="6016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6634" name="Object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1893" y="4608552"/>
                <a:ext cx="3516313" cy="601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35" name="Rectangle 61"/>
          <p:cNvSpPr>
            <a:spLocks noChangeArrowheads="1"/>
          </p:cNvSpPr>
          <p:nvPr/>
        </p:nvSpPr>
        <p:spPr bwMode="auto">
          <a:xfrm>
            <a:off x="876135" y="3928265"/>
            <a:ext cx="40386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dirty="0">
                <a:solidFill>
                  <a:srgbClr val="0000CC"/>
                </a:solidFill>
                <a:latin typeface="Tahoma" pitchFamily="34" charset="0"/>
              </a:rPr>
              <a:t> 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</a:rPr>
              <a:t>Bilinear exchange dominates</a:t>
            </a:r>
            <a:endParaRPr lang="en-US" altLang="zh-CN" sz="22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888926" y="5639894"/>
            <a:ext cx="5715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600" b="0" kern="0" dirty="0">
                <a:solidFill>
                  <a:srgbClr val="000000"/>
                </a:solidFill>
              </a:rPr>
              <a:t>C. Wu, Physics 3, 92 (2010).</a:t>
            </a:r>
          </a:p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sz="1600" b="0" dirty="0">
                <a:solidFill>
                  <a:schemeClr val="tx1"/>
                </a:solidFill>
                <a:ea typeface="宋体" pitchFamily="2" charset="-122"/>
              </a:rPr>
              <a:t>C. Wu, Nature Physics 8, 784 (2012) (News and Views).</a:t>
            </a:r>
            <a:endParaRPr lang="en-US" altLang="zh-CN" sz="1600" b="0" kern="0" dirty="0">
              <a:solidFill>
                <a:schemeClr val="tx1"/>
              </a:solidFill>
            </a:endParaRPr>
          </a:p>
        </p:txBody>
      </p:sp>
      <p:sp>
        <p:nvSpPr>
          <p:cNvPr id="13" name="Rectangle 59"/>
          <p:cNvSpPr>
            <a:spLocks noChangeArrowheads="1"/>
          </p:cNvSpPr>
          <p:nvPr/>
        </p:nvSpPr>
        <p:spPr bwMode="auto">
          <a:xfrm>
            <a:off x="874707" y="1931205"/>
            <a:ext cx="650085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</a:rPr>
              <a:t> Inter-site coupling: exchange </a:t>
            </a:r>
            <a:r>
              <a:rPr lang="en-US" altLang="zh-CN" sz="2200" dirty="0">
                <a:solidFill>
                  <a:srgbClr val="0000CC"/>
                </a:solidFill>
                <a:latin typeface="Tahoma" pitchFamily="34" charset="0"/>
              </a:rPr>
              <a:t>a single pair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</a:rPr>
              <a:t>. 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sym typeface="Wingdings" panose="05000000000000000000" pitchFamily="2" charset="2"/>
              </a:rPr>
              <a:t>         </a:t>
            </a:r>
            <a:endParaRPr lang="en-US" altLang="zh-CN" sz="2200" dirty="0">
              <a:solidFill>
                <a:srgbClr val="0000CC"/>
              </a:solidFill>
              <a:latin typeface="Tahoma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4942B-AF89-C428-3AF7-6F7EFB907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>
            <a:extLst>
              <a:ext uri="{FF2B5EF4-FFF2-40B4-BE49-F238E27FC236}">
                <a16:creationId xmlns:a16="http://schemas.microsoft.com/office/drawing/2014/main" id="{AB80BFF5-08CD-1807-17A7-E9014F43D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964" y="1957609"/>
            <a:ext cx="3798888" cy="3382889"/>
          </a:xfrm>
          <a:prstGeom prst="rect">
            <a:avLst/>
          </a:prstGeom>
        </p:spPr>
      </p:pic>
      <p:sp>
        <p:nvSpPr>
          <p:cNvPr id="78857" name="Rectangle 2">
            <a:extLst>
              <a:ext uri="{FF2B5EF4-FFF2-40B4-BE49-F238E27FC236}">
                <a16:creationId xmlns:a16="http://schemas.microsoft.com/office/drawing/2014/main" id="{B24E5327-7CFC-B6C0-D43A-44FE8A0E5E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9442" y="158568"/>
            <a:ext cx="7184525" cy="853457"/>
          </a:xfrm>
        </p:spPr>
        <p:txBody>
          <a:bodyPr/>
          <a:lstStyle/>
          <a:p>
            <a:r>
              <a:rPr lang="en-US" altLang="zh-CN" sz="2800" u="sng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Convergence of itinerancy and locality</a:t>
            </a:r>
            <a:endParaRPr lang="ru-RU" altLang="zh-CN" sz="2800" u="sng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26">
                <a:extLst>
                  <a:ext uri="{FF2B5EF4-FFF2-40B4-BE49-F238E27FC236}">
                    <a16:creationId xmlns:a16="http://schemas.microsoft.com/office/drawing/2014/main" id="{D06A8D79-E708-BE86-2C1E-F0FD2CA142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9770" y="862080"/>
                <a:ext cx="6461135" cy="785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Relative band width</a:t>
                </a: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宋体" pitchFamily="2" charset="-122"/>
                    <a:cs typeface="+mn-cs"/>
                  </a:rPr>
                  <a:t>: 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</m:sub>
                      <m:sup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</m:sup>
                    </m:sSubSup>
                    <m:r>
                      <a:rPr kumimoji="0" lang="en-US" altLang="zh-CN" sz="2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𝐸</m:t>
                            </m:r>
                          </m:e>
                          <m:sub>
                            <m:r>
                              <a:rPr kumimoji="0" lang="en-US" altLang="zh-CN" sz="2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/〈</m:t>
                    </m:r>
                    <m:sSubSup>
                      <m:sSubSupPr>
                        <m:ctrlP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sub>
                      <m:sup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𝑈</m:t>
                        </m:r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=0</m:t>
                        </m:r>
                      </m:sup>
                    </m:sSubSup>
                    <m:r>
                      <a:rPr kumimoji="0" lang="en-US" altLang="zh-CN" sz="2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〉</m:t>
                    </m:r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=</a:t>
                </a:r>
                <a:r>
                  <a:rPr kumimoji="0" lang="en-US" altLang="zh-CN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1 (free), 0 (infinite U)</a:t>
                </a:r>
              </a:p>
            </p:txBody>
          </p:sp>
        </mc:Choice>
        <mc:Fallback xmlns="">
          <p:sp>
            <p:nvSpPr>
              <p:cNvPr id="63" name="Text Box 26">
                <a:extLst>
                  <a:ext uri="{FF2B5EF4-FFF2-40B4-BE49-F238E27FC236}">
                    <a16:creationId xmlns:a16="http://schemas.microsoft.com/office/drawing/2014/main" id="{D06A8D79-E708-BE86-2C1E-F0FD2CA1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9770" y="862080"/>
                <a:ext cx="6461135" cy="785343"/>
              </a:xfrm>
              <a:prstGeom prst="rect">
                <a:avLst/>
              </a:prstGeom>
              <a:blipFill>
                <a:blip r:embed="rId4"/>
                <a:stretch>
                  <a:fillRect l="-1226" t="-3876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C6921A2A-8E1D-2AC7-B94C-4A6F2FEDCF52}"/>
              </a:ext>
            </a:extLst>
          </p:cNvPr>
          <p:cNvGrpSpPr/>
          <p:nvPr/>
        </p:nvGrpSpPr>
        <p:grpSpPr>
          <a:xfrm>
            <a:off x="6237539" y="3954118"/>
            <a:ext cx="2339672" cy="1110976"/>
            <a:chOff x="6292099" y="4526548"/>
            <a:chExt cx="2339672" cy="1110976"/>
          </a:xfrm>
        </p:grpSpPr>
        <p:sp>
          <p:nvSpPr>
            <p:cNvPr id="67" name="Text Box 26">
              <a:extLst>
                <a:ext uri="{FF2B5EF4-FFF2-40B4-BE49-F238E27FC236}">
                  <a16:creationId xmlns:a16="http://schemas.microsoft.com/office/drawing/2014/main" id="{A40C9121-DAF3-845F-5DF6-73A2BA4A6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4349" y="4526548"/>
              <a:ext cx="2217422" cy="1107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strong coupling: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softening of </a:t>
              </a:r>
              <a:r>
                <a:rPr kumimoji="0" lang="en-US" altLang="zh-CN" sz="2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Mottness</a:t>
              </a:r>
              <a:r>
                <a:rPr kumimoji="0" lang="en-US" altLang="zh-CN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 </a:t>
              </a:r>
            </a:p>
          </p:txBody>
        </p:sp>
        <p:sp>
          <p:nvSpPr>
            <p:cNvPr id="32" name="圆角矩形标注 31">
              <a:extLst>
                <a:ext uri="{FF2B5EF4-FFF2-40B4-BE49-F238E27FC236}">
                  <a16:creationId xmlns:a16="http://schemas.microsoft.com/office/drawing/2014/main" id="{0FA2FBAE-27A3-7D76-EEE1-F6868224EEFA}"/>
                </a:ext>
              </a:extLst>
            </p:cNvPr>
            <p:cNvSpPr/>
            <p:nvPr/>
          </p:nvSpPr>
          <p:spPr>
            <a:xfrm>
              <a:off x="6292099" y="4547822"/>
              <a:ext cx="2303529" cy="1089702"/>
            </a:xfrm>
            <a:prstGeom prst="wedgeRoundRectCallout">
              <a:avLst>
                <a:gd name="adj1" fmla="val -122771"/>
                <a:gd name="adj2" fmla="val -53983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5330FD3A-FE68-3048-33A9-4806F5B73B74}"/>
              </a:ext>
            </a:extLst>
          </p:cNvPr>
          <p:cNvSpPr/>
          <p:nvPr/>
        </p:nvSpPr>
        <p:spPr>
          <a:xfrm>
            <a:off x="3133002" y="2375884"/>
            <a:ext cx="523220" cy="2320210"/>
          </a:xfrm>
          <a:prstGeom prst="rect">
            <a:avLst/>
          </a:prstGeom>
          <a:noFill/>
        </p:spPr>
        <p:txBody>
          <a:bodyPr vert="vert"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0000"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U/t=0.5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19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FF06750-0144-B75D-3C66-7EA441FC90AA}"/>
              </a:ext>
            </a:extLst>
          </p:cNvPr>
          <p:cNvGrpSpPr/>
          <p:nvPr/>
        </p:nvGrpSpPr>
        <p:grpSpPr>
          <a:xfrm>
            <a:off x="6055630" y="2396761"/>
            <a:ext cx="2715952" cy="1261884"/>
            <a:chOff x="6182790" y="2552536"/>
            <a:chExt cx="2715952" cy="1261884"/>
          </a:xfrm>
        </p:grpSpPr>
        <p:sp>
          <p:nvSpPr>
            <p:cNvPr id="70" name="圆角矩形标注 69">
              <a:extLst>
                <a:ext uri="{FF2B5EF4-FFF2-40B4-BE49-F238E27FC236}">
                  <a16:creationId xmlns:a16="http://schemas.microsoft.com/office/drawing/2014/main" id="{301A85EC-6E7F-DEA4-FEB9-F6555B6A4F1B}"/>
                </a:ext>
              </a:extLst>
            </p:cNvPr>
            <p:cNvSpPr/>
            <p:nvPr/>
          </p:nvSpPr>
          <p:spPr>
            <a:xfrm>
              <a:off x="6182790" y="2552536"/>
              <a:ext cx="2590551" cy="1191066"/>
            </a:xfrm>
            <a:prstGeom prst="wedgeRoundRectCallout">
              <a:avLst>
                <a:gd name="adj1" fmla="val -98003"/>
                <a:gd name="adj2" fmla="val -63402"/>
                <a:gd name="adj3" fmla="val 16667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 Box 26">
                  <a:extLst>
                    <a:ext uri="{FF2B5EF4-FFF2-40B4-BE49-F238E27FC236}">
                      <a16:creationId xmlns:a16="http://schemas.microsoft.com/office/drawing/2014/main" id="{70113D3D-2C14-D6AE-4BE8-3DC2735B13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75933" y="2552536"/>
                  <a:ext cx="2522809" cy="12618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ahoma" pitchFamily="34" charset="0"/>
                      <a:ea typeface="宋体" pitchFamily="2" charset="-122"/>
                      <a:cs typeface="+mn-cs"/>
                    </a:rPr>
                    <a:t>weak coupling: enhancement of collision as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→∞</m:t>
                          </m:r>
                        </m:e>
                        <m:sup>
                          <m:r>
                            <a:rPr kumimoji="0" lang="en-US" altLang="zh-CN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</m:sup>
                      </m:sSup>
                    </m:oMath>
                  </a14:m>
                  <a:endPara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2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75933" y="2552536"/>
                  <a:ext cx="2522809" cy="126188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140" t="-2899"/>
                  </a:stretch>
                </a:blipFill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Text Box 26">
            <a:extLst>
              <a:ext uri="{FF2B5EF4-FFF2-40B4-BE49-F238E27FC236}">
                <a16:creationId xmlns:a16="http://schemas.microsoft.com/office/drawing/2014/main" id="{5D3CC147-AAF7-8E8A-CC77-6C111C6C7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910" y="4910098"/>
            <a:ext cx="5538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N=</a:t>
            </a:r>
          </a:p>
        </p:txBody>
      </p:sp>
      <p:sp>
        <p:nvSpPr>
          <p:cNvPr id="17" name="Text Box 26">
            <a:extLst>
              <a:ext uri="{FF2B5EF4-FFF2-40B4-BE49-F238E27FC236}">
                <a16:creationId xmlns:a16="http://schemas.microsoft.com/office/drawing/2014/main" id="{C5537FB5-9AF9-C1CB-6E41-7C1C01C7F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788" y="2619679"/>
            <a:ext cx="16732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1D SU(N)</a:t>
            </a:r>
          </a:p>
        </p:txBody>
      </p:sp>
      <p:sp>
        <p:nvSpPr>
          <p:cNvPr id="22" name="AutoShape 2">
            <a:extLst>
              <a:ext uri="{FF2B5EF4-FFF2-40B4-BE49-F238E27FC236}">
                <a16:creationId xmlns:a16="http://schemas.microsoft.com/office/drawing/2014/main" id="{26098FF3-4917-8B3F-6733-36E5ABBB9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43" y="5502871"/>
            <a:ext cx="7336011" cy="1089702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hape 109">
                <a:extLst>
                  <a:ext uri="{FF2B5EF4-FFF2-40B4-BE49-F238E27FC236}">
                    <a16:creationId xmlns:a16="http://schemas.microsoft.com/office/drawing/2014/main" id="{91CC3D81-D059-B496-1CF7-1AAF8FF57ED6}"/>
                  </a:ext>
                </a:extLst>
              </p:cNvPr>
              <p:cNvSpPr txBox="1"/>
              <p:nvPr/>
            </p:nvSpPr>
            <p:spPr>
              <a:xfrm>
                <a:off x="927677" y="5542958"/>
                <a:ext cx="7471432" cy="1079296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universal limit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𝑁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→∞</m:t>
                        </m:r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kumimoji="0" lang="e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?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lim</m:t>
                        </m:r>
                      </m:e>
                      <m:lim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𝑢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→0</m:t>
                        </m:r>
                      </m:lim>
                    </m:limLow>
                    <m:func>
                      <m:func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altLang="zh-CN" sz="24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lim</m:t>
                            </m:r>
                          </m:e>
                          <m:lim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𝑁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𝑅</m:t>
                            </m:r>
                          </m:sub>
                        </m:s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(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𝑁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,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𝑢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)≠</m:t>
                        </m:r>
                        <m:func>
                          <m:funcPr>
                            <m:ctrlP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𝑅</m:t>
                                </m:r>
                              </m:sub>
                            </m:s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 (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𝑁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, 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𝑢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=0)</m:t>
                            </m:r>
                          </m:fName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 </m:t>
                            </m:r>
                          </m:e>
                        </m:func>
                      </m:e>
                    </m:func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⁡</m:t>
                    </m:r>
                  </m:oMath>
                </a14:m>
                <a:endParaRPr kumimoji="0" lang="e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ahoma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" name="Shape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77" y="5542958"/>
                <a:ext cx="7471432" cy="1079296"/>
              </a:xfrm>
              <a:prstGeom prst="rect">
                <a:avLst/>
              </a:prstGeom>
              <a:blipFill>
                <a:blip r:embed="rId7"/>
                <a:stretch>
                  <a:fillRect l="-1060" t="-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906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49C65-5088-9BD2-7F0A-CF3B3AE6B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>
            <a:extLst>
              <a:ext uri="{FF2B5EF4-FFF2-40B4-BE49-F238E27FC236}">
                <a16:creationId xmlns:a16="http://schemas.microsoft.com/office/drawing/2014/main" id="{F84D045B-5875-67B1-FB43-D5C0FCA09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50" y="241385"/>
            <a:ext cx="8532812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Tahoma" pitchFamily="34" charset="0"/>
              </a:rPr>
              <a:t>The AF structure factor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62D0DD7-E279-75CD-DC0F-6DAD7E02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305550"/>
            <a:ext cx="2133600" cy="47625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C6AC50-BD08-4F44-BCEB-63AE8C064CBB}" type="slidenum">
              <a:rPr kumimoji="0" lang="en-US" altLang="zh-CN" sz="14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23">
                <a:extLst>
                  <a:ext uri="{FF2B5EF4-FFF2-40B4-BE49-F238E27FC236}">
                    <a16:creationId xmlns:a16="http://schemas.microsoft.com/office/drawing/2014/main" id="{18D774B2-7B0E-73B8-6768-069EF9E9E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610" y="1124700"/>
                <a:ext cx="7465650" cy="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algn="l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 Opposite dependences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𝑆</m:t>
                        </m:r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(</m:t>
                        </m:r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𝜋</m:t>
                        </m:r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)</m:t>
                        </m:r>
                      </m:e>
                      <m:sup>
                        <m:r>
                          <a:rPr kumimoji="0" lang="en-US" altLang="zh-CN" sz="2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itchFamily="2" charset="-122"/>
                            <a:cs typeface="+mn-cs"/>
                          </a:rPr>
                          <m:t> </m:t>
                        </m:r>
                      </m:sup>
                    </m:sSup>
                  </m:oMath>
                </a14:m>
                <a:r>
                  <a:rPr kumimoji="0" lang="en-US" altLang="zh-CN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ahoma" pitchFamily="34" charset="0"/>
                    <a:ea typeface="宋体" pitchFamily="2" charset="-122"/>
                    <a:cs typeface="+mn-cs"/>
                  </a:rPr>
                  <a:t>on N from the strong (local moment) and weak (itinerancy) interaction regimes. </a:t>
                </a:r>
              </a:p>
            </p:txBody>
          </p:sp>
        </mc:Choice>
        <mc:Fallback xmlns="">
          <p:sp>
            <p:nvSpPr>
              <p:cNvPr id="1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9610" y="1124700"/>
                <a:ext cx="7465650" cy="769441"/>
              </a:xfrm>
              <a:prstGeom prst="rect">
                <a:avLst/>
              </a:prstGeom>
              <a:blipFill rotWithShape="0">
                <a:blip r:embed="rId2"/>
                <a:stretch>
                  <a:fillRect l="-1143" t="-6299" r="-571" b="-157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B72CBFB4-98B0-DF57-2BE4-1F1D0094B544}"/>
              </a:ext>
            </a:extLst>
          </p:cNvPr>
          <p:cNvGrpSpPr/>
          <p:nvPr/>
        </p:nvGrpSpPr>
        <p:grpSpPr>
          <a:xfrm>
            <a:off x="1184820" y="2660900"/>
            <a:ext cx="6229150" cy="3072400"/>
            <a:chOff x="1077145" y="3150030"/>
            <a:chExt cx="6375230" cy="316211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0F17D86-ECB9-4410-6748-4D200743C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7145" y="3150030"/>
              <a:ext cx="6375230" cy="31621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6">
                  <a:extLst>
                    <a:ext uri="{FF2B5EF4-FFF2-40B4-BE49-F238E27FC236}">
                      <a16:creationId xmlns:a16="http://schemas.microsoft.com/office/drawing/2014/main" id="{2AD04A7F-2606-53E5-46E5-95A0168BE3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6105" y="3813050"/>
                  <a:ext cx="1228960" cy="6636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algn="l"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algn="l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algn="l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algn="l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algn="l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</m:ctrlPr>
                          </m:sSupPr>
                          <m:e>
                            <m:eqArr>
                              <m:eqArrPr>
                                <m:ctrlP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itchFamily="2" charset="-122"/>
                                    <a:cs typeface="+mn-cs"/>
                                  </a:rPr>
                                </m:ctrlPr>
                              </m:eqArrP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itchFamily="2" charset="-122"/>
                                    <a:cs typeface="+mn-cs"/>
                                  </a:rPr>
                                  <m:t>𝑈</m:t>
                                </m:r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itchFamily="2" charset="-122"/>
                                    <a:cs typeface="+mn-cs"/>
                                  </a:rPr>
                                  <m:t>=15,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itchFamily="2" charset="-122"/>
                                    <a:cs typeface="+mn-cs"/>
                                  </a:rPr>
                                  <m:t>𝛽</m:t>
                                </m:r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宋体" pitchFamily="2" charset="-122"/>
                                    <a:cs typeface="+mn-cs"/>
                                  </a:rPr>
                                  <m:t>=30</m:t>
                                </m:r>
                              </m:e>
                            </m:eqAr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宋体" pitchFamily="2" charset="-122"/>
                                <a:cs typeface="+mn-cs"/>
                              </a:rPr>
                              <m:t> </m:t>
                            </m:r>
                          </m:sup>
                        </m:sSup>
                      </m:oMath>
                    </m:oMathPara>
                  </a14:m>
                  <a:endParaRPr kumimoji="0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宋体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6105" y="3813050"/>
                  <a:ext cx="1228960" cy="6636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9493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FBBDC-868F-0282-11C2-23291AFA1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5">
            <a:extLst>
              <a:ext uri="{FF2B5EF4-FFF2-40B4-BE49-F238E27FC236}">
                <a16:creationId xmlns:a16="http://schemas.microsoft.com/office/drawing/2014/main" id="{C11381C9-34B3-AA60-346F-FDA0610B9287}"/>
              </a:ext>
            </a:extLst>
          </p:cNvPr>
          <p:cNvSpPr/>
          <p:nvPr/>
        </p:nvSpPr>
        <p:spPr>
          <a:xfrm>
            <a:off x="490797" y="4718580"/>
            <a:ext cx="2737028" cy="1552390"/>
          </a:xfrm>
          <a:prstGeom prst="ellipse">
            <a:avLst/>
          </a:prstGeom>
          <a:solidFill>
            <a:srgbClr val="FBFE7E"/>
          </a:solidFill>
          <a:ln w="38100">
            <a:noFill/>
          </a:ln>
          <a:effectLst>
            <a:glow rad="101600">
              <a:srgbClr val="FFC000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4C91F8F8-EC11-E0B5-3C9D-A655769C83D7}"/>
              </a:ext>
            </a:extLst>
          </p:cNvPr>
          <p:cNvSpPr/>
          <p:nvPr/>
        </p:nvSpPr>
        <p:spPr>
          <a:xfrm>
            <a:off x="5877770" y="4657960"/>
            <a:ext cx="2930191" cy="1682010"/>
          </a:xfrm>
          <a:prstGeom prst="ellipse">
            <a:avLst/>
          </a:prstGeom>
          <a:solidFill>
            <a:srgbClr val="FBFE7E"/>
          </a:solidFill>
          <a:ln w="38100">
            <a:noFill/>
          </a:ln>
          <a:effectLst>
            <a:glow rad="101600">
              <a:srgbClr val="FFC000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DA785E44-9B5D-EBBD-A18F-F9BAED82A85A}"/>
              </a:ext>
            </a:extLst>
          </p:cNvPr>
          <p:cNvSpPr/>
          <p:nvPr/>
        </p:nvSpPr>
        <p:spPr>
          <a:xfrm>
            <a:off x="2962973" y="548625"/>
            <a:ext cx="2737028" cy="1552390"/>
          </a:xfrm>
          <a:prstGeom prst="ellipse">
            <a:avLst/>
          </a:prstGeom>
          <a:solidFill>
            <a:srgbClr val="FBFE7E"/>
          </a:solidFill>
          <a:ln w="38100">
            <a:noFill/>
          </a:ln>
          <a:effectLst>
            <a:glow rad="101600">
              <a:srgbClr val="FFC000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2" name="Text Box 26">
            <a:extLst>
              <a:ext uri="{FF2B5EF4-FFF2-40B4-BE49-F238E27FC236}">
                <a16:creationId xmlns:a16="http://schemas.microsoft.com/office/drawing/2014/main" id="{BD6E8ED7-106D-926D-BD3A-F8231D700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015" y="971080"/>
            <a:ext cx="24581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SO(5)/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Sp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(4), SO(7), and G2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Text Box 26">
            <a:extLst>
              <a:ext uri="{FF2B5EF4-FFF2-40B4-BE49-F238E27FC236}">
                <a16:creationId xmlns:a16="http://schemas.microsoft.com/office/drawing/2014/main" id="{F50C3C6A-2F12-EF80-14D9-CAD6C33B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884" y="5139794"/>
            <a:ext cx="262261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3250A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SU(N) Hubbard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3250A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Model </a:t>
            </a: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CE25D7A4-A5F4-8916-B036-2221EBD9E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41" y="5288624"/>
            <a:ext cx="22094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Quartetting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8400A762-9DD9-3D97-4389-B39B794810D5}"/>
              </a:ext>
            </a:extLst>
          </p:cNvPr>
          <p:cNvSpPr/>
          <p:nvPr/>
        </p:nvSpPr>
        <p:spPr>
          <a:xfrm>
            <a:off x="3032601" y="2913987"/>
            <a:ext cx="2921979" cy="1660561"/>
          </a:xfrm>
          <a:prstGeom prst="ellipse">
            <a:avLst/>
          </a:prstGeom>
          <a:solidFill>
            <a:srgbClr val="FBFE7E"/>
          </a:solidFill>
          <a:ln w="38100">
            <a:noFill/>
          </a:ln>
          <a:effectLst>
            <a:glow rad="101600">
              <a:srgbClr val="FFC000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9" name="Text Box 26">
            <a:extLst>
              <a:ext uri="{FF2B5EF4-FFF2-40B4-BE49-F238E27FC236}">
                <a16:creationId xmlns:a16="http://schemas.microsoft.com/office/drawing/2014/main" id="{BF955667-35C5-8315-DA05-8CCEB7C2C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268" y="3359415"/>
            <a:ext cx="27670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High symmetry fermion systems</a:t>
            </a: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68F4D918-82E8-AC08-0344-31E1DFD210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4712" y="2200037"/>
            <a:ext cx="0" cy="5971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F444F907-1105-65BE-8EA9-A81E253E5F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2556" y="4119206"/>
            <a:ext cx="605399" cy="52735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DBBAF7C0-C4DE-508A-9968-ACEFA57E0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226" y="4120468"/>
            <a:ext cx="630526" cy="52735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008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EE3B0-2424-AC44-E5B2-C546AF1DE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94BA14-F94F-2259-6719-407C89C85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95" y="480591"/>
            <a:ext cx="7719405" cy="526182"/>
          </a:xfrm>
        </p:spPr>
        <p:txBody>
          <a:bodyPr/>
          <a:lstStyle/>
          <a:p>
            <a:r>
              <a:rPr lang="en-US" altLang="zh-CN" sz="3400" dirty="0"/>
              <a:t>Alice string and SO(4) Cheshire charge</a:t>
            </a:r>
            <a:endParaRPr lang="zh-CN" altLang="en-US" sz="3400" dirty="0"/>
          </a:p>
        </p:txBody>
      </p:sp>
      <p:sp>
        <p:nvSpPr>
          <p:cNvPr id="4" name="Text Box 104">
            <a:extLst>
              <a:ext uri="{FF2B5EF4-FFF2-40B4-BE49-F238E27FC236}">
                <a16:creationId xmlns:a16="http://schemas.microsoft.com/office/drawing/2014/main" id="{7312B554-D00B-0526-B882-2ED13AF00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68" y="4061704"/>
            <a:ext cx="75438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</a:rPr>
              <a:t>Entanglement: particle and half-quantum vortex loop!</a:t>
            </a:r>
          </a:p>
        </p:txBody>
      </p:sp>
      <p:grpSp>
        <p:nvGrpSpPr>
          <p:cNvPr id="5" name="Group 188">
            <a:extLst>
              <a:ext uri="{FF2B5EF4-FFF2-40B4-BE49-F238E27FC236}">
                <a16:creationId xmlns:a16="http://schemas.microsoft.com/office/drawing/2014/main" id="{488D64F5-1DFF-A2EE-A16F-0B507B6A72A2}"/>
              </a:ext>
            </a:extLst>
          </p:cNvPr>
          <p:cNvGrpSpPr>
            <a:grpSpLocks/>
          </p:cNvGrpSpPr>
          <p:nvPr/>
        </p:nvGrpSpPr>
        <p:grpSpPr bwMode="auto">
          <a:xfrm>
            <a:off x="1431355" y="4767685"/>
            <a:ext cx="5867400" cy="1676400"/>
            <a:chOff x="720" y="2928"/>
            <a:chExt cx="3696" cy="1056"/>
          </a:xfrm>
        </p:grpSpPr>
        <p:sp>
          <p:nvSpPr>
            <p:cNvPr id="6" name="Oval 105">
              <a:extLst>
                <a:ext uri="{FF2B5EF4-FFF2-40B4-BE49-F238E27FC236}">
                  <a16:creationId xmlns:a16="http://schemas.microsoft.com/office/drawing/2014/main" id="{48F68072-4CDC-D58E-AAB6-EEA49FF70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129"/>
              <a:ext cx="658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38">
              <a:extLst>
                <a:ext uri="{FF2B5EF4-FFF2-40B4-BE49-F238E27FC236}">
                  <a16:creationId xmlns:a16="http://schemas.microsoft.com/office/drawing/2014/main" id="{8B1D6CEB-9E0F-BF18-991C-C48BC3E41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" y="3840"/>
              <a:ext cx="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Oval 139">
              <a:extLst>
                <a:ext uri="{FF2B5EF4-FFF2-40B4-BE49-F238E27FC236}">
                  <a16:creationId xmlns:a16="http://schemas.microsoft.com/office/drawing/2014/main" id="{3E199AB5-3D96-9EE5-8CDF-285DFAC71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3790"/>
              <a:ext cx="145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48">
              <a:extLst>
                <a:ext uri="{FF2B5EF4-FFF2-40B4-BE49-F238E27FC236}">
                  <a16:creationId xmlns:a16="http://schemas.microsoft.com/office/drawing/2014/main" id="{64764E7F-2F8B-DCA9-02B7-1B42EC266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1" y="3481"/>
              <a:ext cx="6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Oval 149">
              <a:extLst>
                <a:ext uri="{FF2B5EF4-FFF2-40B4-BE49-F238E27FC236}">
                  <a16:creationId xmlns:a16="http://schemas.microsoft.com/office/drawing/2014/main" id="{4D04963D-9759-AFD2-108E-96F18BCA2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3373"/>
              <a:ext cx="658" cy="352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50">
              <a:extLst>
                <a:ext uri="{FF2B5EF4-FFF2-40B4-BE49-F238E27FC236}">
                  <a16:creationId xmlns:a16="http://schemas.microsoft.com/office/drawing/2014/main" id="{769070A9-D346-D556-D993-23DCB3BC3A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3" y="3072"/>
              <a:ext cx="2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151">
              <a:extLst>
                <a:ext uri="{FF2B5EF4-FFF2-40B4-BE49-F238E27FC236}">
                  <a16:creationId xmlns:a16="http://schemas.microsoft.com/office/drawing/2014/main" id="{ADD709B7-56EB-E64C-010A-F01DA6784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3029"/>
              <a:ext cx="144" cy="143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" name="Object 153">
              <a:extLst>
                <a:ext uri="{FF2B5EF4-FFF2-40B4-BE49-F238E27FC236}">
                  <a16:creationId xmlns:a16="http://schemas.microsoft.com/office/drawing/2014/main" id="{05B3E153-F375-6D34-4CE5-2510CC0234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53" y="3415"/>
            <a:ext cx="127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14300" imgH="101600" progId="Equation.3">
                    <p:embed/>
                  </p:oleObj>
                </mc:Choice>
                <mc:Fallback>
                  <p:oleObj name="Equation" r:id="rId3" imgW="114300" imgH="101600" progId="Equation.3">
                    <p:embed/>
                    <p:pic>
                      <p:nvPicPr>
                        <p:cNvPr id="488601" name="Object 153">
                          <a:extLst>
                            <a:ext uri="{FF2B5EF4-FFF2-40B4-BE49-F238E27FC236}">
                              <a16:creationId xmlns:a16="http://schemas.microsoft.com/office/drawing/2014/main" id="{BA50C622-FE05-691B-7606-AF5580FD04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3" y="3415"/>
                          <a:ext cx="127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Oval 154">
              <a:extLst>
                <a:ext uri="{FF2B5EF4-FFF2-40B4-BE49-F238E27FC236}">
                  <a16:creationId xmlns:a16="http://schemas.microsoft.com/office/drawing/2014/main" id="{75FDFE60-82D3-C0FA-AF33-B68548DA1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3330"/>
              <a:ext cx="658" cy="352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5">
              <a:extLst>
                <a:ext uri="{FF2B5EF4-FFF2-40B4-BE49-F238E27FC236}">
                  <a16:creationId xmlns:a16="http://schemas.microsoft.com/office/drawing/2014/main" id="{4C6FB2EB-6C77-EEC0-9832-4E99075CA6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1" y="3029"/>
              <a:ext cx="2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156">
              <a:extLst>
                <a:ext uri="{FF2B5EF4-FFF2-40B4-BE49-F238E27FC236}">
                  <a16:creationId xmlns:a16="http://schemas.microsoft.com/office/drawing/2014/main" id="{80A372D0-C9E1-3ABE-D74B-93BEC677A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2986"/>
              <a:ext cx="144" cy="14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80">
              <a:extLst>
                <a:ext uri="{FF2B5EF4-FFF2-40B4-BE49-F238E27FC236}">
                  <a16:creationId xmlns:a16="http://schemas.microsoft.com/office/drawing/2014/main" id="{88BB98CE-C1AE-E24A-9A96-925248190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4" y="2928"/>
              <a:ext cx="0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81">
              <a:extLst>
                <a:ext uri="{FF2B5EF4-FFF2-40B4-BE49-F238E27FC236}">
                  <a16:creationId xmlns:a16="http://schemas.microsoft.com/office/drawing/2014/main" id="{9EA05DFF-35FB-5F72-CD71-637EE00603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4" y="3481"/>
              <a:ext cx="0" cy="2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82">
              <a:extLst>
                <a:ext uri="{FF2B5EF4-FFF2-40B4-BE49-F238E27FC236}">
                  <a16:creationId xmlns:a16="http://schemas.microsoft.com/office/drawing/2014/main" id="{EF927D2E-29EC-9312-29B6-F0FB2E61F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5" y="3230"/>
              <a:ext cx="0" cy="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3">
              <a:extLst>
                <a:ext uri="{FF2B5EF4-FFF2-40B4-BE49-F238E27FC236}">
                  <a16:creationId xmlns:a16="http://schemas.microsoft.com/office/drawing/2014/main" id="{158347E0-AD9A-FF97-5E86-45D491D7D1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5" y="3733"/>
              <a:ext cx="0" cy="2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84">
              <a:extLst>
                <a:ext uri="{FF2B5EF4-FFF2-40B4-BE49-F238E27FC236}">
                  <a16:creationId xmlns:a16="http://schemas.microsoft.com/office/drawing/2014/main" id="{F752C7FD-801B-6A65-9930-30C9F3DD9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3187"/>
              <a:ext cx="0" cy="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85">
              <a:extLst>
                <a:ext uri="{FF2B5EF4-FFF2-40B4-BE49-F238E27FC236}">
                  <a16:creationId xmlns:a16="http://schemas.microsoft.com/office/drawing/2014/main" id="{377E3529-6154-1601-79B6-56699A1414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2" y="3682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C3E9642E-94F8-84E0-137A-E01F86466D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947393"/>
              </p:ext>
            </p:extLst>
          </p:nvPr>
        </p:nvGraphicFramePr>
        <p:xfrm>
          <a:off x="5340100" y="1547155"/>
          <a:ext cx="3141663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7680" imgH="1206360" progId="Equation.3">
                  <p:embed/>
                </p:oleObj>
              </mc:Choice>
              <mc:Fallback>
                <p:oleObj name="Equation" r:id="rId5" imgW="1777680" imgH="1206360" progId="Equation.3">
                  <p:embed/>
                  <p:pic>
                    <p:nvPicPr>
                      <p:cNvPr id="601093" name="Object 5">
                        <a:extLst>
                          <a:ext uri="{FF2B5EF4-FFF2-40B4-BE49-F238E27FC236}">
                            <a16:creationId xmlns:a16="http://schemas.microsoft.com/office/drawing/2014/main" id="{15028185-1A6D-EEE5-AE75-38739AEC6B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100" y="1547155"/>
                        <a:ext cx="3141663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100">
            <a:extLst>
              <a:ext uri="{FF2B5EF4-FFF2-40B4-BE49-F238E27FC236}">
                <a16:creationId xmlns:a16="http://schemas.microsoft.com/office/drawing/2014/main" id="{918FD2F5-096C-8C70-DE87-2E5411B82E3D}"/>
              </a:ext>
            </a:extLst>
          </p:cNvPr>
          <p:cNvGrpSpPr>
            <a:grpSpLocks/>
          </p:cNvGrpSpPr>
          <p:nvPr/>
        </p:nvGrpSpPr>
        <p:grpSpPr bwMode="auto">
          <a:xfrm>
            <a:off x="983710" y="1820737"/>
            <a:ext cx="4087555" cy="1921879"/>
            <a:chOff x="720" y="2736"/>
            <a:chExt cx="2592" cy="1255"/>
          </a:xfrm>
        </p:grpSpPr>
        <p:graphicFrame>
          <p:nvGraphicFramePr>
            <p:cNvPr id="25" name="Object 54">
              <a:extLst>
                <a:ext uri="{FF2B5EF4-FFF2-40B4-BE49-F238E27FC236}">
                  <a16:creationId xmlns:a16="http://schemas.microsoft.com/office/drawing/2014/main" id="{74D6E73A-309E-45FD-0B84-E6A87E2EA4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3456"/>
            <a:ext cx="81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49160" imgH="228600" progId="Equation.3">
                    <p:embed/>
                  </p:oleObj>
                </mc:Choice>
                <mc:Fallback>
                  <p:oleObj name="Equation" r:id="rId7" imgW="749160" imgH="228600" progId="Equation.3">
                    <p:embed/>
                    <p:pic>
                      <p:nvPicPr>
                        <p:cNvPr id="601142" name="Object 54">
                          <a:extLst>
                            <a:ext uri="{FF2B5EF4-FFF2-40B4-BE49-F238E27FC236}">
                              <a16:creationId xmlns:a16="http://schemas.microsoft.com/office/drawing/2014/main" id="{E3F42FCA-3BA8-CEF4-5955-83662FCD39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456"/>
                          <a:ext cx="81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57">
              <a:extLst>
                <a:ext uri="{FF2B5EF4-FFF2-40B4-BE49-F238E27FC236}">
                  <a16:creationId xmlns:a16="http://schemas.microsoft.com/office/drawing/2014/main" id="{1676FBA5-1BF0-D8D7-7692-A379A372F1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3120"/>
            <a:ext cx="124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876240" imgH="457200" progId="Equation.3">
                    <p:embed/>
                  </p:oleObj>
                </mc:Choice>
                <mc:Fallback>
                  <p:oleObj name="Equation" r:id="rId9" imgW="876240" imgH="457200" progId="Equation.3">
                    <p:embed/>
                    <p:pic>
                      <p:nvPicPr>
                        <p:cNvPr id="601145" name="Object 57">
                          <a:extLst>
                            <a:ext uri="{FF2B5EF4-FFF2-40B4-BE49-F238E27FC236}">
                              <a16:creationId xmlns:a16="http://schemas.microsoft.com/office/drawing/2014/main" id="{A92F4BCA-C708-6638-8471-6229BBC099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120"/>
                          <a:ext cx="124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Oval 56">
              <a:extLst>
                <a:ext uri="{FF2B5EF4-FFF2-40B4-BE49-F238E27FC236}">
                  <a16:creationId xmlns:a16="http://schemas.microsoft.com/office/drawing/2014/main" id="{CAC8469D-D464-9662-9222-577B149C4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36"/>
              <a:ext cx="1229" cy="1255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59">
              <a:extLst>
                <a:ext uri="{FF2B5EF4-FFF2-40B4-BE49-F238E27FC236}">
                  <a16:creationId xmlns:a16="http://schemas.microsoft.com/office/drawing/2014/main" id="{EA1981F1-44F6-260E-25F4-0E2945F501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2" y="2784"/>
              <a:ext cx="144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" name="Object 98">
              <a:extLst>
                <a:ext uri="{FF2B5EF4-FFF2-40B4-BE49-F238E27FC236}">
                  <a16:creationId xmlns:a16="http://schemas.microsoft.com/office/drawing/2014/main" id="{36F2DEEA-0621-48B0-DF3E-79B53363EB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2" y="3024"/>
            <a:ext cx="20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26720" imgH="177480" progId="Equation.3">
                    <p:embed/>
                  </p:oleObj>
                </mc:Choice>
                <mc:Fallback>
                  <p:oleObj name="Equation" r:id="rId11" imgW="126720" imgH="177480" progId="Equation.3">
                    <p:embed/>
                    <p:pic>
                      <p:nvPicPr>
                        <p:cNvPr id="601186" name="Object 98">
                          <a:extLst>
                            <a:ext uri="{FF2B5EF4-FFF2-40B4-BE49-F238E27FC236}">
                              <a16:creationId xmlns:a16="http://schemas.microsoft.com/office/drawing/2014/main" id="{71FE0841-25FA-1152-0F50-60B075DBF9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2" y="3024"/>
                          <a:ext cx="20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Text Box 42">
            <a:extLst>
              <a:ext uri="{FF2B5EF4-FFF2-40B4-BE49-F238E27FC236}">
                <a16:creationId xmlns:a16="http://schemas.microsoft.com/office/drawing/2014/main" id="{4974BB71-8579-884B-1A6F-123FEDBF5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580" y="1211249"/>
            <a:ext cx="37682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b="0" dirty="0">
                <a:ea typeface="宋体" panose="02010600030101010101" pitchFamily="2" charset="-122"/>
              </a:rPr>
              <a:t>Wu, Hu, Zhang, </a:t>
            </a:r>
            <a:r>
              <a:rPr lang="en-US" altLang="zh-CN" sz="2000" b="0" dirty="0" err="1">
                <a:ea typeface="宋体" panose="02010600030101010101" pitchFamily="2" charset="-122"/>
              </a:rPr>
              <a:t>arxiv</a:t>
            </a:r>
            <a:r>
              <a:rPr lang="en-US" altLang="zh-CN" sz="2000" b="0" dirty="0">
                <a:ea typeface="宋体" panose="02010600030101010101" pitchFamily="2" charset="-122"/>
              </a:rPr>
              <a:t> 2005</a:t>
            </a:r>
          </a:p>
        </p:txBody>
      </p:sp>
    </p:spTree>
    <p:extLst>
      <p:ext uri="{BB962C8B-B14F-4D97-AF65-F5344CB8AC3E}">
        <p14:creationId xmlns:p14="http://schemas.microsoft.com/office/powerpoint/2010/main" val="1647559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FF4727A-624F-15E9-4DBC-3A9843BA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881C-D51E-491F-B3D7-C714CE9F78C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77860" name="AutoShape 36">
            <a:extLst>
              <a:ext uri="{FF2B5EF4-FFF2-40B4-BE49-F238E27FC236}">
                <a16:creationId xmlns:a16="http://schemas.microsoft.com/office/drawing/2014/main" id="{28BF9F5F-6189-C6EA-5CF4-B85786D46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7010400" cy="1295400"/>
          </a:xfrm>
          <a:prstGeom prst="roundRect">
            <a:avLst>
              <a:gd name="adj" fmla="val 16667"/>
            </a:avLst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033643C4-0809-1EF1-E91E-D34A0E813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609600"/>
          </a:xfrm>
        </p:spPr>
        <p:txBody>
          <a:bodyPr/>
          <a:lstStyle/>
          <a:p>
            <a:r>
              <a:rPr lang="en-US" altLang="zh-CN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g</a:t>
            </a:r>
            <a:r>
              <a:rPr lang="en-US" altLang="zh-CN" sz="28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&lt;0: s-wave quintet (S</a:t>
            </a:r>
            <a:r>
              <a:rPr lang="en-US" altLang="zh-CN" sz="28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pair</a:t>
            </a:r>
            <a:r>
              <a:rPr lang="en-US" altLang="zh-CN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=2) pairing</a:t>
            </a:r>
          </a:p>
        </p:txBody>
      </p:sp>
      <p:graphicFrame>
        <p:nvGraphicFramePr>
          <p:cNvPr id="77832" name="Object 8">
            <a:extLst>
              <a:ext uri="{FF2B5EF4-FFF2-40B4-BE49-F238E27FC236}">
                <a16:creationId xmlns:a16="http://schemas.microsoft.com/office/drawing/2014/main" id="{A7635360-9D75-6B53-355C-C0B11C551F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9138" y="30924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77832" name="Object 8">
                        <a:extLst>
                          <a:ext uri="{FF2B5EF4-FFF2-40B4-BE49-F238E27FC236}">
                            <a16:creationId xmlns:a16="http://schemas.microsoft.com/office/drawing/2014/main" id="{A7635360-9D75-6B53-355C-C0B11C551F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30924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5" name="Text Box 41">
            <a:extLst>
              <a:ext uri="{FF2B5EF4-FFF2-40B4-BE49-F238E27FC236}">
                <a16:creationId xmlns:a16="http://schemas.microsoft.com/office/drawing/2014/main" id="{0AF73AAB-28F7-1546-8C0D-8CE56C33F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68400"/>
            <a:ext cx="7543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b="0">
                <a:ea typeface="宋体" panose="02010600030101010101" pitchFamily="2" charset="-122"/>
              </a:rPr>
              <a:t> BCS theory: polar condensation;  order parameter forms an SO(5) vector.</a:t>
            </a:r>
          </a:p>
        </p:txBody>
      </p:sp>
      <p:grpSp>
        <p:nvGrpSpPr>
          <p:cNvPr id="77902" name="Group 78">
            <a:extLst>
              <a:ext uri="{FF2B5EF4-FFF2-40B4-BE49-F238E27FC236}">
                <a16:creationId xmlns:a16="http://schemas.microsoft.com/office/drawing/2014/main" id="{3300A36F-BECA-37DA-3CE4-ABBDA2680E08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657600"/>
            <a:ext cx="2286000" cy="2286000"/>
            <a:chOff x="4320" y="912"/>
            <a:chExt cx="1184" cy="1200"/>
          </a:xfrm>
        </p:grpSpPr>
        <p:sp>
          <p:nvSpPr>
            <p:cNvPr id="77875" name="Oval 51">
              <a:extLst>
                <a:ext uri="{FF2B5EF4-FFF2-40B4-BE49-F238E27FC236}">
                  <a16:creationId xmlns:a16="http://schemas.microsoft.com/office/drawing/2014/main" id="{EE12C2B6-8E80-BD94-9AA7-674705468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912"/>
              <a:ext cx="1184" cy="1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7876" name="Object 52">
              <a:extLst>
                <a:ext uri="{FF2B5EF4-FFF2-40B4-BE49-F238E27FC236}">
                  <a16:creationId xmlns:a16="http://schemas.microsoft.com/office/drawing/2014/main" id="{3689AF35-4374-821F-B612-4895BED20E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85" y="1056"/>
            <a:ext cx="21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39680" imgH="215640" progId="Equation.3">
                    <p:embed/>
                  </p:oleObj>
                </mc:Choice>
                <mc:Fallback>
                  <p:oleObj name="Equation" r:id="rId5" imgW="139680" imgH="215640" progId="Equation.3">
                    <p:embed/>
                    <p:pic>
                      <p:nvPicPr>
                        <p:cNvPr id="77876" name="Object 52">
                          <a:extLst>
                            <a:ext uri="{FF2B5EF4-FFF2-40B4-BE49-F238E27FC236}">
                              <a16:creationId xmlns:a16="http://schemas.microsoft.com/office/drawing/2014/main" id="{3689AF35-4374-821F-B612-4895BED20E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5" y="1056"/>
                          <a:ext cx="21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77" name="Object 53">
              <a:extLst>
                <a:ext uri="{FF2B5EF4-FFF2-40B4-BE49-F238E27FC236}">
                  <a16:creationId xmlns:a16="http://schemas.microsoft.com/office/drawing/2014/main" id="{F2679170-DB31-5C94-C0E6-5DEFDAC6EE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9" y="1114"/>
            <a:ext cx="213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0440" imgH="203040" progId="Equation.3">
                    <p:embed/>
                  </p:oleObj>
                </mc:Choice>
                <mc:Fallback>
                  <p:oleObj name="Equation" r:id="rId7" imgW="190440" imgH="203040" progId="Equation.3">
                    <p:embed/>
                    <p:pic>
                      <p:nvPicPr>
                        <p:cNvPr id="77877" name="Object 53">
                          <a:extLst>
                            <a:ext uri="{FF2B5EF4-FFF2-40B4-BE49-F238E27FC236}">
                              <a16:creationId xmlns:a16="http://schemas.microsoft.com/office/drawing/2014/main" id="{F2679170-DB31-5C94-C0E6-5DEFDAC6EE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9" y="1114"/>
                          <a:ext cx="213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78" name="Line 54">
              <a:extLst>
                <a:ext uri="{FF2B5EF4-FFF2-40B4-BE49-F238E27FC236}">
                  <a16:creationId xmlns:a16="http://schemas.microsoft.com/office/drawing/2014/main" id="{4820D0D6-E4B2-7C1C-01B9-76533985EE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0" y="912"/>
              <a:ext cx="6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7887" name="Object 63">
            <a:extLst>
              <a:ext uri="{FF2B5EF4-FFF2-40B4-BE49-F238E27FC236}">
                <a16:creationId xmlns:a16="http://schemas.microsoft.com/office/drawing/2014/main" id="{BEFBF726-110A-9EA3-DDA8-0DF96D7955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2513" y="2209800"/>
          <a:ext cx="649128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111480" imgH="558720" progId="Equation.3">
                  <p:embed/>
                </p:oleObj>
              </mc:Choice>
              <mc:Fallback>
                <p:oleObj name="Equation" r:id="rId9" imgW="3111480" imgH="558720" progId="Equation.3">
                  <p:embed/>
                  <p:pic>
                    <p:nvPicPr>
                      <p:cNvPr id="77887" name="Object 63">
                        <a:extLst>
                          <a:ext uri="{FF2B5EF4-FFF2-40B4-BE49-F238E27FC236}">
                            <a16:creationId xmlns:a16="http://schemas.microsoft.com/office/drawing/2014/main" id="{BEFBF726-110A-9EA3-DDA8-0DF96D7955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2209800"/>
                        <a:ext cx="649128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89" name="Text Box 65">
            <a:extLst>
              <a:ext uri="{FF2B5EF4-FFF2-40B4-BE49-F238E27FC236}">
                <a16:creationId xmlns:a16="http://schemas.microsoft.com/office/drawing/2014/main" id="{11C3185B-AA5E-F73A-B22A-A1B987232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762375"/>
            <a:ext cx="37655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ea typeface="宋体" panose="02010600030101010101" pitchFamily="2" charset="-122"/>
              </a:rPr>
              <a:t>R: charge conjugation matrix</a:t>
            </a:r>
          </a:p>
        </p:txBody>
      </p:sp>
      <p:sp>
        <p:nvSpPr>
          <p:cNvPr id="77899" name="Text Box 75">
            <a:extLst>
              <a:ext uri="{FF2B5EF4-FFF2-40B4-BE49-F238E27FC236}">
                <a16:creationId xmlns:a16="http://schemas.microsoft.com/office/drawing/2014/main" id="{DF85A3BB-C392-AFAE-F4C8-3056FD63B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0"/>
            <a:ext cx="5562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0">
                <a:solidFill>
                  <a:schemeClr val="tx1"/>
                </a:solidFill>
                <a:ea typeface="宋体" panose="02010600030101010101" pitchFamily="2" charset="-122"/>
              </a:rPr>
              <a:t>Ho and Yip, PRL 82, 247 (1999);  Wu, Hu and Zhang, 2005</a:t>
            </a:r>
            <a:r>
              <a:rPr lang="en-US" altLang="zh-CN" sz="1600" b="0">
                <a:ea typeface="宋体" panose="02010600030101010101" pitchFamily="2" charset="-122"/>
              </a:rPr>
              <a:t>.</a:t>
            </a:r>
            <a:endParaRPr lang="en-US" altLang="zh-CN" b="0">
              <a:ea typeface="宋体" panose="02010600030101010101" pitchFamily="2" charset="-122"/>
            </a:endParaRPr>
          </a:p>
        </p:txBody>
      </p:sp>
      <p:graphicFrame>
        <p:nvGraphicFramePr>
          <p:cNvPr id="77903" name="Object 79">
            <a:extLst>
              <a:ext uri="{FF2B5EF4-FFF2-40B4-BE49-F238E27FC236}">
                <a16:creationId xmlns:a16="http://schemas.microsoft.com/office/drawing/2014/main" id="{E59ABD41-0381-EDD1-D998-EE27CFD01BA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447800" y="4572000"/>
          <a:ext cx="228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15920" imgH="482400" progId="Equation.3">
                  <p:embed/>
                </p:oleObj>
              </mc:Choice>
              <mc:Fallback>
                <p:oleObj name="Equation" r:id="rId11" imgW="1015920" imgH="482400" progId="Equation.3">
                  <p:embed/>
                  <p:pic>
                    <p:nvPicPr>
                      <p:cNvPr id="77903" name="Object 79">
                        <a:extLst>
                          <a:ext uri="{FF2B5EF4-FFF2-40B4-BE49-F238E27FC236}">
                            <a16:creationId xmlns:a16="http://schemas.microsoft.com/office/drawing/2014/main" id="{E59ABD41-0381-EDD1-D998-EE27CFD01B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572000"/>
                        <a:ext cx="2286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905" name="Text Box 81">
            <a:extLst>
              <a:ext uri="{FF2B5EF4-FFF2-40B4-BE49-F238E27FC236}">
                <a16:creationId xmlns:a16="http://schemas.microsoft.com/office/drawing/2014/main" id="{8F62A579-33E8-A778-2C18-A47288C12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096000"/>
            <a:ext cx="189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0">
                <a:ea typeface="宋体" panose="02010600030101010101" pitchFamily="2" charset="-122"/>
              </a:rPr>
              <a:t>d: spin channel</a:t>
            </a:r>
          </a:p>
        </p:txBody>
      </p:sp>
    </p:spTree>
    <p:extLst>
      <p:ext uri="{BB962C8B-B14F-4D97-AF65-F5344CB8AC3E}">
        <p14:creationId xmlns:p14="http://schemas.microsoft.com/office/powerpoint/2010/main" val="2274725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93558F98-16FB-335A-FFBF-CF192F9A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6AC43-7656-49C3-AB06-2E91B155F195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593922" name="Rectangle 2">
            <a:extLst>
              <a:ext uri="{FF2B5EF4-FFF2-40B4-BE49-F238E27FC236}">
                <a16:creationId xmlns:a16="http://schemas.microsoft.com/office/drawing/2014/main" id="{96B236C9-F8AE-5BAB-88BE-75036812EA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7924800" cy="487363"/>
          </a:xfrm>
        </p:spPr>
        <p:txBody>
          <a:bodyPr/>
          <a:lstStyle/>
          <a:p>
            <a:r>
              <a:rPr lang="en-US" altLang="zh-CN" sz="2800" u="sng">
                <a:solidFill>
                  <a:schemeClr val="tx1"/>
                </a:solidFill>
                <a:ea typeface="宋体" panose="02010600030101010101" pitchFamily="2" charset="-122"/>
              </a:rPr>
              <a:t>Superfluids with spin: half-quantum vortex (HQV)</a:t>
            </a:r>
          </a:p>
        </p:txBody>
      </p:sp>
      <p:graphicFrame>
        <p:nvGraphicFramePr>
          <p:cNvPr id="593923" name="Object 3">
            <a:extLst>
              <a:ext uri="{FF2B5EF4-FFF2-40B4-BE49-F238E27FC236}">
                <a16:creationId xmlns:a16="http://schemas.microsoft.com/office/drawing/2014/main" id="{04F46C09-7CE4-09A6-1132-6FA5AC6AC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143000"/>
          <a:ext cx="2792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46040" imgH="241200" progId="Equation.3">
                  <p:embed/>
                </p:oleObj>
              </mc:Choice>
              <mc:Fallback>
                <p:oleObj name="Equation" r:id="rId3" imgW="1346040" imgH="241200" progId="Equation.3">
                  <p:embed/>
                  <p:pic>
                    <p:nvPicPr>
                      <p:cNvPr id="593923" name="Object 3">
                        <a:extLst>
                          <a:ext uri="{FF2B5EF4-FFF2-40B4-BE49-F238E27FC236}">
                            <a16:creationId xmlns:a16="http://schemas.microsoft.com/office/drawing/2014/main" id="{04F46C09-7CE4-09A6-1132-6FA5AC6ACF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43000"/>
                        <a:ext cx="27924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24" name="Text Box 4">
            <a:extLst>
              <a:ext uri="{FF2B5EF4-FFF2-40B4-BE49-F238E27FC236}">
                <a16:creationId xmlns:a16="http://schemas.microsoft.com/office/drawing/2014/main" id="{B36D8E9F-DF3F-6C30-1EE6-A46C0F729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1981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b="0">
                <a:ea typeface="宋体" panose="02010600030101010101" pitchFamily="2" charset="-122"/>
              </a:rPr>
              <a:t> Z</a:t>
            </a:r>
            <a:r>
              <a:rPr lang="en-US" altLang="zh-CN" b="0" baseline="-25000">
                <a:ea typeface="宋体" panose="02010600030101010101" pitchFamily="2" charset="-122"/>
              </a:rPr>
              <a:t>2</a:t>
            </a:r>
            <a:r>
              <a:rPr lang="en-US" altLang="zh-CN" b="0">
                <a:ea typeface="宋体" panose="02010600030101010101" pitchFamily="2" charset="-122"/>
              </a:rPr>
              <a:t> gauge symmetry   </a:t>
            </a:r>
          </a:p>
        </p:txBody>
      </p:sp>
      <p:sp>
        <p:nvSpPr>
          <p:cNvPr id="593925" name="AutoShape 5">
            <a:extLst>
              <a:ext uri="{FF2B5EF4-FFF2-40B4-BE49-F238E27FC236}">
                <a16:creationId xmlns:a16="http://schemas.microsoft.com/office/drawing/2014/main" id="{108BB165-848F-220F-158F-15824186B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81200"/>
            <a:ext cx="4267200" cy="914400"/>
          </a:xfrm>
          <a:prstGeom prst="roundRect">
            <a:avLst>
              <a:gd name="adj" fmla="val 16667"/>
            </a:avLst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26" name="Text Box 6">
            <a:extLst>
              <a:ext uri="{FF2B5EF4-FFF2-40B4-BE49-F238E27FC236}">
                <a16:creationId xmlns:a16="http://schemas.microsoft.com/office/drawing/2014/main" id="{96F266F8-41B7-2CBD-E1E0-F0DBD7671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4419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b="0">
                <a:ea typeface="宋体" panose="02010600030101010101" pitchFamily="2" charset="-122"/>
              </a:rPr>
              <a:t> </a:t>
            </a:r>
            <a:r>
              <a:rPr lang="en-US" altLang="zh-CN" b="0">
                <a:latin typeface="Lucida Blackletter" pitchFamily="-44" charset="0"/>
                <a:ea typeface="宋体" panose="02010600030101010101" pitchFamily="2" charset="-122"/>
              </a:rPr>
              <a:t>    </a:t>
            </a:r>
            <a:r>
              <a:rPr lang="en-US" altLang="zh-CN" b="0">
                <a:ea typeface="宋体" panose="02010600030101010101" pitchFamily="2" charset="-122"/>
              </a:rPr>
              <a:t>-disclination of      as a HQV.  </a:t>
            </a:r>
          </a:p>
        </p:txBody>
      </p:sp>
      <p:graphicFrame>
        <p:nvGraphicFramePr>
          <p:cNvPr id="593927" name="Object 7">
            <a:extLst>
              <a:ext uri="{FF2B5EF4-FFF2-40B4-BE49-F238E27FC236}">
                <a16:creationId xmlns:a16="http://schemas.microsoft.com/office/drawing/2014/main" id="{717A9854-44C6-5F60-BED9-41D6F0FC9A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286000"/>
          <a:ext cx="263525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7000" imgH="101600" progId="Equation.3">
                  <p:embed/>
                </p:oleObj>
              </mc:Choice>
              <mc:Fallback>
                <p:oleObj name="Equation" r:id="rId5" imgW="127000" imgH="101600" progId="Equation.3">
                  <p:embed/>
                  <p:pic>
                    <p:nvPicPr>
                      <p:cNvPr id="593927" name="Object 7">
                        <a:extLst>
                          <a:ext uri="{FF2B5EF4-FFF2-40B4-BE49-F238E27FC236}">
                            <a16:creationId xmlns:a16="http://schemas.microsoft.com/office/drawing/2014/main" id="{717A9854-44C6-5F60-BED9-41D6F0FC9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263525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28" name="Object 8">
            <a:extLst>
              <a:ext uri="{FF2B5EF4-FFF2-40B4-BE49-F238E27FC236}">
                <a16:creationId xmlns:a16="http://schemas.microsoft.com/office/drawing/2014/main" id="{08195833-191D-8AE2-EC32-E0F6A5B167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2133600"/>
          <a:ext cx="288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9680" imgH="215640" progId="Equation.3">
                  <p:embed/>
                </p:oleObj>
              </mc:Choice>
              <mc:Fallback>
                <p:oleObj name="Equation" r:id="rId7" imgW="139680" imgH="215640" progId="Equation.3">
                  <p:embed/>
                  <p:pic>
                    <p:nvPicPr>
                      <p:cNvPr id="593928" name="Object 8">
                        <a:extLst>
                          <a:ext uri="{FF2B5EF4-FFF2-40B4-BE49-F238E27FC236}">
                            <a16:creationId xmlns:a16="http://schemas.microsoft.com/office/drawing/2014/main" id="{08195833-191D-8AE2-EC32-E0F6A5B16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133600"/>
                        <a:ext cx="2889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31" name="Text Box 11">
            <a:extLst>
              <a:ext uri="{FF2B5EF4-FFF2-40B4-BE49-F238E27FC236}">
                <a16:creationId xmlns:a16="http://schemas.microsoft.com/office/drawing/2014/main" id="{751BEA03-1575-DC2F-4A4E-4B5459A22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181600"/>
            <a:ext cx="5257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b="0">
                <a:ea typeface="宋体" panose="02010600030101010101" pitchFamily="2" charset="-122"/>
              </a:rPr>
              <a:t> </a:t>
            </a:r>
            <a:r>
              <a:rPr lang="en-US" altLang="zh-CN" b="0">
                <a:ea typeface="宋体" panose="02010600030101010101" pitchFamily="2" charset="-122"/>
              </a:rPr>
              <a:t>Fundamental group of the manifold.  </a:t>
            </a:r>
          </a:p>
        </p:txBody>
      </p:sp>
      <p:graphicFrame>
        <p:nvGraphicFramePr>
          <p:cNvPr id="593932" name="Object 12">
            <a:extLst>
              <a:ext uri="{FF2B5EF4-FFF2-40B4-BE49-F238E27FC236}">
                <a16:creationId xmlns:a16="http://schemas.microsoft.com/office/drawing/2014/main" id="{EBCBA19D-95C3-AFA2-099B-C5A815B94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1238" y="5943600"/>
          <a:ext cx="16049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50680" imgH="228600" progId="Equation.3">
                  <p:embed/>
                </p:oleObj>
              </mc:Choice>
              <mc:Fallback>
                <p:oleObj name="Equation" r:id="rId9" imgW="850680" imgH="228600" progId="Equation.3">
                  <p:embed/>
                  <p:pic>
                    <p:nvPicPr>
                      <p:cNvPr id="593932" name="Object 12">
                        <a:extLst>
                          <a:ext uri="{FF2B5EF4-FFF2-40B4-BE49-F238E27FC236}">
                            <a16:creationId xmlns:a16="http://schemas.microsoft.com/office/drawing/2014/main" id="{EBCBA19D-95C3-AFA2-099B-C5A815B94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5943600"/>
                        <a:ext cx="16049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35" name="Object 15">
            <a:extLst>
              <a:ext uri="{FF2B5EF4-FFF2-40B4-BE49-F238E27FC236}">
                <a16:creationId xmlns:a16="http://schemas.microsoft.com/office/drawing/2014/main" id="{FB7EA241-6BDD-0D1C-10CD-487C14EC30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962400"/>
          <a:ext cx="23907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41120" imgH="241200" progId="Equation.3">
                  <p:embed/>
                </p:oleObj>
              </mc:Choice>
              <mc:Fallback>
                <p:oleObj name="Equation" r:id="rId11" imgW="1041120" imgH="241200" progId="Equation.3">
                  <p:embed/>
                  <p:pic>
                    <p:nvPicPr>
                      <p:cNvPr id="593935" name="Object 15">
                        <a:extLst>
                          <a:ext uri="{FF2B5EF4-FFF2-40B4-BE49-F238E27FC236}">
                            <a16:creationId xmlns:a16="http://schemas.microsoft.com/office/drawing/2014/main" id="{FB7EA241-6BDD-0D1C-10CD-487C14EC30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962400"/>
                        <a:ext cx="23907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36" name="Object 16">
            <a:extLst>
              <a:ext uri="{FF2B5EF4-FFF2-40B4-BE49-F238E27FC236}">
                <a16:creationId xmlns:a16="http://schemas.microsoft.com/office/drawing/2014/main" id="{89CA6F92-D873-7DE1-EAC7-6DB117135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4450" y="4073525"/>
          <a:ext cx="17938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1600" imgH="177800" progId="Equation.3">
                  <p:embed/>
                </p:oleObj>
              </mc:Choice>
              <mc:Fallback>
                <p:oleObj name="Equation" r:id="rId13" imgW="101600" imgH="177800" progId="Equation.3">
                  <p:embed/>
                  <p:pic>
                    <p:nvPicPr>
                      <p:cNvPr id="593936" name="Object 16">
                        <a:extLst>
                          <a:ext uri="{FF2B5EF4-FFF2-40B4-BE49-F238E27FC236}">
                            <a16:creationId xmlns:a16="http://schemas.microsoft.com/office/drawing/2014/main" id="{89CA6F92-D873-7DE1-EAC7-6DB117135A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4450" y="4073525"/>
                        <a:ext cx="179388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3940" name="Group 20">
            <a:extLst>
              <a:ext uri="{FF2B5EF4-FFF2-40B4-BE49-F238E27FC236}">
                <a16:creationId xmlns:a16="http://schemas.microsoft.com/office/drawing/2014/main" id="{5E277321-055F-C73E-8B98-B3705120A1B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143000"/>
            <a:ext cx="2590800" cy="2514600"/>
            <a:chOff x="2844" y="2016"/>
            <a:chExt cx="2100" cy="1968"/>
          </a:xfrm>
        </p:grpSpPr>
        <p:graphicFrame>
          <p:nvGraphicFramePr>
            <p:cNvPr id="593941" name="Object 21">
              <a:extLst>
                <a:ext uri="{FF2B5EF4-FFF2-40B4-BE49-F238E27FC236}">
                  <a16:creationId xmlns:a16="http://schemas.microsoft.com/office/drawing/2014/main" id="{DCF79223-AE13-F3E9-95A5-2DAFE16B7D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4" y="2092"/>
            <a:ext cx="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14120" imgH="215640" progId="Equation.3">
                    <p:embed/>
                  </p:oleObj>
                </mc:Choice>
                <mc:Fallback>
                  <p:oleObj name="Equation" r:id="rId15" imgW="114120" imgH="215640" progId="Equation.3">
                    <p:embed/>
                    <p:pic>
                      <p:nvPicPr>
                        <p:cNvPr id="593941" name="Object 21">
                          <a:extLst>
                            <a:ext uri="{FF2B5EF4-FFF2-40B4-BE49-F238E27FC236}">
                              <a16:creationId xmlns:a16="http://schemas.microsoft.com/office/drawing/2014/main" id="{DCF79223-AE13-F3E9-95A5-2DAFE16B7D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42" name="Oval 22">
              <a:extLst>
                <a:ext uri="{FF2B5EF4-FFF2-40B4-BE49-F238E27FC236}">
                  <a16:creationId xmlns:a16="http://schemas.microsoft.com/office/drawing/2014/main" id="{9B70DB7E-DA8C-A547-889A-3B38C6C69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256"/>
              <a:ext cx="1536" cy="1536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43" name="Line 23">
              <a:extLst>
                <a:ext uri="{FF2B5EF4-FFF2-40B4-BE49-F238E27FC236}">
                  <a16:creationId xmlns:a16="http://schemas.microsoft.com/office/drawing/2014/main" id="{CEE4A5BB-B4ED-EACF-7A2C-04ECBFE42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504"/>
              <a:ext cx="192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44" name="Line 24">
              <a:extLst>
                <a:ext uri="{FF2B5EF4-FFF2-40B4-BE49-F238E27FC236}">
                  <a16:creationId xmlns:a16="http://schemas.microsoft.com/office/drawing/2014/main" id="{B2E4DD18-CDDD-E9DE-F9CA-C1A396B3A7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888"/>
              <a:ext cx="192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45" name="Line 25">
              <a:extLst>
                <a:ext uri="{FF2B5EF4-FFF2-40B4-BE49-F238E27FC236}">
                  <a16:creationId xmlns:a16="http://schemas.microsoft.com/office/drawing/2014/main" id="{88E6667B-1FDA-2191-098D-DADAF08F56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400"/>
              <a:ext cx="192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46" name="Line 26">
              <a:extLst>
                <a:ext uri="{FF2B5EF4-FFF2-40B4-BE49-F238E27FC236}">
                  <a16:creationId xmlns:a16="http://schemas.microsoft.com/office/drawing/2014/main" id="{90A4A892-930B-4B6F-5FF3-1EA0F33F7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016"/>
              <a:ext cx="144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47" name="Line 27">
              <a:extLst>
                <a:ext uri="{FF2B5EF4-FFF2-40B4-BE49-F238E27FC236}">
                  <a16:creationId xmlns:a16="http://schemas.microsoft.com/office/drawing/2014/main" id="{13DDBF35-DE55-E0FF-F2BF-464B80EBA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2256"/>
              <a:ext cx="96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48" name="Line 28">
              <a:extLst>
                <a:ext uri="{FF2B5EF4-FFF2-40B4-BE49-F238E27FC236}">
                  <a16:creationId xmlns:a16="http://schemas.microsoft.com/office/drawing/2014/main" id="{81CDE3CF-BA2D-1049-E9DC-9F9C4CEF7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744"/>
              <a:ext cx="192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49" name="Line 29">
              <a:extLst>
                <a:ext uri="{FF2B5EF4-FFF2-40B4-BE49-F238E27FC236}">
                  <a16:creationId xmlns:a16="http://schemas.microsoft.com/office/drawing/2014/main" id="{48DECF06-D874-7482-E0A0-883146B6D5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92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50" name="Line 30">
              <a:extLst>
                <a:ext uri="{FF2B5EF4-FFF2-40B4-BE49-F238E27FC236}">
                  <a16:creationId xmlns:a16="http://schemas.microsoft.com/office/drawing/2014/main" id="{E8298FEF-F2D7-FF0F-5B5D-14569D5F3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0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51" name="Line 31">
              <a:extLst>
                <a:ext uri="{FF2B5EF4-FFF2-40B4-BE49-F238E27FC236}">
                  <a16:creationId xmlns:a16="http://schemas.microsoft.com/office/drawing/2014/main" id="{9028D162-563D-2B2C-A6DE-9BAC525B9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2400"/>
              <a:ext cx="48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93952" name="Object 32">
              <a:extLst>
                <a:ext uri="{FF2B5EF4-FFF2-40B4-BE49-F238E27FC236}">
                  <a16:creationId xmlns:a16="http://schemas.microsoft.com/office/drawing/2014/main" id="{332F40F4-3231-7A15-F7B1-5437A514BD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736"/>
            <a:ext cx="14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14300" imgH="165100" progId="Equation.3">
                    <p:embed/>
                  </p:oleObj>
                </mc:Choice>
                <mc:Fallback>
                  <p:oleObj name="Equation" r:id="rId17" imgW="114300" imgH="165100" progId="Equation.3">
                    <p:embed/>
                    <p:pic>
                      <p:nvPicPr>
                        <p:cNvPr id="593952" name="Object 32">
                          <a:extLst>
                            <a:ext uri="{FF2B5EF4-FFF2-40B4-BE49-F238E27FC236}">
                              <a16:creationId xmlns:a16="http://schemas.microsoft.com/office/drawing/2014/main" id="{332F40F4-3231-7A15-F7B1-5437A514BD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736"/>
                          <a:ext cx="14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53" name="Oval 33">
              <a:extLst>
                <a:ext uri="{FF2B5EF4-FFF2-40B4-BE49-F238E27FC236}">
                  <a16:creationId xmlns:a16="http://schemas.microsoft.com/office/drawing/2014/main" id="{CD27C09F-1573-3285-482D-4EBB019DB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9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54" name="Line 34">
              <a:extLst>
                <a:ext uri="{FF2B5EF4-FFF2-40B4-BE49-F238E27FC236}">
                  <a16:creationId xmlns:a16="http://schemas.microsoft.com/office/drawing/2014/main" id="{A75DED72-44F2-493B-D83E-1E7A03A4A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02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3966" name="Group 46">
            <a:extLst>
              <a:ext uri="{FF2B5EF4-FFF2-40B4-BE49-F238E27FC236}">
                <a16:creationId xmlns:a16="http://schemas.microsoft.com/office/drawing/2014/main" id="{B344D96B-F315-C5B8-A894-88CA7C592CB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800600"/>
            <a:ext cx="2133600" cy="1981200"/>
            <a:chOff x="3936" y="3024"/>
            <a:chExt cx="1344" cy="1248"/>
          </a:xfrm>
        </p:grpSpPr>
        <p:sp>
          <p:nvSpPr>
            <p:cNvPr id="593933" name="Oval 13">
              <a:extLst>
                <a:ext uri="{FF2B5EF4-FFF2-40B4-BE49-F238E27FC236}">
                  <a16:creationId xmlns:a16="http://schemas.microsoft.com/office/drawing/2014/main" id="{4F0C5257-8987-AD40-079B-C62C2E607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24"/>
              <a:ext cx="1184" cy="1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34" name="AutoShape 14">
              <a:extLst>
                <a:ext uri="{FF2B5EF4-FFF2-40B4-BE49-F238E27FC236}">
                  <a16:creationId xmlns:a16="http://schemas.microsoft.com/office/drawing/2014/main" id="{2D230BA3-D0AB-DF16-E69F-7FE7B5387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648"/>
              <a:ext cx="1344" cy="62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37" name="Oval 17">
              <a:extLst>
                <a:ext uri="{FF2B5EF4-FFF2-40B4-BE49-F238E27FC236}">
                  <a16:creationId xmlns:a16="http://schemas.microsoft.com/office/drawing/2014/main" id="{5C3EF466-AA06-A35D-E799-B4D14EBD5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3504"/>
              <a:ext cx="1200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38" name="Line 18">
              <a:extLst>
                <a:ext uri="{FF2B5EF4-FFF2-40B4-BE49-F238E27FC236}">
                  <a16:creationId xmlns:a16="http://schemas.microsoft.com/office/drawing/2014/main" id="{3877EFBA-33B2-198B-874E-4A18E1B85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58" y="3072"/>
              <a:ext cx="144" cy="48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39" name="Freeform 19">
              <a:extLst>
                <a:ext uri="{FF2B5EF4-FFF2-40B4-BE49-F238E27FC236}">
                  <a16:creationId xmlns:a16="http://schemas.microsoft.com/office/drawing/2014/main" id="{4135B0EC-7877-D868-AAA7-B9C9EA573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0" y="3024"/>
              <a:ext cx="864" cy="624"/>
            </a:xfrm>
            <a:custGeom>
              <a:avLst/>
              <a:gdLst>
                <a:gd name="T0" fmla="*/ 0 w 864"/>
                <a:gd name="T1" fmla="*/ 736 h 736"/>
                <a:gd name="T2" fmla="*/ 96 w 864"/>
                <a:gd name="T3" fmla="*/ 304 h 736"/>
                <a:gd name="T4" fmla="*/ 336 w 864"/>
                <a:gd name="T5" fmla="*/ 16 h 736"/>
                <a:gd name="T6" fmla="*/ 624 w 864"/>
                <a:gd name="T7" fmla="*/ 208 h 736"/>
                <a:gd name="T8" fmla="*/ 864 w 864"/>
                <a:gd name="T9" fmla="*/ 592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4" h="736">
                  <a:moveTo>
                    <a:pt x="0" y="736"/>
                  </a:moveTo>
                  <a:cubicBezTo>
                    <a:pt x="20" y="580"/>
                    <a:pt x="40" y="424"/>
                    <a:pt x="96" y="304"/>
                  </a:cubicBezTo>
                  <a:cubicBezTo>
                    <a:pt x="152" y="184"/>
                    <a:pt x="248" y="32"/>
                    <a:pt x="336" y="16"/>
                  </a:cubicBezTo>
                  <a:cubicBezTo>
                    <a:pt x="424" y="0"/>
                    <a:pt x="536" y="112"/>
                    <a:pt x="624" y="208"/>
                  </a:cubicBezTo>
                  <a:cubicBezTo>
                    <a:pt x="712" y="304"/>
                    <a:pt x="788" y="448"/>
                    <a:pt x="864" y="59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58" name="Oval 38">
              <a:extLst>
                <a:ext uri="{FF2B5EF4-FFF2-40B4-BE49-F238E27FC236}">
                  <a16:creationId xmlns:a16="http://schemas.microsoft.com/office/drawing/2014/main" id="{93A78C2E-A0DE-1AB8-F166-063B0592B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" y="364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3959" name="Oval 39">
              <a:extLst>
                <a:ext uri="{FF2B5EF4-FFF2-40B4-BE49-F238E27FC236}">
                  <a16:creationId xmlns:a16="http://schemas.microsoft.com/office/drawing/2014/main" id="{90C96479-44A8-CAAB-6D87-5DA725F85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350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3929" name="Text Box 9">
            <a:extLst>
              <a:ext uri="{FF2B5EF4-FFF2-40B4-BE49-F238E27FC236}">
                <a16:creationId xmlns:a16="http://schemas.microsoft.com/office/drawing/2014/main" id="{711C21DE-BD38-20FC-374C-372660E1D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14800"/>
            <a:ext cx="480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b="0">
                <a:ea typeface="宋体" panose="02010600030101010101" pitchFamily="2" charset="-122"/>
              </a:rPr>
              <a:t> d is not a rigorous vector, but a directionless director. </a:t>
            </a:r>
          </a:p>
        </p:txBody>
      </p:sp>
      <p:grpSp>
        <p:nvGrpSpPr>
          <p:cNvPr id="593965" name="Group 45">
            <a:extLst>
              <a:ext uri="{FF2B5EF4-FFF2-40B4-BE49-F238E27FC236}">
                <a16:creationId xmlns:a16="http://schemas.microsoft.com/office/drawing/2014/main" id="{D38A1B6F-B7A6-4976-1F96-F5B4B2AA4B1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276600"/>
            <a:ext cx="5257800" cy="498475"/>
            <a:chOff x="480" y="1344"/>
            <a:chExt cx="3312" cy="314"/>
          </a:xfrm>
        </p:grpSpPr>
        <p:graphicFrame>
          <p:nvGraphicFramePr>
            <p:cNvPr id="593960" name="Object 40">
              <a:extLst>
                <a:ext uri="{FF2B5EF4-FFF2-40B4-BE49-F238E27FC236}">
                  <a16:creationId xmlns:a16="http://schemas.microsoft.com/office/drawing/2014/main" id="{F8D74E42-4FD7-9B92-6107-EC024D676C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1344"/>
            <a:ext cx="139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888840" imgH="253800" progId="Equation.3">
                    <p:embed/>
                  </p:oleObj>
                </mc:Choice>
                <mc:Fallback>
                  <p:oleObj name="Equation" r:id="rId19" imgW="888840" imgH="253800" progId="Equation.3">
                    <p:embed/>
                    <p:pic>
                      <p:nvPicPr>
                        <p:cNvPr id="593960" name="Object 40">
                          <a:extLst>
                            <a:ext uri="{FF2B5EF4-FFF2-40B4-BE49-F238E27FC236}">
                              <a16:creationId xmlns:a16="http://schemas.microsoft.com/office/drawing/2014/main" id="{F8D74E42-4FD7-9B92-6107-EC024D676C5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344"/>
                          <a:ext cx="1392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63" name="Text Box 43">
              <a:extLst>
                <a:ext uri="{FF2B5EF4-FFF2-40B4-BE49-F238E27FC236}">
                  <a16:creationId xmlns:a16="http://schemas.microsoft.com/office/drawing/2014/main" id="{C9EC4A0E-DDE1-86E4-126A-4E03EC4F5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382"/>
              <a:ext cx="18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000" b="0">
                  <a:solidFill>
                    <a:schemeClr val="tx1"/>
                  </a:solidFill>
                  <a:ea typeface="宋体" panose="02010600030101010101" pitchFamily="2" charset="-122"/>
                </a:rPr>
                <a:t>remains singly valued.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1525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421A9FE-6148-086E-CBE4-2CE00645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CBCB4-0A51-4876-93DD-00234C1CA25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632835" name="Rectangle 3">
            <a:extLst>
              <a:ext uri="{FF2B5EF4-FFF2-40B4-BE49-F238E27FC236}">
                <a16:creationId xmlns:a16="http://schemas.microsoft.com/office/drawing/2014/main" id="{BEF49F3D-24B5-4021-BDE1-D2675FF38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zh-CN" sz="2800" u="sng">
                <a:solidFill>
                  <a:schemeClr val="tx1"/>
                </a:solidFill>
                <a:ea typeface="宋体" panose="02010600030101010101" pitchFamily="2" charset="-122"/>
              </a:rPr>
              <a:t>HQV as Alice string  (</a:t>
            </a:r>
            <a:r>
              <a:rPr lang="en-US" altLang="zh-CN" sz="2800" u="sng" baseline="300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800" u="sng">
                <a:solidFill>
                  <a:schemeClr val="tx1"/>
                </a:solidFill>
                <a:ea typeface="宋体" panose="02010600030101010101" pitchFamily="2" charset="-122"/>
              </a:rPr>
              <a:t>He-A phase)</a:t>
            </a:r>
          </a:p>
        </p:txBody>
      </p:sp>
      <p:sp>
        <p:nvSpPr>
          <p:cNvPr id="632838" name="Text Box 6">
            <a:extLst>
              <a:ext uri="{FF2B5EF4-FFF2-40B4-BE49-F238E27FC236}">
                <a16:creationId xmlns:a16="http://schemas.microsoft.com/office/drawing/2014/main" id="{36B77782-C6B2-1879-D60D-665444B5A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706563"/>
            <a:ext cx="49530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b="0">
                <a:ea typeface="宋体" panose="02010600030101010101" pitchFamily="2" charset="-122"/>
              </a:rPr>
              <a:t> </a:t>
            </a:r>
            <a:r>
              <a:rPr lang="en-US" altLang="zh-CN" b="0">
                <a:ea typeface="宋体" panose="02010600030101010101" pitchFamily="2" charset="-122"/>
              </a:rPr>
              <a:t>Triplet Cooper pairing.         </a:t>
            </a:r>
          </a:p>
        </p:txBody>
      </p:sp>
      <p:graphicFrame>
        <p:nvGraphicFramePr>
          <p:cNvPr id="632840" name="Object 8">
            <a:extLst>
              <a:ext uri="{FF2B5EF4-FFF2-40B4-BE49-F238E27FC236}">
                <a16:creationId xmlns:a16="http://schemas.microsoft.com/office/drawing/2014/main" id="{2FE2C491-6BC3-E5F9-36F0-E09DB173E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3163" y="1727200"/>
          <a:ext cx="13160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34680" imgH="241200" progId="Equation.3">
                  <p:embed/>
                </p:oleObj>
              </mc:Choice>
              <mc:Fallback>
                <p:oleObj name="Equation" r:id="rId3" imgW="634680" imgH="241200" progId="Equation.3">
                  <p:embed/>
                  <p:pic>
                    <p:nvPicPr>
                      <p:cNvPr id="632840" name="Object 8">
                        <a:extLst>
                          <a:ext uri="{FF2B5EF4-FFF2-40B4-BE49-F238E27FC236}">
                            <a16:creationId xmlns:a16="http://schemas.microsoft.com/office/drawing/2014/main" id="{2FE2C491-6BC3-E5F9-36F0-E09DB173ED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1727200"/>
                        <a:ext cx="13160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2900" name="Group 68">
            <a:extLst>
              <a:ext uri="{FF2B5EF4-FFF2-40B4-BE49-F238E27FC236}">
                <a16:creationId xmlns:a16="http://schemas.microsoft.com/office/drawing/2014/main" id="{53A7608F-16A1-2F9F-BC8E-E2B4BB6F1FD3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905000"/>
            <a:ext cx="1131888" cy="1587500"/>
            <a:chOff x="2880" y="2160"/>
            <a:chExt cx="713" cy="1000"/>
          </a:xfrm>
        </p:grpSpPr>
        <p:graphicFrame>
          <p:nvGraphicFramePr>
            <p:cNvPr id="632858" name="Object 26">
              <a:extLst>
                <a:ext uri="{FF2B5EF4-FFF2-40B4-BE49-F238E27FC236}">
                  <a16:creationId xmlns:a16="http://schemas.microsoft.com/office/drawing/2014/main" id="{6AB714F4-AB01-D38F-4238-6C6838F544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176"/>
            <a:ext cx="149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14300" imgH="101600" progId="Equation.3">
                    <p:embed/>
                  </p:oleObj>
                </mc:Choice>
                <mc:Fallback>
                  <p:oleObj name="Equation" r:id="rId5" imgW="114300" imgH="101600" progId="Equation.3">
                    <p:embed/>
                    <p:pic>
                      <p:nvPicPr>
                        <p:cNvPr id="632858" name="Object 26">
                          <a:extLst>
                            <a:ext uri="{FF2B5EF4-FFF2-40B4-BE49-F238E27FC236}">
                              <a16:creationId xmlns:a16="http://schemas.microsoft.com/office/drawing/2014/main" id="{6AB714F4-AB01-D38F-4238-6C6838F544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176"/>
                          <a:ext cx="149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2859" name="Line 27">
              <a:extLst>
                <a:ext uri="{FF2B5EF4-FFF2-40B4-BE49-F238E27FC236}">
                  <a16:creationId xmlns:a16="http://schemas.microsoft.com/office/drawing/2014/main" id="{6D80DFD1-AFE7-3C94-6FD2-AC596753B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592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2860" name="Line 28">
              <a:extLst>
                <a:ext uri="{FF2B5EF4-FFF2-40B4-BE49-F238E27FC236}">
                  <a16:creationId xmlns:a16="http://schemas.microsoft.com/office/drawing/2014/main" id="{E4F7B9BE-91F9-1C8F-8ACE-7556EDCA24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29" y="2352"/>
              <a:ext cx="19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2861" name="Line 29">
              <a:extLst>
                <a:ext uri="{FF2B5EF4-FFF2-40B4-BE49-F238E27FC236}">
                  <a16:creationId xmlns:a16="http://schemas.microsoft.com/office/drawing/2014/main" id="{12C0C8C0-6909-B934-AC89-1A6D8B5A5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592"/>
              <a:ext cx="0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2862" name="Object 30">
              <a:extLst>
                <a:ext uri="{FF2B5EF4-FFF2-40B4-BE49-F238E27FC236}">
                  <a16:creationId xmlns:a16="http://schemas.microsoft.com/office/drawing/2014/main" id="{D061CA32-AB75-B108-DE6C-E767736E81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1" y="2400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1600" imgH="114300" progId="Equation.3">
                    <p:embed/>
                  </p:oleObj>
                </mc:Choice>
                <mc:Fallback>
                  <p:oleObj name="Equation" r:id="rId7" imgW="101600" imgH="114300" progId="Equation.3">
                    <p:embed/>
                    <p:pic>
                      <p:nvPicPr>
                        <p:cNvPr id="632862" name="Object 30">
                          <a:extLst>
                            <a:ext uri="{FF2B5EF4-FFF2-40B4-BE49-F238E27FC236}">
                              <a16:creationId xmlns:a16="http://schemas.microsoft.com/office/drawing/2014/main" id="{D061CA32-AB75-B108-DE6C-E767736E81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1" y="2400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2863" name="Object 31">
              <a:extLst>
                <a:ext uri="{FF2B5EF4-FFF2-40B4-BE49-F238E27FC236}">
                  <a16:creationId xmlns:a16="http://schemas.microsoft.com/office/drawing/2014/main" id="{4D8FF28D-DBB2-BD6C-D339-F698F6C806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2928"/>
            <a:ext cx="14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4300" imgH="139700" progId="Equation.3">
                    <p:embed/>
                  </p:oleObj>
                </mc:Choice>
                <mc:Fallback>
                  <p:oleObj name="Equation" r:id="rId9" imgW="114300" imgH="139700" progId="Equation.3">
                    <p:embed/>
                    <p:pic>
                      <p:nvPicPr>
                        <p:cNvPr id="632863" name="Object 31">
                          <a:extLst>
                            <a:ext uri="{FF2B5EF4-FFF2-40B4-BE49-F238E27FC236}">
                              <a16:creationId xmlns:a16="http://schemas.microsoft.com/office/drawing/2014/main" id="{4D8FF28D-DBB2-BD6C-D339-F698F6C806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928"/>
                          <a:ext cx="149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2864" name="Oval 32">
              <a:extLst>
                <a:ext uri="{FF2B5EF4-FFF2-40B4-BE49-F238E27FC236}">
                  <a16:creationId xmlns:a16="http://schemas.microsoft.com/office/drawing/2014/main" id="{6A1DC702-3233-A06C-81D5-EF9F1A8CB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2160"/>
              <a:ext cx="449" cy="912"/>
            </a:xfrm>
            <a:prstGeom prst="ellips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2865" name="Line 33">
              <a:extLst>
                <a:ext uri="{FF2B5EF4-FFF2-40B4-BE49-F238E27FC236}">
                  <a16:creationId xmlns:a16="http://schemas.microsoft.com/office/drawing/2014/main" id="{964800BF-CC77-36E3-6911-A6A43F4A1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7" y="2592"/>
              <a:ext cx="144" cy="38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2866" name="Object 34">
              <a:extLst>
                <a:ext uri="{FF2B5EF4-FFF2-40B4-BE49-F238E27FC236}">
                  <a16:creationId xmlns:a16="http://schemas.microsoft.com/office/drawing/2014/main" id="{8950185A-BE01-1599-F5C5-2012A290BC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1" y="2544"/>
            <a:ext cx="16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27000" imgH="101600" progId="Equation.3">
                    <p:embed/>
                  </p:oleObj>
                </mc:Choice>
                <mc:Fallback>
                  <p:oleObj name="Equation" r:id="rId11" imgW="127000" imgH="101600" progId="Equation.3">
                    <p:embed/>
                    <p:pic>
                      <p:nvPicPr>
                        <p:cNvPr id="632866" name="Object 34">
                          <a:extLst>
                            <a:ext uri="{FF2B5EF4-FFF2-40B4-BE49-F238E27FC236}">
                              <a16:creationId xmlns:a16="http://schemas.microsoft.com/office/drawing/2014/main" id="{8950185A-BE01-1599-F5C5-2012A290BC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1" y="2544"/>
                          <a:ext cx="166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2867" name="Freeform 35">
              <a:extLst>
                <a:ext uri="{FF2B5EF4-FFF2-40B4-BE49-F238E27FC236}">
                  <a16:creationId xmlns:a16="http://schemas.microsoft.com/office/drawing/2014/main" id="{B477A7CF-BC00-F3D4-AF49-60497A8BF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" y="2544"/>
              <a:ext cx="48" cy="192"/>
            </a:xfrm>
            <a:custGeom>
              <a:avLst/>
              <a:gdLst>
                <a:gd name="T0" fmla="*/ 48 w 48"/>
                <a:gd name="T1" fmla="*/ 0 h 192"/>
                <a:gd name="T2" fmla="*/ 0 w 48"/>
                <a:gd name="T3" fmla="*/ 96 h 192"/>
                <a:gd name="T4" fmla="*/ 48 w 48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92">
                  <a:moveTo>
                    <a:pt x="48" y="0"/>
                  </a:moveTo>
                  <a:cubicBezTo>
                    <a:pt x="24" y="32"/>
                    <a:pt x="0" y="64"/>
                    <a:pt x="0" y="96"/>
                  </a:cubicBezTo>
                  <a:cubicBezTo>
                    <a:pt x="0" y="128"/>
                    <a:pt x="24" y="160"/>
                    <a:pt x="48" y="19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2868" name="Object 36">
              <a:extLst>
                <a:ext uri="{FF2B5EF4-FFF2-40B4-BE49-F238E27FC236}">
                  <a16:creationId xmlns:a16="http://schemas.microsoft.com/office/drawing/2014/main" id="{9937337C-0950-7C37-FA72-3F397B6CA1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5" y="2936"/>
            <a:ext cx="165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26720" imgH="177480" progId="Equation.3">
                    <p:embed/>
                  </p:oleObj>
                </mc:Choice>
                <mc:Fallback>
                  <p:oleObj name="Equation" r:id="rId13" imgW="126720" imgH="177480" progId="Equation.3">
                    <p:embed/>
                    <p:pic>
                      <p:nvPicPr>
                        <p:cNvPr id="632868" name="Object 36">
                          <a:extLst>
                            <a:ext uri="{FF2B5EF4-FFF2-40B4-BE49-F238E27FC236}">
                              <a16:creationId xmlns:a16="http://schemas.microsoft.com/office/drawing/2014/main" id="{9937337C-0950-7C37-FA72-3F397B6CA1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" y="2936"/>
                          <a:ext cx="165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2869" name="Text Box 37">
            <a:extLst>
              <a:ext uri="{FF2B5EF4-FFF2-40B4-BE49-F238E27FC236}">
                <a16:creationId xmlns:a16="http://schemas.microsoft.com/office/drawing/2014/main" id="{E87974D0-1E44-634F-A7EC-DDF563059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229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zh-CN" altLang="en-US" b="0">
                <a:ea typeface="宋体" panose="02010600030101010101" pitchFamily="2" charset="-122"/>
              </a:rPr>
              <a:t>  </a:t>
            </a:r>
            <a:r>
              <a:rPr lang="en-US" altLang="zh-CN" b="0">
                <a:ea typeface="宋体" panose="02010600030101010101" pitchFamily="2" charset="-122"/>
              </a:rPr>
              <a:t>A particle flips the sign of its spin after it encircles HQV.</a:t>
            </a:r>
          </a:p>
        </p:txBody>
      </p:sp>
      <p:sp>
        <p:nvSpPr>
          <p:cNvPr id="632874" name="Text Box 42">
            <a:extLst>
              <a:ext uri="{FF2B5EF4-FFF2-40B4-BE49-F238E27FC236}">
                <a16:creationId xmlns:a16="http://schemas.microsoft.com/office/drawing/2014/main" id="{9045361A-94EE-940D-5EC1-0816917C3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248400"/>
            <a:ext cx="198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400" b="0">
                <a:ea typeface="宋体" panose="02010600030101010101" pitchFamily="2" charset="-122"/>
              </a:rPr>
              <a:t>McGraw, PRD, 1994.</a:t>
            </a:r>
          </a:p>
        </p:txBody>
      </p:sp>
      <p:sp>
        <p:nvSpPr>
          <p:cNvPr id="632875" name="Text Box 43">
            <a:extLst>
              <a:ext uri="{FF2B5EF4-FFF2-40B4-BE49-F238E27FC236}">
                <a16:creationId xmlns:a16="http://schemas.microsoft.com/office/drawing/2014/main" id="{4D8C0B71-F162-3D25-60D3-C7195ED63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8138" y="6248400"/>
            <a:ext cx="30654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>
                <a:ea typeface="宋体" panose="02010600030101010101" pitchFamily="2" charset="-122"/>
              </a:rPr>
              <a:t>Configuration space U(1)</a:t>
            </a:r>
          </a:p>
        </p:txBody>
      </p:sp>
      <p:grpSp>
        <p:nvGrpSpPr>
          <p:cNvPr id="632894" name="Group 62">
            <a:extLst>
              <a:ext uri="{FF2B5EF4-FFF2-40B4-BE49-F238E27FC236}">
                <a16:creationId xmlns:a16="http://schemas.microsoft.com/office/drawing/2014/main" id="{FAFF4F38-3B7A-2B3F-BCD4-F19BC1262D8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362200"/>
            <a:ext cx="3886200" cy="3886200"/>
            <a:chOff x="528" y="1536"/>
            <a:chExt cx="2448" cy="2448"/>
          </a:xfrm>
        </p:grpSpPr>
        <p:graphicFrame>
          <p:nvGraphicFramePr>
            <p:cNvPr id="632836" name="Object 4">
              <a:extLst>
                <a:ext uri="{FF2B5EF4-FFF2-40B4-BE49-F238E27FC236}">
                  <a16:creationId xmlns:a16="http://schemas.microsoft.com/office/drawing/2014/main" id="{754E5B9E-7E8D-7C2E-12DA-1065478758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208"/>
            <a:ext cx="18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39680" imgH="215640" progId="Equation.3">
                    <p:embed/>
                  </p:oleObj>
                </mc:Choice>
                <mc:Fallback>
                  <p:oleObj name="Equation" r:id="rId15" imgW="139680" imgH="215640" progId="Equation.3">
                    <p:embed/>
                    <p:pic>
                      <p:nvPicPr>
                        <p:cNvPr id="632836" name="Object 4">
                          <a:extLst>
                            <a:ext uri="{FF2B5EF4-FFF2-40B4-BE49-F238E27FC236}">
                              <a16:creationId xmlns:a16="http://schemas.microsoft.com/office/drawing/2014/main" id="{754E5B9E-7E8D-7C2E-12DA-1065478758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208"/>
                          <a:ext cx="18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2841" name="Group 9">
              <a:extLst>
                <a:ext uri="{FF2B5EF4-FFF2-40B4-BE49-F238E27FC236}">
                  <a16:creationId xmlns:a16="http://schemas.microsoft.com/office/drawing/2014/main" id="{79BC974D-5886-9CE7-50CC-A0E60F2D56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824"/>
              <a:ext cx="1908" cy="1824"/>
              <a:chOff x="2844" y="2016"/>
              <a:chExt cx="2100" cy="1968"/>
            </a:xfrm>
          </p:grpSpPr>
          <p:graphicFrame>
            <p:nvGraphicFramePr>
              <p:cNvPr id="632842" name="Object 10">
                <a:extLst>
                  <a:ext uri="{FF2B5EF4-FFF2-40B4-BE49-F238E27FC236}">
                    <a16:creationId xmlns:a16="http://schemas.microsoft.com/office/drawing/2014/main" id="{71A7D285-F83B-B65C-DF03-3D7BCEF9217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44" y="2092"/>
              <a:ext cx="7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114120" imgH="215640" progId="Equation.3">
                      <p:embed/>
                    </p:oleObj>
                  </mc:Choice>
                  <mc:Fallback>
                    <p:oleObj name="Equation" r:id="rId17" imgW="114120" imgH="215640" progId="Equation.3">
                      <p:embed/>
                      <p:pic>
                        <p:nvPicPr>
                          <p:cNvPr id="632842" name="Object 10">
                            <a:extLst>
                              <a:ext uri="{FF2B5EF4-FFF2-40B4-BE49-F238E27FC236}">
                                <a16:creationId xmlns:a16="http://schemas.microsoft.com/office/drawing/2014/main" id="{71A7D285-F83B-B65C-DF03-3D7BCEF9217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092"/>
                            <a:ext cx="7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2843" name="Oval 11">
                <a:extLst>
                  <a:ext uri="{FF2B5EF4-FFF2-40B4-BE49-F238E27FC236}">
                    <a16:creationId xmlns:a16="http://schemas.microsoft.com/office/drawing/2014/main" id="{AB8C9BAF-BE86-93FE-5B31-4843AD073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256"/>
                <a:ext cx="1536" cy="1536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2844" name="Line 12">
                <a:extLst>
                  <a:ext uri="{FF2B5EF4-FFF2-40B4-BE49-F238E27FC236}">
                    <a16:creationId xmlns:a16="http://schemas.microsoft.com/office/drawing/2014/main" id="{AEC915F0-9898-FA6B-E638-C8A096ECB4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3504"/>
                <a:ext cx="192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2845" name="Line 13">
                <a:extLst>
                  <a:ext uri="{FF2B5EF4-FFF2-40B4-BE49-F238E27FC236}">
                    <a16:creationId xmlns:a16="http://schemas.microsoft.com/office/drawing/2014/main" id="{974F40AC-08D5-599F-5410-DC441A41D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888"/>
                <a:ext cx="192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2846" name="Line 14">
                <a:extLst>
                  <a:ext uri="{FF2B5EF4-FFF2-40B4-BE49-F238E27FC236}">
                    <a16:creationId xmlns:a16="http://schemas.microsoft.com/office/drawing/2014/main" id="{8750FB66-CB18-2C7B-910E-21F3AA65F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2400"/>
                <a:ext cx="192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2847" name="Line 15">
                <a:extLst>
                  <a:ext uri="{FF2B5EF4-FFF2-40B4-BE49-F238E27FC236}">
                    <a16:creationId xmlns:a16="http://schemas.microsoft.com/office/drawing/2014/main" id="{A298B0D3-5306-8C0F-E008-34A1D72B0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2016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2848" name="Line 16">
                <a:extLst>
                  <a:ext uri="{FF2B5EF4-FFF2-40B4-BE49-F238E27FC236}">
                    <a16:creationId xmlns:a16="http://schemas.microsoft.com/office/drawing/2014/main" id="{DF4BEB6B-D4D5-001F-85BD-FEB44E970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2256"/>
                <a:ext cx="9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2849" name="Line 17">
                <a:extLst>
                  <a:ext uri="{FF2B5EF4-FFF2-40B4-BE49-F238E27FC236}">
                    <a16:creationId xmlns:a16="http://schemas.microsoft.com/office/drawing/2014/main" id="{A12DE1F5-8788-7F00-C8A0-EF3D90AC5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744"/>
                <a:ext cx="192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2850" name="Line 18">
                <a:extLst>
                  <a:ext uri="{FF2B5EF4-FFF2-40B4-BE49-F238E27FC236}">
                    <a16:creationId xmlns:a16="http://schemas.microsoft.com/office/drawing/2014/main" id="{05DE5D97-0D3E-0C80-8BE8-A1F375684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92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2851" name="Line 19">
                <a:extLst>
                  <a:ext uri="{FF2B5EF4-FFF2-40B4-BE49-F238E27FC236}">
                    <a16:creationId xmlns:a16="http://schemas.microsoft.com/office/drawing/2014/main" id="{582ABCDB-15E8-9D36-3DD3-26B741424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02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2852" name="Line 20">
                <a:extLst>
                  <a:ext uri="{FF2B5EF4-FFF2-40B4-BE49-F238E27FC236}">
                    <a16:creationId xmlns:a16="http://schemas.microsoft.com/office/drawing/2014/main" id="{A3C9864C-03DD-6D3F-C9E5-E6DF4A1541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2400"/>
                <a:ext cx="48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32853" name="Object 21">
                <a:extLst>
                  <a:ext uri="{FF2B5EF4-FFF2-40B4-BE49-F238E27FC236}">
                    <a16:creationId xmlns:a16="http://schemas.microsoft.com/office/drawing/2014/main" id="{D5CF0409-7E36-4595-387D-C6C8F3C3B0A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2736"/>
              <a:ext cx="149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114300" imgH="165100" progId="Equation.3">
                      <p:embed/>
                    </p:oleObj>
                  </mc:Choice>
                  <mc:Fallback>
                    <p:oleObj name="Equation" r:id="rId19" imgW="114300" imgH="165100" progId="Equation.3">
                      <p:embed/>
                      <p:pic>
                        <p:nvPicPr>
                          <p:cNvPr id="632853" name="Object 21">
                            <a:extLst>
                              <a:ext uri="{FF2B5EF4-FFF2-40B4-BE49-F238E27FC236}">
                                <a16:creationId xmlns:a16="http://schemas.microsoft.com/office/drawing/2014/main" id="{D5CF0409-7E36-4595-387D-C6C8F3C3B0A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736"/>
                            <a:ext cx="149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2854" name="Oval 22">
                <a:extLst>
                  <a:ext uri="{FF2B5EF4-FFF2-40B4-BE49-F238E27FC236}">
                    <a16:creationId xmlns:a16="http://schemas.microsoft.com/office/drawing/2014/main" id="{1EF8609A-FC1F-ACDD-58AF-33EDE80AF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97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2855" name="Line 23">
                <a:extLst>
                  <a:ext uri="{FF2B5EF4-FFF2-40B4-BE49-F238E27FC236}">
                    <a16:creationId xmlns:a16="http://schemas.microsoft.com/office/drawing/2014/main" id="{49372B56-E305-8E52-BDB8-A16129AB9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3024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32877" name="Line 45">
              <a:extLst>
                <a:ext uri="{FF2B5EF4-FFF2-40B4-BE49-F238E27FC236}">
                  <a16:creationId xmlns:a16="http://schemas.microsoft.com/office/drawing/2014/main" id="{37FA12CC-1488-CB65-8230-8944EC00E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544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878" name="Oval 46">
              <a:extLst>
                <a:ext uri="{FF2B5EF4-FFF2-40B4-BE49-F238E27FC236}">
                  <a16:creationId xmlns:a16="http://schemas.microsoft.com/office/drawing/2014/main" id="{E68271F1-65A4-3071-F7D6-CADA50243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96"/>
              <a:ext cx="144" cy="144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2879" name="Line 47">
              <a:extLst>
                <a:ext uri="{FF2B5EF4-FFF2-40B4-BE49-F238E27FC236}">
                  <a16:creationId xmlns:a16="http://schemas.microsoft.com/office/drawing/2014/main" id="{AED0E879-E478-9151-AA06-8A58B16DB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976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880" name="Oval 48">
              <a:extLst>
                <a:ext uri="{FF2B5EF4-FFF2-40B4-BE49-F238E27FC236}">
                  <a16:creationId xmlns:a16="http://schemas.microsoft.com/office/drawing/2014/main" id="{77F28213-868C-B7B6-CC3F-809F4B588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928"/>
              <a:ext cx="144" cy="144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2882" name="Line 50">
              <a:extLst>
                <a:ext uri="{FF2B5EF4-FFF2-40B4-BE49-F238E27FC236}">
                  <a16:creationId xmlns:a16="http://schemas.microsoft.com/office/drawing/2014/main" id="{4336200A-4866-72D9-1013-A38A8F6D54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" y="2640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883" name="Oval 51">
              <a:extLst>
                <a:ext uri="{FF2B5EF4-FFF2-40B4-BE49-F238E27FC236}">
                  <a16:creationId xmlns:a16="http://schemas.microsoft.com/office/drawing/2014/main" id="{BF8F7476-DD4B-3F1E-6999-CA81943C5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736"/>
              <a:ext cx="144" cy="144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2887" name="Line 55">
              <a:extLst>
                <a:ext uri="{FF2B5EF4-FFF2-40B4-BE49-F238E27FC236}">
                  <a16:creationId xmlns:a16="http://schemas.microsoft.com/office/drawing/2014/main" id="{DB7299AD-1925-2273-101A-EED9280FFB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1536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888" name="Oval 56">
              <a:extLst>
                <a:ext uri="{FF2B5EF4-FFF2-40B4-BE49-F238E27FC236}">
                  <a16:creationId xmlns:a16="http://schemas.microsoft.com/office/drawing/2014/main" id="{04C28B75-7ECC-EF23-3788-4802BA019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584"/>
              <a:ext cx="144" cy="144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2891" name="Line 59">
              <a:extLst>
                <a:ext uri="{FF2B5EF4-FFF2-40B4-BE49-F238E27FC236}">
                  <a16:creationId xmlns:a16="http://schemas.microsoft.com/office/drawing/2014/main" id="{3DBA7DD0-C577-F688-838A-381AAA7457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792"/>
              <a:ext cx="288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892" name="Oval 60">
              <a:extLst>
                <a:ext uri="{FF2B5EF4-FFF2-40B4-BE49-F238E27FC236}">
                  <a16:creationId xmlns:a16="http://schemas.microsoft.com/office/drawing/2014/main" id="{94C935D5-53E8-E55A-8D6F-84D381FB5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792"/>
              <a:ext cx="144" cy="144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32895" name="Object 63">
            <a:extLst>
              <a:ext uri="{FF2B5EF4-FFF2-40B4-BE49-F238E27FC236}">
                <a16:creationId xmlns:a16="http://schemas.microsoft.com/office/drawing/2014/main" id="{BB6C4B59-736F-11DF-634D-4017C400E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6663" y="4697413"/>
          <a:ext cx="1714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01600" imgH="177800" progId="Equation.3">
                  <p:embed/>
                </p:oleObj>
              </mc:Choice>
              <mc:Fallback>
                <p:oleObj name="Equation" r:id="rId21" imgW="101600" imgH="177800" progId="Equation.3">
                  <p:embed/>
                  <p:pic>
                    <p:nvPicPr>
                      <p:cNvPr id="632895" name="Object 63">
                        <a:extLst>
                          <a:ext uri="{FF2B5EF4-FFF2-40B4-BE49-F238E27FC236}">
                            <a16:creationId xmlns:a16="http://schemas.microsoft.com/office/drawing/2014/main" id="{BB6C4B59-736F-11DF-634D-4017C400E6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663" y="4697413"/>
                        <a:ext cx="1714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97" name="Object 65">
            <a:extLst>
              <a:ext uri="{FF2B5EF4-FFF2-40B4-BE49-F238E27FC236}">
                <a16:creationId xmlns:a16="http://schemas.microsoft.com/office/drawing/2014/main" id="{922B19E9-F61D-2143-62E5-735596667C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3488" y="3810000"/>
          <a:ext cx="31099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663700" imgH="215900" progId="Equation.3">
                  <p:embed/>
                </p:oleObj>
              </mc:Choice>
              <mc:Fallback>
                <p:oleObj name="Equation" r:id="rId23" imgW="1663700" imgH="215900" progId="Equation.3">
                  <p:embed/>
                  <p:pic>
                    <p:nvPicPr>
                      <p:cNvPr id="632897" name="Object 65">
                        <a:extLst>
                          <a:ext uri="{FF2B5EF4-FFF2-40B4-BE49-F238E27FC236}">
                            <a16:creationId xmlns:a16="http://schemas.microsoft.com/office/drawing/2014/main" id="{922B19E9-F61D-2143-62E5-735596667C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3488" y="3810000"/>
                        <a:ext cx="31099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98" name="Object 66">
            <a:extLst>
              <a:ext uri="{FF2B5EF4-FFF2-40B4-BE49-F238E27FC236}">
                <a16:creationId xmlns:a16="http://schemas.microsoft.com/office/drawing/2014/main" id="{90081059-323A-DEA4-428C-8A9ACE982D3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091113" y="4722813"/>
          <a:ext cx="2184400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117440" imgH="507960" progId="Equation.3">
                  <p:embed/>
                </p:oleObj>
              </mc:Choice>
              <mc:Fallback>
                <p:oleObj name="Equation" r:id="rId25" imgW="1117440" imgH="507960" progId="Equation.3">
                  <p:embed/>
                  <p:pic>
                    <p:nvPicPr>
                      <p:cNvPr id="632898" name="Object 66">
                        <a:extLst>
                          <a:ext uri="{FF2B5EF4-FFF2-40B4-BE49-F238E27FC236}">
                            <a16:creationId xmlns:a16="http://schemas.microsoft.com/office/drawing/2014/main" id="{90081059-323A-DEA4-428C-8A9ACE982D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113" y="4722813"/>
                        <a:ext cx="2184400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16247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6349BD7-6853-BBE4-B002-D7B985B9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4A0C5-3145-4EEB-94CA-3168F725211C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636068" name="Freeform 164">
            <a:extLst>
              <a:ext uri="{FF2B5EF4-FFF2-40B4-BE49-F238E27FC236}">
                <a16:creationId xmlns:a16="http://schemas.microsoft.com/office/drawing/2014/main" id="{C4959D49-7249-E9DF-49BF-7B818107E360}"/>
              </a:ext>
            </a:extLst>
          </p:cNvPr>
          <p:cNvSpPr>
            <a:spLocks/>
          </p:cNvSpPr>
          <p:nvPr/>
        </p:nvSpPr>
        <p:spPr bwMode="auto">
          <a:xfrm>
            <a:off x="4356100" y="1752600"/>
            <a:ext cx="2654300" cy="3657600"/>
          </a:xfrm>
          <a:custGeom>
            <a:avLst/>
            <a:gdLst>
              <a:gd name="T0" fmla="*/ 1672 w 1672"/>
              <a:gd name="T1" fmla="*/ 2304 h 2304"/>
              <a:gd name="T2" fmla="*/ 424 w 1672"/>
              <a:gd name="T3" fmla="*/ 1776 h 2304"/>
              <a:gd name="T4" fmla="*/ 136 w 1672"/>
              <a:gd name="T5" fmla="*/ 1200 h 2304"/>
              <a:gd name="T6" fmla="*/ 184 w 1672"/>
              <a:gd name="T7" fmla="*/ 528 h 2304"/>
              <a:gd name="T8" fmla="*/ 1240 w 1672"/>
              <a:gd name="T9" fmla="*/ 0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2" h="2304">
                <a:moveTo>
                  <a:pt x="1672" y="2304"/>
                </a:moveTo>
                <a:cubicBezTo>
                  <a:pt x="1176" y="2132"/>
                  <a:pt x="680" y="1960"/>
                  <a:pt x="424" y="1776"/>
                </a:cubicBezTo>
                <a:cubicBezTo>
                  <a:pt x="168" y="1592"/>
                  <a:pt x="176" y="1408"/>
                  <a:pt x="136" y="1200"/>
                </a:cubicBezTo>
                <a:cubicBezTo>
                  <a:pt x="96" y="992"/>
                  <a:pt x="0" y="728"/>
                  <a:pt x="184" y="528"/>
                </a:cubicBezTo>
                <a:cubicBezTo>
                  <a:pt x="368" y="328"/>
                  <a:pt x="804" y="164"/>
                  <a:pt x="1240" y="0"/>
                </a:cubicBezTo>
              </a:path>
            </a:pathLst>
          </a:custGeom>
          <a:noFill/>
          <a:ln w="31750" cap="flat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906" name="Rectangle 2">
            <a:extLst>
              <a:ext uri="{FF2B5EF4-FFF2-40B4-BE49-F238E27FC236}">
                <a16:creationId xmlns:a16="http://schemas.microsoft.com/office/drawing/2014/main" id="{364F8671-5FE1-0E08-03BE-7956F7FCA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39763"/>
          </a:xfrm>
        </p:spPr>
        <p:txBody>
          <a:bodyPr/>
          <a:lstStyle/>
          <a:p>
            <a:r>
              <a:rPr lang="en-US" altLang="zh-CN" sz="2800" u="sng">
                <a:solidFill>
                  <a:schemeClr val="tx1"/>
                </a:solidFill>
                <a:ea typeface="宋体" panose="02010600030101010101" pitchFamily="2" charset="-122"/>
              </a:rPr>
              <a:t>A pair of HQV or HQV loop</a:t>
            </a:r>
          </a:p>
        </p:txBody>
      </p:sp>
      <p:sp>
        <p:nvSpPr>
          <p:cNvPr id="635998" name="Freeform 94">
            <a:extLst>
              <a:ext uri="{FF2B5EF4-FFF2-40B4-BE49-F238E27FC236}">
                <a16:creationId xmlns:a16="http://schemas.microsoft.com/office/drawing/2014/main" id="{7E956A69-5C07-C9AE-A5BE-B6803EF12C1A}"/>
              </a:ext>
            </a:extLst>
          </p:cNvPr>
          <p:cNvSpPr>
            <a:spLocks/>
          </p:cNvSpPr>
          <p:nvPr/>
        </p:nvSpPr>
        <p:spPr bwMode="auto">
          <a:xfrm>
            <a:off x="7035800" y="1941513"/>
            <a:ext cx="466725" cy="3340100"/>
          </a:xfrm>
          <a:custGeom>
            <a:avLst/>
            <a:gdLst>
              <a:gd name="T0" fmla="*/ 312 w 312"/>
              <a:gd name="T1" fmla="*/ 2064 h 2064"/>
              <a:gd name="T2" fmla="*/ 168 w 312"/>
              <a:gd name="T3" fmla="*/ 1776 h 2064"/>
              <a:gd name="T4" fmla="*/ 24 w 312"/>
              <a:gd name="T5" fmla="*/ 1248 h 2064"/>
              <a:gd name="T6" fmla="*/ 24 w 312"/>
              <a:gd name="T7" fmla="*/ 432 h 2064"/>
              <a:gd name="T8" fmla="*/ 168 w 312"/>
              <a:gd name="T9" fmla="*/ 0 h 2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2" h="2064">
                <a:moveTo>
                  <a:pt x="312" y="2064"/>
                </a:moveTo>
                <a:cubicBezTo>
                  <a:pt x="264" y="1988"/>
                  <a:pt x="216" y="1912"/>
                  <a:pt x="168" y="1776"/>
                </a:cubicBezTo>
                <a:cubicBezTo>
                  <a:pt x="120" y="1640"/>
                  <a:pt x="48" y="1472"/>
                  <a:pt x="24" y="1248"/>
                </a:cubicBezTo>
                <a:cubicBezTo>
                  <a:pt x="0" y="1024"/>
                  <a:pt x="0" y="640"/>
                  <a:pt x="24" y="432"/>
                </a:cubicBezTo>
                <a:cubicBezTo>
                  <a:pt x="48" y="224"/>
                  <a:pt x="136" y="72"/>
                  <a:pt x="168" y="0"/>
                </a:cubicBezTo>
              </a:path>
            </a:pathLst>
          </a:custGeom>
          <a:noFill/>
          <a:ln w="22225" cap="flat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956" name="Line 52">
            <a:extLst>
              <a:ext uri="{FF2B5EF4-FFF2-40B4-BE49-F238E27FC236}">
                <a16:creationId xmlns:a16="http://schemas.microsoft.com/office/drawing/2014/main" id="{047B683C-783A-3081-E70A-B3DC8CA40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5963" y="4181475"/>
            <a:ext cx="236537" cy="1571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57" name="Line 53">
            <a:extLst>
              <a:ext uri="{FF2B5EF4-FFF2-40B4-BE49-F238E27FC236}">
                <a16:creationId xmlns:a16="http://schemas.microsoft.com/office/drawing/2014/main" id="{FF71604F-94F4-1F95-AAA9-73FF6F058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9400" y="4446588"/>
            <a:ext cx="304800" cy="730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58" name="Line 54">
            <a:extLst>
              <a:ext uri="{FF2B5EF4-FFF2-40B4-BE49-F238E27FC236}">
                <a16:creationId xmlns:a16="http://schemas.microsoft.com/office/drawing/2014/main" id="{E5978209-FB03-0765-3B85-BBBAD288FD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0875" y="2914650"/>
            <a:ext cx="234950" cy="15716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59" name="Line 55">
            <a:extLst>
              <a:ext uri="{FF2B5EF4-FFF2-40B4-BE49-F238E27FC236}">
                <a16:creationId xmlns:a16="http://schemas.microsoft.com/office/drawing/2014/main" id="{B17A0D3F-A5F9-AFD1-9FE9-B4706B15DD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08913" y="2662238"/>
            <a:ext cx="177800" cy="2349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60" name="Line 56">
            <a:extLst>
              <a:ext uri="{FF2B5EF4-FFF2-40B4-BE49-F238E27FC236}">
                <a16:creationId xmlns:a16="http://schemas.microsoft.com/office/drawing/2014/main" id="{EDD10CF2-B6A6-5A1E-1C8B-86594D7746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3938" y="4286250"/>
            <a:ext cx="303212" cy="8731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61" name="Line 57">
            <a:extLst>
              <a:ext uri="{FF2B5EF4-FFF2-40B4-BE49-F238E27FC236}">
                <a16:creationId xmlns:a16="http://schemas.microsoft.com/office/drawing/2014/main" id="{88129992-F442-6F29-336A-B0AE86524A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1088" y="3505200"/>
            <a:ext cx="0" cy="3937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62" name="Line 58">
            <a:extLst>
              <a:ext uri="{FF2B5EF4-FFF2-40B4-BE49-F238E27FC236}">
                <a16:creationId xmlns:a16="http://schemas.microsoft.com/office/drawing/2014/main" id="{4B153D97-DC0C-D757-EF0B-58F5CF605D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6138" y="3675063"/>
            <a:ext cx="29686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64" name="Line 60">
            <a:extLst>
              <a:ext uri="{FF2B5EF4-FFF2-40B4-BE49-F238E27FC236}">
                <a16:creationId xmlns:a16="http://schemas.microsoft.com/office/drawing/2014/main" id="{EE72DCED-87E6-ECCA-3ACD-6D7055EA4F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26250" y="3505200"/>
            <a:ext cx="0" cy="3937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65" name="Line 61">
            <a:extLst>
              <a:ext uri="{FF2B5EF4-FFF2-40B4-BE49-F238E27FC236}">
                <a16:creationId xmlns:a16="http://schemas.microsoft.com/office/drawing/2014/main" id="{C77AFA1D-687D-0A39-254E-60249FB3A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7063" y="3675063"/>
            <a:ext cx="2984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66" name="Line 62">
            <a:extLst>
              <a:ext uri="{FF2B5EF4-FFF2-40B4-BE49-F238E27FC236}">
                <a16:creationId xmlns:a16="http://schemas.microsoft.com/office/drawing/2014/main" id="{335E24A7-EEAE-4F72-7362-5B907EF40A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9150" y="2740025"/>
            <a:ext cx="261938" cy="14922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67" name="Line 63">
            <a:extLst>
              <a:ext uri="{FF2B5EF4-FFF2-40B4-BE49-F238E27FC236}">
                <a16:creationId xmlns:a16="http://schemas.microsoft.com/office/drawing/2014/main" id="{5D6E4051-DEBF-2F89-0403-74E884DF37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3175" y="3017838"/>
            <a:ext cx="317500" cy="25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68" name="Line 64">
            <a:extLst>
              <a:ext uri="{FF2B5EF4-FFF2-40B4-BE49-F238E27FC236}">
                <a16:creationId xmlns:a16="http://schemas.microsoft.com/office/drawing/2014/main" id="{DC5AEC3F-F800-035F-11E3-CD28D6E43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4913" y="4295775"/>
            <a:ext cx="342900" cy="1397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69" name="Line 65">
            <a:extLst>
              <a:ext uri="{FF2B5EF4-FFF2-40B4-BE49-F238E27FC236}">
                <a16:creationId xmlns:a16="http://schemas.microsoft.com/office/drawing/2014/main" id="{7B7B959B-9871-95FD-7485-ABA2E8891A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9750" y="4351338"/>
            <a:ext cx="369888" cy="101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70" name="Line 66">
            <a:extLst>
              <a:ext uri="{FF2B5EF4-FFF2-40B4-BE49-F238E27FC236}">
                <a16:creationId xmlns:a16="http://schemas.microsoft.com/office/drawing/2014/main" id="{116A84D4-B879-3EF2-4FC0-B4D77BDB57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3271838"/>
            <a:ext cx="307975" cy="14605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71" name="Line 67">
            <a:extLst>
              <a:ext uri="{FF2B5EF4-FFF2-40B4-BE49-F238E27FC236}">
                <a16:creationId xmlns:a16="http://schemas.microsoft.com/office/drawing/2014/main" id="{7DBB4E5C-AA95-1041-9E6E-059761670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3976688"/>
            <a:ext cx="373062" cy="12223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72" name="Line 68">
            <a:extLst>
              <a:ext uri="{FF2B5EF4-FFF2-40B4-BE49-F238E27FC236}">
                <a16:creationId xmlns:a16="http://schemas.microsoft.com/office/drawing/2014/main" id="{BFD7DD33-48AD-BC91-2FDA-C22576A8F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2175" y="2747963"/>
            <a:ext cx="327025" cy="16668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73" name="Line 69">
            <a:extLst>
              <a:ext uri="{FF2B5EF4-FFF2-40B4-BE49-F238E27FC236}">
                <a16:creationId xmlns:a16="http://schemas.microsoft.com/office/drawing/2014/main" id="{4FC17DC2-5DC6-313C-FF93-632721CFE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913" y="4773613"/>
            <a:ext cx="29686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74" name="Line 70">
            <a:extLst>
              <a:ext uri="{FF2B5EF4-FFF2-40B4-BE49-F238E27FC236}">
                <a16:creationId xmlns:a16="http://schemas.microsoft.com/office/drawing/2014/main" id="{F91A5862-4F11-60C8-8CF1-EE31FD9D6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7625" y="4773613"/>
            <a:ext cx="29527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75" name="Line 71">
            <a:extLst>
              <a:ext uri="{FF2B5EF4-FFF2-40B4-BE49-F238E27FC236}">
                <a16:creationId xmlns:a16="http://schemas.microsoft.com/office/drawing/2014/main" id="{D1B70D91-4379-7770-8FC8-25661E124D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8175" y="4773613"/>
            <a:ext cx="29527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76" name="Line 72">
            <a:extLst>
              <a:ext uri="{FF2B5EF4-FFF2-40B4-BE49-F238E27FC236}">
                <a16:creationId xmlns:a16="http://schemas.microsoft.com/office/drawing/2014/main" id="{A3B0CADD-D8CB-0A94-2F3E-F12209A4E8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3813" y="4773613"/>
            <a:ext cx="29686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77" name="Line 73">
            <a:extLst>
              <a:ext uri="{FF2B5EF4-FFF2-40B4-BE49-F238E27FC236}">
                <a16:creationId xmlns:a16="http://schemas.microsoft.com/office/drawing/2014/main" id="{276FE6E4-57AB-30DF-66CF-969AECD87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2775" y="4773613"/>
            <a:ext cx="2984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78" name="Line 74">
            <a:extLst>
              <a:ext uri="{FF2B5EF4-FFF2-40B4-BE49-F238E27FC236}">
                <a16:creationId xmlns:a16="http://schemas.microsoft.com/office/drawing/2014/main" id="{7EE2B08E-75A9-16E8-98B5-5A0F51ACD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0238" y="4435475"/>
            <a:ext cx="393700" cy="8413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79" name="Line 75">
            <a:extLst>
              <a:ext uri="{FF2B5EF4-FFF2-40B4-BE49-F238E27FC236}">
                <a16:creationId xmlns:a16="http://schemas.microsoft.com/office/drawing/2014/main" id="{7652CE45-BFA5-1EFF-7405-3A66DC720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0238" y="2578100"/>
            <a:ext cx="2984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80" name="Line 76">
            <a:extLst>
              <a:ext uri="{FF2B5EF4-FFF2-40B4-BE49-F238E27FC236}">
                <a16:creationId xmlns:a16="http://schemas.microsoft.com/office/drawing/2014/main" id="{B7B0B7FF-2B2C-0061-264F-9569CEC72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7625" y="2578100"/>
            <a:ext cx="295275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81" name="Line 77">
            <a:extLst>
              <a:ext uri="{FF2B5EF4-FFF2-40B4-BE49-F238E27FC236}">
                <a16:creationId xmlns:a16="http://schemas.microsoft.com/office/drawing/2014/main" id="{06D174E3-9C47-771E-8D59-98D0DFD3A2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6425" y="2538413"/>
            <a:ext cx="2968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82" name="Line 78">
            <a:extLst>
              <a:ext uri="{FF2B5EF4-FFF2-40B4-BE49-F238E27FC236}">
                <a16:creationId xmlns:a16="http://schemas.microsoft.com/office/drawing/2014/main" id="{83B704FA-CE85-D2FB-9FDD-31D48ABF6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6975" y="2493963"/>
            <a:ext cx="2984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83" name="Line 79">
            <a:extLst>
              <a:ext uri="{FF2B5EF4-FFF2-40B4-BE49-F238E27FC236}">
                <a16:creationId xmlns:a16="http://schemas.microsoft.com/office/drawing/2014/main" id="{944906AD-E6A0-AE57-AAB6-49795B8A2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75" y="2493963"/>
            <a:ext cx="296863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35984" name="AutoShape 80">
            <a:extLst>
              <a:ext uri="{FF2B5EF4-FFF2-40B4-BE49-F238E27FC236}">
                <a16:creationId xmlns:a16="http://schemas.microsoft.com/office/drawing/2014/main" id="{70F37154-D0E2-04BC-B294-98A4407B64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08888" y="2274888"/>
            <a:ext cx="1587" cy="71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635985" name="Object 81">
            <a:extLst>
              <a:ext uri="{FF2B5EF4-FFF2-40B4-BE49-F238E27FC236}">
                <a16:creationId xmlns:a16="http://schemas.microsoft.com/office/drawing/2014/main" id="{64FD33DF-5245-D132-5FF7-195CE16493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1413" y="3505200"/>
          <a:ext cx="293687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400" imgH="139700" progId="Equation.3">
                  <p:embed/>
                </p:oleObj>
              </mc:Choice>
              <mc:Fallback>
                <p:oleObj name="Equation" r:id="rId3" imgW="152400" imgH="139700" progId="Equation.3">
                  <p:embed/>
                  <p:pic>
                    <p:nvPicPr>
                      <p:cNvPr id="635985" name="Object 81">
                        <a:extLst>
                          <a:ext uri="{FF2B5EF4-FFF2-40B4-BE49-F238E27FC236}">
                            <a16:creationId xmlns:a16="http://schemas.microsoft.com/office/drawing/2014/main" id="{64FD33DF-5245-D132-5FF7-195CE16493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413" y="3505200"/>
                        <a:ext cx="293687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986" name="Object 82">
            <a:extLst>
              <a:ext uri="{FF2B5EF4-FFF2-40B4-BE49-F238E27FC236}">
                <a16:creationId xmlns:a16="http://schemas.microsoft.com/office/drawing/2014/main" id="{471D2763-901B-10AF-4642-AE6E021281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89863" y="3479800"/>
          <a:ext cx="21907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560" imgH="101520" progId="Equation.3">
                  <p:embed/>
                </p:oleObj>
              </mc:Choice>
              <mc:Fallback>
                <p:oleObj name="Equation" r:id="rId5" imgW="88560" imgH="101520" progId="Equation.3">
                  <p:embed/>
                  <p:pic>
                    <p:nvPicPr>
                      <p:cNvPr id="635986" name="Object 82">
                        <a:extLst>
                          <a:ext uri="{FF2B5EF4-FFF2-40B4-BE49-F238E27FC236}">
                            <a16:creationId xmlns:a16="http://schemas.microsoft.com/office/drawing/2014/main" id="{471D2763-901B-10AF-4642-AE6E021281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9863" y="3479800"/>
                        <a:ext cx="219075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87" name="Oval 83">
            <a:extLst>
              <a:ext uri="{FF2B5EF4-FFF2-40B4-BE49-F238E27FC236}">
                <a16:creationId xmlns:a16="http://schemas.microsoft.com/office/drawing/2014/main" id="{C4AEA90A-37E4-C43B-D1CD-5E6DEC431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863" y="3552825"/>
            <a:ext cx="219075" cy="2444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88" name="Text Box 84">
            <a:extLst>
              <a:ext uri="{FF2B5EF4-FFF2-40B4-BE49-F238E27FC236}">
                <a16:creationId xmlns:a16="http://schemas.microsoft.com/office/drawing/2014/main" id="{99C8DABF-ACD8-6734-ECA7-6EA3B06A5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025" y="5789613"/>
            <a:ext cx="1865313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400" b="0">
                <a:ea typeface="宋体" panose="02010600030101010101" pitchFamily="2" charset="-122"/>
              </a:rPr>
              <a:t>McGraw, PRD, 1994.</a:t>
            </a:r>
          </a:p>
        </p:txBody>
      </p:sp>
      <p:sp>
        <p:nvSpPr>
          <p:cNvPr id="635990" name="Line 86">
            <a:extLst>
              <a:ext uri="{FF2B5EF4-FFF2-40B4-BE49-F238E27FC236}">
                <a16:creationId xmlns:a16="http://schemas.microsoft.com/office/drawing/2014/main" id="{5158B714-72B0-F940-9099-ABB7D8DAA9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86625" y="5435600"/>
            <a:ext cx="4778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91" name="Oval 87">
            <a:extLst>
              <a:ext uri="{FF2B5EF4-FFF2-40B4-BE49-F238E27FC236}">
                <a16:creationId xmlns:a16="http://schemas.microsoft.com/office/drawing/2014/main" id="{CC5DF2F3-9685-179A-75EE-585E3CE77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150" y="5365750"/>
            <a:ext cx="204788" cy="206375"/>
          </a:xfrm>
          <a:prstGeom prst="ellipse">
            <a:avLst/>
          </a:pr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92" name="Line 88">
            <a:extLst>
              <a:ext uri="{FF2B5EF4-FFF2-40B4-BE49-F238E27FC236}">
                <a16:creationId xmlns:a16="http://schemas.microsoft.com/office/drawing/2014/main" id="{BA1951C0-F5D2-74B1-B2EE-8061A61F20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5338" y="1679575"/>
            <a:ext cx="407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93" name="Oval 89">
            <a:extLst>
              <a:ext uri="{FF2B5EF4-FFF2-40B4-BE49-F238E27FC236}">
                <a16:creationId xmlns:a16="http://schemas.microsoft.com/office/drawing/2014/main" id="{BEC616CF-9599-3F77-C2F6-8EFC1EAFC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275" y="1608138"/>
            <a:ext cx="203200" cy="207962"/>
          </a:xfrm>
          <a:prstGeom prst="ellipse">
            <a:avLst/>
          </a:pr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35994" name="Object 90">
            <a:extLst>
              <a:ext uri="{FF2B5EF4-FFF2-40B4-BE49-F238E27FC236}">
                <a16:creationId xmlns:a16="http://schemas.microsoft.com/office/drawing/2014/main" id="{C918E5CE-2146-5752-3AA3-C41DB558EAE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784975" y="1517650"/>
          <a:ext cx="369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640" imgH="203040" progId="Equation.3">
                  <p:embed/>
                </p:oleObj>
              </mc:Choice>
              <mc:Fallback>
                <p:oleObj name="Equation" r:id="rId7" imgW="215640" imgH="203040" progId="Equation.3">
                  <p:embed/>
                  <p:pic>
                    <p:nvPicPr>
                      <p:cNvPr id="635994" name="Object 90">
                        <a:extLst>
                          <a:ext uri="{FF2B5EF4-FFF2-40B4-BE49-F238E27FC236}">
                            <a16:creationId xmlns:a16="http://schemas.microsoft.com/office/drawing/2014/main" id="{C918E5CE-2146-5752-3AA3-C41DB558EA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1517650"/>
                        <a:ext cx="369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995" name="Line 91">
            <a:extLst>
              <a:ext uri="{FF2B5EF4-FFF2-40B4-BE49-F238E27FC236}">
                <a16:creationId xmlns:a16="http://schemas.microsoft.com/office/drawing/2014/main" id="{386D4589-4DA6-992B-99D6-4A54B31A16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3394075"/>
            <a:ext cx="71438" cy="654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96" name="Oval 92">
            <a:extLst>
              <a:ext uri="{FF2B5EF4-FFF2-40B4-BE49-F238E27FC236}">
                <a16:creationId xmlns:a16="http://schemas.microsoft.com/office/drawing/2014/main" id="{8D3CB5C3-05A5-272A-0F82-7AC5F3371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8963" y="3611563"/>
            <a:ext cx="204787" cy="207962"/>
          </a:xfrm>
          <a:prstGeom prst="ellipse">
            <a:avLst/>
          </a:pr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5999" name="Line 95">
            <a:extLst>
              <a:ext uri="{FF2B5EF4-FFF2-40B4-BE49-F238E27FC236}">
                <a16:creationId xmlns:a16="http://schemas.microsoft.com/office/drawing/2014/main" id="{AA0C393E-1E80-9303-BFEB-C0F16A791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3613" y="4481513"/>
            <a:ext cx="477837" cy="147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000" name="Oval 96">
            <a:extLst>
              <a:ext uri="{FF2B5EF4-FFF2-40B4-BE49-F238E27FC236}">
                <a16:creationId xmlns:a16="http://schemas.microsoft.com/office/drawing/2014/main" id="{D0A2F2EF-FB63-047C-F0BF-E9E17056C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4410075"/>
            <a:ext cx="204787" cy="207963"/>
          </a:xfrm>
          <a:prstGeom prst="ellipse">
            <a:avLst/>
          </a:pr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001" name="Line 97">
            <a:extLst>
              <a:ext uri="{FF2B5EF4-FFF2-40B4-BE49-F238E27FC236}">
                <a16:creationId xmlns:a16="http://schemas.microsoft.com/office/drawing/2014/main" id="{D0D547C7-5D25-F897-1ADF-EEDC414EC3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694113"/>
            <a:ext cx="503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002" name="Oval 98">
            <a:extLst>
              <a:ext uri="{FF2B5EF4-FFF2-40B4-BE49-F238E27FC236}">
                <a16:creationId xmlns:a16="http://schemas.microsoft.com/office/drawing/2014/main" id="{60F6CEC4-346C-FCD6-B385-4928B709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622675"/>
            <a:ext cx="204788" cy="206375"/>
          </a:xfrm>
          <a:prstGeom prst="ellipse">
            <a:avLst/>
          </a:pr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003" name="Line 99">
            <a:extLst>
              <a:ext uri="{FF2B5EF4-FFF2-40B4-BE49-F238E27FC236}">
                <a16:creationId xmlns:a16="http://schemas.microsoft.com/office/drawing/2014/main" id="{CFA88618-3DE3-5B21-19FA-24D1156DB4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4838" y="2886075"/>
            <a:ext cx="431800" cy="2174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004" name="Oval 100">
            <a:extLst>
              <a:ext uri="{FF2B5EF4-FFF2-40B4-BE49-F238E27FC236}">
                <a16:creationId xmlns:a16="http://schemas.microsoft.com/office/drawing/2014/main" id="{DF4284C0-1ACF-9017-4E3C-197AAD621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886075"/>
            <a:ext cx="204788" cy="206375"/>
          </a:xfrm>
          <a:prstGeom prst="ellipse">
            <a:avLst/>
          </a:pr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005" name="Line 101">
            <a:extLst>
              <a:ext uri="{FF2B5EF4-FFF2-40B4-BE49-F238E27FC236}">
                <a16:creationId xmlns:a16="http://schemas.microsoft.com/office/drawing/2014/main" id="{FD95FBCF-53FD-EF75-4CA8-F254E0F8B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1550" y="1503363"/>
            <a:ext cx="50165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006" name="Oval 102">
            <a:extLst>
              <a:ext uri="{FF2B5EF4-FFF2-40B4-BE49-F238E27FC236}">
                <a16:creationId xmlns:a16="http://schemas.microsoft.com/office/drawing/2014/main" id="{3C30D65B-3039-A995-1E84-F089151EF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50" y="1447800"/>
            <a:ext cx="204788" cy="207963"/>
          </a:xfrm>
          <a:prstGeom prst="ellipse">
            <a:avLst/>
          </a:pr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008" name="Line 104">
            <a:extLst>
              <a:ext uri="{FF2B5EF4-FFF2-40B4-BE49-F238E27FC236}">
                <a16:creationId xmlns:a16="http://schemas.microsoft.com/office/drawing/2014/main" id="{DF89F6F0-36EB-65CB-70D7-96546AD5B8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3250" y="4554538"/>
            <a:ext cx="477838" cy="146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009" name="Oval 105">
            <a:extLst>
              <a:ext uri="{FF2B5EF4-FFF2-40B4-BE49-F238E27FC236}">
                <a16:creationId xmlns:a16="http://schemas.microsoft.com/office/drawing/2014/main" id="{4D646831-BF00-1DA0-00A5-2B69270AC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75" y="4483100"/>
            <a:ext cx="204788" cy="207963"/>
          </a:xfrm>
          <a:prstGeom prst="ellipse">
            <a:avLst/>
          </a:pr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010" name="Line 106">
            <a:extLst>
              <a:ext uri="{FF2B5EF4-FFF2-40B4-BE49-F238E27FC236}">
                <a16:creationId xmlns:a16="http://schemas.microsoft.com/office/drawing/2014/main" id="{BD31457D-240B-4557-19AB-405C8D6D2F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4975" y="2957513"/>
            <a:ext cx="430213" cy="219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6011" name="Oval 107">
            <a:extLst>
              <a:ext uri="{FF2B5EF4-FFF2-40B4-BE49-F238E27FC236}">
                <a16:creationId xmlns:a16="http://schemas.microsoft.com/office/drawing/2014/main" id="{ACCE7B57-B161-2294-CFAF-6FEF6F463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850" y="2957513"/>
            <a:ext cx="204788" cy="207962"/>
          </a:xfrm>
          <a:prstGeom prst="ellipse">
            <a:avLst/>
          </a:pr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36024" name="Group 120">
            <a:extLst>
              <a:ext uri="{FF2B5EF4-FFF2-40B4-BE49-F238E27FC236}">
                <a16:creationId xmlns:a16="http://schemas.microsoft.com/office/drawing/2014/main" id="{95B11BCC-F649-ADF2-8444-E76F641B319C}"/>
              </a:ext>
            </a:extLst>
          </p:cNvPr>
          <p:cNvGrpSpPr>
            <a:grpSpLocks/>
          </p:cNvGrpSpPr>
          <p:nvPr/>
        </p:nvGrpSpPr>
        <p:grpSpPr bwMode="auto">
          <a:xfrm>
            <a:off x="1563688" y="3048000"/>
            <a:ext cx="1131887" cy="1587500"/>
            <a:chOff x="2880" y="2160"/>
            <a:chExt cx="713" cy="1000"/>
          </a:xfrm>
        </p:grpSpPr>
        <p:graphicFrame>
          <p:nvGraphicFramePr>
            <p:cNvPr id="636025" name="Object 121">
              <a:extLst>
                <a:ext uri="{FF2B5EF4-FFF2-40B4-BE49-F238E27FC236}">
                  <a16:creationId xmlns:a16="http://schemas.microsoft.com/office/drawing/2014/main" id="{E308807E-3680-EB6E-382A-459CA054AA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176"/>
            <a:ext cx="149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4300" imgH="101600" progId="Equation.3">
                    <p:embed/>
                  </p:oleObj>
                </mc:Choice>
                <mc:Fallback>
                  <p:oleObj name="Equation" r:id="rId9" imgW="114300" imgH="101600" progId="Equation.3">
                    <p:embed/>
                    <p:pic>
                      <p:nvPicPr>
                        <p:cNvPr id="636025" name="Object 121">
                          <a:extLst>
                            <a:ext uri="{FF2B5EF4-FFF2-40B4-BE49-F238E27FC236}">
                              <a16:creationId xmlns:a16="http://schemas.microsoft.com/office/drawing/2014/main" id="{E308807E-3680-EB6E-382A-459CA054AA9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176"/>
                          <a:ext cx="149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6026" name="Line 122">
              <a:extLst>
                <a:ext uri="{FF2B5EF4-FFF2-40B4-BE49-F238E27FC236}">
                  <a16:creationId xmlns:a16="http://schemas.microsoft.com/office/drawing/2014/main" id="{503B13EB-35F7-9021-8B82-F5A1B1DD1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592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27" name="Line 123">
              <a:extLst>
                <a:ext uri="{FF2B5EF4-FFF2-40B4-BE49-F238E27FC236}">
                  <a16:creationId xmlns:a16="http://schemas.microsoft.com/office/drawing/2014/main" id="{1987AE16-4780-6630-8438-E057CD9777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29" y="2352"/>
              <a:ext cx="192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28" name="Line 124">
              <a:extLst>
                <a:ext uri="{FF2B5EF4-FFF2-40B4-BE49-F238E27FC236}">
                  <a16:creationId xmlns:a16="http://schemas.microsoft.com/office/drawing/2014/main" id="{A13AC7FB-7485-9390-ECD1-FDD249EC1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" y="2592"/>
              <a:ext cx="0" cy="48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6029" name="Object 125">
              <a:extLst>
                <a:ext uri="{FF2B5EF4-FFF2-40B4-BE49-F238E27FC236}">
                  <a16:creationId xmlns:a16="http://schemas.microsoft.com/office/drawing/2014/main" id="{8CDD287B-4678-F4C5-258B-812DC87539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1" y="2400"/>
            <a:ext cx="13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01600" imgH="114300" progId="Equation.3">
                    <p:embed/>
                  </p:oleObj>
                </mc:Choice>
                <mc:Fallback>
                  <p:oleObj name="Equation" r:id="rId11" imgW="101600" imgH="114300" progId="Equation.3">
                    <p:embed/>
                    <p:pic>
                      <p:nvPicPr>
                        <p:cNvPr id="636029" name="Object 125">
                          <a:extLst>
                            <a:ext uri="{FF2B5EF4-FFF2-40B4-BE49-F238E27FC236}">
                              <a16:creationId xmlns:a16="http://schemas.microsoft.com/office/drawing/2014/main" id="{8CDD287B-4678-F4C5-258B-812DC87539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1" y="2400"/>
                          <a:ext cx="13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6030" name="Object 126">
              <a:extLst>
                <a:ext uri="{FF2B5EF4-FFF2-40B4-BE49-F238E27FC236}">
                  <a16:creationId xmlns:a16="http://schemas.microsoft.com/office/drawing/2014/main" id="{FB16E4E6-AABB-4764-1FAA-E9AEB3DE21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2928"/>
            <a:ext cx="149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14300" imgH="139700" progId="Equation.3">
                    <p:embed/>
                  </p:oleObj>
                </mc:Choice>
                <mc:Fallback>
                  <p:oleObj name="Equation" r:id="rId13" imgW="114300" imgH="139700" progId="Equation.3">
                    <p:embed/>
                    <p:pic>
                      <p:nvPicPr>
                        <p:cNvPr id="636030" name="Object 126">
                          <a:extLst>
                            <a:ext uri="{FF2B5EF4-FFF2-40B4-BE49-F238E27FC236}">
                              <a16:creationId xmlns:a16="http://schemas.microsoft.com/office/drawing/2014/main" id="{FB16E4E6-AABB-4764-1FAA-E9AEB3DE21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928"/>
                          <a:ext cx="149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6031" name="Oval 127">
              <a:extLst>
                <a:ext uri="{FF2B5EF4-FFF2-40B4-BE49-F238E27FC236}">
                  <a16:creationId xmlns:a16="http://schemas.microsoft.com/office/drawing/2014/main" id="{3A2144EA-AD1A-A890-AC0B-C30C662B9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2160"/>
              <a:ext cx="449" cy="912"/>
            </a:xfrm>
            <a:prstGeom prst="ellips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32" name="Line 128">
              <a:extLst>
                <a:ext uri="{FF2B5EF4-FFF2-40B4-BE49-F238E27FC236}">
                  <a16:creationId xmlns:a16="http://schemas.microsoft.com/office/drawing/2014/main" id="{5A90B590-B513-459C-CF8D-03817DCDA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77" y="2592"/>
              <a:ext cx="144" cy="384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6033" name="Object 129">
              <a:extLst>
                <a:ext uri="{FF2B5EF4-FFF2-40B4-BE49-F238E27FC236}">
                  <a16:creationId xmlns:a16="http://schemas.microsoft.com/office/drawing/2014/main" id="{1F27E6F1-4083-621F-0389-DB02472B3C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1" y="2544"/>
            <a:ext cx="166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27000" imgH="101600" progId="Equation.3">
                    <p:embed/>
                  </p:oleObj>
                </mc:Choice>
                <mc:Fallback>
                  <p:oleObj name="Equation" r:id="rId15" imgW="127000" imgH="101600" progId="Equation.3">
                    <p:embed/>
                    <p:pic>
                      <p:nvPicPr>
                        <p:cNvPr id="636033" name="Object 129">
                          <a:extLst>
                            <a:ext uri="{FF2B5EF4-FFF2-40B4-BE49-F238E27FC236}">
                              <a16:creationId xmlns:a16="http://schemas.microsoft.com/office/drawing/2014/main" id="{1F27E6F1-4083-621F-0389-DB02472B3C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1" y="2544"/>
                          <a:ext cx="166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6034" name="Freeform 130">
              <a:extLst>
                <a:ext uri="{FF2B5EF4-FFF2-40B4-BE49-F238E27FC236}">
                  <a16:creationId xmlns:a16="http://schemas.microsoft.com/office/drawing/2014/main" id="{D89A465F-701C-0FFB-8126-7FDEC2158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" y="2544"/>
              <a:ext cx="48" cy="192"/>
            </a:xfrm>
            <a:custGeom>
              <a:avLst/>
              <a:gdLst>
                <a:gd name="T0" fmla="*/ 48 w 48"/>
                <a:gd name="T1" fmla="*/ 0 h 192"/>
                <a:gd name="T2" fmla="*/ 0 w 48"/>
                <a:gd name="T3" fmla="*/ 96 h 192"/>
                <a:gd name="T4" fmla="*/ 48 w 48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92">
                  <a:moveTo>
                    <a:pt x="48" y="0"/>
                  </a:moveTo>
                  <a:cubicBezTo>
                    <a:pt x="24" y="32"/>
                    <a:pt x="0" y="64"/>
                    <a:pt x="0" y="96"/>
                  </a:cubicBezTo>
                  <a:cubicBezTo>
                    <a:pt x="0" y="128"/>
                    <a:pt x="24" y="160"/>
                    <a:pt x="48" y="19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6035" name="Object 131">
              <a:extLst>
                <a:ext uri="{FF2B5EF4-FFF2-40B4-BE49-F238E27FC236}">
                  <a16:creationId xmlns:a16="http://schemas.microsoft.com/office/drawing/2014/main" id="{1A754425-A2DC-9D25-CAF1-A4F1A3B15B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5" y="2936"/>
            <a:ext cx="165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26720" imgH="177480" progId="Equation.3">
                    <p:embed/>
                  </p:oleObj>
                </mc:Choice>
                <mc:Fallback>
                  <p:oleObj name="Equation" r:id="rId17" imgW="126720" imgH="177480" progId="Equation.3">
                    <p:embed/>
                    <p:pic>
                      <p:nvPicPr>
                        <p:cNvPr id="636035" name="Object 131">
                          <a:extLst>
                            <a:ext uri="{FF2B5EF4-FFF2-40B4-BE49-F238E27FC236}">
                              <a16:creationId xmlns:a16="http://schemas.microsoft.com/office/drawing/2014/main" id="{1A754425-A2DC-9D25-CAF1-A4F1A3B15B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" y="2936"/>
                          <a:ext cx="165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6067" name="Group 163">
            <a:extLst>
              <a:ext uri="{FF2B5EF4-FFF2-40B4-BE49-F238E27FC236}">
                <a16:creationId xmlns:a16="http://schemas.microsoft.com/office/drawing/2014/main" id="{BAD07578-13B6-532B-2C3C-5B90D53DE1CF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152525"/>
            <a:ext cx="2924175" cy="1057275"/>
            <a:chOff x="594" y="624"/>
            <a:chExt cx="1842" cy="666"/>
          </a:xfrm>
        </p:grpSpPr>
        <p:sp>
          <p:nvSpPr>
            <p:cNvPr id="636037" name="Line 133">
              <a:extLst>
                <a:ext uri="{FF2B5EF4-FFF2-40B4-BE49-F238E27FC236}">
                  <a16:creationId xmlns:a16="http://schemas.microsoft.com/office/drawing/2014/main" id="{D7198440-52A5-EB14-220E-F3930ECBC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104"/>
              <a:ext cx="6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36038" name="Object 134">
              <a:extLst>
                <a:ext uri="{FF2B5EF4-FFF2-40B4-BE49-F238E27FC236}">
                  <a16:creationId xmlns:a16="http://schemas.microsoft.com/office/drawing/2014/main" id="{31345ADE-D102-FAB5-C62D-855A0549E2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1152"/>
            <a:ext cx="104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01600" imgH="114300" progId="Equation.3">
                    <p:embed/>
                  </p:oleObj>
                </mc:Choice>
                <mc:Fallback>
                  <p:oleObj name="Equation" r:id="rId19" imgW="101600" imgH="114300" progId="Equation.3">
                    <p:embed/>
                    <p:pic>
                      <p:nvPicPr>
                        <p:cNvPr id="636038" name="Object 134">
                          <a:extLst>
                            <a:ext uri="{FF2B5EF4-FFF2-40B4-BE49-F238E27FC236}">
                              <a16:creationId xmlns:a16="http://schemas.microsoft.com/office/drawing/2014/main" id="{31345ADE-D102-FAB5-C62D-855A0549E2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152"/>
                          <a:ext cx="104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6039" name="Line 135">
              <a:extLst>
                <a:ext uri="{FF2B5EF4-FFF2-40B4-BE49-F238E27FC236}">
                  <a16:creationId xmlns:a16="http://schemas.microsoft.com/office/drawing/2014/main" id="{FBEF8107-4416-FDB2-3393-BA63FE600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624"/>
              <a:ext cx="1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40" name="Line 136">
              <a:extLst>
                <a:ext uri="{FF2B5EF4-FFF2-40B4-BE49-F238E27FC236}">
                  <a16:creationId xmlns:a16="http://schemas.microsoft.com/office/drawing/2014/main" id="{3207FDE1-D580-7402-9D89-86434E4B1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" y="624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41" name="Line 137">
              <a:extLst>
                <a:ext uri="{FF2B5EF4-FFF2-40B4-BE49-F238E27FC236}">
                  <a16:creationId xmlns:a16="http://schemas.microsoft.com/office/drawing/2014/main" id="{17DBF8CF-4B53-B4A5-16A8-5FE61C104B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624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42" name="Line 138">
              <a:extLst>
                <a:ext uri="{FF2B5EF4-FFF2-40B4-BE49-F238E27FC236}">
                  <a16:creationId xmlns:a16="http://schemas.microsoft.com/office/drawing/2014/main" id="{8D46BBFA-3505-E8C9-0C60-859CB1ECD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" y="624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43" name="Line 139">
              <a:extLst>
                <a:ext uri="{FF2B5EF4-FFF2-40B4-BE49-F238E27FC236}">
                  <a16:creationId xmlns:a16="http://schemas.microsoft.com/office/drawing/2014/main" id="{91F805E7-CEDA-90A6-1F7B-C7EF348DC4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" y="624"/>
              <a:ext cx="1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44" name="Line 140">
              <a:extLst>
                <a:ext uri="{FF2B5EF4-FFF2-40B4-BE49-F238E27FC236}">
                  <a16:creationId xmlns:a16="http://schemas.microsoft.com/office/drawing/2014/main" id="{A6E2900F-6583-4160-877E-AE48FB763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720"/>
              <a:ext cx="1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45" name="Line 141">
              <a:extLst>
                <a:ext uri="{FF2B5EF4-FFF2-40B4-BE49-F238E27FC236}">
                  <a16:creationId xmlns:a16="http://schemas.microsoft.com/office/drawing/2014/main" id="{F0276ABB-5024-3810-2570-3B9304668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" y="720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46" name="Line 142">
              <a:extLst>
                <a:ext uri="{FF2B5EF4-FFF2-40B4-BE49-F238E27FC236}">
                  <a16:creationId xmlns:a16="http://schemas.microsoft.com/office/drawing/2014/main" id="{27F010F3-077C-129C-CB3D-D9F1C62E2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720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47" name="Line 143">
              <a:extLst>
                <a:ext uri="{FF2B5EF4-FFF2-40B4-BE49-F238E27FC236}">
                  <a16:creationId xmlns:a16="http://schemas.microsoft.com/office/drawing/2014/main" id="{3BB455A3-FEC5-5EC0-3009-F732F58BA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" y="720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48" name="Line 144">
              <a:extLst>
                <a:ext uri="{FF2B5EF4-FFF2-40B4-BE49-F238E27FC236}">
                  <a16:creationId xmlns:a16="http://schemas.microsoft.com/office/drawing/2014/main" id="{433A6C2F-5B0E-9EAF-4DF9-9D3C55C6F0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" y="720"/>
              <a:ext cx="1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49" name="Line 145">
              <a:extLst>
                <a:ext uri="{FF2B5EF4-FFF2-40B4-BE49-F238E27FC236}">
                  <a16:creationId xmlns:a16="http://schemas.microsoft.com/office/drawing/2014/main" id="{16CFB103-4A2E-3634-401A-700D67240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816"/>
              <a:ext cx="1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50" name="Line 146">
              <a:extLst>
                <a:ext uri="{FF2B5EF4-FFF2-40B4-BE49-F238E27FC236}">
                  <a16:creationId xmlns:a16="http://schemas.microsoft.com/office/drawing/2014/main" id="{42EACA50-EBA0-2C93-E8CD-D16AB2858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816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51" name="Line 147">
              <a:extLst>
                <a:ext uri="{FF2B5EF4-FFF2-40B4-BE49-F238E27FC236}">
                  <a16:creationId xmlns:a16="http://schemas.microsoft.com/office/drawing/2014/main" id="{560EDA84-144D-0ADA-534D-560B6B610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816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52" name="Line 148">
              <a:extLst>
                <a:ext uri="{FF2B5EF4-FFF2-40B4-BE49-F238E27FC236}">
                  <a16:creationId xmlns:a16="http://schemas.microsoft.com/office/drawing/2014/main" id="{A7F143A5-03E4-20B9-6028-03AB01F43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2" y="816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53" name="Line 149">
              <a:extLst>
                <a:ext uri="{FF2B5EF4-FFF2-40B4-BE49-F238E27FC236}">
                  <a16:creationId xmlns:a16="http://schemas.microsoft.com/office/drawing/2014/main" id="{AB7913BA-A9BB-1B42-B967-9A1A01942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6" y="816"/>
              <a:ext cx="1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54" name="Line 150">
              <a:extLst>
                <a:ext uri="{FF2B5EF4-FFF2-40B4-BE49-F238E27FC236}">
                  <a16:creationId xmlns:a16="http://schemas.microsoft.com/office/drawing/2014/main" id="{34A6AF04-B6B5-2942-EE36-D321A9335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" y="912"/>
              <a:ext cx="1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55" name="Line 151">
              <a:extLst>
                <a:ext uri="{FF2B5EF4-FFF2-40B4-BE49-F238E27FC236}">
                  <a16:creationId xmlns:a16="http://schemas.microsoft.com/office/drawing/2014/main" id="{759482D3-B394-0E9F-AF9F-2518509D2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9" y="912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56" name="Line 152">
              <a:extLst>
                <a:ext uri="{FF2B5EF4-FFF2-40B4-BE49-F238E27FC236}">
                  <a16:creationId xmlns:a16="http://schemas.microsoft.com/office/drawing/2014/main" id="{5391BDB7-05F3-B077-752D-2813B3F874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4" y="912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57" name="Line 153">
              <a:extLst>
                <a:ext uri="{FF2B5EF4-FFF2-40B4-BE49-F238E27FC236}">
                  <a16:creationId xmlns:a16="http://schemas.microsoft.com/office/drawing/2014/main" id="{313231D8-6977-A258-DB90-888076265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3" y="912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6058" name="Line 154">
              <a:extLst>
                <a:ext uri="{FF2B5EF4-FFF2-40B4-BE49-F238E27FC236}">
                  <a16:creationId xmlns:a16="http://schemas.microsoft.com/office/drawing/2014/main" id="{214F1D29-9726-2886-23D0-6CB95960CF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7" y="912"/>
              <a:ext cx="1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36059" name="Text Box 155">
            <a:extLst>
              <a:ext uri="{FF2B5EF4-FFF2-40B4-BE49-F238E27FC236}">
                <a16:creationId xmlns:a16="http://schemas.microsoft.com/office/drawing/2014/main" id="{97A8600E-E26C-36F3-F407-0B395C3E0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2239963"/>
            <a:ext cx="189547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ea typeface="宋体" panose="02010600030101010101" pitchFamily="2" charset="-122"/>
              </a:rPr>
              <a:t>SO(3)</a:t>
            </a:r>
            <a:r>
              <a:rPr lang="en-US" altLang="zh-CN" b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b="0">
                <a:ea typeface="宋体" panose="02010600030101010101" pitchFamily="2" charset="-122"/>
              </a:rPr>
              <a:t>SO(2)</a:t>
            </a:r>
          </a:p>
        </p:txBody>
      </p:sp>
      <p:sp>
        <p:nvSpPr>
          <p:cNvPr id="636062" name="Text Box 158">
            <a:extLst>
              <a:ext uri="{FF2B5EF4-FFF2-40B4-BE49-F238E27FC236}">
                <a16:creationId xmlns:a16="http://schemas.microsoft.com/office/drawing/2014/main" id="{0F8947A9-7178-6B4E-E2C8-CBA86702C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4870450"/>
            <a:ext cx="19812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b="0">
                <a:ea typeface="宋体" panose="02010600030101010101" pitchFamily="2" charset="-122"/>
              </a:rPr>
              <a:t> </a:t>
            </a:r>
            <a:r>
              <a:rPr lang="en-US" altLang="zh-CN" b="0">
                <a:ea typeface="宋体" panose="02010600030101010101" pitchFamily="2" charset="-122"/>
              </a:rPr>
              <a:t>Phase state.</a:t>
            </a:r>
          </a:p>
        </p:txBody>
      </p:sp>
      <p:graphicFrame>
        <p:nvGraphicFramePr>
          <p:cNvPr id="636063" name="Object 159">
            <a:extLst>
              <a:ext uri="{FF2B5EF4-FFF2-40B4-BE49-F238E27FC236}">
                <a16:creationId xmlns:a16="http://schemas.microsoft.com/office/drawing/2014/main" id="{E6554845-19BA-8C88-70F2-8595FA7E2B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2175" y="4800600"/>
          <a:ext cx="103188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14120" imgH="215640" progId="Equation.3">
                  <p:embed/>
                </p:oleObj>
              </mc:Choice>
              <mc:Fallback>
                <p:oleObj name="Equation" r:id="rId21" imgW="114120" imgH="215640" progId="Equation.3">
                  <p:embed/>
                  <p:pic>
                    <p:nvPicPr>
                      <p:cNvPr id="636063" name="Object 159">
                        <a:extLst>
                          <a:ext uri="{FF2B5EF4-FFF2-40B4-BE49-F238E27FC236}">
                            <a16:creationId xmlns:a16="http://schemas.microsoft.com/office/drawing/2014/main" id="{E6554845-19BA-8C88-70F2-8595FA7E2B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4800600"/>
                        <a:ext cx="103188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064" name="Object 160">
            <a:extLst>
              <a:ext uri="{FF2B5EF4-FFF2-40B4-BE49-F238E27FC236}">
                <a16:creationId xmlns:a16="http://schemas.microsoft.com/office/drawing/2014/main" id="{5D65359F-8C8A-A94B-90A0-511B8920D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0450" y="5603875"/>
          <a:ext cx="2549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511280" imgH="253800" progId="Equation.3">
                  <p:embed/>
                </p:oleObj>
              </mc:Choice>
              <mc:Fallback>
                <p:oleObj name="Equation" r:id="rId23" imgW="1511280" imgH="253800" progId="Equation.3">
                  <p:embed/>
                  <p:pic>
                    <p:nvPicPr>
                      <p:cNvPr id="636064" name="Object 160">
                        <a:extLst>
                          <a:ext uri="{FF2B5EF4-FFF2-40B4-BE49-F238E27FC236}">
                            <a16:creationId xmlns:a16="http://schemas.microsoft.com/office/drawing/2014/main" id="{5D65359F-8C8A-A94B-90A0-511B8920D1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5603875"/>
                        <a:ext cx="25495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1227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A448CDA-4D8E-5FF3-3688-2C1755C4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887B5-3DB0-44B1-A651-DD828B45EC5F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482308" name="Rectangle 4">
            <a:extLst>
              <a:ext uri="{FF2B5EF4-FFF2-40B4-BE49-F238E27FC236}">
                <a16:creationId xmlns:a16="http://schemas.microsoft.com/office/drawing/2014/main" id="{286A0C91-63DD-986F-BCAE-272383B76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CN" sz="2800" u="sng">
                <a:solidFill>
                  <a:schemeClr val="tx1"/>
                </a:solidFill>
                <a:ea typeface="宋体" panose="02010600030101010101" pitchFamily="2" charset="-122"/>
              </a:rPr>
              <a:t>SO(2) Cheshire charge (</a:t>
            </a:r>
            <a:r>
              <a:rPr lang="en-US" altLang="zh-CN" sz="2800" u="sng" baseline="300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800" u="sng">
                <a:solidFill>
                  <a:schemeClr val="tx1"/>
                </a:solidFill>
                <a:ea typeface="宋体" panose="02010600030101010101" pitchFamily="2" charset="-122"/>
              </a:rPr>
              <a:t>He-A)</a:t>
            </a:r>
          </a:p>
        </p:txBody>
      </p:sp>
      <p:sp>
        <p:nvSpPr>
          <p:cNvPr id="482309" name="Text Box 5">
            <a:extLst>
              <a:ext uri="{FF2B5EF4-FFF2-40B4-BE49-F238E27FC236}">
                <a16:creationId xmlns:a16="http://schemas.microsoft.com/office/drawing/2014/main" id="{5BABE6AE-4203-D350-AAF0-1BBE72287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6400"/>
            <a:ext cx="7239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b="0">
                <a:ea typeface="宋体" panose="02010600030101010101" pitchFamily="2" charset="-122"/>
              </a:rPr>
              <a:t> </a:t>
            </a:r>
            <a:r>
              <a:rPr lang="en-US" altLang="zh-CN" b="0">
                <a:ea typeface="宋体" panose="02010600030101010101" pitchFamily="2" charset="-122"/>
              </a:rPr>
              <a:t>For each phase state, SO(2) symmetry is only broken in a finite region, so it should be dynamically restored.</a:t>
            </a:r>
          </a:p>
        </p:txBody>
      </p:sp>
      <p:graphicFrame>
        <p:nvGraphicFramePr>
          <p:cNvPr id="482351" name="Object 47">
            <a:extLst>
              <a:ext uri="{FF2B5EF4-FFF2-40B4-BE49-F238E27FC236}">
                <a16:creationId xmlns:a16="http://schemas.microsoft.com/office/drawing/2014/main" id="{0C75CB04-B99C-0228-9FC9-F5102CADE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711325"/>
          <a:ext cx="103188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482351" name="Object 47">
                        <a:extLst>
                          <a:ext uri="{FF2B5EF4-FFF2-40B4-BE49-F238E27FC236}">
                            <a16:creationId xmlns:a16="http://schemas.microsoft.com/office/drawing/2014/main" id="{0C75CB04-B99C-0228-9FC9-F5102CADE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11325"/>
                        <a:ext cx="103188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436" name="Object 132">
            <a:extLst>
              <a:ext uri="{FF2B5EF4-FFF2-40B4-BE49-F238E27FC236}">
                <a16:creationId xmlns:a16="http://schemas.microsoft.com/office/drawing/2014/main" id="{D29700E1-3515-3C70-41C1-456895CCEA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5188" y="3505200"/>
          <a:ext cx="31734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79560" imgH="279360" progId="Equation.3">
                  <p:embed/>
                </p:oleObj>
              </mc:Choice>
              <mc:Fallback>
                <p:oleObj name="Equation" r:id="rId5" imgW="1879560" imgH="279360" progId="Equation.3">
                  <p:embed/>
                  <p:pic>
                    <p:nvPicPr>
                      <p:cNvPr id="482436" name="Object 132">
                        <a:extLst>
                          <a:ext uri="{FF2B5EF4-FFF2-40B4-BE49-F238E27FC236}">
                            <a16:creationId xmlns:a16="http://schemas.microsoft.com/office/drawing/2014/main" id="{D29700E1-3515-3C70-41C1-456895CCE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3505200"/>
                        <a:ext cx="31734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477" name="Object 173">
            <a:extLst>
              <a:ext uri="{FF2B5EF4-FFF2-40B4-BE49-F238E27FC236}">
                <a16:creationId xmlns:a16="http://schemas.microsoft.com/office/drawing/2014/main" id="{E0FE2D19-9525-312C-B479-75A65E1680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338" y="4648200"/>
          <a:ext cx="197326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68400" imgH="215900" progId="Equation.3">
                  <p:embed/>
                </p:oleObj>
              </mc:Choice>
              <mc:Fallback>
                <p:oleObj name="Equation" r:id="rId7" imgW="1168400" imgH="215900" progId="Equation.3">
                  <p:embed/>
                  <p:pic>
                    <p:nvPicPr>
                      <p:cNvPr id="482477" name="Object 173">
                        <a:extLst>
                          <a:ext uri="{FF2B5EF4-FFF2-40B4-BE49-F238E27FC236}">
                            <a16:creationId xmlns:a16="http://schemas.microsoft.com/office/drawing/2014/main" id="{E0FE2D19-9525-312C-B479-75A65E1680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4648200"/>
                        <a:ext cx="197326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494" name="Text Box 190">
            <a:extLst>
              <a:ext uri="{FF2B5EF4-FFF2-40B4-BE49-F238E27FC236}">
                <a16:creationId xmlns:a16="http://schemas.microsoft.com/office/drawing/2014/main" id="{B8695F73-A2DF-D5DC-E292-A4C76D746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6324600"/>
            <a:ext cx="198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400" b="0">
                <a:ea typeface="宋体" panose="02010600030101010101" pitchFamily="2" charset="-122"/>
              </a:rPr>
              <a:t>McGraw, PRD, 1994.</a:t>
            </a:r>
          </a:p>
        </p:txBody>
      </p:sp>
      <p:sp>
        <p:nvSpPr>
          <p:cNvPr id="482496" name="Text Box 192">
            <a:extLst>
              <a:ext uri="{FF2B5EF4-FFF2-40B4-BE49-F238E27FC236}">
                <a16:creationId xmlns:a16="http://schemas.microsoft.com/office/drawing/2014/main" id="{037BF97C-37C7-52BA-D4BA-7355F85A9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590800"/>
            <a:ext cx="5638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b="0">
                <a:ea typeface="宋体" panose="02010600030101010101" pitchFamily="2" charset="-122"/>
              </a:rPr>
              <a:t> Cheshire charge state (S</a:t>
            </a:r>
            <a:r>
              <a:rPr lang="en-US" altLang="zh-CN" b="0" baseline="-25000">
                <a:ea typeface="宋体" panose="02010600030101010101" pitchFamily="2" charset="-122"/>
              </a:rPr>
              <a:t>z</a:t>
            </a:r>
            <a:r>
              <a:rPr lang="en-US" altLang="zh-CN" b="0">
                <a:ea typeface="宋体" panose="02010600030101010101" pitchFamily="2" charset="-122"/>
              </a:rPr>
              <a:t>) v.s phase state.</a:t>
            </a:r>
          </a:p>
        </p:txBody>
      </p:sp>
      <p:graphicFrame>
        <p:nvGraphicFramePr>
          <p:cNvPr id="482558" name="Object 254">
            <a:extLst>
              <a:ext uri="{FF2B5EF4-FFF2-40B4-BE49-F238E27FC236}">
                <a16:creationId xmlns:a16="http://schemas.microsoft.com/office/drawing/2014/main" id="{98BEC873-80A0-2969-5B5A-5E2F1FCFC7D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946150" y="5562600"/>
          <a:ext cx="2787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60160" imgH="279360" progId="Equation.3">
                  <p:embed/>
                </p:oleObj>
              </mc:Choice>
              <mc:Fallback>
                <p:oleObj name="Equation" r:id="rId9" imgW="1460160" imgH="279360" progId="Equation.3">
                  <p:embed/>
                  <p:pic>
                    <p:nvPicPr>
                      <p:cNvPr id="482558" name="Object 254">
                        <a:extLst>
                          <a:ext uri="{FF2B5EF4-FFF2-40B4-BE49-F238E27FC236}">
                            <a16:creationId xmlns:a16="http://schemas.microsoft.com/office/drawing/2014/main" id="{98BEC873-80A0-2969-5B5A-5E2F1FCFC7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5562600"/>
                        <a:ext cx="27876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561" name="Text Box 257">
            <a:extLst>
              <a:ext uri="{FF2B5EF4-FFF2-40B4-BE49-F238E27FC236}">
                <a16:creationId xmlns:a16="http://schemas.microsoft.com/office/drawing/2014/main" id="{04EC6810-A974-4DD6-C369-DA4593E9B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66800"/>
            <a:ext cx="6934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b="0">
                <a:ea typeface="宋体" panose="02010600030101010101" pitchFamily="2" charset="-122"/>
              </a:rPr>
              <a:t> </a:t>
            </a:r>
            <a:r>
              <a:rPr lang="en-US" altLang="zh-CN" b="0">
                <a:ea typeface="宋体" panose="02010600030101010101" pitchFamily="2" charset="-122"/>
              </a:rPr>
              <a:t>HQV pair or loop can carry spin quantum number.</a:t>
            </a:r>
          </a:p>
        </p:txBody>
      </p:sp>
      <p:sp>
        <p:nvSpPr>
          <p:cNvPr id="482619" name="Line 315">
            <a:extLst>
              <a:ext uri="{FF2B5EF4-FFF2-40B4-BE49-F238E27FC236}">
                <a16:creationId xmlns:a16="http://schemas.microsoft.com/office/drawing/2014/main" id="{2BAFBBF9-9531-A4A3-BE49-CDAAB03B17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819400"/>
            <a:ext cx="96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2620" name="Object 316">
            <a:extLst>
              <a:ext uri="{FF2B5EF4-FFF2-40B4-BE49-F238E27FC236}">
                <a16:creationId xmlns:a16="http://schemas.microsoft.com/office/drawing/2014/main" id="{CC1766F9-6105-5F4A-06A9-6E881DE6C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34400" y="2514600"/>
          <a:ext cx="1651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1600" imgH="114300" progId="Equation.3">
                  <p:embed/>
                </p:oleObj>
              </mc:Choice>
              <mc:Fallback>
                <p:oleObj name="Equation" r:id="rId11" imgW="101600" imgH="114300" progId="Equation.3">
                  <p:embed/>
                  <p:pic>
                    <p:nvPicPr>
                      <p:cNvPr id="482620" name="Object 316">
                        <a:extLst>
                          <a:ext uri="{FF2B5EF4-FFF2-40B4-BE49-F238E27FC236}">
                            <a16:creationId xmlns:a16="http://schemas.microsoft.com/office/drawing/2014/main" id="{CC1766F9-6105-5F4A-06A9-6E881DE6C5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514600"/>
                        <a:ext cx="1651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2637" name="Group 333">
            <a:extLst>
              <a:ext uri="{FF2B5EF4-FFF2-40B4-BE49-F238E27FC236}">
                <a16:creationId xmlns:a16="http://schemas.microsoft.com/office/drawing/2014/main" id="{E35D1FCD-CD58-8CB7-8F0C-50EA2CD75AE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276600"/>
            <a:ext cx="4038600" cy="2971800"/>
            <a:chOff x="2880" y="2016"/>
            <a:chExt cx="2544" cy="1776"/>
          </a:xfrm>
        </p:grpSpPr>
        <p:sp>
          <p:nvSpPr>
            <p:cNvPr id="482381" name="Line 77">
              <a:extLst>
                <a:ext uri="{FF2B5EF4-FFF2-40B4-BE49-F238E27FC236}">
                  <a16:creationId xmlns:a16="http://schemas.microsoft.com/office/drawing/2014/main" id="{AE4C4551-34E5-17ED-F231-31000B77A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3792"/>
              <a:ext cx="22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2469" name="Object 165">
              <a:extLst>
                <a:ext uri="{FF2B5EF4-FFF2-40B4-BE49-F238E27FC236}">
                  <a16:creationId xmlns:a16="http://schemas.microsoft.com/office/drawing/2014/main" id="{84F409B3-ACAA-15F1-4A6F-40D38ABD69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2" y="2792"/>
            <a:ext cx="22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52400" imgH="139700" progId="Equation.3">
                    <p:embed/>
                  </p:oleObj>
                </mc:Choice>
                <mc:Fallback>
                  <p:oleObj name="Equation" r:id="rId13" imgW="152400" imgH="139700" progId="Equation.3">
                    <p:embed/>
                    <p:pic>
                      <p:nvPicPr>
                        <p:cNvPr id="482469" name="Object 165">
                          <a:extLst>
                            <a:ext uri="{FF2B5EF4-FFF2-40B4-BE49-F238E27FC236}">
                              <a16:creationId xmlns:a16="http://schemas.microsoft.com/office/drawing/2014/main" id="{84F409B3-ACAA-15F1-4A6F-40D38ABD69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2" y="2792"/>
                          <a:ext cx="226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2471" name="Object 167">
              <a:extLst>
                <a:ext uri="{FF2B5EF4-FFF2-40B4-BE49-F238E27FC236}">
                  <a16:creationId xmlns:a16="http://schemas.microsoft.com/office/drawing/2014/main" id="{F498FA4C-071E-1407-4232-A96FEC2D53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0" y="2772"/>
            <a:ext cx="16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8560" imgH="101520" progId="Equation.3">
                    <p:embed/>
                  </p:oleObj>
                </mc:Choice>
                <mc:Fallback>
                  <p:oleObj name="Equation" r:id="rId15" imgW="88560" imgH="101520" progId="Equation.3">
                    <p:embed/>
                    <p:pic>
                      <p:nvPicPr>
                        <p:cNvPr id="482471" name="Object 167">
                          <a:extLst>
                            <a:ext uri="{FF2B5EF4-FFF2-40B4-BE49-F238E27FC236}">
                              <a16:creationId xmlns:a16="http://schemas.microsoft.com/office/drawing/2014/main" id="{F498FA4C-071E-1407-4232-A96FEC2D53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0" y="2772"/>
                          <a:ext cx="169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2472" name="Oval 168">
              <a:extLst>
                <a:ext uri="{FF2B5EF4-FFF2-40B4-BE49-F238E27FC236}">
                  <a16:creationId xmlns:a16="http://schemas.microsoft.com/office/drawing/2014/main" id="{6E0CEB96-4D77-0DA4-754B-28313C87C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" y="2828"/>
              <a:ext cx="169" cy="18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369" name="Line 65">
              <a:extLst>
                <a:ext uri="{FF2B5EF4-FFF2-40B4-BE49-F238E27FC236}">
                  <a16:creationId xmlns:a16="http://schemas.microsoft.com/office/drawing/2014/main" id="{492DF270-5CB6-A4C9-3479-9A870266B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6" y="2183"/>
              <a:ext cx="277" cy="16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592" name="Line 288">
              <a:extLst>
                <a:ext uri="{FF2B5EF4-FFF2-40B4-BE49-F238E27FC236}">
                  <a16:creationId xmlns:a16="http://schemas.microsoft.com/office/drawing/2014/main" id="{4179CFC2-F558-E077-1574-C5EA2634E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" y="2349"/>
              <a:ext cx="277" cy="11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593" name="Oval 289">
              <a:extLst>
                <a:ext uri="{FF2B5EF4-FFF2-40B4-BE49-F238E27FC236}">
                  <a16:creationId xmlns:a16="http://schemas.microsoft.com/office/drawing/2014/main" id="{3D0424FF-9B35-8402-6564-85056A040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183"/>
              <a:ext cx="111" cy="2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598" name="Line 294">
              <a:extLst>
                <a:ext uri="{FF2B5EF4-FFF2-40B4-BE49-F238E27FC236}">
                  <a16:creationId xmlns:a16="http://schemas.microsoft.com/office/drawing/2014/main" id="{6CF0C640-A6CF-C131-254D-09D9ACACB3A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4097" y="3402"/>
              <a:ext cx="276" cy="16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599" name="Line 295">
              <a:extLst>
                <a:ext uri="{FF2B5EF4-FFF2-40B4-BE49-F238E27FC236}">
                  <a16:creationId xmlns:a16="http://schemas.microsoft.com/office/drawing/2014/main" id="{0C58EDC5-07F7-866E-CA7C-EE59A2A401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4097" y="3291"/>
              <a:ext cx="276" cy="11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00" name="Oval 296">
              <a:extLst>
                <a:ext uri="{FF2B5EF4-FFF2-40B4-BE49-F238E27FC236}">
                  <a16:creationId xmlns:a16="http://schemas.microsoft.com/office/drawing/2014/main" id="{76FFA692-8DB0-133A-D6B6-86A1A15777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800000">
              <a:off x="4041" y="3291"/>
              <a:ext cx="111" cy="27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601" name="Oval 297">
              <a:extLst>
                <a:ext uri="{FF2B5EF4-FFF2-40B4-BE49-F238E27FC236}">
                  <a16:creationId xmlns:a16="http://schemas.microsoft.com/office/drawing/2014/main" id="{D9664659-7C40-1272-D199-E8ACF3EFD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" y="2682"/>
              <a:ext cx="166" cy="44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603" name="Line 299">
              <a:extLst>
                <a:ext uri="{FF2B5EF4-FFF2-40B4-BE49-F238E27FC236}">
                  <a16:creationId xmlns:a16="http://schemas.microsoft.com/office/drawing/2014/main" id="{70905BB6-C160-89C0-163B-B0967BD22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6" y="2294"/>
              <a:ext cx="276" cy="11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604" name="Line 300">
              <a:extLst>
                <a:ext uri="{FF2B5EF4-FFF2-40B4-BE49-F238E27FC236}">
                  <a16:creationId xmlns:a16="http://schemas.microsoft.com/office/drawing/2014/main" id="{5FF53CFF-776F-9890-881E-3EA086117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6" y="2405"/>
              <a:ext cx="276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05" name="Oval 301">
              <a:extLst>
                <a:ext uri="{FF2B5EF4-FFF2-40B4-BE49-F238E27FC236}">
                  <a16:creationId xmlns:a16="http://schemas.microsoft.com/office/drawing/2014/main" id="{B2D28FD6-7A31-4BC0-C825-A74888E91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" y="2294"/>
              <a:ext cx="111" cy="22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608" name="Line 304">
              <a:extLst>
                <a:ext uri="{FF2B5EF4-FFF2-40B4-BE49-F238E27FC236}">
                  <a16:creationId xmlns:a16="http://schemas.microsoft.com/office/drawing/2014/main" id="{2C05DE6E-FCF9-374A-5F36-D0B7D1796A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7" y="3237"/>
              <a:ext cx="276" cy="11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609" name="Line 305">
              <a:extLst>
                <a:ext uri="{FF2B5EF4-FFF2-40B4-BE49-F238E27FC236}">
                  <a16:creationId xmlns:a16="http://schemas.microsoft.com/office/drawing/2014/main" id="{715EFB93-FDE2-2988-9A50-805378F249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57" y="3126"/>
              <a:ext cx="276" cy="111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10" name="Oval 306">
              <a:extLst>
                <a:ext uri="{FF2B5EF4-FFF2-40B4-BE49-F238E27FC236}">
                  <a16:creationId xmlns:a16="http://schemas.microsoft.com/office/drawing/2014/main" id="{3CB94773-E2A3-CC6E-584E-D9BCF63D87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3101" y="3126"/>
              <a:ext cx="111" cy="22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612" name="Line 308">
              <a:extLst>
                <a:ext uri="{FF2B5EF4-FFF2-40B4-BE49-F238E27FC236}">
                  <a16:creationId xmlns:a16="http://schemas.microsoft.com/office/drawing/2014/main" id="{1D6F0948-23A2-8794-B4B2-C02E74F8CA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16" y="3293"/>
              <a:ext cx="276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613" name="Line 309">
              <a:extLst>
                <a:ext uri="{FF2B5EF4-FFF2-40B4-BE49-F238E27FC236}">
                  <a16:creationId xmlns:a16="http://schemas.microsoft.com/office/drawing/2014/main" id="{CEA4DF99-069F-6F9D-82D2-7CCB153E9C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16" y="3182"/>
              <a:ext cx="276" cy="11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14" name="Oval 310">
              <a:extLst>
                <a:ext uri="{FF2B5EF4-FFF2-40B4-BE49-F238E27FC236}">
                  <a16:creationId xmlns:a16="http://schemas.microsoft.com/office/drawing/2014/main" id="{AD4D602F-74DE-4712-69B9-73422BADC0D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4760" y="3182"/>
              <a:ext cx="111" cy="22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616" name="Line 312">
              <a:extLst>
                <a:ext uri="{FF2B5EF4-FFF2-40B4-BE49-F238E27FC236}">
                  <a16:creationId xmlns:a16="http://schemas.microsoft.com/office/drawing/2014/main" id="{76148C37-95DC-89D5-A86A-2D9D565F8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0" y="2238"/>
              <a:ext cx="277" cy="16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617" name="Line 313">
              <a:extLst>
                <a:ext uri="{FF2B5EF4-FFF2-40B4-BE49-F238E27FC236}">
                  <a16:creationId xmlns:a16="http://schemas.microsoft.com/office/drawing/2014/main" id="{CDD28027-4748-2D2F-1AF5-DD7F11016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" y="2405"/>
              <a:ext cx="277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18" name="Oval 314">
              <a:extLst>
                <a:ext uri="{FF2B5EF4-FFF2-40B4-BE49-F238E27FC236}">
                  <a16:creationId xmlns:a16="http://schemas.microsoft.com/office/drawing/2014/main" id="{F10C827E-70BA-4647-3D80-3A5BD2573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2" y="2238"/>
              <a:ext cx="110" cy="27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621" name="Line 317">
              <a:extLst>
                <a:ext uri="{FF2B5EF4-FFF2-40B4-BE49-F238E27FC236}">
                  <a16:creationId xmlns:a16="http://schemas.microsoft.com/office/drawing/2014/main" id="{BD70EAAD-5AED-D19D-639C-B225D42C1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52" y="2682"/>
              <a:ext cx="55" cy="22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22" name="Line 318">
              <a:extLst>
                <a:ext uri="{FF2B5EF4-FFF2-40B4-BE49-F238E27FC236}">
                  <a16:creationId xmlns:a16="http://schemas.microsoft.com/office/drawing/2014/main" id="{7558415A-FAE9-600A-D438-46FB4FF9D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6" y="3792"/>
              <a:ext cx="22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623" name="Line 319">
              <a:extLst>
                <a:ext uri="{FF2B5EF4-FFF2-40B4-BE49-F238E27FC236}">
                  <a16:creationId xmlns:a16="http://schemas.microsoft.com/office/drawing/2014/main" id="{8148CC17-4FA0-3ADF-CC6E-1E1B506BA3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9" y="3792"/>
              <a:ext cx="22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624" name="Line 320">
              <a:extLst>
                <a:ext uri="{FF2B5EF4-FFF2-40B4-BE49-F238E27FC236}">
                  <a16:creationId xmlns:a16="http://schemas.microsoft.com/office/drawing/2014/main" id="{E11EFE67-29D2-A4C0-14E5-595FF3D9F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6" y="3792"/>
              <a:ext cx="23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625" name="Line 321">
              <a:extLst>
                <a:ext uri="{FF2B5EF4-FFF2-40B4-BE49-F238E27FC236}">
                  <a16:creationId xmlns:a16="http://schemas.microsoft.com/office/drawing/2014/main" id="{B8701430-2A5E-CB9A-0F0D-164491E16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" y="3792"/>
              <a:ext cx="22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627" name="Line 323">
              <a:extLst>
                <a:ext uri="{FF2B5EF4-FFF2-40B4-BE49-F238E27FC236}">
                  <a16:creationId xmlns:a16="http://schemas.microsoft.com/office/drawing/2014/main" id="{49F9F047-5B7D-3345-55EB-22E5A9934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5" y="2904"/>
              <a:ext cx="22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630" name="Line 326">
              <a:extLst>
                <a:ext uri="{FF2B5EF4-FFF2-40B4-BE49-F238E27FC236}">
                  <a16:creationId xmlns:a16="http://schemas.microsoft.com/office/drawing/2014/main" id="{DE73B078-D23D-0F84-FFFC-296EEB4DA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6" y="2072"/>
              <a:ext cx="22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631" name="Line 327">
              <a:extLst>
                <a:ext uri="{FF2B5EF4-FFF2-40B4-BE49-F238E27FC236}">
                  <a16:creationId xmlns:a16="http://schemas.microsoft.com/office/drawing/2014/main" id="{D2A7ECEF-0DA2-AD0C-57D6-8DFE65BBF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" y="2016"/>
              <a:ext cx="22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632" name="Line 328">
              <a:extLst>
                <a:ext uri="{FF2B5EF4-FFF2-40B4-BE49-F238E27FC236}">
                  <a16:creationId xmlns:a16="http://schemas.microsoft.com/office/drawing/2014/main" id="{A240353B-888E-3D21-A1CD-E6492BB41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6" y="2016"/>
              <a:ext cx="22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634" name="Line 330">
              <a:extLst>
                <a:ext uri="{FF2B5EF4-FFF2-40B4-BE49-F238E27FC236}">
                  <a16:creationId xmlns:a16="http://schemas.microsoft.com/office/drawing/2014/main" id="{A14A2DAC-119E-1766-4A64-122049D8A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904"/>
              <a:ext cx="22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32775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FF14603-5FE3-1FB3-342B-30A85AEE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B173-3725-4830-A489-E6B31926AE64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596994" name="Rectangle 2">
            <a:extLst>
              <a:ext uri="{FF2B5EF4-FFF2-40B4-BE49-F238E27FC236}">
                <a16:creationId xmlns:a16="http://schemas.microsoft.com/office/drawing/2014/main" id="{EFF5FE37-1CF3-0DE3-BF5F-EAF403D35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/>
          <a:lstStyle/>
          <a:p>
            <a:r>
              <a:rPr lang="en-US" altLang="zh-CN" sz="2800" u="sng">
                <a:solidFill>
                  <a:schemeClr val="tx1"/>
                </a:solidFill>
                <a:ea typeface="宋体" panose="02010600030101010101" pitchFamily="2" charset="-122"/>
              </a:rPr>
              <a:t>Spin conservation by Cheshire charge (</a:t>
            </a:r>
            <a:r>
              <a:rPr lang="en-US" altLang="zh-CN" sz="2800" u="sng" baseline="30000">
                <a:solidFill>
                  <a:schemeClr val="tx1"/>
                </a:solidFill>
                <a:ea typeface="宋体" panose="02010600030101010101" pitchFamily="2" charset="-122"/>
              </a:rPr>
              <a:t>3</a:t>
            </a:r>
            <a:r>
              <a:rPr lang="en-US" altLang="zh-CN" sz="2800" u="sng">
                <a:solidFill>
                  <a:schemeClr val="tx1"/>
                </a:solidFill>
                <a:ea typeface="宋体" panose="02010600030101010101" pitchFamily="2" charset="-122"/>
              </a:rPr>
              <a:t>He-A)</a:t>
            </a:r>
          </a:p>
        </p:txBody>
      </p:sp>
      <p:sp>
        <p:nvSpPr>
          <p:cNvPr id="596997" name="Text Box 5">
            <a:extLst>
              <a:ext uri="{FF2B5EF4-FFF2-40B4-BE49-F238E27FC236}">
                <a16:creationId xmlns:a16="http://schemas.microsoft.com/office/drawing/2014/main" id="{09090AC3-E8B4-C4C5-0059-DDCD4A207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5029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b="0">
                <a:ea typeface="宋体" panose="02010600030101010101" pitchFamily="2" charset="-122"/>
              </a:rPr>
              <a:t> Initial state: particle spin up and HQV loop zero charge.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b="0">
                <a:ea typeface="宋体" panose="02010600030101010101" pitchFamily="2" charset="-122"/>
              </a:rPr>
              <a:t> Final state: particle spin down and HQV loop charge 1. </a:t>
            </a:r>
          </a:p>
        </p:txBody>
      </p:sp>
      <p:sp>
        <p:nvSpPr>
          <p:cNvPr id="597001" name="Rectangle 9">
            <a:extLst>
              <a:ext uri="{FF2B5EF4-FFF2-40B4-BE49-F238E27FC236}">
                <a16:creationId xmlns:a16="http://schemas.microsoft.com/office/drawing/2014/main" id="{031D95EC-2181-6139-EEDC-35DFEC23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3675063"/>
            <a:ext cx="1841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b="0">
              <a:ea typeface="宋体" panose="02010600030101010101" pitchFamily="2" charset="-122"/>
            </a:endParaRPr>
          </a:p>
        </p:txBody>
      </p:sp>
      <p:graphicFrame>
        <p:nvGraphicFramePr>
          <p:cNvPr id="597002" name="Object 10">
            <a:extLst>
              <a:ext uri="{FF2B5EF4-FFF2-40B4-BE49-F238E27FC236}">
                <a16:creationId xmlns:a16="http://schemas.microsoft.com/office/drawing/2014/main" id="{1CA86194-8CBE-F383-5097-68DAAF03A7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048000"/>
          <a:ext cx="45720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68400" imgH="304560" progId="Equation.3">
                  <p:embed/>
                </p:oleObj>
              </mc:Choice>
              <mc:Fallback>
                <p:oleObj name="Equation" r:id="rId3" imgW="2768400" imgH="304560" progId="Equation.3">
                  <p:embed/>
                  <p:pic>
                    <p:nvPicPr>
                      <p:cNvPr id="597002" name="Object 10">
                        <a:extLst>
                          <a:ext uri="{FF2B5EF4-FFF2-40B4-BE49-F238E27FC236}">
                            <a16:creationId xmlns:a16="http://schemas.microsoft.com/office/drawing/2014/main" id="{1CA86194-8CBE-F383-5097-68DAAF03A7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45720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7003" name="Line 11">
            <a:extLst>
              <a:ext uri="{FF2B5EF4-FFF2-40B4-BE49-F238E27FC236}">
                <a16:creationId xmlns:a16="http://schemas.microsoft.com/office/drawing/2014/main" id="{5EEF1EF8-0FC5-C301-9351-28DAC2541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97004" name="Object 12">
            <a:extLst>
              <a:ext uri="{FF2B5EF4-FFF2-40B4-BE49-F238E27FC236}">
                <a16:creationId xmlns:a16="http://schemas.microsoft.com/office/drawing/2014/main" id="{AB0E7025-EC1C-34F6-5866-8B8CB0021A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4457700"/>
          <a:ext cx="32353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17360" imgH="634680" progId="Equation.3">
                  <p:embed/>
                </p:oleObj>
              </mc:Choice>
              <mc:Fallback>
                <p:oleObj name="Equation" r:id="rId5" imgW="1917360" imgH="634680" progId="Equation.3">
                  <p:embed/>
                  <p:pic>
                    <p:nvPicPr>
                      <p:cNvPr id="597004" name="Object 12">
                        <a:extLst>
                          <a:ext uri="{FF2B5EF4-FFF2-40B4-BE49-F238E27FC236}">
                            <a16:creationId xmlns:a16="http://schemas.microsoft.com/office/drawing/2014/main" id="{AB0E7025-EC1C-34F6-5866-8B8CB0021A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57700"/>
                        <a:ext cx="32353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7005" name="Text Box 13">
            <a:extLst>
              <a:ext uri="{FF2B5EF4-FFF2-40B4-BE49-F238E27FC236}">
                <a16:creationId xmlns:a16="http://schemas.microsoft.com/office/drawing/2014/main" id="{86C736E1-1994-7183-668D-73470C1BB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049963"/>
            <a:ext cx="4648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b="0">
                <a:ea typeface="宋体" panose="02010600030101010101" pitchFamily="2" charset="-122"/>
              </a:rPr>
              <a:t> Still Abelian.  No entanglement! </a:t>
            </a:r>
          </a:p>
        </p:txBody>
      </p:sp>
      <p:sp>
        <p:nvSpPr>
          <p:cNvPr id="597047" name="Freeform 55">
            <a:extLst>
              <a:ext uri="{FF2B5EF4-FFF2-40B4-BE49-F238E27FC236}">
                <a16:creationId xmlns:a16="http://schemas.microsoft.com/office/drawing/2014/main" id="{BB59A7C9-B670-5803-F201-63854EC635CB}"/>
              </a:ext>
            </a:extLst>
          </p:cNvPr>
          <p:cNvSpPr>
            <a:spLocks/>
          </p:cNvSpPr>
          <p:nvPr/>
        </p:nvSpPr>
        <p:spPr bwMode="auto">
          <a:xfrm>
            <a:off x="6477000" y="1295400"/>
            <a:ext cx="1016000" cy="4267200"/>
          </a:xfrm>
          <a:custGeom>
            <a:avLst/>
            <a:gdLst>
              <a:gd name="T0" fmla="*/ 0 w 440"/>
              <a:gd name="T1" fmla="*/ 0 h 1824"/>
              <a:gd name="T2" fmla="*/ 384 w 440"/>
              <a:gd name="T3" fmla="*/ 672 h 1824"/>
              <a:gd name="T4" fmla="*/ 336 w 440"/>
              <a:gd name="T5" fmla="*/ 1824 h 1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0" h="1824">
                <a:moveTo>
                  <a:pt x="0" y="0"/>
                </a:moveTo>
                <a:cubicBezTo>
                  <a:pt x="164" y="184"/>
                  <a:pt x="328" y="368"/>
                  <a:pt x="384" y="672"/>
                </a:cubicBezTo>
                <a:cubicBezTo>
                  <a:pt x="440" y="976"/>
                  <a:pt x="344" y="1632"/>
                  <a:pt x="336" y="1824"/>
                </a:cubicBezTo>
              </a:path>
            </a:pathLst>
          </a:custGeom>
          <a:noFill/>
          <a:ln w="25400" cap="flat">
            <a:solidFill>
              <a:schemeClr val="accent2"/>
            </a:solidFill>
            <a:prstDash val="dash"/>
            <a:round/>
            <a:headEnd type="stealth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97115" name="Group 123">
            <a:extLst>
              <a:ext uri="{FF2B5EF4-FFF2-40B4-BE49-F238E27FC236}">
                <a16:creationId xmlns:a16="http://schemas.microsoft.com/office/drawing/2014/main" id="{974CE225-C253-8D25-A0DD-E5EE17A2453B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715000"/>
            <a:ext cx="506413" cy="217488"/>
            <a:chOff x="4475" y="2751"/>
            <a:chExt cx="319" cy="137"/>
          </a:xfrm>
        </p:grpSpPr>
        <p:sp>
          <p:nvSpPr>
            <p:cNvPr id="597049" name="Line 57">
              <a:extLst>
                <a:ext uri="{FF2B5EF4-FFF2-40B4-BE49-F238E27FC236}">
                  <a16:creationId xmlns:a16="http://schemas.microsoft.com/office/drawing/2014/main" id="{8F56CDCF-E95F-27D4-4882-8722A213A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5" y="2798"/>
              <a:ext cx="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050" name="Oval 58">
              <a:extLst>
                <a:ext uri="{FF2B5EF4-FFF2-40B4-BE49-F238E27FC236}">
                  <a16:creationId xmlns:a16="http://schemas.microsoft.com/office/drawing/2014/main" id="{183E70B3-2D6B-12AF-ACEF-89A296F5E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6" y="2751"/>
              <a:ext cx="137" cy="137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7072" name="Text Box 80">
            <a:extLst>
              <a:ext uri="{FF2B5EF4-FFF2-40B4-BE49-F238E27FC236}">
                <a16:creationId xmlns:a16="http://schemas.microsoft.com/office/drawing/2014/main" id="{61C32DD3-E8CF-527F-F78E-35E4E55D4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248400"/>
            <a:ext cx="1981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1400" b="0">
                <a:ea typeface="宋体" panose="02010600030101010101" pitchFamily="2" charset="-122"/>
              </a:rPr>
              <a:t>McGraw, PRD, 1994.</a:t>
            </a:r>
          </a:p>
        </p:txBody>
      </p:sp>
      <p:sp>
        <p:nvSpPr>
          <p:cNvPr id="597046" name="Line 54">
            <a:extLst>
              <a:ext uri="{FF2B5EF4-FFF2-40B4-BE49-F238E27FC236}">
                <a16:creationId xmlns:a16="http://schemas.microsoft.com/office/drawing/2014/main" id="{6EB60954-22A5-9864-427D-932556A948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1154113"/>
            <a:ext cx="4333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7048" name="Oval 56">
            <a:extLst>
              <a:ext uri="{FF2B5EF4-FFF2-40B4-BE49-F238E27FC236}">
                <a16:creationId xmlns:a16="http://schemas.microsoft.com/office/drawing/2014/main" id="{4BCDEC4D-9A8E-9CE5-4BCF-27EFC2C59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700" y="1077913"/>
            <a:ext cx="215900" cy="217487"/>
          </a:xfrm>
          <a:prstGeom prst="ellipse">
            <a:avLst/>
          </a:prstGeom>
          <a:solidFill>
            <a:srgbClr val="00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97121" name="Group 129">
            <a:extLst>
              <a:ext uri="{FF2B5EF4-FFF2-40B4-BE49-F238E27FC236}">
                <a16:creationId xmlns:a16="http://schemas.microsoft.com/office/drawing/2014/main" id="{3C543F2A-7FF4-7FC0-1DBC-A88F3A86E0AE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828800"/>
            <a:ext cx="3505200" cy="3200400"/>
            <a:chOff x="3312" y="1152"/>
            <a:chExt cx="2256" cy="2016"/>
          </a:xfrm>
        </p:grpSpPr>
        <p:sp>
          <p:nvSpPr>
            <p:cNvPr id="597081" name="Line 89">
              <a:extLst>
                <a:ext uri="{FF2B5EF4-FFF2-40B4-BE49-F238E27FC236}">
                  <a16:creationId xmlns:a16="http://schemas.microsoft.com/office/drawing/2014/main" id="{8DCCDE95-AADD-93D2-6E40-BBFD641FA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6" y="3168"/>
              <a:ext cx="20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97082" name="Object 90">
              <a:extLst>
                <a:ext uri="{FF2B5EF4-FFF2-40B4-BE49-F238E27FC236}">
                  <a16:creationId xmlns:a16="http://schemas.microsoft.com/office/drawing/2014/main" id="{4E804F95-2E45-ABBA-AF71-3FADE5DBE9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2033"/>
            <a:ext cx="336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52400" imgH="139700" progId="Equation.3">
                    <p:embed/>
                  </p:oleObj>
                </mc:Choice>
                <mc:Fallback>
                  <p:oleObj name="Equation" r:id="rId7" imgW="152400" imgH="139700" progId="Equation.3">
                    <p:embed/>
                    <p:pic>
                      <p:nvPicPr>
                        <p:cNvPr id="597082" name="Object 90">
                          <a:extLst>
                            <a:ext uri="{FF2B5EF4-FFF2-40B4-BE49-F238E27FC236}">
                              <a16:creationId xmlns:a16="http://schemas.microsoft.com/office/drawing/2014/main" id="{4E804F95-2E45-ABBA-AF71-3FADE5DBE9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033"/>
                          <a:ext cx="336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7085" name="Line 93">
              <a:extLst>
                <a:ext uri="{FF2B5EF4-FFF2-40B4-BE49-F238E27FC236}">
                  <a16:creationId xmlns:a16="http://schemas.microsoft.com/office/drawing/2014/main" id="{B1F7BA02-DFA4-A127-568C-5A6E244A1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3" y="1342"/>
              <a:ext cx="245" cy="1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086" name="Line 94">
              <a:extLst>
                <a:ext uri="{FF2B5EF4-FFF2-40B4-BE49-F238E27FC236}">
                  <a16:creationId xmlns:a16="http://schemas.microsoft.com/office/drawing/2014/main" id="{C633E560-6AAF-6071-9049-A76666EC2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3" y="1530"/>
              <a:ext cx="245" cy="12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7087" name="Oval 95">
              <a:extLst>
                <a:ext uri="{FF2B5EF4-FFF2-40B4-BE49-F238E27FC236}">
                  <a16:creationId xmlns:a16="http://schemas.microsoft.com/office/drawing/2014/main" id="{E285D6FD-9411-A264-709F-134266198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1342"/>
              <a:ext cx="98" cy="31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088" name="Line 96">
              <a:extLst>
                <a:ext uri="{FF2B5EF4-FFF2-40B4-BE49-F238E27FC236}">
                  <a16:creationId xmlns:a16="http://schemas.microsoft.com/office/drawing/2014/main" id="{01AA4FF1-831A-F57D-C959-27D83CBDB3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4391" y="2725"/>
              <a:ext cx="245" cy="19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089" name="Line 97">
              <a:extLst>
                <a:ext uri="{FF2B5EF4-FFF2-40B4-BE49-F238E27FC236}">
                  <a16:creationId xmlns:a16="http://schemas.microsoft.com/office/drawing/2014/main" id="{DFF67D1D-DE07-FDEC-79D5-32C18D4116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4391" y="2599"/>
              <a:ext cx="245" cy="12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7090" name="Oval 98">
              <a:extLst>
                <a:ext uri="{FF2B5EF4-FFF2-40B4-BE49-F238E27FC236}">
                  <a16:creationId xmlns:a16="http://schemas.microsoft.com/office/drawing/2014/main" id="{02CB0ABA-3E8C-A18B-0692-0F49994306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800000">
              <a:off x="4342" y="2599"/>
              <a:ext cx="98" cy="3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091" name="Oval 99">
              <a:extLst>
                <a:ext uri="{FF2B5EF4-FFF2-40B4-BE49-F238E27FC236}">
                  <a16:creationId xmlns:a16="http://schemas.microsoft.com/office/drawing/2014/main" id="{C9D76418-C0A9-B6B1-F16E-62243E2E1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908"/>
              <a:ext cx="147" cy="5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092" name="Line 100">
              <a:extLst>
                <a:ext uri="{FF2B5EF4-FFF2-40B4-BE49-F238E27FC236}">
                  <a16:creationId xmlns:a16="http://schemas.microsoft.com/office/drawing/2014/main" id="{B6BA986A-E35C-461F-720E-F4E9196097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9" y="1468"/>
              <a:ext cx="245" cy="12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093" name="Line 101">
              <a:extLst>
                <a:ext uri="{FF2B5EF4-FFF2-40B4-BE49-F238E27FC236}">
                  <a16:creationId xmlns:a16="http://schemas.microsoft.com/office/drawing/2014/main" id="{81495032-8971-AF21-B998-EA52A8D62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" y="1594"/>
              <a:ext cx="245" cy="1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7094" name="Oval 102">
              <a:extLst>
                <a:ext uri="{FF2B5EF4-FFF2-40B4-BE49-F238E27FC236}">
                  <a16:creationId xmlns:a16="http://schemas.microsoft.com/office/drawing/2014/main" id="{7B5B0CD2-A254-ABE2-7531-9696F0A18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1468"/>
              <a:ext cx="99" cy="25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095" name="Line 103">
              <a:extLst>
                <a:ext uri="{FF2B5EF4-FFF2-40B4-BE49-F238E27FC236}">
                  <a16:creationId xmlns:a16="http://schemas.microsoft.com/office/drawing/2014/main" id="{E8FFDB2A-ABFD-2261-ADF7-A70260382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8" y="2538"/>
              <a:ext cx="244" cy="12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096" name="Line 104">
              <a:extLst>
                <a:ext uri="{FF2B5EF4-FFF2-40B4-BE49-F238E27FC236}">
                  <a16:creationId xmlns:a16="http://schemas.microsoft.com/office/drawing/2014/main" id="{234A4DFD-897F-D5D0-CB2E-1E441440F9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58" y="2412"/>
              <a:ext cx="244" cy="12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7097" name="Oval 105">
              <a:extLst>
                <a:ext uri="{FF2B5EF4-FFF2-40B4-BE49-F238E27FC236}">
                  <a16:creationId xmlns:a16="http://schemas.microsoft.com/office/drawing/2014/main" id="{ED3784F5-BBFF-8693-9A63-AF4B9C1148A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3508" y="2412"/>
              <a:ext cx="98" cy="25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098" name="Line 106">
              <a:extLst>
                <a:ext uri="{FF2B5EF4-FFF2-40B4-BE49-F238E27FC236}">
                  <a16:creationId xmlns:a16="http://schemas.microsoft.com/office/drawing/2014/main" id="{EBA2E0D0-C6B0-2E53-9018-66A7F9D34D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9" y="2602"/>
              <a:ext cx="245" cy="1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099" name="Line 107">
              <a:extLst>
                <a:ext uri="{FF2B5EF4-FFF2-40B4-BE49-F238E27FC236}">
                  <a16:creationId xmlns:a16="http://schemas.microsoft.com/office/drawing/2014/main" id="{95C98599-9ADB-B6E9-C380-3CA2764FFC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29" y="2476"/>
              <a:ext cx="245" cy="12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7100" name="Oval 108">
              <a:extLst>
                <a:ext uri="{FF2B5EF4-FFF2-40B4-BE49-F238E27FC236}">
                  <a16:creationId xmlns:a16="http://schemas.microsoft.com/office/drawing/2014/main" id="{22730692-8934-0279-D5A8-573F18D3F5D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4979" y="2476"/>
              <a:ext cx="99" cy="25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101" name="Line 109">
              <a:extLst>
                <a:ext uri="{FF2B5EF4-FFF2-40B4-BE49-F238E27FC236}">
                  <a16:creationId xmlns:a16="http://schemas.microsoft.com/office/drawing/2014/main" id="{ED4F009B-EF81-A607-4E7F-8E936C086F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9" y="1404"/>
              <a:ext cx="246" cy="1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102" name="Line 110">
              <a:extLst>
                <a:ext uri="{FF2B5EF4-FFF2-40B4-BE49-F238E27FC236}">
                  <a16:creationId xmlns:a16="http://schemas.microsoft.com/office/drawing/2014/main" id="{AB437273-50EE-16BA-B8BA-1EE54A7E3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9" y="1594"/>
              <a:ext cx="246" cy="12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7103" name="Oval 111">
              <a:extLst>
                <a:ext uri="{FF2B5EF4-FFF2-40B4-BE49-F238E27FC236}">
                  <a16:creationId xmlns:a16="http://schemas.microsoft.com/office/drawing/2014/main" id="{1C6BA3E9-087C-B4F1-AB5C-565E39C87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6" y="1404"/>
              <a:ext cx="98" cy="3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104" name="Line 112">
              <a:extLst>
                <a:ext uri="{FF2B5EF4-FFF2-40B4-BE49-F238E27FC236}">
                  <a16:creationId xmlns:a16="http://schemas.microsoft.com/office/drawing/2014/main" id="{5B9E14C2-A1D1-65A1-3F12-D3E4C3B69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40" y="1908"/>
              <a:ext cx="49" cy="25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7105" name="Line 113">
              <a:extLst>
                <a:ext uri="{FF2B5EF4-FFF2-40B4-BE49-F238E27FC236}">
                  <a16:creationId xmlns:a16="http://schemas.microsoft.com/office/drawing/2014/main" id="{718669F7-119C-7244-25CC-3265D0DFC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1" y="3168"/>
              <a:ext cx="20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106" name="Line 114">
              <a:extLst>
                <a:ext uri="{FF2B5EF4-FFF2-40B4-BE49-F238E27FC236}">
                  <a16:creationId xmlns:a16="http://schemas.microsoft.com/office/drawing/2014/main" id="{9B8EB97C-293C-9351-35E5-B13B6EFFB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" y="3168"/>
              <a:ext cx="20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107" name="Line 115">
              <a:extLst>
                <a:ext uri="{FF2B5EF4-FFF2-40B4-BE49-F238E27FC236}">
                  <a16:creationId xmlns:a16="http://schemas.microsoft.com/office/drawing/2014/main" id="{1A7DABB1-E028-A767-A3BC-20B288525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5" y="3168"/>
              <a:ext cx="20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108" name="Line 116">
              <a:extLst>
                <a:ext uri="{FF2B5EF4-FFF2-40B4-BE49-F238E27FC236}">
                  <a16:creationId xmlns:a16="http://schemas.microsoft.com/office/drawing/2014/main" id="{01FA474A-0143-F80B-90B8-92406BBFE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8" y="3168"/>
              <a:ext cx="20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109" name="Line 117">
              <a:extLst>
                <a:ext uri="{FF2B5EF4-FFF2-40B4-BE49-F238E27FC236}">
                  <a16:creationId xmlns:a16="http://schemas.microsoft.com/office/drawing/2014/main" id="{29C7123C-E3CB-6746-3D08-53A5C7619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5" y="2160"/>
              <a:ext cx="20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110" name="Line 118">
              <a:extLst>
                <a:ext uri="{FF2B5EF4-FFF2-40B4-BE49-F238E27FC236}">
                  <a16:creationId xmlns:a16="http://schemas.microsoft.com/office/drawing/2014/main" id="{0CD448B6-9F8E-0711-C17A-B9EA42F69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" y="1216"/>
              <a:ext cx="20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111" name="Line 119">
              <a:extLst>
                <a:ext uri="{FF2B5EF4-FFF2-40B4-BE49-F238E27FC236}">
                  <a16:creationId xmlns:a16="http://schemas.microsoft.com/office/drawing/2014/main" id="{7687C2E2-EF8A-44EA-F8EE-4E687831D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6" y="1152"/>
              <a:ext cx="20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112" name="Line 120">
              <a:extLst>
                <a:ext uri="{FF2B5EF4-FFF2-40B4-BE49-F238E27FC236}">
                  <a16:creationId xmlns:a16="http://schemas.microsoft.com/office/drawing/2014/main" id="{4F432699-44FE-0B46-2560-49DAAF5FA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" y="1152"/>
              <a:ext cx="20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7113" name="Line 121">
              <a:extLst>
                <a:ext uri="{FF2B5EF4-FFF2-40B4-BE49-F238E27FC236}">
                  <a16:creationId xmlns:a16="http://schemas.microsoft.com/office/drawing/2014/main" id="{0286E44D-D837-7B96-079C-ACD127B22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60"/>
              <a:ext cx="20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97119" name="Group 127">
              <a:extLst>
                <a:ext uri="{FF2B5EF4-FFF2-40B4-BE49-F238E27FC236}">
                  <a16:creationId xmlns:a16="http://schemas.microsoft.com/office/drawing/2014/main" id="{458FA9FC-52C7-B82C-ED8A-9B4D57362F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2064"/>
              <a:ext cx="288" cy="192"/>
              <a:chOff x="4752" y="2064"/>
              <a:chExt cx="288" cy="192"/>
            </a:xfrm>
          </p:grpSpPr>
          <p:sp>
            <p:nvSpPr>
              <p:cNvPr id="597084" name="Oval 92">
                <a:extLst>
                  <a:ext uri="{FF2B5EF4-FFF2-40B4-BE49-F238E27FC236}">
                    <a16:creationId xmlns:a16="http://schemas.microsoft.com/office/drawing/2014/main" id="{8AE04CF0-3FE9-A630-6739-5AF1FAC04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" y="2064"/>
                <a:ext cx="206" cy="1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97117" name="Group 125">
                <a:extLst>
                  <a:ext uri="{FF2B5EF4-FFF2-40B4-BE49-F238E27FC236}">
                    <a16:creationId xmlns:a16="http://schemas.microsoft.com/office/drawing/2014/main" id="{5A7BDF02-F63F-178E-6459-F9A7E2A563E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752" y="2112"/>
                <a:ext cx="240" cy="108"/>
                <a:chOff x="4800" y="2100"/>
                <a:chExt cx="240" cy="108"/>
              </a:xfrm>
            </p:grpSpPr>
            <p:sp>
              <p:nvSpPr>
                <p:cNvPr id="597116" name="AutoShape 124">
                  <a:extLst>
                    <a:ext uri="{FF2B5EF4-FFF2-40B4-BE49-F238E27FC236}">
                      <a16:creationId xmlns:a16="http://schemas.microsoft.com/office/drawing/2014/main" id="{B51FA6F4-44F7-7239-215A-B574CD67F008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800" y="2112"/>
                  <a:ext cx="240" cy="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7118" name="Rectangle 126">
                  <a:extLst>
                    <a:ext uri="{FF2B5EF4-FFF2-40B4-BE49-F238E27FC236}">
                      <a16:creationId xmlns:a16="http://schemas.microsoft.com/office/drawing/2014/main" id="{88801C60-01F8-8361-1157-5CDFFBFF5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1" y="2100"/>
                  <a:ext cx="40" cy="1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1100" b="0">
                      <a:solidFill>
                        <a:srgbClr val="000000"/>
                      </a:solidFill>
                      <a:latin typeface="Symbol" panose="05050102010706020507" pitchFamily="18" charset="2"/>
                      <a:ea typeface="宋体" panose="02010600030101010101" pitchFamily="2" charset="-122"/>
                    </a:rPr>
                    <a:t>·</a:t>
                  </a:r>
                  <a:endParaRPr lang="en-US" altLang="zh-CN">
                    <a:ea typeface="宋体" panose="02010600030101010101" pitchFamily="2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9843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60"/>
          <p:cNvSpPr>
            <a:spLocks noChangeArrowheads="1"/>
          </p:cNvSpPr>
          <p:nvPr/>
        </p:nvSpPr>
        <p:spPr bwMode="auto">
          <a:xfrm>
            <a:off x="506535" y="3851455"/>
            <a:ext cx="7713940" cy="950122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20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305800" cy="455613"/>
          </a:xfrm>
        </p:spPr>
        <p:txBody>
          <a:bodyPr/>
          <a:lstStyle/>
          <a:p>
            <a:pPr eaLnBrk="1" hangingPunct="1"/>
            <a:r>
              <a:rPr lang="en-US" altLang="zh-CN" sz="2600" u="sng" dirty="0">
                <a:solidFill>
                  <a:schemeClr val="tx1"/>
                </a:solidFill>
                <a:latin typeface="Tahoma" pitchFamily="34" charset="0"/>
              </a:rPr>
              <a:t>Cold fermions: </a:t>
            </a:r>
            <a:r>
              <a:rPr lang="en-US" altLang="zh-CN" sz="2600" b="1" u="sng" dirty="0">
                <a:solidFill>
                  <a:schemeClr val="tx1"/>
                </a:solidFill>
                <a:latin typeface="Tahoma" pitchFamily="34" charset="0"/>
              </a:rPr>
              <a:t>large N</a:t>
            </a:r>
            <a:r>
              <a:rPr lang="en-US" altLang="zh-CN" sz="2600" b="1" u="sng" dirty="0">
                <a:solidFill>
                  <a:schemeClr val="tx1"/>
                </a:solidFill>
                <a:latin typeface="Tahoma" pitchFamily="34" charset="0"/>
                <a:sym typeface="Wingdings" panose="05000000000000000000" pitchFamily="2" charset="2"/>
              </a:rPr>
              <a:t> </a:t>
            </a:r>
            <a:r>
              <a:rPr lang="en-US" altLang="zh-CN" sz="2600" b="1" u="sng" dirty="0">
                <a:solidFill>
                  <a:schemeClr val="tx1"/>
                </a:solidFill>
                <a:latin typeface="Tahoma" pitchFamily="34" charset="0"/>
              </a:rPr>
              <a:t>enhanced fluctuations!</a:t>
            </a:r>
            <a:endParaRPr lang="en-US" altLang="zh-CN" sz="2600" u="sng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537746" y="1188788"/>
            <a:ext cx="741702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</a:rPr>
              <a:t> Large-hyperfine-spin as a whole object (no ionization).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4" name="Object 57"/>
              <p:cNvSpPr txBox="1"/>
              <p:nvPr/>
            </p:nvSpPr>
            <p:spPr bwMode="auto">
              <a:xfrm>
                <a:off x="5322992" y="2449931"/>
                <a:ext cx="2765215" cy="4886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=±1,±2,...±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654" name="Object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22992" y="2449931"/>
                <a:ext cx="2765215" cy="488659"/>
              </a:xfrm>
              <a:prstGeom prst="rect">
                <a:avLst/>
              </a:prstGeom>
              <a:blipFill>
                <a:blip r:embed="rId3"/>
                <a:stretch>
                  <a:fillRect l="-22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655" name="Picture 57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3" t="10404" r="3285" b="6781"/>
          <a:stretch/>
        </p:blipFill>
        <p:spPr bwMode="auto">
          <a:xfrm>
            <a:off x="1345980" y="2189277"/>
            <a:ext cx="3597354" cy="12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657" name="Object 57"/>
              <p:cNvSpPr txBox="1"/>
              <p:nvPr/>
            </p:nvSpPr>
            <p:spPr bwMode="auto">
              <a:xfrm>
                <a:off x="2843775" y="5898920"/>
                <a:ext cx="3763337" cy="5373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657" name="Object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3775" y="5898920"/>
                <a:ext cx="3763337" cy="537388"/>
              </a:xfrm>
              <a:prstGeom prst="rect">
                <a:avLst/>
              </a:prstGeom>
              <a:blipFill>
                <a:blip r:embed="rId5"/>
                <a:stretch>
                  <a:fillRect t="-13636" r="-6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8" name="Rectangle 59"/>
          <p:cNvSpPr>
            <a:spLocks noChangeArrowheads="1"/>
          </p:cNvSpPr>
          <p:nvPr/>
        </p:nvSpPr>
        <p:spPr bwMode="auto">
          <a:xfrm>
            <a:off x="577880" y="5176998"/>
            <a:ext cx="779621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</a:rPr>
              <a:t> Bilinear, bi-</a:t>
            </a:r>
            <a:r>
              <a:rPr lang="en-US" altLang="zh-CN" sz="2200" b="0" dirty="0" err="1">
                <a:solidFill>
                  <a:srgbClr val="0000CC"/>
                </a:solidFill>
                <a:latin typeface="Tahoma" pitchFamily="34" charset="0"/>
              </a:rPr>
              <a:t>qudratic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</a:rPr>
              <a:t>, bi-cubic terms, etc.,  are all at equal importance. </a:t>
            </a:r>
            <a:endParaRPr lang="en-US" altLang="zh-CN" sz="2200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77880" y="3909830"/>
            <a:ext cx="75712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</a:rPr>
              <a:t> One step of super-exchange can completely overturn spin </a:t>
            </a:r>
            <a:r>
              <a:rPr lang="en-US" altLang="zh-CN" sz="2200" b="0" dirty="0" err="1">
                <a:solidFill>
                  <a:srgbClr val="0000CC"/>
                </a:solidFill>
                <a:latin typeface="Tahoma" pitchFamily="34" charset="0"/>
              </a:rPr>
              <a:t>config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</a:rPr>
              <a:t>.    </a:t>
            </a:r>
          </a:p>
        </p:txBody>
      </p:sp>
      <p:sp>
        <p:nvSpPr>
          <p:cNvPr id="16" name="Slide Number Placeholder 5"/>
          <p:cNvSpPr txBox="1">
            <a:spLocks/>
          </p:cNvSpPr>
          <p:nvPr/>
        </p:nvSpPr>
        <p:spPr bwMode="auto">
          <a:xfrm>
            <a:off x="6705600" y="63976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64ACB78-5479-4063-9DA7-47AEFC9DD566}" type="slidenum">
              <a:rPr lang="en-US" altLang="zh-CN" sz="1400" smtClean="0">
                <a:solidFill>
                  <a:srgbClr val="000000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96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51A1053-12C6-2684-3249-22CC4E57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2630B-B689-41CA-B253-5D84D356503C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84356" name="Rectangle 4">
            <a:extLst>
              <a:ext uri="{FF2B5EF4-FFF2-40B4-BE49-F238E27FC236}">
                <a16:creationId xmlns:a16="http://schemas.microsoft.com/office/drawing/2014/main" id="{0110D5DF-E720-4D1D-CEFF-B0C7BD1F6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sz="2800" u="sng">
                <a:solidFill>
                  <a:schemeClr val="tx1"/>
                </a:solidFill>
                <a:ea typeface="宋体" panose="02010600030101010101" pitchFamily="2" charset="-122"/>
              </a:rPr>
              <a:t>Quintet pairing as a non-Abelian generalization </a:t>
            </a:r>
          </a:p>
        </p:txBody>
      </p:sp>
      <p:sp>
        <p:nvSpPr>
          <p:cNvPr id="484357" name="Text Box 5">
            <a:extLst>
              <a:ext uri="{FF2B5EF4-FFF2-40B4-BE49-F238E27FC236}">
                <a16:creationId xmlns:a16="http://schemas.microsoft.com/office/drawing/2014/main" id="{E7D6EE00-EB80-D539-1436-737F0AA3F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73914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b="0">
                <a:ea typeface="宋体" panose="02010600030101010101" pitchFamily="2" charset="-122"/>
              </a:rPr>
              <a:t> </a:t>
            </a:r>
            <a:r>
              <a:rPr lang="en-US" altLang="zh-CN" b="0">
                <a:ea typeface="宋体" panose="02010600030101010101" pitchFamily="2" charset="-122"/>
              </a:rPr>
              <a:t>HQV configuration space        , SU(2) instead of U(1).                 </a:t>
            </a:r>
          </a:p>
        </p:txBody>
      </p:sp>
      <p:graphicFrame>
        <p:nvGraphicFramePr>
          <p:cNvPr id="484392" name="Object 40">
            <a:extLst>
              <a:ext uri="{FF2B5EF4-FFF2-40B4-BE49-F238E27FC236}">
                <a16:creationId xmlns:a16="http://schemas.microsoft.com/office/drawing/2014/main" id="{8565D7A2-705C-B4AE-30AB-582DB790F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0950" y="5011738"/>
          <a:ext cx="1714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600" imgH="177800" progId="Equation.3">
                  <p:embed/>
                </p:oleObj>
              </mc:Choice>
              <mc:Fallback>
                <p:oleObj name="Equation" r:id="rId3" imgW="101600" imgH="177800" progId="Equation.3">
                  <p:embed/>
                  <p:pic>
                    <p:nvPicPr>
                      <p:cNvPr id="484392" name="Object 40">
                        <a:extLst>
                          <a:ext uri="{FF2B5EF4-FFF2-40B4-BE49-F238E27FC236}">
                            <a16:creationId xmlns:a16="http://schemas.microsoft.com/office/drawing/2014/main" id="{8565D7A2-705C-B4AE-30AB-582DB790F7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5011738"/>
                        <a:ext cx="1714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80" name="Line 28">
            <a:extLst>
              <a:ext uri="{FF2B5EF4-FFF2-40B4-BE49-F238E27FC236}">
                <a16:creationId xmlns:a16="http://schemas.microsoft.com/office/drawing/2014/main" id="{EA84925A-FDB6-630B-0F6D-E120F9F3F1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7450" y="4030663"/>
            <a:ext cx="852488" cy="666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4381" name="Line 29">
            <a:extLst>
              <a:ext uri="{FF2B5EF4-FFF2-40B4-BE49-F238E27FC236}">
                <a16:creationId xmlns:a16="http://schemas.microsoft.com/office/drawing/2014/main" id="{2308E550-9D2A-B908-0C5D-201BEFFFF8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66925" y="3598863"/>
            <a:ext cx="390525" cy="4984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4382" name="Line 30">
            <a:extLst>
              <a:ext uri="{FF2B5EF4-FFF2-40B4-BE49-F238E27FC236}">
                <a16:creationId xmlns:a16="http://schemas.microsoft.com/office/drawing/2014/main" id="{D2920FCF-AEC0-19EB-F7A6-EEF34E39D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7450" y="4097338"/>
            <a:ext cx="0" cy="995362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4383" name="Object 31">
            <a:extLst>
              <a:ext uri="{FF2B5EF4-FFF2-40B4-BE49-F238E27FC236}">
                <a16:creationId xmlns:a16="http://schemas.microsoft.com/office/drawing/2014/main" id="{6EEF9389-8F25-452C-7D33-824B47D967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8363" y="3482975"/>
          <a:ext cx="4016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80" imgH="215640" progId="Equation.3">
                  <p:embed/>
                </p:oleObj>
              </mc:Choice>
              <mc:Fallback>
                <p:oleObj name="Equation" r:id="rId5" imgW="152280" imgH="215640" progId="Equation.3">
                  <p:embed/>
                  <p:pic>
                    <p:nvPicPr>
                      <p:cNvPr id="484383" name="Object 31">
                        <a:extLst>
                          <a:ext uri="{FF2B5EF4-FFF2-40B4-BE49-F238E27FC236}">
                            <a16:creationId xmlns:a16="http://schemas.microsoft.com/office/drawing/2014/main" id="{6EEF9389-8F25-452C-7D33-824B47D967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3482975"/>
                        <a:ext cx="40163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85" name="Oval 33">
            <a:extLst>
              <a:ext uri="{FF2B5EF4-FFF2-40B4-BE49-F238E27FC236}">
                <a16:creationId xmlns:a16="http://schemas.microsoft.com/office/drawing/2014/main" id="{0288376F-3FCF-AF58-8555-964D11BEA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3133725"/>
            <a:ext cx="912813" cy="1958975"/>
          </a:xfrm>
          <a:prstGeom prst="ellipse">
            <a:avLst/>
          </a:prstGeom>
          <a:noFill/>
          <a:ln w="2222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4386" name="Line 34">
            <a:extLst>
              <a:ext uri="{FF2B5EF4-FFF2-40B4-BE49-F238E27FC236}">
                <a16:creationId xmlns:a16="http://schemas.microsoft.com/office/drawing/2014/main" id="{5B66D6DB-42E4-9546-C617-ABE8F12D8F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44688" y="4097338"/>
            <a:ext cx="512762" cy="33178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4389" name="Object 37">
            <a:extLst>
              <a:ext uri="{FF2B5EF4-FFF2-40B4-BE49-F238E27FC236}">
                <a16:creationId xmlns:a16="http://schemas.microsoft.com/office/drawing/2014/main" id="{3C3A6B27-AD37-EC18-66C0-C04777631E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8288" y="4179888"/>
          <a:ext cx="336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6720" imgH="177480" progId="Equation.3">
                  <p:embed/>
                </p:oleObj>
              </mc:Choice>
              <mc:Fallback>
                <p:oleObj name="Equation" r:id="rId7" imgW="126720" imgH="177480" progId="Equation.3">
                  <p:embed/>
                  <p:pic>
                    <p:nvPicPr>
                      <p:cNvPr id="484389" name="Object 37">
                        <a:extLst>
                          <a:ext uri="{FF2B5EF4-FFF2-40B4-BE49-F238E27FC236}">
                            <a16:creationId xmlns:a16="http://schemas.microsoft.com/office/drawing/2014/main" id="{3C3A6B27-AD37-EC18-66C0-C04777631E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4179888"/>
                        <a:ext cx="3365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4398" name="Oval 46">
            <a:extLst>
              <a:ext uri="{FF2B5EF4-FFF2-40B4-BE49-F238E27FC236}">
                <a16:creationId xmlns:a16="http://schemas.microsoft.com/office/drawing/2014/main" id="{DC50B4DC-7BF9-9607-307F-5D1FEB76E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3133725"/>
            <a:ext cx="1951038" cy="19923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4399" name="Object 47">
            <a:extLst>
              <a:ext uri="{FF2B5EF4-FFF2-40B4-BE49-F238E27FC236}">
                <a16:creationId xmlns:a16="http://schemas.microsoft.com/office/drawing/2014/main" id="{53BE1FB3-6410-E9D9-7DC6-1E6E17E6B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233738"/>
          <a:ext cx="4365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7800" imgH="165100" progId="Equation.3">
                  <p:embed/>
                </p:oleObj>
              </mc:Choice>
              <mc:Fallback>
                <p:oleObj name="Equation" r:id="rId9" imgW="177800" imgH="165100" progId="Equation.3">
                  <p:embed/>
                  <p:pic>
                    <p:nvPicPr>
                      <p:cNvPr id="484399" name="Object 47">
                        <a:extLst>
                          <a:ext uri="{FF2B5EF4-FFF2-40B4-BE49-F238E27FC236}">
                            <a16:creationId xmlns:a16="http://schemas.microsoft.com/office/drawing/2014/main" id="{53BE1FB3-6410-E9D9-7DC6-1E6E17E6B9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233738"/>
                        <a:ext cx="436563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4402" name="Object 50">
            <a:extLst>
              <a:ext uri="{FF2B5EF4-FFF2-40B4-BE49-F238E27FC236}">
                <a16:creationId xmlns:a16="http://schemas.microsoft.com/office/drawing/2014/main" id="{010BC01E-3B2A-4EAC-1430-48641F6C9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3" y="5159375"/>
          <a:ext cx="97313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68280" imgH="241200" progId="Equation.3">
                  <p:embed/>
                </p:oleObj>
              </mc:Choice>
              <mc:Fallback>
                <p:oleObj name="Equation" r:id="rId11" imgW="368280" imgH="241200" progId="Equation.3">
                  <p:embed/>
                  <p:pic>
                    <p:nvPicPr>
                      <p:cNvPr id="484402" name="Object 50">
                        <a:extLst>
                          <a:ext uri="{FF2B5EF4-FFF2-40B4-BE49-F238E27FC236}">
                            <a16:creationId xmlns:a16="http://schemas.microsoft.com/office/drawing/2014/main" id="{010BC01E-3B2A-4EAC-1430-48641F6C9F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5159375"/>
                        <a:ext cx="973137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4418" name="Group 66">
            <a:extLst>
              <a:ext uri="{FF2B5EF4-FFF2-40B4-BE49-F238E27FC236}">
                <a16:creationId xmlns:a16="http://schemas.microsoft.com/office/drawing/2014/main" id="{12CAF50F-1AA7-2A85-0D15-402E4CA0C1E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057400"/>
            <a:ext cx="3992563" cy="3681413"/>
            <a:chOff x="624" y="1185"/>
            <a:chExt cx="2515" cy="2319"/>
          </a:xfrm>
        </p:grpSpPr>
        <p:grpSp>
          <p:nvGrpSpPr>
            <p:cNvPr id="484362" name="Group 10">
              <a:extLst>
                <a:ext uri="{FF2B5EF4-FFF2-40B4-BE49-F238E27FC236}">
                  <a16:creationId xmlns:a16="http://schemas.microsoft.com/office/drawing/2014/main" id="{CD502EF1-7C9C-B5C2-A136-B3A455DCB6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1728"/>
              <a:ext cx="1872" cy="1776"/>
              <a:chOff x="2844" y="2016"/>
              <a:chExt cx="2100" cy="1968"/>
            </a:xfrm>
          </p:grpSpPr>
          <p:graphicFrame>
            <p:nvGraphicFramePr>
              <p:cNvPr id="484363" name="Object 11">
                <a:extLst>
                  <a:ext uri="{FF2B5EF4-FFF2-40B4-BE49-F238E27FC236}">
                    <a16:creationId xmlns:a16="http://schemas.microsoft.com/office/drawing/2014/main" id="{61B9B419-C344-BCD7-D834-0FA9F8D6E6A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44" y="2092"/>
              <a:ext cx="7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114120" imgH="215640" progId="Equation.3">
                      <p:embed/>
                    </p:oleObj>
                  </mc:Choice>
                  <mc:Fallback>
                    <p:oleObj name="Equation" r:id="rId13" imgW="114120" imgH="215640" progId="Equation.3">
                      <p:embed/>
                      <p:pic>
                        <p:nvPicPr>
                          <p:cNvPr id="484363" name="Object 11">
                            <a:extLst>
                              <a:ext uri="{FF2B5EF4-FFF2-40B4-BE49-F238E27FC236}">
                                <a16:creationId xmlns:a16="http://schemas.microsoft.com/office/drawing/2014/main" id="{61B9B419-C344-BCD7-D834-0FA9F8D6E6A9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092"/>
                            <a:ext cx="72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4364" name="Oval 12">
                <a:extLst>
                  <a:ext uri="{FF2B5EF4-FFF2-40B4-BE49-F238E27FC236}">
                    <a16:creationId xmlns:a16="http://schemas.microsoft.com/office/drawing/2014/main" id="{34BF4581-4F8E-28F1-4C07-FAD9F888A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256"/>
                <a:ext cx="1536" cy="1536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4365" name="Line 13">
                <a:extLst>
                  <a:ext uri="{FF2B5EF4-FFF2-40B4-BE49-F238E27FC236}">
                    <a16:creationId xmlns:a16="http://schemas.microsoft.com/office/drawing/2014/main" id="{87845738-3A0C-442B-5D0E-2FC22FD5E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3504"/>
                <a:ext cx="192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4366" name="Line 14">
                <a:extLst>
                  <a:ext uri="{FF2B5EF4-FFF2-40B4-BE49-F238E27FC236}">
                    <a16:creationId xmlns:a16="http://schemas.microsoft.com/office/drawing/2014/main" id="{EA7ACDB2-3C6B-302B-E13E-72E535E69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3888"/>
                <a:ext cx="192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4367" name="Line 15">
                <a:extLst>
                  <a:ext uri="{FF2B5EF4-FFF2-40B4-BE49-F238E27FC236}">
                    <a16:creationId xmlns:a16="http://schemas.microsoft.com/office/drawing/2014/main" id="{92383E3C-66BC-7896-DD1F-8BEB6321A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2400"/>
                <a:ext cx="192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4368" name="Line 16">
                <a:extLst>
                  <a:ext uri="{FF2B5EF4-FFF2-40B4-BE49-F238E27FC236}">
                    <a16:creationId xmlns:a16="http://schemas.microsoft.com/office/drawing/2014/main" id="{58801F8E-28F3-A72B-3AF6-A96C9EE89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88" y="2016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4369" name="Line 17">
                <a:extLst>
                  <a:ext uri="{FF2B5EF4-FFF2-40B4-BE49-F238E27FC236}">
                    <a16:creationId xmlns:a16="http://schemas.microsoft.com/office/drawing/2014/main" id="{9B41C381-5DC1-9AAA-B9D4-57E91950A8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6" y="2256"/>
                <a:ext cx="96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4370" name="Line 18">
                <a:extLst>
                  <a:ext uri="{FF2B5EF4-FFF2-40B4-BE49-F238E27FC236}">
                    <a16:creationId xmlns:a16="http://schemas.microsoft.com/office/drawing/2014/main" id="{736E124F-3D72-8B98-3E2D-BC9E58E92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3744"/>
                <a:ext cx="192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4371" name="Line 19">
                <a:extLst>
                  <a:ext uri="{FF2B5EF4-FFF2-40B4-BE49-F238E27FC236}">
                    <a16:creationId xmlns:a16="http://schemas.microsoft.com/office/drawing/2014/main" id="{A36B1273-6198-7DAD-F463-D08AC97E3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92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4372" name="Line 20">
                <a:extLst>
                  <a:ext uri="{FF2B5EF4-FFF2-40B4-BE49-F238E27FC236}">
                    <a16:creationId xmlns:a16="http://schemas.microsoft.com/office/drawing/2014/main" id="{DCF1F4B7-2571-A796-E62B-0AE272C53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024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4373" name="Line 21">
                <a:extLst>
                  <a:ext uri="{FF2B5EF4-FFF2-40B4-BE49-F238E27FC236}">
                    <a16:creationId xmlns:a16="http://schemas.microsoft.com/office/drawing/2014/main" id="{B7973BC8-B9F5-40B0-2EDB-64CD85249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0" y="2400"/>
                <a:ext cx="48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84374" name="Object 22">
                <a:extLst>
                  <a:ext uri="{FF2B5EF4-FFF2-40B4-BE49-F238E27FC236}">
                    <a16:creationId xmlns:a16="http://schemas.microsoft.com/office/drawing/2014/main" id="{69B76BCD-4070-A2FA-705D-7E3B920EC3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28" y="2736"/>
              <a:ext cx="149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114300" imgH="165100" progId="Equation.3">
                      <p:embed/>
                    </p:oleObj>
                  </mc:Choice>
                  <mc:Fallback>
                    <p:oleObj name="Equation" r:id="rId15" imgW="114300" imgH="165100" progId="Equation.3">
                      <p:embed/>
                      <p:pic>
                        <p:nvPicPr>
                          <p:cNvPr id="484374" name="Object 22">
                            <a:extLst>
                              <a:ext uri="{FF2B5EF4-FFF2-40B4-BE49-F238E27FC236}">
                                <a16:creationId xmlns:a16="http://schemas.microsoft.com/office/drawing/2014/main" id="{69B76BCD-4070-A2FA-705D-7E3B920EC3C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736"/>
                            <a:ext cx="149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4375" name="Oval 23">
                <a:extLst>
                  <a:ext uri="{FF2B5EF4-FFF2-40B4-BE49-F238E27FC236}">
                    <a16:creationId xmlns:a16="http://schemas.microsoft.com/office/drawing/2014/main" id="{E06112BE-6AA1-C143-B1EA-83F66B900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97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4376" name="Line 24">
                <a:extLst>
                  <a:ext uri="{FF2B5EF4-FFF2-40B4-BE49-F238E27FC236}">
                    <a16:creationId xmlns:a16="http://schemas.microsoft.com/office/drawing/2014/main" id="{0AE19BE7-E81A-50E6-19D8-634297224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3024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84397" name="Object 45">
              <a:extLst>
                <a:ext uri="{FF2B5EF4-FFF2-40B4-BE49-F238E27FC236}">
                  <a16:creationId xmlns:a16="http://schemas.microsoft.com/office/drawing/2014/main" id="{3DD39598-BB1E-E4D9-54A2-0FF99A1804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5" y="2194"/>
            <a:ext cx="90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799920" imgH="241200" progId="Equation.3">
                    <p:embed/>
                  </p:oleObj>
                </mc:Choice>
                <mc:Fallback>
                  <p:oleObj name="Equation" r:id="rId17" imgW="799920" imgH="241200" progId="Equation.3">
                    <p:embed/>
                    <p:pic>
                      <p:nvPicPr>
                        <p:cNvPr id="484397" name="Object 45">
                          <a:extLst>
                            <a:ext uri="{FF2B5EF4-FFF2-40B4-BE49-F238E27FC236}">
                              <a16:creationId xmlns:a16="http://schemas.microsoft.com/office/drawing/2014/main" id="{3DD39598-BB1E-E4D9-54A2-0FF99A1804C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5" y="2194"/>
                          <a:ext cx="90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4404" name="Object 52">
              <a:extLst>
                <a:ext uri="{FF2B5EF4-FFF2-40B4-BE49-F238E27FC236}">
                  <a16:creationId xmlns:a16="http://schemas.microsoft.com/office/drawing/2014/main" id="{CB091A60-E3CF-8F87-71A4-3FF260C082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3" y="1185"/>
            <a:ext cx="181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562040" imgH="266400" progId="Equation.3">
                    <p:embed/>
                  </p:oleObj>
                </mc:Choice>
                <mc:Fallback>
                  <p:oleObj name="Equation" r:id="rId19" imgW="1562040" imgH="266400" progId="Equation.3">
                    <p:embed/>
                    <p:pic>
                      <p:nvPicPr>
                        <p:cNvPr id="484404" name="Object 52">
                          <a:extLst>
                            <a:ext uri="{FF2B5EF4-FFF2-40B4-BE49-F238E27FC236}">
                              <a16:creationId xmlns:a16="http://schemas.microsoft.com/office/drawing/2014/main" id="{CB091A60-E3CF-8F87-71A4-3FF260C082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185"/>
                          <a:ext cx="1814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4405" name="Object 53">
            <a:extLst>
              <a:ext uri="{FF2B5EF4-FFF2-40B4-BE49-F238E27FC236}">
                <a16:creationId xmlns:a16="http://schemas.microsoft.com/office/drawing/2014/main" id="{783DD6F1-E286-3231-2D66-4FA695F261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7488" y="1219200"/>
          <a:ext cx="660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68280" imgH="253800" progId="Equation.3">
                  <p:embed/>
                </p:oleObj>
              </mc:Choice>
              <mc:Fallback>
                <p:oleObj name="Equation" r:id="rId21" imgW="368280" imgH="253800" progId="Equation.3">
                  <p:embed/>
                  <p:pic>
                    <p:nvPicPr>
                      <p:cNvPr id="484405" name="Object 53">
                        <a:extLst>
                          <a:ext uri="{FF2B5EF4-FFF2-40B4-BE49-F238E27FC236}">
                            <a16:creationId xmlns:a16="http://schemas.microsoft.com/office/drawing/2014/main" id="{783DD6F1-E286-3231-2D66-4FA695F261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1219200"/>
                        <a:ext cx="660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4419" name="Group 67">
            <a:extLst>
              <a:ext uri="{FF2B5EF4-FFF2-40B4-BE49-F238E27FC236}">
                <a16:creationId xmlns:a16="http://schemas.microsoft.com/office/drawing/2014/main" id="{E9C39B03-BBBC-4EA5-A0EA-A571FD76EF32}"/>
              </a:ext>
            </a:extLst>
          </p:cNvPr>
          <p:cNvGrpSpPr>
            <a:grpSpLocks/>
          </p:cNvGrpSpPr>
          <p:nvPr/>
        </p:nvGrpSpPr>
        <p:grpSpPr bwMode="auto">
          <a:xfrm>
            <a:off x="1163638" y="2133600"/>
            <a:ext cx="2951162" cy="428625"/>
            <a:chOff x="1152" y="1344"/>
            <a:chExt cx="1859" cy="270"/>
          </a:xfrm>
        </p:grpSpPr>
        <p:sp>
          <p:nvSpPr>
            <p:cNvPr id="484395" name="Text Box 43">
              <a:extLst>
                <a:ext uri="{FF2B5EF4-FFF2-40B4-BE49-F238E27FC236}">
                  <a16:creationId xmlns:a16="http://schemas.microsoft.com/office/drawing/2014/main" id="{C7C9F708-A7AB-2372-9BD9-37CFFFBA1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344"/>
              <a:ext cx="105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b="0">
                  <a:ea typeface="宋体" panose="02010600030101010101" pitchFamily="2" charset="-122"/>
                </a:rPr>
                <a:t>equator:</a:t>
              </a:r>
            </a:p>
          </p:txBody>
        </p:sp>
        <p:graphicFrame>
          <p:nvGraphicFramePr>
            <p:cNvPr id="484406" name="Object 54">
              <a:extLst>
                <a:ext uri="{FF2B5EF4-FFF2-40B4-BE49-F238E27FC236}">
                  <a16:creationId xmlns:a16="http://schemas.microsoft.com/office/drawing/2014/main" id="{E6BAF2D4-8A6D-AB26-4087-94D04CA59B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1344"/>
            <a:ext cx="109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965160" imgH="228600" progId="Equation.3">
                    <p:embed/>
                  </p:oleObj>
                </mc:Choice>
                <mc:Fallback>
                  <p:oleObj name="Equation" r:id="rId23" imgW="965160" imgH="228600" progId="Equation.3">
                    <p:embed/>
                    <p:pic>
                      <p:nvPicPr>
                        <p:cNvPr id="484406" name="Object 54">
                          <a:extLst>
                            <a:ext uri="{FF2B5EF4-FFF2-40B4-BE49-F238E27FC236}">
                              <a16:creationId xmlns:a16="http://schemas.microsoft.com/office/drawing/2014/main" id="{E6BAF2D4-8A6D-AB26-4087-94D04CA59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344"/>
                          <a:ext cx="109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942920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7">
            <a:extLst>
              <a:ext uri="{FF2B5EF4-FFF2-40B4-BE49-F238E27FC236}">
                <a16:creationId xmlns:a16="http://schemas.microsoft.com/office/drawing/2014/main" id="{186CE997-E0B0-2C01-3946-DFC95B0B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BD0C3-1A51-453A-BDBB-7683D224F442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601090" name="Rectangle 2">
            <a:extLst>
              <a:ext uri="{FF2B5EF4-FFF2-40B4-BE49-F238E27FC236}">
                <a16:creationId xmlns:a16="http://schemas.microsoft.com/office/drawing/2014/main" id="{4C3F9C41-8991-7195-1AFD-6AFBAE61B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u="sng">
                <a:solidFill>
                  <a:schemeClr val="tx1"/>
                </a:solidFill>
                <a:ea typeface="宋体" panose="02010600030101010101" pitchFamily="2" charset="-122"/>
              </a:rPr>
              <a:t>SU(2) Berry phase</a:t>
            </a:r>
          </a:p>
        </p:txBody>
      </p:sp>
      <p:sp>
        <p:nvSpPr>
          <p:cNvPr id="601091" name="Text Box 3">
            <a:extLst>
              <a:ext uri="{FF2B5EF4-FFF2-40B4-BE49-F238E27FC236}">
                <a16:creationId xmlns:a16="http://schemas.microsoft.com/office/drawing/2014/main" id="{EC38550B-A8AB-EB18-E6CC-B7B1B0E4D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7696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b="0">
                <a:ea typeface="宋体" panose="02010600030101010101" pitchFamily="2" charset="-122"/>
              </a:rPr>
              <a:t> After a particle moves around HQV, or passes a HQV loop:</a:t>
            </a:r>
          </a:p>
        </p:txBody>
      </p:sp>
      <p:graphicFrame>
        <p:nvGraphicFramePr>
          <p:cNvPr id="601092" name="Object 4">
            <a:extLst>
              <a:ext uri="{FF2B5EF4-FFF2-40B4-BE49-F238E27FC236}">
                <a16:creationId xmlns:a16="http://schemas.microsoft.com/office/drawing/2014/main" id="{F326CEE2-1646-BEBF-8667-0C4A6084AE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889125"/>
          <a:ext cx="1120775" cy="214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7640" imgH="1244520" progId="Equation.3">
                  <p:embed/>
                </p:oleObj>
              </mc:Choice>
              <mc:Fallback>
                <p:oleObj name="Equation" r:id="rId3" imgW="647640" imgH="1244520" progId="Equation.3">
                  <p:embed/>
                  <p:pic>
                    <p:nvPicPr>
                      <p:cNvPr id="601092" name="Object 4">
                        <a:extLst>
                          <a:ext uri="{FF2B5EF4-FFF2-40B4-BE49-F238E27FC236}">
                            <a16:creationId xmlns:a16="http://schemas.microsoft.com/office/drawing/2014/main" id="{F326CEE2-1646-BEBF-8667-0C4A6084AE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89125"/>
                        <a:ext cx="1120775" cy="214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1093" name="Object 5">
            <a:extLst>
              <a:ext uri="{FF2B5EF4-FFF2-40B4-BE49-F238E27FC236}">
                <a16:creationId xmlns:a16="http://schemas.microsoft.com/office/drawing/2014/main" id="{15028185-1A6D-EEE5-AE75-38739AEC6B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905000"/>
          <a:ext cx="3141663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7680" imgH="1206360" progId="Equation.3">
                  <p:embed/>
                </p:oleObj>
              </mc:Choice>
              <mc:Fallback>
                <p:oleObj name="Equation" r:id="rId5" imgW="1777680" imgH="1206360" progId="Equation.3">
                  <p:embed/>
                  <p:pic>
                    <p:nvPicPr>
                      <p:cNvPr id="601093" name="Object 5">
                        <a:extLst>
                          <a:ext uri="{FF2B5EF4-FFF2-40B4-BE49-F238E27FC236}">
                            <a16:creationId xmlns:a16="http://schemas.microsoft.com/office/drawing/2014/main" id="{15028185-1A6D-EEE5-AE75-38739AEC6B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05000"/>
                        <a:ext cx="3141663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1139" name="Object 51">
            <a:extLst>
              <a:ext uri="{FF2B5EF4-FFF2-40B4-BE49-F238E27FC236}">
                <a16:creationId xmlns:a16="http://schemas.microsoft.com/office/drawing/2014/main" id="{882555B7-51C9-8B00-9F9B-C25D77ADC8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95988" y="1874838"/>
          <a:ext cx="23860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30040" imgH="304560" progId="Equation.3">
                  <p:embed/>
                </p:oleObj>
              </mc:Choice>
              <mc:Fallback>
                <p:oleObj name="Equation" r:id="rId7" imgW="1130040" imgH="304560" progId="Equation.3">
                  <p:embed/>
                  <p:pic>
                    <p:nvPicPr>
                      <p:cNvPr id="601139" name="Object 51">
                        <a:extLst>
                          <a:ext uri="{FF2B5EF4-FFF2-40B4-BE49-F238E27FC236}">
                            <a16:creationId xmlns:a16="http://schemas.microsoft.com/office/drawing/2014/main" id="{882555B7-51C9-8B00-9F9B-C25D77ADC8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5988" y="1874838"/>
                        <a:ext cx="2386012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1183" name="Group 95">
            <a:extLst>
              <a:ext uri="{FF2B5EF4-FFF2-40B4-BE49-F238E27FC236}">
                <a16:creationId xmlns:a16="http://schemas.microsoft.com/office/drawing/2014/main" id="{F748B018-3DB0-8D01-30AD-1175A91CB0AD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667000"/>
            <a:ext cx="2662238" cy="3417888"/>
            <a:chOff x="3744" y="1687"/>
            <a:chExt cx="1677" cy="2153"/>
          </a:xfrm>
        </p:grpSpPr>
        <p:graphicFrame>
          <p:nvGraphicFramePr>
            <p:cNvPr id="601151" name="Object 63">
              <a:extLst>
                <a:ext uri="{FF2B5EF4-FFF2-40B4-BE49-F238E27FC236}">
                  <a16:creationId xmlns:a16="http://schemas.microsoft.com/office/drawing/2014/main" id="{93CA86DE-1798-EAED-26DB-87ED1963F3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06" y="2420"/>
            <a:ext cx="11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01600" imgH="177800" progId="Equation.3">
                    <p:embed/>
                  </p:oleObj>
                </mc:Choice>
                <mc:Fallback>
                  <p:oleObj name="Equation" r:id="rId9" imgW="101600" imgH="177800" progId="Equation.3">
                    <p:embed/>
                    <p:pic>
                      <p:nvPicPr>
                        <p:cNvPr id="601151" name="Object 63">
                          <a:extLst>
                            <a:ext uri="{FF2B5EF4-FFF2-40B4-BE49-F238E27FC236}">
                              <a16:creationId xmlns:a16="http://schemas.microsoft.com/office/drawing/2014/main" id="{93CA86DE-1798-EAED-26DB-87ED1963F38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6" y="2420"/>
                          <a:ext cx="114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1152" name="Line 64">
              <a:extLst>
                <a:ext uri="{FF2B5EF4-FFF2-40B4-BE49-F238E27FC236}">
                  <a16:creationId xmlns:a16="http://schemas.microsoft.com/office/drawing/2014/main" id="{BF758AE3-61CA-2FF8-459E-F66D77BDE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7" y="2757"/>
              <a:ext cx="25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53" name="Line 65">
              <a:extLst>
                <a:ext uri="{FF2B5EF4-FFF2-40B4-BE49-F238E27FC236}">
                  <a16:creationId xmlns:a16="http://schemas.microsoft.com/office/drawing/2014/main" id="{012D2D8C-26C5-21EC-946F-34795367F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785"/>
              <a:ext cx="25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54" name="Line 66">
              <a:extLst>
                <a:ext uri="{FF2B5EF4-FFF2-40B4-BE49-F238E27FC236}">
                  <a16:creationId xmlns:a16="http://schemas.microsoft.com/office/drawing/2014/main" id="{10692C98-B2D7-A8A1-C0B0-F410836856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4" y="2317"/>
              <a:ext cx="203" cy="5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55" name="Line 67">
              <a:extLst>
                <a:ext uri="{FF2B5EF4-FFF2-40B4-BE49-F238E27FC236}">
                  <a16:creationId xmlns:a16="http://schemas.microsoft.com/office/drawing/2014/main" id="{E6D56AC0-35C0-8442-8CFB-613FBBADF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10" y="2183"/>
              <a:ext cx="254" cy="1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56" name="Line 68">
              <a:extLst>
                <a:ext uri="{FF2B5EF4-FFF2-40B4-BE49-F238E27FC236}">
                  <a16:creationId xmlns:a16="http://schemas.microsoft.com/office/drawing/2014/main" id="{64A635C6-2B5A-98AD-3682-D3049606F7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10" y="3078"/>
              <a:ext cx="304" cy="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57" name="Line 69">
              <a:extLst>
                <a:ext uri="{FF2B5EF4-FFF2-40B4-BE49-F238E27FC236}">
                  <a16:creationId xmlns:a16="http://schemas.microsoft.com/office/drawing/2014/main" id="{EFD4F26C-D363-F48E-C74D-DB45E5B1B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6" y="2183"/>
              <a:ext cx="204" cy="20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58" name="Line 70">
              <a:extLst>
                <a:ext uri="{FF2B5EF4-FFF2-40B4-BE49-F238E27FC236}">
                  <a16:creationId xmlns:a16="http://schemas.microsoft.com/office/drawing/2014/main" id="{F22BE16C-856C-78D4-3D8F-486A3D030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5" y="3145"/>
              <a:ext cx="305" cy="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59" name="Line 71">
              <a:extLst>
                <a:ext uri="{FF2B5EF4-FFF2-40B4-BE49-F238E27FC236}">
                  <a16:creationId xmlns:a16="http://schemas.microsoft.com/office/drawing/2014/main" id="{978F90B9-20F3-B692-542A-1A382074A9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5" y="3053"/>
              <a:ext cx="254" cy="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60" name="Line 72">
              <a:extLst>
                <a:ext uri="{FF2B5EF4-FFF2-40B4-BE49-F238E27FC236}">
                  <a16:creationId xmlns:a16="http://schemas.microsoft.com/office/drawing/2014/main" id="{32D4CB96-2608-5669-D1FE-74B10F799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1" y="2250"/>
              <a:ext cx="304" cy="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61" name="Line 73">
              <a:extLst>
                <a:ext uri="{FF2B5EF4-FFF2-40B4-BE49-F238E27FC236}">
                  <a16:creationId xmlns:a16="http://schemas.microsoft.com/office/drawing/2014/main" id="{ED7B66CD-F4B7-56E4-575D-47C050DF9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00" y="2986"/>
              <a:ext cx="254" cy="13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62" name="Line 74">
              <a:extLst>
                <a:ext uri="{FF2B5EF4-FFF2-40B4-BE49-F238E27FC236}">
                  <a16:creationId xmlns:a16="http://schemas.microsoft.com/office/drawing/2014/main" id="{19762210-0979-A892-527A-08D3A44640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602"/>
              <a:ext cx="0" cy="2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63" name="Line 75">
              <a:extLst>
                <a:ext uri="{FF2B5EF4-FFF2-40B4-BE49-F238E27FC236}">
                  <a16:creationId xmlns:a16="http://schemas.microsoft.com/office/drawing/2014/main" id="{2EF01785-6F6E-74F3-ED2D-E5133BFF00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4" y="2584"/>
              <a:ext cx="0" cy="2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64" name="Line 76">
              <a:extLst>
                <a:ext uri="{FF2B5EF4-FFF2-40B4-BE49-F238E27FC236}">
                  <a16:creationId xmlns:a16="http://schemas.microsoft.com/office/drawing/2014/main" id="{4C00EF63-5BB0-BCFC-9D93-9F2AFB6077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11" y="2602"/>
              <a:ext cx="0" cy="2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65" name="Line 77">
              <a:extLst>
                <a:ext uri="{FF2B5EF4-FFF2-40B4-BE49-F238E27FC236}">
                  <a16:creationId xmlns:a16="http://schemas.microsoft.com/office/drawing/2014/main" id="{6298F657-E90E-19FD-B40B-1F1B76A1DE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2384"/>
              <a:ext cx="254" cy="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66" name="Line 78">
              <a:extLst>
                <a:ext uri="{FF2B5EF4-FFF2-40B4-BE49-F238E27FC236}">
                  <a16:creationId xmlns:a16="http://schemas.microsoft.com/office/drawing/2014/main" id="{78A1DE33-46F9-77D1-B43D-237D7DAF9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053"/>
              <a:ext cx="25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67" name="Line 79">
              <a:extLst>
                <a:ext uri="{FF2B5EF4-FFF2-40B4-BE49-F238E27FC236}">
                  <a16:creationId xmlns:a16="http://schemas.microsoft.com/office/drawing/2014/main" id="{CA402F90-4F84-FE42-556E-9FA7CE5CF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5" y="2450"/>
              <a:ext cx="254" cy="5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68" name="Line 80">
              <a:extLst>
                <a:ext uri="{FF2B5EF4-FFF2-40B4-BE49-F238E27FC236}">
                  <a16:creationId xmlns:a16="http://schemas.microsoft.com/office/drawing/2014/main" id="{6DE6E6C3-6745-5051-6DB4-BA5E7AD95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049"/>
              <a:ext cx="25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69" name="Line 81">
              <a:extLst>
                <a:ext uri="{FF2B5EF4-FFF2-40B4-BE49-F238E27FC236}">
                  <a16:creationId xmlns:a16="http://schemas.microsoft.com/office/drawing/2014/main" id="{0B1AD10F-34E3-F114-21E6-F9B05B07F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2049"/>
              <a:ext cx="25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70" name="Line 82">
              <a:extLst>
                <a:ext uri="{FF2B5EF4-FFF2-40B4-BE49-F238E27FC236}">
                  <a16:creationId xmlns:a16="http://schemas.microsoft.com/office/drawing/2014/main" id="{361CB333-DD13-423D-4DF6-01615E4EC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7" y="2049"/>
              <a:ext cx="25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71" name="Line 83">
              <a:extLst>
                <a:ext uri="{FF2B5EF4-FFF2-40B4-BE49-F238E27FC236}">
                  <a16:creationId xmlns:a16="http://schemas.microsoft.com/office/drawing/2014/main" id="{47E23E10-29D9-D3ED-FA13-FD8F10CB1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5" y="2049"/>
              <a:ext cx="25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72" name="Line 84">
              <a:extLst>
                <a:ext uri="{FF2B5EF4-FFF2-40B4-BE49-F238E27FC236}">
                  <a16:creationId xmlns:a16="http://schemas.microsoft.com/office/drawing/2014/main" id="{DC842035-41CB-6FE4-CB87-A1828FEA6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387"/>
              <a:ext cx="25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73" name="Line 85">
              <a:extLst>
                <a:ext uri="{FF2B5EF4-FFF2-40B4-BE49-F238E27FC236}">
                  <a16:creationId xmlns:a16="http://schemas.microsoft.com/office/drawing/2014/main" id="{531ADC6A-3104-7FC1-63AD-83144F27E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0" y="3387"/>
              <a:ext cx="25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74" name="Line 86">
              <a:extLst>
                <a:ext uri="{FF2B5EF4-FFF2-40B4-BE49-F238E27FC236}">
                  <a16:creationId xmlns:a16="http://schemas.microsoft.com/office/drawing/2014/main" id="{93D7724F-EF93-9392-44AD-98651A2B9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360"/>
              <a:ext cx="248" cy="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75" name="Line 87">
              <a:extLst>
                <a:ext uri="{FF2B5EF4-FFF2-40B4-BE49-F238E27FC236}">
                  <a16:creationId xmlns:a16="http://schemas.microsoft.com/office/drawing/2014/main" id="{5D5099CD-7A71-2C94-F2DF-C2187F5F7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" y="3387"/>
              <a:ext cx="25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76" name="Line 88">
              <a:extLst>
                <a:ext uri="{FF2B5EF4-FFF2-40B4-BE49-F238E27FC236}">
                  <a16:creationId xmlns:a16="http://schemas.microsoft.com/office/drawing/2014/main" id="{9F9E2A8C-75D8-25CC-AF81-4B512C27CD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3744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77" name="Oval 89">
              <a:extLst>
                <a:ext uri="{FF2B5EF4-FFF2-40B4-BE49-F238E27FC236}">
                  <a16:creationId xmlns:a16="http://schemas.microsoft.com/office/drawing/2014/main" id="{D0A3E6D7-1CD1-4698-1C1A-E73692366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" y="3703"/>
              <a:ext cx="137" cy="137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78" name="Freeform 90">
              <a:extLst>
                <a:ext uri="{FF2B5EF4-FFF2-40B4-BE49-F238E27FC236}">
                  <a16:creationId xmlns:a16="http://schemas.microsoft.com/office/drawing/2014/main" id="{A3EF2A29-4FC5-A8AA-57AB-9B1B58B8E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1920"/>
              <a:ext cx="48" cy="1728"/>
            </a:xfrm>
            <a:custGeom>
              <a:avLst/>
              <a:gdLst>
                <a:gd name="T0" fmla="*/ 0 w 400"/>
                <a:gd name="T1" fmla="*/ 0 h 1776"/>
                <a:gd name="T2" fmla="*/ 192 w 400"/>
                <a:gd name="T3" fmla="*/ 144 h 1776"/>
                <a:gd name="T4" fmla="*/ 384 w 400"/>
                <a:gd name="T5" fmla="*/ 720 h 1776"/>
                <a:gd name="T6" fmla="*/ 288 w 400"/>
                <a:gd name="T7" fmla="*/ 1776 h 17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0" h="1776">
                  <a:moveTo>
                    <a:pt x="0" y="0"/>
                  </a:moveTo>
                  <a:cubicBezTo>
                    <a:pt x="64" y="12"/>
                    <a:pt x="128" y="24"/>
                    <a:pt x="192" y="144"/>
                  </a:cubicBezTo>
                  <a:cubicBezTo>
                    <a:pt x="256" y="264"/>
                    <a:pt x="368" y="448"/>
                    <a:pt x="384" y="720"/>
                  </a:cubicBezTo>
                  <a:cubicBezTo>
                    <a:pt x="400" y="992"/>
                    <a:pt x="344" y="1384"/>
                    <a:pt x="288" y="1776"/>
                  </a:cubicBezTo>
                </a:path>
              </a:pathLst>
            </a:custGeom>
            <a:noFill/>
            <a:ln w="19050" cap="flat">
              <a:solidFill>
                <a:srgbClr val="FF0000"/>
              </a:solidFill>
              <a:prstDash val="dash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79" name="Line 91">
              <a:extLst>
                <a:ext uri="{FF2B5EF4-FFF2-40B4-BE49-F238E27FC236}">
                  <a16:creationId xmlns:a16="http://schemas.microsoft.com/office/drawing/2014/main" id="{6EDC5F9F-D3F5-D2AA-9030-05DFD629F5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1728"/>
              <a:ext cx="240" cy="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80" name="Oval 92">
              <a:extLst>
                <a:ext uri="{FF2B5EF4-FFF2-40B4-BE49-F238E27FC236}">
                  <a16:creationId xmlns:a16="http://schemas.microsoft.com/office/drawing/2014/main" id="{74CDF1DD-304F-4C68-AB0F-CD8DD69EE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1687"/>
              <a:ext cx="137" cy="137"/>
            </a:xfrm>
            <a:prstGeom prst="ellipse">
              <a:avLst/>
            </a:prstGeom>
            <a:solidFill>
              <a:srgbClr val="00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01181" name="Object 93">
              <a:extLst>
                <a:ext uri="{FF2B5EF4-FFF2-40B4-BE49-F238E27FC236}">
                  <a16:creationId xmlns:a16="http://schemas.microsoft.com/office/drawing/2014/main" id="{14C32923-03A6-22AB-8A4B-7EA0CD7E5C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2640"/>
            <a:ext cx="17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4880" imgH="177480" progId="Equation.3">
                    <p:embed/>
                  </p:oleObj>
                </mc:Choice>
                <mc:Fallback>
                  <p:oleObj name="Equation" r:id="rId11" imgW="164880" imgH="177480" progId="Equation.3">
                    <p:embed/>
                    <p:pic>
                      <p:nvPicPr>
                        <p:cNvPr id="601181" name="Object 93">
                          <a:extLst>
                            <a:ext uri="{FF2B5EF4-FFF2-40B4-BE49-F238E27FC236}">
                              <a16:creationId xmlns:a16="http://schemas.microsoft.com/office/drawing/2014/main" id="{14C32923-03A6-22AB-8A4B-7EA0CD7E5C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640"/>
                          <a:ext cx="179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1182" name="Object 94">
              <a:extLst>
                <a:ext uri="{FF2B5EF4-FFF2-40B4-BE49-F238E27FC236}">
                  <a16:creationId xmlns:a16="http://schemas.microsoft.com/office/drawing/2014/main" id="{490424F2-4EAA-04E0-E06D-184F34B2BC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2688"/>
            <a:ext cx="124" cy="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14120" imgH="114120" progId="Equation.3">
                    <p:embed/>
                  </p:oleObj>
                </mc:Choice>
                <mc:Fallback>
                  <p:oleObj name="Equation" r:id="rId13" imgW="114120" imgH="114120" progId="Equation.3">
                    <p:embed/>
                    <p:pic>
                      <p:nvPicPr>
                        <p:cNvPr id="601182" name="Object 94">
                          <a:extLst>
                            <a:ext uri="{FF2B5EF4-FFF2-40B4-BE49-F238E27FC236}">
                              <a16:creationId xmlns:a16="http://schemas.microsoft.com/office/drawing/2014/main" id="{490424F2-4EAA-04E0-E06D-184F34B2BC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688"/>
                          <a:ext cx="124" cy="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1188" name="Group 100">
            <a:extLst>
              <a:ext uri="{FF2B5EF4-FFF2-40B4-BE49-F238E27FC236}">
                <a16:creationId xmlns:a16="http://schemas.microsoft.com/office/drawing/2014/main" id="{38914446-F5DE-AF80-CC89-EA972E99B882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419600"/>
            <a:ext cx="4114800" cy="1992313"/>
            <a:chOff x="720" y="2736"/>
            <a:chExt cx="2592" cy="1255"/>
          </a:xfrm>
        </p:grpSpPr>
        <p:graphicFrame>
          <p:nvGraphicFramePr>
            <p:cNvPr id="601142" name="Object 54">
              <a:extLst>
                <a:ext uri="{FF2B5EF4-FFF2-40B4-BE49-F238E27FC236}">
                  <a16:creationId xmlns:a16="http://schemas.microsoft.com/office/drawing/2014/main" id="{E3F42FCA-3BA8-CEF4-5955-83662FCD39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3456"/>
            <a:ext cx="81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749160" imgH="228600" progId="Equation.3">
                    <p:embed/>
                  </p:oleObj>
                </mc:Choice>
                <mc:Fallback>
                  <p:oleObj name="Equation" r:id="rId15" imgW="749160" imgH="228600" progId="Equation.3">
                    <p:embed/>
                    <p:pic>
                      <p:nvPicPr>
                        <p:cNvPr id="601142" name="Object 54">
                          <a:extLst>
                            <a:ext uri="{FF2B5EF4-FFF2-40B4-BE49-F238E27FC236}">
                              <a16:creationId xmlns:a16="http://schemas.microsoft.com/office/drawing/2014/main" id="{E3F42FCA-3BA8-CEF4-5955-83662FCD39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456"/>
                          <a:ext cx="81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1145" name="Object 57">
              <a:extLst>
                <a:ext uri="{FF2B5EF4-FFF2-40B4-BE49-F238E27FC236}">
                  <a16:creationId xmlns:a16="http://schemas.microsoft.com/office/drawing/2014/main" id="{A92F4BCA-C708-6638-8471-6229BBC099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3120"/>
            <a:ext cx="124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876240" imgH="457200" progId="Equation.3">
                    <p:embed/>
                  </p:oleObj>
                </mc:Choice>
                <mc:Fallback>
                  <p:oleObj name="Equation" r:id="rId17" imgW="876240" imgH="457200" progId="Equation.3">
                    <p:embed/>
                    <p:pic>
                      <p:nvPicPr>
                        <p:cNvPr id="601145" name="Object 57">
                          <a:extLst>
                            <a:ext uri="{FF2B5EF4-FFF2-40B4-BE49-F238E27FC236}">
                              <a16:creationId xmlns:a16="http://schemas.microsoft.com/office/drawing/2014/main" id="{A92F4BCA-C708-6638-8471-6229BBC099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120"/>
                          <a:ext cx="1248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1144" name="Oval 56">
              <a:extLst>
                <a:ext uri="{FF2B5EF4-FFF2-40B4-BE49-F238E27FC236}">
                  <a16:creationId xmlns:a16="http://schemas.microsoft.com/office/drawing/2014/main" id="{0029B6F0-7E6B-9735-7262-BA1997B61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736"/>
              <a:ext cx="1229" cy="1255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47" name="Line 59">
              <a:extLst>
                <a:ext uri="{FF2B5EF4-FFF2-40B4-BE49-F238E27FC236}">
                  <a16:creationId xmlns:a16="http://schemas.microsoft.com/office/drawing/2014/main" id="{4E27AED0-7B83-FF68-6255-520B274B34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52" y="2784"/>
              <a:ext cx="144" cy="57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01186" name="Object 98">
              <a:extLst>
                <a:ext uri="{FF2B5EF4-FFF2-40B4-BE49-F238E27FC236}">
                  <a16:creationId xmlns:a16="http://schemas.microsoft.com/office/drawing/2014/main" id="{71FE0841-25FA-1152-0F50-60B075DBF9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2" y="3024"/>
            <a:ext cx="20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26720" imgH="177480" progId="Equation.3">
                    <p:embed/>
                  </p:oleObj>
                </mc:Choice>
                <mc:Fallback>
                  <p:oleObj name="Equation" r:id="rId19" imgW="126720" imgH="177480" progId="Equation.3">
                    <p:embed/>
                    <p:pic>
                      <p:nvPicPr>
                        <p:cNvPr id="601186" name="Object 98">
                          <a:extLst>
                            <a:ext uri="{FF2B5EF4-FFF2-40B4-BE49-F238E27FC236}">
                              <a16:creationId xmlns:a16="http://schemas.microsoft.com/office/drawing/2014/main" id="{71FE0841-25FA-1152-0F50-60B075DBF9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2" y="3024"/>
                          <a:ext cx="20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726149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86E0F3FB-9425-2295-4E0D-5D028020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3094D-D062-473C-907B-DCF811F055DB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486402" name="Rectangle 2">
            <a:extLst>
              <a:ext uri="{FF2B5EF4-FFF2-40B4-BE49-F238E27FC236}">
                <a16:creationId xmlns:a16="http://schemas.microsoft.com/office/drawing/2014/main" id="{59B9F230-47DB-9197-5AC8-016D2B9564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zh-CN" sz="2800" u="sng">
                <a:solidFill>
                  <a:schemeClr val="tx1"/>
                </a:solidFill>
                <a:ea typeface="宋体" panose="02010600030101010101" pitchFamily="2" charset="-122"/>
              </a:rPr>
              <a:t>Non-Abelian Cheshire charge</a:t>
            </a:r>
          </a:p>
        </p:txBody>
      </p:sp>
      <p:sp>
        <p:nvSpPr>
          <p:cNvPr id="486441" name="Text Box 41">
            <a:extLst>
              <a:ext uri="{FF2B5EF4-FFF2-40B4-BE49-F238E27FC236}">
                <a16:creationId xmlns:a16="http://schemas.microsoft.com/office/drawing/2014/main" id="{EBB62DCE-648B-73B5-353D-3CD4AC17C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12838"/>
            <a:ext cx="487680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b="0">
                <a:ea typeface="宋体" panose="02010600030101010101" pitchFamily="2" charset="-122"/>
              </a:rPr>
              <a:t> Construct SO(4) Cheshire charge state for a HQV pair (loop) through S</a:t>
            </a:r>
            <a:r>
              <a:rPr lang="en-US" altLang="zh-CN" b="0" baseline="30000">
                <a:ea typeface="宋体" panose="02010600030101010101" pitchFamily="2" charset="-122"/>
              </a:rPr>
              <a:t>3</a:t>
            </a:r>
            <a:r>
              <a:rPr lang="en-US" altLang="zh-CN" b="0">
                <a:ea typeface="宋体" panose="02010600030101010101" pitchFamily="2" charset="-122"/>
              </a:rPr>
              <a:t> harmonic functions.</a:t>
            </a:r>
          </a:p>
        </p:txBody>
      </p:sp>
      <p:graphicFrame>
        <p:nvGraphicFramePr>
          <p:cNvPr id="486462" name="Object 62">
            <a:extLst>
              <a:ext uri="{FF2B5EF4-FFF2-40B4-BE49-F238E27FC236}">
                <a16:creationId xmlns:a16="http://schemas.microsoft.com/office/drawing/2014/main" id="{B05C7264-677B-5FA4-F3D5-5F1ECF297D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590800"/>
          <a:ext cx="5105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90560" imgH="291960" progId="Equation.3">
                  <p:embed/>
                </p:oleObj>
              </mc:Choice>
              <mc:Fallback>
                <p:oleObj name="Equation" r:id="rId3" imgW="2590560" imgH="291960" progId="Equation.3">
                  <p:embed/>
                  <p:pic>
                    <p:nvPicPr>
                      <p:cNvPr id="486462" name="Object 62">
                        <a:extLst>
                          <a:ext uri="{FF2B5EF4-FFF2-40B4-BE49-F238E27FC236}">
                            <a16:creationId xmlns:a16="http://schemas.microsoft.com/office/drawing/2014/main" id="{B05C7264-677B-5FA4-F3D5-5F1ECF297D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90800"/>
                        <a:ext cx="5105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6501" name="Object 101">
            <a:extLst>
              <a:ext uri="{FF2B5EF4-FFF2-40B4-BE49-F238E27FC236}">
                <a16:creationId xmlns:a16="http://schemas.microsoft.com/office/drawing/2014/main" id="{ABADA405-497A-F981-771E-8B0E1FA17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6275" y="3581400"/>
          <a:ext cx="45053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36760" imgH="266400" progId="Equation.3">
                  <p:embed/>
                </p:oleObj>
              </mc:Choice>
              <mc:Fallback>
                <p:oleObj name="Equation" r:id="rId5" imgW="2336760" imgH="266400" progId="Equation.3">
                  <p:embed/>
                  <p:pic>
                    <p:nvPicPr>
                      <p:cNvPr id="486501" name="Object 101">
                        <a:extLst>
                          <a:ext uri="{FF2B5EF4-FFF2-40B4-BE49-F238E27FC236}">
                            <a16:creationId xmlns:a16="http://schemas.microsoft.com/office/drawing/2014/main" id="{ABADA405-497A-F981-771E-8B0E1FA17E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3581400"/>
                        <a:ext cx="45053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6539" name="Group 139">
            <a:extLst>
              <a:ext uri="{FF2B5EF4-FFF2-40B4-BE49-F238E27FC236}">
                <a16:creationId xmlns:a16="http://schemas.microsoft.com/office/drawing/2014/main" id="{FCB0CEED-0000-504A-1A9C-B4284DFA58C2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685800"/>
            <a:ext cx="2943225" cy="1163638"/>
            <a:chOff x="3600" y="611"/>
            <a:chExt cx="1854" cy="733"/>
          </a:xfrm>
        </p:grpSpPr>
        <p:sp>
          <p:nvSpPr>
            <p:cNvPr id="486517" name="Line 117">
              <a:extLst>
                <a:ext uri="{FF2B5EF4-FFF2-40B4-BE49-F238E27FC236}">
                  <a16:creationId xmlns:a16="http://schemas.microsoft.com/office/drawing/2014/main" id="{7627EFF6-FE17-2994-7B98-BF096AAE0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864"/>
              <a:ext cx="6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6518" name="Object 118">
              <a:extLst>
                <a:ext uri="{FF2B5EF4-FFF2-40B4-BE49-F238E27FC236}">
                  <a16:creationId xmlns:a16="http://schemas.microsoft.com/office/drawing/2014/main" id="{1A9E5F07-EE8B-479A-4FC0-7B8F5E6207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54" y="611"/>
            <a:ext cx="156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52280" imgH="215640" progId="Equation.3">
                    <p:embed/>
                  </p:oleObj>
                </mc:Choice>
                <mc:Fallback>
                  <p:oleObj name="Equation" r:id="rId7" imgW="152280" imgH="215640" progId="Equation.3">
                    <p:embed/>
                    <p:pic>
                      <p:nvPicPr>
                        <p:cNvPr id="486518" name="Object 118">
                          <a:extLst>
                            <a:ext uri="{FF2B5EF4-FFF2-40B4-BE49-F238E27FC236}">
                              <a16:creationId xmlns:a16="http://schemas.microsoft.com/office/drawing/2014/main" id="{1A9E5F07-EE8B-479A-4FC0-7B8F5E6207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4" y="611"/>
                          <a:ext cx="156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519" name="Line 119">
              <a:extLst>
                <a:ext uri="{FF2B5EF4-FFF2-40B4-BE49-F238E27FC236}">
                  <a16:creationId xmlns:a16="http://schemas.microsoft.com/office/drawing/2014/main" id="{D23CF570-7E7F-E98C-C9B3-9601562CB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056"/>
              <a:ext cx="1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20" name="Line 120">
              <a:extLst>
                <a:ext uri="{FF2B5EF4-FFF2-40B4-BE49-F238E27FC236}">
                  <a16:creationId xmlns:a16="http://schemas.microsoft.com/office/drawing/2014/main" id="{538E0F29-AB58-A614-B827-6C9704875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1056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21" name="Line 121">
              <a:extLst>
                <a:ext uri="{FF2B5EF4-FFF2-40B4-BE49-F238E27FC236}">
                  <a16:creationId xmlns:a16="http://schemas.microsoft.com/office/drawing/2014/main" id="{07003046-ED7C-B8D3-7528-C3E016985F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0" y="1056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22" name="Line 122">
              <a:extLst>
                <a:ext uri="{FF2B5EF4-FFF2-40B4-BE49-F238E27FC236}">
                  <a16:creationId xmlns:a16="http://schemas.microsoft.com/office/drawing/2014/main" id="{2FA6A0DB-A801-D998-FDB6-2FDE79FE3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9" y="1056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23" name="Line 123">
              <a:extLst>
                <a:ext uri="{FF2B5EF4-FFF2-40B4-BE49-F238E27FC236}">
                  <a16:creationId xmlns:a16="http://schemas.microsoft.com/office/drawing/2014/main" id="{5A278026-9208-9B97-7FFA-7A3D4B0EB4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3" y="1056"/>
              <a:ext cx="1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24" name="Line 124">
              <a:extLst>
                <a:ext uri="{FF2B5EF4-FFF2-40B4-BE49-F238E27FC236}">
                  <a16:creationId xmlns:a16="http://schemas.microsoft.com/office/drawing/2014/main" id="{8D4E6948-C351-EAF0-A618-3934C842C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152"/>
              <a:ext cx="1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25" name="Line 125">
              <a:extLst>
                <a:ext uri="{FF2B5EF4-FFF2-40B4-BE49-F238E27FC236}">
                  <a16:creationId xmlns:a16="http://schemas.microsoft.com/office/drawing/2014/main" id="{48D88DD4-7D56-F825-9645-D75463712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1152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26" name="Line 126">
              <a:extLst>
                <a:ext uri="{FF2B5EF4-FFF2-40B4-BE49-F238E27FC236}">
                  <a16:creationId xmlns:a16="http://schemas.microsoft.com/office/drawing/2014/main" id="{D12FEF37-524F-A216-EB47-0B79F2CE7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0" y="1152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27" name="Line 127">
              <a:extLst>
                <a:ext uri="{FF2B5EF4-FFF2-40B4-BE49-F238E27FC236}">
                  <a16:creationId xmlns:a16="http://schemas.microsoft.com/office/drawing/2014/main" id="{5ABBA6A4-7DA2-F53F-506C-5560D1E80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9" y="1152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28" name="Line 128">
              <a:extLst>
                <a:ext uri="{FF2B5EF4-FFF2-40B4-BE49-F238E27FC236}">
                  <a16:creationId xmlns:a16="http://schemas.microsoft.com/office/drawing/2014/main" id="{2FC0D135-0392-B1B6-61FB-8A628F347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3" y="1152"/>
              <a:ext cx="1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29" name="Line 129">
              <a:extLst>
                <a:ext uri="{FF2B5EF4-FFF2-40B4-BE49-F238E27FC236}">
                  <a16:creationId xmlns:a16="http://schemas.microsoft.com/office/drawing/2014/main" id="{4CFDD2DD-B54F-43A7-05E7-8FD65D471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248"/>
              <a:ext cx="1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30" name="Line 130">
              <a:extLst>
                <a:ext uri="{FF2B5EF4-FFF2-40B4-BE49-F238E27FC236}">
                  <a16:creationId xmlns:a16="http://schemas.microsoft.com/office/drawing/2014/main" id="{077D00D8-5B1D-7465-EF12-AF8A80513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6" y="1248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31" name="Line 131">
              <a:extLst>
                <a:ext uri="{FF2B5EF4-FFF2-40B4-BE49-F238E27FC236}">
                  <a16:creationId xmlns:a16="http://schemas.microsoft.com/office/drawing/2014/main" id="{178017C6-19CA-36F6-207F-84933462DE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248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32" name="Line 132">
              <a:extLst>
                <a:ext uri="{FF2B5EF4-FFF2-40B4-BE49-F238E27FC236}">
                  <a16:creationId xmlns:a16="http://schemas.microsoft.com/office/drawing/2014/main" id="{47B99E6E-C89F-C8CA-E07D-15C7FA43E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248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33" name="Line 133">
              <a:extLst>
                <a:ext uri="{FF2B5EF4-FFF2-40B4-BE49-F238E27FC236}">
                  <a16:creationId xmlns:a16="http://schemas.microsoft.com/office/drawing/2014/main" id="{552612CD-0DE4-1759-CB5E-F669F26AE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2" y="1248"/>
              <a:ext cx="1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34" name="Line 134">
              <a:extLst>
                <a:ext uri="{FF2B5EF4-FFF2-40B4-BE49-F238E27FC236}">
                  <a16:creationId xmlns:a16="http://schemas.microsoft.com/office/drawing/2014/main" id="{A09F0222-5B9D-4301-FE62-6C9BEB053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344"/>
              <a:ext cx="1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35" name="Line 135">
              <a:extLst>
                <a:ext uri="{FF2B5EF4-FFF2-40B4-BE49-F238E27FC236}">
                  <a16:creationId xmlns:a16="http://schemas.microsoft.com/office/drawing/2014/main" id="{DD7D3858-AC48-A327-FA88-5307A54FC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1344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36" name="Line 136">
              <a:extLst>
                <a:ext uri="{FF2B5EF4-FFF2-40B4-BE49-F238E27FC236}">
                  <a16:creationId xmlns:a16="http://schemas.microsoft.com/office/drawing/2014/main" id="{2738C19D-675A-ECDE-7763-161F2108C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0" y="1344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37" name="Line 137">
              <a:extLst>
                <a:ext uri="{FF2B5EF4-FFF2-40B4-BE49-F238E27FC236}">
                  <a16:creationId xmlns:a16="http://schemas.microsoft.com/office/drawing/2014/main" id="{589A2A2B-7063-D69C-B5CD-0598BE02B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9" y="1344"/>
              <a:ext cx="1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38" name="Line 138">
              <a:extLst>
                <a:ext uri="{FF2B5EF4-FFF2-40B4-BE49-F238E27FC236}">
                  <a16:creationId xmlns:a16="http://schemas.microsoft.com/office/drawing/2014/main" id="{EF91DFB8-DA8C-37CA-8D95-DB5F69940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3" y="1344"/>
              <a:ext cx="1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6581" name="Text Box 181">
            <a:extLst>
              <a:ext uri="{FF2B5EF4-FFF2-40B4-BE49-F238E27FC236}">
                <a16:creationId xmlns:a16="http://schemas.microsoft.com/office/drawing/2014/main" id="{66C3E179-EB2E-27B3-BE63-F9A70661A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02163"/>
            <a:ext cx="4648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zh-CN" b="0">
                <a:ea typeface="宋体" panose="02010600030101010101" pitchFamily="2" charset="-122"/>
              </a:rPr>
              <a:t> Zero charge state.</a:t>
            </a:r>
          </a:p>
        </p:txBody>
      </p:sp>
      <p:graphicFrame>
        <p:nvGraphicFramePr>
          <p:cNvPr id="486582" name="Object 182">
            <a:extLst>
              <a:ext uri="{FF2B5EF4-FFF2-40B4-BE49-F238E27FC236}">
                <a16:creationId xmlns:a16="http://schemas.microsoft.com/office/drawing/2014/main" id="{B6C860C8-D35D-FC13-DDBD-51E76475BF76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914400" y="5334000"/>
          <a:ext cx="3886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87240" imgH="291960" progId="Equation.3">
                  <p:embed/>
                </p:oleObj>
              </mc:Choice>
              <mc:Fallback>
                <p:oleObj name="Equation" r:id="rId9" imgW="1587240" imgH="291960" progId="Equation.3">
                  <p:embed/>
                  <p:pic>
                    <p:nvPicPr>
                      <p:cNvPr id="486582" name="Object 182">
                        <a:extLst>
                          <a:ext uri="{FF2B5EF4-FFF2-40B4-BE49-F238E27FC236}">
                            <a16:creationId xmlns:a16="http://schemas.microsoft.com/office/drawing/2014/main" id="{B6C860C8-D35D-FC13-DDBD-51E76475BF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3886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6584" name="Rectangle 184">
            <a:extLst>
              <a:ext uri="{FF2B5EF4-FFF2-40B4-BE49-F238E27FC236}">
                <a16:creationId xmlns:a16="http://schemas.microsoft.com/office/drawing/2014/main" id="{B75FA757-1018-67F5-2267-00A8D4775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2538" y="2133600"/>
            <a:ext cx="1897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0">
                <a:solidFill>
                  <a:schemeClr val="tx1"/>
                </a:solidFill>
                <a:ea typeface="宋体" panose="02010600030101010101" pitchFamily="2" charset="-122"/>
              </a:rPr>
              <a:t>SO(5) </a:t>
            </a:r>
            <a:r>
              <a:rPr lang="en-US" altLang="zh-CN" sz="2000" b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0">
                <a:solidFill>
                  <a:schemeClr val="tx1"/>
                </a:solidFill>
                <a:ea typeface="宋体" panose="02010600030101010101" pitchFamily="2" charset="-122"/>
              </a:rPr>
              <a:t> SO(4)</a:t>
            </a:r>
            <a:endParaRPr lang="zh-CN" altLang="en-US" sz="20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86619" name="Group 219">
            <a:extLst>
              <a:ext uri="{FF2B5EF4-FFF2-40B4-BE49-F238E27FC236}">
                <a16:creationId xmlns:a16="http://schemas.microsoft.com/office/drawing/2014/main" id="{DCB3A2AF-4447-5282-0439-ADCA786AF6F6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200400"/>
            <a:ext cx="3048000" cy="2819400"/>
            <a:chOff x="3552" y="2064"/>
            <a:chExt cx="1872" cy="1680"/>
          </a:xfrm>
        </p:grpSpPr>
        <p:sp>
          <p:nvSpPr>
            <p:cNvPr id="486586" name="Line 186">
              <a:extLst>
                <a:ext uri="{FF2B5EF4-FFF2-40B4-BE49-F238E27FC236}">
                  <a16:creationId xmlns:a16="http://schemas.microsoft.com/office/drawing/2014/main" id="{B2DE52D5-3FEA-B9CE-42D5-02A7490BA4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3" y="3744"/>
              <a:ext cx="16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6587" name="Object 187">
              <a:extLst>
                <a:ext uri="{FF2B5EF4-FFF2-40B4-BE49-F238E27FC236}">
                  <a16:creationId xmlns:a16="http://schemas.microsoft.com/office/drawing/2014/main" id="{85AFD4AD-CF3F-6E7B-BBCA-24F86E44D3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2" y="2798"/>
            <a:ext cx="21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52400" imgH="139700" progId="Equation.3">
                    <p:embed/>
                  </p:oleObj>
                </mc:Choice>
                <mc:Fallback>
                  <p:oleObj name="Equation" r:id="rId11" imgW="152400" imgH="139700" progId="Equation.3">
                    <p:embed/>
                    <p:pic>
                      <p:nvPicPr>
                        <p:cNvPr id="486587" name="Object 187">
                          <a:extLst>
                            <a:ext uri="{FF2B5EF4-FFF2-40B4-BE49-F238E27FC236}">
                              <a16:creationId xmlns:a16="http://schemas.microsoft.com/office/drawing/2014/main" id="{85AFD4AD-CF3F-6E7B-BBCA-24F86E44D3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" y="2798"/>
                          <a:ext cx="21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6588" name="Object 188">
              <a:extLst>
                <a:ext uri="{FF2B5EF4-FFF2-40B4-BE49-F238E27FC236}">
                  <a16:creationId xmlns:a16="http://schemas.microsoft.com/office/drawing/2014/main" id="{DDF97ECC-7D53-D8E3-4FFD-D1C5F93282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4" y="2806"/>
            <a:ext cx="12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88560" imgH="101520" progId="Equation.3">
                    <p:embed/>
                  </p:oleObj>
                </mc:Choice>
                <mc:Fallback>
                  <p:oleObj name="Equation" r:id="rId13" imgW="88560" imgH="101520" progId="Equation.3">
                    <p:embed/>
                    <p:pic>
                      <p:nvPicPr>
                        <p:cNvPr id="486588" name="Object 188">
                          <a:extLst>
                            <a:ext uri="{FF2B5EF4-FFF2-40B4-BE49-F238E27FC236}">
                              <a16:creationId xmlns:a16="http://schemas.microsoft.com/office/drawing/2014/main" id="{DDF97ECC-7D53-D8E3-4FFD-D1C5F93282A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4" y="2806"/>
                          <a:ext cx="125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6589" name="Oval 189">
              <a:extLst>
                <a:ext uri="{FF2B5EF4-FFF2-40B4-BE49-F238E27FC236}">
                  <a16:creationId xmlns:a16="http://schemas.microsoft.com/office/drawing/2014/main" id="{7A8F12C8-0AE3-E097-2EBE-707F45A81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83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90" name="Line 190">
              <a:extLst>
                <a:ext uri="{FF2B5EF4-FFF2-40B4-BE49-F238E27FC236}">
                  <a16:creationId xmlns:a16="http://schemas.microsoft.com/office/drawing/2014/main" id="{59841F03-B0A8-A18A-CC81-86E73AB57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6" y="2222"/>
              <a:ext cx="204" cy="15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91" name="Line 191">
              <a:extLst>
                <a:ext uri="{FF2B5EF4-FFF2-40B4-BE49-F238E27FC236}">
                  <a16:creationId xmlns:a16="http://schemas.microsoft.com/office/drawing/2014/main" id="{B0296432-2C1C-E3C1-CF63-B0B05505D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6" y="2379"/>
              <a:ext cx="204" cy="10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6592" name="Oval 192">
              <a:extLst>
                <a:ext uri="{FF2B5EF4-FFF2-40B4-BE49-F238E27FC236}">
                  <a16:creationId xmlns:a16="http://schemas.microsoft.com/office/drawing/2014/main" id="{3487783D-249E-F804-5928-88FB03FB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" y="2222"/>
              <a:ext cx="82" cy="2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93" name="Line 193">
              <a:extLst>
                <a:ext uri="{FF2B5EF4-FFF2-40B4-BE49-F238E27FC236}">
                  <a16:creationId xmlns:a16="http://schemas.microsoft.com/office/drawing/2014/main" id="{C9E83668-B61E-1030-F8F1-187DD021D3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4448" y="3375"/>
              <a:ext cx="203" cy="15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94" name="Line 194">
              <a:extLst>
                <a:ext uri="{FF2B5EF4-FFF2-40B4-BE49-F238E27FC236}">
                  <a16:creationId xmlns:a16="http://schemas.microsoft.com/office/drawing/2014/main" id="{F6CF65D3-D543-6794-1911-C421044F31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4448" y="3270"/>
              <a:ext cx="203" cy="10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6595" name="Oval 195">
              <a:extLst>
                <a:ext uri="{FF2B5EF4-FFF2-40B4-BE49-F238E27FC236}">
                  <a16:creationId xmlns:a16="http://schemas.microsoft.com/office/drawing/2014/main" id="{0DF92FCD-AB7C-B0C6-BAD5-DE1CEA34A2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800000">
              <a:off x="4406" y="3270"/>
              <a:ext cx="82" cy="2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96" name="Oval 196">
              <a:extLst>
                <a:ext uri="{FF2B5EF4-FFF2-40B4-BE49-F238E27FC236}">
                  <a16:creationId xmlns:a16="http://schemas.microsoft.com/office/drawing/2014/main" id="{20E22B9D-6BC4-CC83-B0BB-BCCFCA946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" y="2694"/>
              <a:ext cx="122" cy="4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97" name="Line 197">
              <a:extLst>
                <a:ext uri="{FF2B5EF4-FFF2-40B4-BE49-F238E27FC236}">
                  <a16:creationId xmlns:a16="http://schemas.microsoft.com/office/drawing/2014/main" id="{C0E2DDE4-0A76-6DDE-BF85-DA923FC7B4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4" y="2327"/>
              <a:ext cx="203" cy="10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598" name="Line 198">
              <a:extLst>
                <a:ext uri="{FF2B5EF4-FFF2-40B4-BE49-F238E27FC236}">
                  <a16:creationId xmlns:a16="http://schemas.microsoft.com/office/drawing/2014/main" id="{E03A985D-EDDE-D81F-3BED-3E90761EE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4" y="2432"/>
              <a:ext cx="203" cy="10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6599" name="Oval 199">
              <a:extLst>
                <a:ext uri="{FF2B5EF4-FFF2-40B4-BE49-F238E27FC236}">
                  <a16:creationId xmlns:a16="http://schemas.microsoft.com/office/drawing/2014/main" id="{DFFAB6F5-846E-9B29-9FE6-D8A0B6EE4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2327"/>
              <a:ext cx="81" cy="21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600" name="Line 200">
              <a:extLst>
                <a:ext uri="{FF2B5EF4-FFF2-40B4-BE49-F238E27FC236}">
                  <a16:creationId xmlns:a16="http://schemas.microsoft.com/office/drawing/2014/main" id="{8066F4B3-B1A3-9C0A-78F9-4FFDE0F179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6" y="3219"/>
              <a:ext cx="203" cy="10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601" name="Line 201">
              <a:extLst>
                <a:ext uri="{FF2B5EF4-FFF2-40B4-BE49-F238E27FC236}">
                  <a16:creationId xmlns:a16="http://schemas.microsoft.com/office/drawing/2014/main" id="{143CAAFF-F607-80EF-7E92-95A8F1A402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6" y="3114"/>
              <a:ext cx="203" cy="105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6602" name="Oval 202">
              <a:extLst>
                <a:ext uri="{FF2B5EF4-FFF2-40B4-BE49-F238E27FC236}">
                  <a16:creationId xmlns:a16="http://schemas.microsoft.com/office/drawing/2014/main" id="{797389E3-AE34-780F-BB2D-25ED5C2030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3715" y="3114"/>
              <a:ext cx="81" cy="21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603" name="Line 203">
              <a:extLst>
                <a:ext uri="{FF2B5EF4-FFF2-40B4-BE49-F238E27FC236}">
                  <a16:creationId xmlns:a16="http://schemas.microsoft.com/office/drawing/2014/main" id="{1EB0726E-2975-60C1-F1BF-5B649D8A63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77" y="3272"/>
              <a:ext cx="203" cy="10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604" name="Line 204">
              <a:extLst>
                <a:ext uri="{FF2B5EF4-FFF2-40B4-BE49-F238E27FC236}">
                  <a16:creationId xmlns:a16="http://schemas.microsoft.com/office/drawing/2014/main" id="{4AB126A3-14AB-7B65-94AD-429B9ADB1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77" y="3167"/>
              <a:ext cx="203" cy="10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6605" name="Oval 205">
              <a:extLst>
                <a:ext uri="{FF2B5EF4-FFF2-40B4-BE49-F238E27FC236}">
                  <a16:creationId xmlns:a16="http://schemas.microsoft.com/office/drawing/2014/main" id="{6EB3C22A-E6A2-4824-8F7F-866E5F6D114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4935" y="3167"/>
              <a:ext cx="82" cy="2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606" name="Line 206">
              <a:extLst>
                <a:ext uri="{FF2B5EF4-FFF2-40B4-BE49-F238E27FC236}">
                  <a16:creationId xmlns:a16="http://schemas.microsoft.com/office/drawing/2014/main" id="{FF7902A6-98E0-2154-6330-7C35BBDC70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5" y="2274"/>
              <a:ext cx="204" cy="15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607" name="Line 207">
              <a:extLst>
                <a:ext uri="{FF2B5EF4-FFF2-40B4-BE49-F238E27FC236}">
                  <a16:creationId xmlns:a16="http://schemas.microsoft.com/office/drawing/2014/main" id="{240F3423-E420-783B-3B2C-10E63579C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" y="2432"/>
              <a:ext cx="204" cy="10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6608" name="Oval 208">
              <a:extLst>
                <a:ext uri="{FF2B5EF4-FFF2-40B4-BE49-F238E27FC236}">
                  <a16:creationId xmlns:a16="http://schemas.microsoft.com/office/drawing/2014/main" id="{711F1046-DC51-E7F3-EA2B-A54AF8718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" y="2274"/>
              <a:ext cx="81" cy="26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609" name="Line 209">
              <a:extLst>
                <a:ext uri="{FF2B5EF4-FFF2-40B4-BE49-F238E27FC236}">
                  <a16:creationId xmlns:a16="http://schemas.microsoft.com/office/drawing/2014/main" id="{B43BDA98-BF2E-FEE6-7D52-AF5880784D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88" y="2694"/>
              <a:ext cx="40" cy="21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6610" name="Line 210">
              <a:extLst>
                <a:ext uri="{FF2B5EF4-FFF2-40B4-BE49-F238E27FC236}">
                  <a16:creationId xmlns:a16="http://schemas.microsoft.com/office/drawing/2014/main" id="{1B6E79E4-691D-C585-9D41-7EEEB31AB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" y="3744"/>
              <a:ext cx="1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611" name="Line 211">
              <a:extLst>
                <a:ext uri="{FF2B5EF4-FFF2-40B4-BE49-F238E27FC236}">
                  <a16:creationId xmlns:a16="http://schemas.microsoft.com/office/drawing/2014/main" id="{9F6C68FC-83EB-0E0D-1A97-C8A41F02A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2" y="3744"/>
              <a:ext cx="1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612" name="Line 212">
              <a:extLst>
                <a:ext uri="{FF2B5EF4-FFF2-40B4-BE49-F238E27FC236}">
                  <a16:creationId xmlns:a16="http://schemas.microsoft.com/office/drawing/2014/main" id="{7EA16AD7-9A7B-80A1-8E03-569E5F34E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7" y="3744"/>
              <a:ext cx="17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613" name="Line 213">
              <a:extLst>
                <a:ext uri="{FF2B5EF4-FFF2-40B4-BE49-F238E27FC236}">
                  <a16:creationId xmlns:a16="http://schemas.microsoft.com/office/drawing/2014/main" id="{270114D5-6BBE-E6B7-57EC-9EBB2A96F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3" y="3744"/>
              <a:ext cx="16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614" name="Line 214">
              <a:extLst>
                <a:ext uri="{FF2B5EF4-FFF2-40B4-BE49-F238E27FC236}">
                  <a16:creationId xmlns:a16="http://schemas.microsoft.com/office/drawing/2014/main" id="{AB109099-8869-BEB3-E551-080F8C3A2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5" y="2904"/>
              <a:ext cx="16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615" name="Line 215">
              <a:extLst>
                <a:ext uri="{FF2B5EF4-FFF2-40B4-BE49-F238E27FC236}">
                  <a16:creationId xmlns:a16="http://schemas.microsoft.com/office/drawing/2014/main" id="{2E3CBD5D-B783-7437-175A-EA2E050FF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4" y="2117"/>
              <a:ext cx="16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616" name="Line 216">
              <a:extLst>
                <a:ext uri="{FF2B5EF4-FFF2-40B4-BE49-F238E27FC236}">
                  <a16:creationId xmlns:a16="http://schemas.microsoft.com/office/drawing/2014/main" id="{5543F31D-D1CF-A001-23CA-12953D3D9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" y="2064"/>
              <a:ext cx="1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617" name="Line 217">
              <a:extLst>
                <a:ext uri="{FF2B5EF4-FFF2-40B4-BE49-F238E27FC236}">
                  <a16:creationId xmlns:a16="http://schemas.microsoft.com/office/drawing/2014/main" id="{D3D31713-6BE7-0764-59DC-12E485B06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7" y="2064"/>
              <a:ext cx="16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6618" name="Line 218">
              <a:extLst>
                <a:ext uri="{FF2B5EF4-FFF2-40B4-BE49-F238E27FC236}">
                  <a16:creationId xmlns:a16="http://schemas.microsoft.com/office/drawing/2014/main" id="{FF9A825C-3F7E-FE62-42C3-DCDED0700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904"/>
              <a:ext cx="169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71240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6">
            <a:extLst>
              <a:ext uri="{FF2B5EF4-FFF2-40B4-BE49-F238E27FC236}">
                <a16:creationId xmlns:a16="http://schemas.microsoft.com/office/drawing/2014/main" id="{861DE9D3-7BEC-2B89-AA47-B40E9E66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4138-78A1-48A1-88A7-376C765F0E1B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488450" name="Rectangle 2">
            <a:extLst>
              <a:ext uri="{FF2B5EF4-FFF2-40B4-BE49-F238E27FC236}">
                <a16:creationId xmlns:a16="http://schemas.microsoft.com/office/drawing/2014/main" id="{EE98635C-E128-DC16-FC9C-867E82121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509588"/>
          </a:xfrm>
        </p:spPr>
        <p:txBody>
          <a:bodyPr/>
          <a:lstStyle/>
          <a:p>
            <a:r>
              <a:rPr lang="en-US" altLang="zh-CN" sz="2600" u="sng">
                <a:solidFill>
                  <a:schemeClr val="tx1"/>
                </a:solidFill>
                <a:ea typeface="宋体" panose="02010600030101010101" pitchFamily="2" charset="-122"/>
              </a:rPr>
              <a:t>Entanglement through non-Abelian Cheshire charge!</a:t>
            </a:r>
            <a:endParaRPr lang="en-US" altLang="zh-CN" sz="2800" u="sng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88454" name="Text Box 6">
            <a:extLst>
              <a:ext uri="{FF2B5EF4-FFF2-40B4-BE49-F238E27FC236}">
                <a16:creationId xmlns:a16="http://schemas.microsoft.com/office/drawing/2014/main" id="{FFBB7EAD-3C16-DA2C-ECA0-8A13B61B5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75438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b="0">
                <a:ea typeface="宋体" panose="02010600030101010101" pitchFamily="2" charset="-122"/>
              </a:rPr>
              <a:t> </a:t>
            </a:r>
            <a:r>
              <a:rPr lang="en-US" altLang="zh-CN" b="0">
                <a:ea typeface="宋体" panose="02010600030101010101" pitchFamily="2" charset="-122"/>
              </a:rPr>
              <a:t>SO(4) spin conservation. For simplicity, only      </a:t>
            </a:r>
            <a:r>
              <a:rPr lang="en-US" altLang="zh-CN" b="0" baseline="-25000">
                <a:ea typeface="宋体" panose="02010600030101010101" pitchFamily="2" charset="-122"/>
              </a:rPr>
              <a:t>                 </a:t>
            </a:r>
            <a:r>
              <a:rPr lang="en-US" altLang="zh-CN" b="0">
                <a:ea typeface="宋体" panose="02010600030101010101" pitchFamily="2" charset="-122"/>
              </a:rPr>
              <a:t>is shown.</a:t>
            </a:r>
          </a:p>
        </p:txBody>
      </p:sp>
      <p:grpSp>
        <p:nvGrpSpPr>
          <p:cNvPr id="488607" name="Group 159">
            <a:extLst>
              <a:ext uri="{FF2B5EF4-FFF2-40B4-BE49-F238E27FC236}">
                <a16:creationId xmlns:a16="http://schemas.microsoft.com/office/drawing/2014/main" id="{9DA3648F-6513-4788-FACD-52DA90EEBCD5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057400"/>
            <a:ext cx="5257800" cy="1447800"/>
            <a:chOff x="864" y="1344"/>
            <a:chExt cx="3312" cy="912"/>
          </a:xfrm>
        </p:grpSpPr>
        <p:sp>
          <p:nvSpPr>
            <p:cNvPr id="488539" name="AutoShape 91">
              <a:extLst>
                <a:ext uri="{FF2B5EF4-FFF2-40B4-BE49-F238E27FC236}">
                  <a16:creationId xmlns:a16="http://schemas.microsoft.com/office/drawing/2014/main" id="{66907084-D345-95C5-4676-8D04538B1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344"/>
              <a:ext cx="3312" cy="912"/>
            </a:xfrm>
            <a:prstGeom prst="roundRect">
              <a:avLst>
                <a:gd name="adj" fmla="val 16667"/>
              </a:avLst>
            </a:prstGeom>
            <a:solidFill>
              <a:srgbClr val="00FF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541" name="Rectangle 93">
              <a:extLst>
                <a:ext uri="{FF2B5EF4-FFF2-40B4-BE49-F238E27FC236}">
                  <a16:creationId xmlns:a16="http://schemas.microsoft.com/office/drawing/2014/main" id="{CC3C1D89-A6A5-E001-9883-8AB53473C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" y="1933"/>
              <a:ext cx="116" cy="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b="0">
                <a:ea typeface="宋体" panose="02010600030101010101" pitchFamily="2" charset="-122"/>
              </a:endParaRPr>
            </a:p>
          </p:txBody>
        </p:sp>
        <p:graphicFrame>
          <p:nvGraphicFramePr>
            <p:cNvPr id="488542" name="Object 94">
              <a:extLst>
                <a:ext uri="{FF2B5EF4-FFF2-40B4-BE49-F238E27FC236}">
                  <a16:creationId xmlns:a16="http://schemas.microsoft.com/office/drawing/2014/main" id="{EE50988F-8C60-4A54-DA4B-E41D5E490F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3" y="1407"/>
            <a:ext cx="1931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816100" imgH="304800" progId="Equation.3">
                    <p:embed/>
                  </p:oleObj>
                </mc:Choice>
                <mc:Fallback>
                  <p:oleObj name="Equation" r:id="rId3" imgW="1816100" imgH="304800" progId="Equation.3">
                    <p:embed/>
                    <p:pic>
                      <p:nvPicPr>
                        <p:cNvPr id="488542" name="Object 94">
                          <a:extLst>
                            <a:ext uri="{FF2B5EF4-FFF2-40B4-BE49-F238E27FC236}">
                              <a16:creationId xmlns:a16="http://schemas.microsoft.com/office/drawing/2014/main" id="{EE50988F-8C60-4A54-DA4B-E41D5E490F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" y="1407"/>
                          <a:ext cx="1931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8543" name="Line 95">
              <a:extLst>
                <a:ext uri="{FF2B5EF4-FFF2-40B4-BE49-F238E27FC236}">
                  <a16:creationId xmlns:a16="http://schemas.microsoft.com/office/drawing/2014/main" id="{22B003A0-E62D-EA15-D8AD-5CCC2052B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53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8545" name="Object 97">
              <a:extLst>
                <a:ext uri="{FF2B5EF4-FFF2-40B4-BE49-F238E27FC236}">
                  <a16:creationId xmlns:a16="http://schemas.microsoft.com/office/drawing/2014/main" id="{5DF1B713-EDE2-056C-3DDF-75CEE47B0F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1" y="1874"/>
            <a:ext cx="290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730500" imgH="304800" progId="Equation.3">
                    <p:embed/>
                  </p:oleObj>
                </mc:Choice>
                <mc:Fallback>
                  <p:oleObj name="Equation" r:id="rId5" imgW="2730500" imgH="304800" progId="Equation.3">
                    <p:embed/>
                    <p:pic>
                      <p:nvPicPr>
                        <p:cNvPr id="488545" name="Object 97">
                          <a:extLst>
                            <a:ext uri="{FF2B5EF4-FFF2-40B4-BE49-F238E27FC236}">
                              <a16:creationId xmlns:a16="http://schemas.microsoft.com/office/drawing/2014/main" id="{5DF1B713-EDE2-056C-3DDF-75CEE47B0F0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" y="1874"/>
                          <a:ext cx="2903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8548" name="Object 100">
            <a:extLst>
              <a:ext uri="{FF2B5EF4-FFF2-40B4-BE49-F238E27FC236}">
                <a16:creationId xmlns:a16="http://schemas.microsoft.com/office/drawing/2014/main" id="{1FFB334C-EA2A-3341-A082-0D97396EDA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1277938"/>
          <a:ext cx="132873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87400" imgH="228600" progId="Equation.3">
                  <p:embed/>
                </p:oleObj>
              </mc:Choice>
              <mc:Fallback>
                <p:oleObj name="Equation" r:id="rId7" imgW="787400" imgH="228600" progId="Equation.3">
                  <p:embed/>
                  <p:pic>
                    <p:nvPicPr>
                      <p:cNvPr id="488548" name="Object 100">
                        <a:extLst>
                          <a:ext uri="{FF2B5EF4-FFF2-40B4-BE49-F238E27FC236}">
                            <a16:creationId xmlns:a16="http://schemas.microsoft.com/office/drawing/2014/main" id="{1FFB334C-EA2A-3341-A082-0D97396EDA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277938"/>
                        <a:ext cx="1328738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8552" name="Text Box 104">
            <a:extLst>
              <a:ext uri="{FF2B5EF4-FFF2-40B4-BE49-F238E27FC236}">
                <a16:creationId xmlns:a16="http://schemas.microsoft.com/office/drawing/2014/main" id="{2B710925-2CDD-4B39-3F59-5171A7856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6240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zh-CN" altLang="en-US" b="0">
                <a:ea typeface="宋体" panose="02010600030101010101" pitchFamily="2" charset="-122"/>
              </a:rPr>
              <a:t> </a:t>
            </a:r>
            <a:r>
              <a:rPr lang="en-US" altLang="zh-CN" b="0">
                <a:ea typeface="宋体" panose="02010600030101010101" pitchFamily="2" charset="-122"/>
              </a:rPr>
              <a:t>Entanglement between the particle and HQV loop!</a:t>
            </a:r>
          </a:p>
        </p:txBody>
      </p:sp>
      <p:grpSp>
        <p:nvGrpSpPr>
          <p:cNvPr id="488636" name="Group 188">
            <a:extLst>
              <a:ext uri="{FF2B5EF4-FFF2-40B4-BE49-F238E27FC236}">
                <a16:creationId xmlns:a16="http://schemas.microsoft.com/office/drawing/2014/main" id="{D69C3D29-DB34-CA2D-169B-FAB34078CE64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648200"/>
            <a:ext cx="5867400" cy="1676400"/>
            <a:chOff x="720" y="2928"/>
            <a:chExt cx="3696" cy="1056"/>
          </a:xfrm>
        </p:grpSpPr>
        <p:sp>
          <p:nvSpPr>
            <p:cNvPr id="488553" name="Oval 105">
              <a:extLst>
                <a:ext uri="{FF2B5EF4-FFF2-40B4-BE49-F238E27FC236}">
                  <a16:creationId xmlns:a16="http://schemas.microsoft.com/office/drawing/2014/main" id="{FAF8B0A3-33A1-DAA3-0248-D495F5248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129"/>
              <a:ext cx="658" cy="35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586" name="Line 138">
              <a:extLst>
                <a:ext uri="{FF2B5EF4-FFF2-40B4-BE49-F238E27FC236}">
                  <a16:creationId xmlns:a16="http://schemas.microsoft.com/office/drawing/2014/main" id="{7FDC14AF-1C00-A0EA-8D38-6EFFB14EF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" y="3840"/>
              <a:ext cx="4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587" name="Oval 139">
              <a:extLst>
                <a:ext uri="{FF2B5EF4-FFF2-40B4-BE49-F238E27FC236}">
                  <a16:creationId xmlns:a16="http://schemas.microsoft.com/office/drawing/2014/main" id="{2CC7FFD1-052A-8985-5D1A-4C41EDAD1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3790"/>
              <a:ext cx="145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596" name="Line 148">
              <a:extLst>
                <a:ext uri="{FF2B5EF4-FFF2-40B4-BE49-F238E27FC236}">
                  <a16:creationId xmlns:a16="http://schemas.microsoft.com/office/drawing/2014/main" id="{F4F1DFE2-D8E2-C736-8DB5-ECB296845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1" y="3481"/>
              <a:ext cx="6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597" name="Oval 149">
              <a:extLst>
                <a:ext uri="{FF2B5EF4-FFF2-40B4-BE49-F238E27FC236}">
                  <a16:creationId xmlns:a16="http://schemas.microsoft.com/office/drawing/2014/main" id="{5EC5161F-3928-E70F-6838-B2AEB0ED6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3373"/>
              <a:ext cx="658" cy="352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598" name="Line 150">
              <a:extLst>
                <a:ext uri="{FF2B5EF4-FFF2-40B4-BE49-F238E27FC236}">
                  <a16:creationId xmlns:a16="http://schemas.microsoft.com/office/drawing/2014/main" id="{371C1E5A-2805-F005-B313-08DB91C9EF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3" y="3072"/>
              <a:ext cx="2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599" name="Oval 151">
              <a:extLst>
                <a:ext uri="{FF2B5EF4-FFF2-40B4-BE49-F238E27FC236}">
                  <a16:creationId xmlns:a16="http://schemas.microsoft.com/office/drawing/2014/main" id="{FB35DBA1-C0AF-15B5-5135-D5C25A951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3029"/>
              <a:ext cx="144" cy="143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8601" name="Object 153">
              <a:extLst>
                <a:ext uri="{FF2B5EF4-FFF2-40B4-BE49-F238E27FC236}">
                  <a16:creationId xmlns:a16="http://schemas.microsoft.com/office/drawing/2014/main" id="{BA50C622-FE05-691B-7606-AF5580FD04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53" y="3415"/>
            <a:ext cx="127" cy="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4300" imgH="101600" progId="Equation.3">
                    <p:embed/>
                  </p:oleObj>
                </mc:Choice>
                <mc:Fallback>
                  <p:oleObj name="Equation" r:id="rId9" imgW="114300" imgH="101600" progId="Equation.3">
                    <p:embed/>
                    <p:pic>
                      <p:nvPicPr>
                        <p:cNvPr id="488601" name="Object 153">
                          <a:extLst>
                            <a:ext uri="{FF2B5EF4-FFF2-40B4-BE49-F238E27FC236}">
                              <a16:creationId xmlns:a16="http://schemas.microsoft.com/office/drawing/2014/main" id="{BA50C622-FE05-691B-7606-AF5580FD04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3" y="3415"/>
                          <a:ext cx="127" cy="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8602" name="Oval 154">
              <a:extLst>
                <a:ext uri="{FF2B5EF4-FFF2-40B4-BE49-F238E27FC236}">
                  <a16:creationId xmlns:a16="http://schemas.microsoft.com/office/drawing/2014/main" id="{B7852C41-CE5D-DD70-8FF7-E45C5ADCF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8" y="3330"/>
              <a:ext cx="658" cy="352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603" name="Line 155">
              <a:extLst>
                <a:ext uri="{FF2B5EF4-FFF2-40B4-BE49-F238E27FC236}">
                  <a16:creationId xmlns:a16="http://schemas.microsoft.com/office/drawing/2014/main" id="{6CBEF31C-67FF-3ED8-0FD8-AA91F41F17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1" y="3029"/>
              <a:ext cx="2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604" name="Oval 156">
              <a:extLst>
                <a:ext uri="{FF2B5EF4-FFF2-40B4-BE49-F238E27FC236}">
                  <a16:creationId xmlns:a16="http://schemas.microsoft.com/office/drawing/2014/main" id="{EE22F404-1446-6A4B-3D80-2DAFFD7A2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" y="2986"/>
              <a:ext cx="144" cy="14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628" name="Line 180">
              <a:extLst>
                <a:ext uri="{FF2B5EF4-FFF2-40B4-BE49-F238E27FC236}">
                  <a16:creationId xmlns:a16="http://schemas.microsoft.com/office/drawing/2014/main" id="{1D55BB8A-A97C-7EDC-3AF0-92A6A10E1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4" y="2928"/>
              <a:ext cx="0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629" name="Line 181">
              <a:extLst>
                <a:ext uri="{FF2B5EF4-FFF2-40B4-BE49-F238E27FC236}">
                  <a16:creationId xmlns:a16="http://schemas.microsoft.com/office/drawing/2014/main" id="{AD10933B-4C15-6C91-FFDE-863A73B2B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4" y="3481"/>
              <a:ext cx="0" cy="2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630" name="Line 182">
              <a:extLst>
                <a:ext uri="{FF2B5EF4-FFF2-40B4-BE49-F238E27FC236}">
                  <a16:creationId xmlns:a16="http://schemas.microsoft.com/office/drawing/2014/main" id="{CCCE5814-AB3C-94A1-7B0B-A6863A0EA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5" y="3230"/>
              <a:ext cx="0" cy="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631" name="Line 183">
              <a:extLst>
                <a:ext uri="{FF2B5EF4-FFF2-40B4-BE49-F238E27FC236}">
                  <a16:creationId xmlns:a16="http://schemas.microsoft.com/office/drawing/2014/main" id="{FF31F2A3-659E-C8E2-F85F-C7FBF43949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5" y="3733"/>
              <a:ext cx="0" cy="2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632" name="Line 184">
              <a:extLst>
                <a:ext uri="{FF2B5EF4-FFF2-40B4-BE49-F238E27FC236}">
                  <a16:creationId xmlns:a16="http://schemas.microsoft.com/office/drawing/2014/main" id="{40EC33D9-8328-053B-F98D-3D3A94A832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3187"/>
              <a:ext cx="0" cy="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8633" name="Line 185">
              <a:extLst>
                <a:ext uri="{FF2B5EF4-FFF2-40B4-BE49-F238E27FC236}">
                  <a16:creationId xmlns:a16="http://schemas.microsoft.com/office/drawing/2014/main" id="{04555E91-67AE-6296-2D30-77D4CB6B4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2" y="3682"/>
              <a:ext cx="0" cy="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39733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820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162800" cy="533400"/>
          </a:xfrm>
        </p:spPr>
        <p:txBody>
          <a:bodyPr/>
          <a:lstStyle/>
          <a:p>
            <a:pPr eaLnBrk="1" hangingPunct="1"/>
            <a:r>
              <a:rPr lang="en-US" altLang="zh-CN" sz="2800" u="sng" dirty="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Tahoma" pitchFamily="34" charset="0"/>
              </a:rPr>
              <a:t>More details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pPr>
              <a:defRPr/>
            </a:pPr>
            <a:fld id="{89217403-51F4-4A61-AF12-770A7074831A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17CD-A4C8-393A-03E2-C6B86E4C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Triality</a:t>
            </a:r>
            <a:r>
              <a:rPr lang="en-US" dirty="0"/>
              <a:t> and supersymmetry in (1+1)D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9C70CCB2-42ED-8D04-0995-58F4C7A2F1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475" y="1707129"/>
                <a:ext cx="5491915" cy="326350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defTabSz="685800" fontAlgn="auto">
                  <a:spcBef>
                    <a:spcPts val="750"/>
                  </a:spcBef>
                  <a:spcAft>
                    <a:spcPts val="0"/>
                  </a:spcAft>
                </a:pPr>
                <a:r>
                  <a:rPr kumimoji="1" lang="en-US" altLang="zh-CN" sz="2100" b="0" dirty="0">
                    <a:solidFill>
                      <a:prstClr val="black"/>
                    </a:solidFill>
                    <a:latin typeface="Calibri" panose="020F0502020204030204"/>
                    <a:ea typeface="Times New Roman" charset="0"/>
                    <a:cs typeface="Times New Roman" charset="0"/>
                  </a:rPr>
                  <a:t>Duality between </a:t>
                </a:r>
                <a14:m>
                  <m:oMath xmlns:m="http://schemas.openxmlformats.org/officeDocument/2006/math">
                    <m:r>
                      <a:rPr kumimoji="1" lang="en-US" altLang="zh-CN" sz="21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charset="0"/>
                        <a:cs typeface="Times New Roman" charset="0"/>
                      </a:rPr>
                      <m:t>𝑆𝑂</m:t>
                    </m:r>
                    <m:sSub>
                      <m:sSubPr>
                        <m:ctrlPr>
                          <a:rPr kumimoji="1" lang="en-US" altLang="zh-CN" sz="21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1" lang="en-US" altLang="zh-CN" sz="21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1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7</m:t>
                            </m:r>
                          </m:e>
                        </m:d>
                      </m:e>
                      <m:sub>
                        <m:r>
                          <a:rPr kumimoji="1" lang="en-US" altLang="zh-CN" sz="21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1" lang="en-US" altLang="zh-CN" sz="2100" b="0" dirty="0">
                    <a:solidFill>
                      <a:prstClr val="black"/>
                    </a:solidFill>
                    <a:latin typeface="Calibri" panose="020F0502020204030204"/>
                    <a:ea typeface="Times New Roman" charset="0"/>
                    <a:cs typeface="Times New Roman" charset="0"/>
                  </a:rPr>
                  <a:t> and </a:t>
                </a:r>
                <a14:m>
                  <m:oMath xmlns:m="http://schemas.openxmlformats.org/officeDocument/2006/math">
                    <m:r>
                      <a:rPr kumimoji="1" lang="en-US" altLang="zh-CN" sz="21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charset="0"/>
                        <a:cs typeface="Times New Roman" charset="0"/>
                      </a:rPr>
                      <m:t>𝑆𝑂</m:t>
                    </m:r>
                    <m:sSub>
                      <m:sSubPr>
                        <m:ctrlPr>
                          <a:rPr kumimoji="1" lang="en-US" altLang="zh-CN" sz="21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kumimoji="1" lang="en-US" altLang="zh-CN" sz="21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1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Times New Roman" charset="0"/>
                                <a:cs typeface="Times New Roman" charset="0"/>
                              </a:rPr>
                              <m:t>7</m:t>
                            </m:r>
                          </m:e>
                        </m:d>
                      </m:e>
                      <m:sub>
                        <m:r>
                          <a:rPr kumimoji="1" lang="en-US" altLang="zh-CN" sz="21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Times New Roman" charset="0"/>
                            <a:cs typeface="Times New Roman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zh-CN" sz="2100" b="0" dirty="0">
                    <a:solidFill>
                      <a:prstClr val="black"/>
                    </a:solidFill>
                    <a:latin typeface="Calibri" panose="020F0502020204030204"/>
                    <a:ea typeface="Times New Roman" charset="0"/>
                    <a:cs typeface="Times New Roman" charset="0"/>
                  </a:rPr>
                  <a:t> becomes </a:t>
                </a:r>
                <a:r>
                  <a:rPr kumimoji="1" lang="en-US" altLang="zh-CN" sz="2100" b="0" dirty="0">
                    <a:solidFill>
                      <a:srgbClr val="FF0000"/>
                    </a:solidFill>
                    <a:latin typeface="Calibri" panose="020F0502020204030204"/>
                    <a:ea typeface="Times New Roman" charset="0"/>
                    <a:cs typeface="Times New Roman" charset="0"/>
                  </a:rPr>
                  <a:t>triality</a:t>
                </a:r>
                <a:r>
                  <a:rPr kumimoji="1" lang="en-US" altLang="zh-CN" sz="2100" b="0" dirty="0">
                    <a:solidFill>
                      <a:prstClr val="black"/>
                    </a:solidFill>
                    <a:latin typeface="Calibri" panose="020F0502020204030204"/>
                    <a:ea typeface="Times New Roman" charset="0"/>
                    <a:cs typeface="Times New Roman" charset="0"/>
                  </a:rPr>
                  <a:t> among three </a:t>
                </a:r>
                <a14:m>
                  <m:oMath xmlns:m="http://schemas.openxmlformats.org/officeDocument/2006/math">
                    <m:r>
                      <a:rPr kumimoji="1" lang="en-US" altLang="zh-CN" sz="21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charset="0"/>
                        <a:cs typeface="Times New Roman" charset="0"/>
                      </a:rPr>
                      <m:t>𝑆𝑂</m:t>
                    </m:r>
                    <m:r>
                      <a:rPr kumimoji="1" lang="en-US" altLang="zh-CN" sz="21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 charset="0"/>
                        <a:cs typeface="Times New Roman" charset="0"/>
                      </a:rPr>
                      <m:t>(7)</m:t>
                    </m:r>
                  </m:oMath>
                </a14:m>
                <a:r>
                  <a:rPr kumimoji="1" lang="en-US" altLang="zh-CN" sz="2100" b="0" dirty="0">
                    <a:solidFill>
                      <a:prstClr val="black"/>
                    </a:solidFill>
                    <a:latin typeface="Calibri" panose="020F0502020204030204"/>
                    <a:ea typeface="Times New Roman" charset="0"/>
                    <a:cs typeface="Times New Roman" charset="0"/>
                  </a:rPr>
                  <a:t> symmetries.</a:t>
                </a:r>
              </a:p>
              <a:p>
                <a:pPr marL="171450" indent="-171450" defTabSz="685800" fontAlgn="auto">
                  <a:spcBef>
                    <a:spcPts val="750"/>
                  </a:spcBef>
                  <a:spcAft>
                    <a:spcPts val="0"/>
                  </a:spcAft>
                </a:pPr>
                <a:endParaRPr lang="en-US" sz="2100" b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171450" indent="-171450" defTabSz="685800" fontAlgn="auto">
                  <a:spcBef>
                    <a:spcPts val="750"/>
                  </a:spcBef>
                  <a:spcAft>
                    <a:spcPts val="0"/>
                  </a:spcAft>
                </a:pPr>
                <a:r>
                  <a:rPr lang="en-US" sz="2100" b="0" dirty="0">
                    <a:solidFill>
                      <a:prstClr val="black"/>
                    </a:solidFill>
                    <a:latin typeface="Calibri" panose="020F0502020204030204"/>
                  </a:rPr>
                  <a:t>Supersymmetric tri-critical </a:t>
                </a:r>
                <a:r>
                  <a:rPr lang="en-US" sz="2100" b="0" dirty="0" err="1">
                    <a:solidFill>
                      <a:prstClr val="black"/>
                    </a:solidFill>
                    <a:latin typeface="Calibri" panose="020F0502020204030204"/>
                  </a:rPr>
                  <a:t>Ising</a:t>
                </a:r>
                <a:r>
                  <a:rPr lang="en-US" sz="2100" b="0" dirty="0">
                    <a:solidFill>
                      <a:prstClr val="black"/>
                    </a:solidFill>
                    <a:latin typeface="Calibri" panose="020F0502020204030204"/>
                  </a:rPr>
                  <a:t> CFT as multi-critical point between Gross-</a:t>
                </a:r>
                <a:r>
                  <a:rPr lang="en-US" sz="2100" b="0" dirty="0" err="1">
                    <a:solidFill>
                      <a:prstClr val="black"/>
                    </a:solidFill>
                    <a:latin typeface="Calibri" panose="020F0502020204030204"/>
                  </a:rPr>
                  <a:t>Neveu</a:t>
                </a:r>
                <a:r>
                  <a:rPr lang="en-US" sz="2100" b="0" dirty="0">
                    <a:solidFill>
                      <a:prstClr val="black"/>
                    </a:solidFill>
                    <a:latin typeface="Calibri" panose="020F0502020204030204"/>
                  </a:rPr>
                  <a:t> phases related by triality.</a:t>
                </a:r>
              </a:p>
              <a:p>
                <a:pPr marL="171450" indent="-171450" defTabSz="685800" fontAlgn="auto">
                  <a:spcBef>
                    <a:spcPts val="750"/>
                  </a:spcBef>
                  <a:spcAft>
                    <a:spcPts val="0"/>
                  </a:spcAft>
                </a:pPr>
                <a:endParaRPr lang="en-US" sz="2100" b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 defTabSz="685800" fontAlgn="auto">
                  <a:spcBef>
                    <a:spcPts val="750"/>
                  </a:spcBef>
                  <a:spcAft>
                    <a:spcPts val="0"/>
                  </a:spcAft>
                  <a:buNone/>
                </a:pPr>
                <a:endParaRPr kumimoji="1" lang="en-US" altLang="zh-CN" sz="2100" b="0" dirty="0">
                  <a:solidFill>
                    <a:prstClr val="black"/>
                  </a:solidFill>
                  <a:latin typeface="Calibri" panose="020F0502020204030204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9C70CCB2-42ED-8D04-0995-58F4C7A2F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75" y="1707129"/>
                <a:ext cx="5491915" cy="3263504"/>
              </a:xfrm>
              <a:prstGeom prst="rect">
                <a:avLst/>
              </a:prstGeom>
              <a:blipFill>
                <a:blip r:embed="rId2"/>
                <a:stretch>
                  <a:fillRect l="-1443" t="-2430" r="-1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684329-0382-8FBB-C5CB-5E59F788B842}"/>
              </a:ext>
            </a:extLst>
          </p:cNvPr>
          <p:cNvSpPr txBox="1">
            <a:spLocks/>
          </p:cNvSpPr>
          <p:nvPr/>
        </p:nvSpPr>
        <p:spPr>
          <a:xfrm>
            <a:off x="7201688" y="909629"/>
            <a:ext cx="1518098" cy="52618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500" b="0" dirty="0">
                <a:solidFill>
                  <a:prstClr val="black"/>
                </a:solidFill>
                <a:latin typeface="Calibri" panose="020F0502020204030204"/>
              </a:rPr>
              <a:t>Z.-Q. Gao, </a:t>
            </a: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CW</a:t>
            </a:r>
            <a:r>
              <a:rPr lang="en-US" sz="1500" b="0" dirty="0">
                <a:solidFill>
                  <a:prstClr val="black"/>
                </a:solidFill>
                <a:latin typeface="Calibri" panose="020F0502020204030204"/>
              </a:rPr>
              <a:t>,</a:t>
            </a:r>
          </a:p>
          <a:p>
            <a:pPr mar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500" b="0" dirty="0" err="1">
                <a:solidFill>
                  <a:prstClr val="black"/>
                </a:solidFill>
                <a:latin typeface="Calibri" panose="020F0502020204030204"/>
              </a:rPr>
              <a:t>arXiv</a:t>
            </a:r>
            <a:r>
              <a:rPr lang="en-US" sz="1500" b="0" dirty="0">
                <a:solidFill>
                  <a:prstClr val="black"/>
                </a:solidFill>
                <a:latin typeface="Calibri" panose="020F0502020204030204"/>
              </a:rPr>
              <a:t>: 2411.08107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9F0E51-9038-4D13-D6FA-678DE90ED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607" y="1791068"/>
            <a:ext cx="24574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93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17CD-A4C8-393A-03E2-C6B86E4C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reminiscence in (1+1)D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684329-0382-8FBB-C5CB-5E59F788B842}"/>
              </a:ext>
            </a:extLst>
          </p:cNvPr>
          <p:cNvSpPr txBox="1">
            <a:spLocks/>
          </p:cNvSpPr>
          <p:nvPr/>
        </p:nvSpPr>
        <p:spPr>
          <a:xfrm>
            <a:off x="2246388" y="5280492"/>
            <a:ext cx="1518098" cy="52618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500" b="0" dirty="0">
                <a:solidFill>
                  <a:prstClr val="black"/>
                </a:solidFill>
                <a:latin typeface="Calibri" panose="020F0502020204030204"/>
              </a:rPr>
              <a:t>Z.-Q. Gao, </a:t>
            </a:r>
            <a:r>
              <a:rPr lang="en-US" sz="1500" dirty="0">
                <a:solidFill>
                  <a:prstClr val="black"/>
                </a:solidFill>
                <a:latin typeface="Calibri" panose="020F0502020204030204"/>
              </a:rPr>
              <a:t>CW</a:t>
            </a:r>
            <a:r>
              <a:rPr lang="en-US" sz="1500" b="0" dirty="0">
                <a:solidFill>
                  <a:prstClr val="black"/>
                </a:solidFill>
                <a:latin typeface="Calibri" panose="020F0502020204030204"/>
              </a:rPr>
              <a:t>,</a:t>
            </a:r>
          </a:p>
          <a:p>
            <a:pPr marL="0" indent="0" defTabSz="685800" fontAlgn="auto"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500" b="0" dirty="0" err="1">
                <a:solidFill>
                  <a:prstClr val="black"/>
                </a:solidFill>
                <a:latin typeface="Calibri" panose="020F0502020204030204"/>
              </a:rPr>
              <a:t>arXiv</a:t>
            </a:r>
            <a:r>
              <a:rPr lang="en-US" sz="1500" b="0" dirty="0">
                <a:solidFill>
                  <a:prstClr val="black"/>
                </a:solidFill>
                <a:latin typeface="Calibri" panose="020F0502020204030204"/>
              </a:rPr>
              <a:t>: 2411.08107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9F0E51-9038-4D13-D6FA-678DE90E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2310408"/>
            <a:ext cx="2457450" cy="3095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788D31-477D-CF76-D5A7-7FDA940D2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176" y="2607112"/>
            <a:ext cx="3454724" cy="25022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1A640613-2C66-030C-E1CB-080862AED4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2226469"/>
                <a:ext cx="5599917" cy="326350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defTabSz="685800" fontAlgn="auto">
                  <a:spcBef>
                    <a:spcPts val="750"/>
                  </a:spcBef>
                  <a:spcAft>
                    <a:spcPts val="0"/>
                  </a:spcAft>
                </a:pPr>
                <a:r>
                  <a:rPr lang="en-US" sz="2100" b="0" dirty="0">
                    <a:solidFill>
                      <a:prstClr val="black"/>
                    </a:solidFill>
                    <a:latin typeface="Calibri" panose="020F0502020204030204"/>
                  </a:rPr>
                  <a:t>Supersymmetry</a:t>
                </a:r>
                <a:r>
                  <a:rPr kumimoji="1" lang="en-US" altLang="zh-CN" sz="2100" b="0" dirty="0">
                    <a:solidFill>
                      <a:prstClr val="black"/>
                    </a:solidFill>
                    <a:latin typeface="Calibri" panose="020F0502020204030204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1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→</m:t>
                    </m:r>
                  </m:oMath>
                </a14:m>
                <a:r>
                  <a:rPr kumimoji="1" lang="en-US" altLang="zh-CN" sz="2100" b="0" dirty="0">
                    <a:solidFill>
                      <a:prstClr val="black"/>
                    </a:solidFill>
                    <a:latin typeface="Calibri" panose="020F0502020204030204"/>
                    <a:ea typeface="Times New Roman" charset="0"/>
                    <a:cs typeface="Times New Roman" charset="0"/>
                  </a:rPr>
                  <a:t> Degeneracy between bosonic and fermionic states</a:t>
                </a:r>
              </a:p>
              <a:p>
                <a:pPr marL="171450" indent="-171450" defTabSz="685800" fontAlgn="auto">
                  <a:spcBef>
                    <a:spcPts val="750"/>
                  </a:spcBef>
                  <a:spcAft>
                    <a:spcPts val="0"/>
                  </a:spcAft>
                </a:pPr>
                <a:r>
                  <a:rPr lang="en-US" sz="2100" b="0" dirty="0">
                    <a:solidFill>
                      <a:prstClr val="black"/>
                    </a:solidFill>
                    <a:latin typeface="Calibri" panose="020F0502020204030204"/>
                  </a:rPr>
                  <a:t>Triality</a:t>
                </a:r>
                <a:r>
                  <a:rPr kumimoji="1" lang="en-US" altLang="zh-CN" sz="2100" b="0" dirty="0">
                    <a:solidFill>
                      <a:prstClr val="black"/>
                    </a:solidFill>
                    <a:latin typeface="Calibri" panose="020F0502020204030204"/>
                    <a:ea typeface="Times New Roman" charset="0"/>
                    <a:cs typeface="Times New Roman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1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charset="0"/>
                      </a:rPr>
                      <m:t>→</m:t>
                    </m:r>
                  </m:oMath>
                </a14:m>
                <a:r>
                  <a:rPr kumimoji="1" lang="en-US" altLang="zh-CN" sz="2100" b="0" dirty="0">
                    <a:solidFill>
                      <a:prstClr val="black"/>
                    </a:solidFill>
                    <a:latin typeface="Calibri" panose="020F0502020204030204"/>
                    <a:ea typeface="Times New Roman" charset="0"/>
                    <a:cs typeface="Times New Roman" charset="0"/>
                  </a:rPr>
                  <a:t> Duality</a:t>
                </a:r>
              </a:p>
              <a:p>
                <a:pPr marL="0" indent="0" defTabSz="685800" fontAlgn="auto">
                  <a:spcBef>
                    <a:spcPts val="750"/>
                  </a:spcBef>
                  <a:spcAft>
                    <a:spcPts val="0"/>
                  </a:spcAft>
                  <a:buNone/>
                </a:pPr>
                <a:endParaRPr lang="en-US" sz="2100" b="0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marL="0" indent="0" defTabSz="685800" fontAlgn="auto">
                  <a:spcBef>
                    <a:spcPts val="750"/>
                  </a:spcBef>
                  <a:spcAft>
                    <a:spcPts val="0"/>
                  </a:spcAft>
                  <a:buNone/>
                </a:pPr>
                <a:endParaRPr kumimoji="1" lang="en-US" altLang="zh-CN" sz="2100" b="0" dirty="0">
                  <a:solidFill>
                    <a:prstClr val="black"/>
                  </a:solidFill>
                  <a:latin typeface="Calibri" panose="020F0502020204030204"/>
                  <a:ea typeface="Times New Roman" charset="0"/>
                  <a:cs typeface="Times New Roman" charset="0"/>
                </a:endParaRP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1A640613-2C66-030C-E1CB-080862AED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226469"/>
                <a:ext cx="5599917" cy="3263504"/>
              </a:xfrm>
              <a:prstGeom prst="rect">
                <a:avLst/>
              </a:prstGeom>
              <a:blipFill>
                <a:blip r:embed="rId4"/>
                <a:stretch>
                  <a:fillRect l="-1523" t="-2425" r="-1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85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2025" y="438657"/>
            <a:ext cx="8796550" cy="455613"/>
          </a:xfrm>
        </p:spPr>
        <p:txBody>
          <a:bodyPr/>
          <a:lstStyle/>
          <a:p>
            <a:pPr eaLnBrk="1" hangingPunct="1"/>
            <a:r>
              <a:rPr lang="en-US" altLang="zh-CN" sz="2400" u="sng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Two views of a quartet -- weights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1002" y="6370795"/>
            <a:ext cx="2133600" cy="476250"/>
          </a:xfrm>
        </p:spPr>
        <p:txBody>
          <a:bodyPr/>
          <a:lstStyle/>
          <a:p>
            <a:pPr>
              <a:defRPr/>
            </a:pPr>
            <a:fld id="{A5299494-2A12-4A70-A487-AABE1FC76EE5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grpSp>
        <p:nvGrpSpPr>
          <p:cNvPr id="28696" name="组合 28695"/>
          <p:cNvGrpSpPr/>
          <p:nvPr/>
        </p:nvGrpSpPr>
        <p:grpSpPr>
          <a:xfrm>
            <a:off x="923525" y="1884363"/>
            <a:ext cx="3226020" cy="1544637"/>
            <a:chOff x="1077145" y="2882893"/>
            <a:chExt cx="3226020" cy="1544637"/>
          </a:xfrm>
        </p:grpSpPr>
        <p:cxnSp>
          <p:nvCxnSpPr>
            <p:cNvPr id="6" name="直接箭头连接符 5"/>
            <p:cNvCxnSpPr/>
            <p:nvPr/>
          </p:nvCxnSpPr>
          <p:spPr bwMode="auto">
            <a:xfrm>
              <a:off x="1077145" y="3727808"/>
              <a:ext cx="322602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9" name="椭圆 38"/>
            <p:cNvSpPr/>
            <p:nvPr/>
          </p:nvSpPr>
          <p:spPr bwMode="auto">
            <a:xfrm>
              <a:off x="1470340" y="3630170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ahoma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对象 9"/>
                <p:cNvSpPr txBox="1"/>
                <p:nvPr/>
              </p:nvSpPr>
              <p:spPr bwMode="auto">
                <a:xfrm>
                  <a:off x="3727083" y="3125780"/>
                  <a:ext cx="509587" cy="4603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对象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27083" y="3125780"/>
                  <a:ext cx="509587" cy="460375"/>
                </a:xfrm>
                <a:prstGeom prst="rect">
                  <a:avLst/>
                </a:prstGeom>
                <a:blipFill>
                  <a:blip r:embed="rId3"/>
                  <a:stretch>
                    <a:fillRect l="-11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61"/>
            <p:cNvSpPr>
              <a:spLocks noChangeArrowheads="1"/>
            </p:cNvSpPr>
            <p:nvPr/>
          </p:nvSpPr>
          <p:spPr bwMode="auto">
            <a:xfrm>
              <a:off x="3189420" y="3988886"/>
              <a:ext cx="658350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2200" b="0" dirty="0">
                  <a:solidFill>
                    <a:srgbClr val="0000CC"/>
                  </a:solidFill>
                  <a:latin typeface="Tahoma" pitchFamily="34" charset="0"/>
                </a:rPr>
                <a:t>3/2</a:t>
              </a:r>
            </a:p>
          </p:txBody>
        </p:sp>
        <p:sp>
          <p:nvSpPr>
            <p:cNvPr id="44" name="Rectangle 61"/>
            <p:cNvSpPr>
              <a:spLocks noChangeArrowheads="1"/>
            </p:cNvSpPr>
            <p:nvPr/>
          </p:nvSpPr>
          <p:spPr bwMode="auto">
            <a:xfrm>
              <a:off x="2613345" y="3996643"/>
              <a:ext cx="658350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2200" b="0" dirty="0">
                  <a:solidFill>
                    <a:srgbClr val="0000CC"/>
                  </a:solidFill>
                  <a:latin typeface="Tahoma" pitchFamily="34" charset="0"/>
                </a:rPr>
                <a:t>1/2</a:t>
              </a:r>
            </a:p>
          </p:txBody>
        </p:sp>
        <p:sp>
          <p:nvSpPr>
            <p:cNvPr id="45" name="Rectangle 61"/>
            <p:cNvSpPr>
              <a:spLocks noChangeArrowheads="1"/>
            </p:cNvSpPr>
            <p:nvPr/>
          </p:nvSpPr>
          <p:spPr bwMode="auto">
            <a:xfrm>
              <a:off x="1922055" y="3988211"/>
              <a:ext cx="77356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2200" b="0" dirty="0">
                  <a:solidFill>
                    <a:srgbClr val="0000CC"/>
                  </a:solidFill>
                  <a:latin typeface="Tahoma" pitchFamily="34" charset="0"/>
                </a:rPr>
                <a:t>-1/2</a:t>
              </a:r>
            </a:p>
          </p:txBody>
        </p:sp>
        <p:sp>
          <p:nvSpPr>
            <p:cNvPr id="46" name="Rectangle 61"/>
            <p:cNvSpPr>
              <a:spLocks noChangeArrowheads="1"/>
            </p:cNvSpPr>
            <p:nvPr/>
          </p:nvSpPr>
          <p:spPr bwMode="auto">
            <a:xfrm>
              <a:off x="1263705" y="3996643"/>
              <a:ext cx="77356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None/>
              </a:pPr>
              <a:r>
                <a:rPr lang="en-US" altLang="zh-CN" sz="2200" b="0" dirty="0">
                  <a:solidFill>
                    <a:srgbClr val="0000CC"/>
                  </a:solidFill>
                  <a:latin typeface="Tahoma" pitchFamily="34" charset="0"/>
                </a:rPr>
                <a:t>-3/2</a:t>
              </a:r>
            </a:p>
          </p:txBody>
        </p:sp>
        <p:cxnSp>
          <p:nvCxnSpPr>
            <p:cNvPr id="28672" name="直接箭头连接符 28671"/>
            <p:cNvCxnSpPr/>
            <p:nvPr/>
          </p:nvCxnSpPr>
          <p:spPr bwMode="auto">
            <a:xfrm flipH="1">
              <a:off x="2843775" y="3458973"/>
              <a:ext cx="59527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flipH="1">
              <a:off x="2210092" y="3458973"/>
              <a:ext cx="59527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 flipH="1">
              <a:off x="1576410" y="3458973"/>
              <a:ext cx="59527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74" name="对象 28673"/>
                <p:cNvSpPr txBox="1"/>
                <p:nvPr/>
              </p:nvSpPr>
              <p:spPr bwMode="auto">
                <a:xfrm>
                  <a:off x="1618883" y="2882893"/>
                  <a:ext cx="509587" cy="4603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674" name="对象 286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18883" y="2882893"/>
                  <a:ext cx="509587" cy="460375"/>
                </a:xfrm>
                <a:prstGeom prst="rect">
                  <a:avLst/>
                </a:prstGeom>
                <a:blipFill>
                  <a:blip r:embed="rId4"/>
                  <a:stretch>
                    <a:fillRect l="-1190" b="-1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78" name="对象 28677"/>
                <p:cNvSpPr txBox="1"/>
                <p:nvPr/>
              </p:nvSpPr>
              <p:spPr bwMode="auto">
                <a:xfrm>
                  <a:off x="2257058" y="2882893"/>
                  <a:ext cx="509587" cy="4603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8678" name="对象 286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57058" y="2882893"/>
                  <a:ext cx="509587" cy="460375"/>
                </a:xfrm>
                <a:prstGeom prst="rect">
                  <a:avLst/>
                </a:prstGeom>
                <a:blipFill>
                  <a:blip r:embed="rId5"/>
                  <a:stretch>
                    <a:fillRect l="-1190" b="-1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81" name="对象 28680"/>
                <p:cNvSpPr txBox="1"/>
                <p:nvPr/>
              </p:nvSpPr>
              <p:spPr bwMode="auto">
                <a:xfrm>
                  <a:off x="2949208" y="2882893"/>
                  <a:ext cx="509587" cy="4603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8681" name="对象 286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49208" y="2882893"/>
                  <a:ext cx="509587" cy="460375"/>
                </a:xfrm>
                <a:prstGeom prst="rect">
                  <a:avLst/>
                </a:prstGeom>
                <a:blipFill>
                  <a:blip r:embed="rId6"/>
                  <a:stretch>
                    <a:fillRect l="-1205" b="-131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椭圆 81"/>
            <p:cNvSpPr/>
            <p:nvPr/>
          </p:nvSpPr>
          <p:spPr bwMode="auto">
            <a:xfrm>
              <a:off x="3266230" y="3630170"/>
              <a:ext cx="182880" cy="18288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4" name="椭圆 83"/>
            <p:cNvSpPr/>
            <p:nvPr/>
          </p:nvSpPr>
          <p:spPr bwMode="auto">
            <a:xfrm>
              <a:off x="2728560" y="3621025"/>
              <a:ext cx="182880" cy="182880"/>
            </a:xfrm>
            <a:prstGeom prst="ellipse">
              <a:avLst/>
            </a:prstGeom>
            <a:solidFill>
              <a:srgbClr val="0000CC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5" name="椭圆 84"/>
            <p:cNvSpPr/>
            <p:nvPr/>
          </p:nvSpPr>
          <p:spPr bwMode="auto">
            <a:xfrm>
              <a:off x="2152485" y="3621025"/>
              <a:ext cx="182880" cy="18288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4687537" y="1234698"/>
            <a:ext cx="3686880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</a:pP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A high rank </a:t>
            </a:r>
            <a:r>
              <a:rPr lang="en-US" altLang="zh-CN" sz="2200" b="0" dirty="0" err="1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spinor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 Rep. of a small group.</a:t>
            </a:r>
          </a:p>
          <a:p>
            <a:pPr marL="342900" indent="-342900" eaLnBrk="1" hangingPunct="1">
              <a:spcBef>
                <a:spcPct val="0"/>
              </a:spcBef>
            </a:pPr>
            <a:endParaRPr lang="en-US" altLang="zh-CN" sz="2200" b="0" dirty="0">
              <a:solidFill>
                <a:srgbClr val="0000CC"/>
              </a:solidFill>
              <a:latin typeface="Tahoma" pitchFamily="34" charset="0"/>
              <a:ea typeface="宋体" pitchFamily="2" charset="-122"/>
            </a:endParaRP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Off-diagonal operator: (fluctuation) </a:t>
            </a:r>
            <a:endParaRPr lang="en-US" altLang="zh-CN" sz="2200" dirty="0">
              <a:solidFill>
                <a:srgbClr val="0000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6" name="Rectangle 10"/>
          <p:cNvSpPr>
            <a:spLocks noChangeArrowheads="1"/>
          </p:cNvSpPr>
          <p:nvPr/>
        </p:nvSpPr>
        <p:spPr bwMode="auto">
          <a:xfrm>
            <a:off x="4704005" y="3713166"/>
            <a:ext cx="3955715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Bef>
                <a:spcPct val="0"/>
              </a:spcBef>
            </a:pP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The fundamental </a:t>
            </a:r>
            <a:r>
              <a:rPr lang="en-US" altLang="zh-CN" sz="2200" b="0" dirty="0" err="1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spinor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 Rep of a large group.</a:t>
            </a:r>
          </a:p>
          <a:p>
            <a:pPr marL="342900" indent="-342900" eaLnBrk="1" hangingPunct="1">
              <a:spcBef>
                <a:spcPct val="0"/>
              </a:spcBef>
            </a:pPr>
            <a:endParaRPr lang="en-US" altLang="zh-CN" sz="2200" b="0" dirty="0">
              <a:solidFill>
                <a:srgbClr val="0000CC"/>
              </a:solidFill>
              <a:latin typeface="Tahoma" pitchFamily="34" charset="0"/>
              <a:ea typeface="宋体" pitchFamily="2" charset="-122"/>
            </a:endParaRPr>
          </a:p>
          <a:p>
            <a:pPr marL="342900" indent="-342900" eaLnBrk="1" hangingPunct="1">
              <a:spcBef>
                <a:spcPct val="0"/>
              </a:spcBef>
            </a:pP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Much more off-diagonal operators.</a:t>
            </a:r>
          </a:p>
        </p:txBody>
      </p:sp>
      <p:grpSp>
        <p:nvGrpSpPr>
          <p:cNvPr id="28703" name="组合 28702"/>
          <p:cNvGrpSpPr/>
          <p:nvPr/>
        </p:nvGrpSpPr>
        <p:grpSpPr>
          <a:xfrm>
            <a:off x="1444625" y="4076700"/>
            <a:ext cx="2878136" cy="2578100"/>
            <a:chOff x="893218" y="3410325"/>
            <a:chExt cx="2878136" cy="2578100"/>
          </a:xfrm>
        </p:grpSpPr>
        <p:grpSp>
          <p:nvGrpSpPr>
            <p:cNvPr id="28697" name="组合 28696"/>
            <p:cNvGrpSpPr/>
            <p:nvPr/>
          </p:nvGrpSpPr>
          <p:grpSpPr>
            <a:xfrm>
              <a:off x="1122551" y="3410325"/>
              <a:ext cx="2648803" cy="2361381"/>
              <a:chOff x="5570530" y="2555465"/>
              <a:chExt cx="2312099" cy="2064090"/>
            </a:xfrm>
          </p:grpSpPr>
          <p:cxnSp>
            <p:nvCxnSpPr>
              <p:cNvPr id="57" name="直接箭头连接符 56"/>
              <p:cNvCxnSpPr/>
              <p:nvPr/>
            </p:nvCxnSpPr>
            <p:spPr bwMode="auto">
              <a:xfrm>
                <a:off x="5570530" y="3774645"/>
                <a:ext cx="2265895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59" name="直接箭头连接符 58"/>
              <p:cNvCxnSpPr/>
              <p:nvPr/>
            </p:nvCxnSpPr>
            <p:spPr bwMode="auto">
              <a:xfrm flipV="1">
                <a:off x="6607465" y="2777335"/>
                <a:ext cx="0" cy="184222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87" name="对象 28686"/>
                  <p:cNvSpPr txBox="1"/>
                  <p:nvPr/>
                </p:nvSpPr>
                <p:spPr bwMode="auto">
                  <a:xfrm>
                    <a:off x="7405947" y="3246509"/>
                    <a:ext cx="476682" cy="4606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8687" name="对象 286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405947" y="3246509"/>
                    <a:ext cx="476682" cy="46069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88" name="对象 28687"/>
                  <p:cNvSpPr txBox="1"/>
                  <p:nvPr/>
                </p:nvSpPr>
                <p:spPr bwMode="auto">
                  <a:xfrm>
                    <a:off x="6703395" y="2555465"/>
                    <a:ext cx="476682" cy="4606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/>
                  </a:p>
                </p:txBody>
              </p:sp>
            </mc:Choice>
            <mc:Fallback xmlns="">
              <p:sp>
                <p:nvSpPr>
                  <p:cNvPr id="28688" name="对象 286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703395" y="2555465"/>
                    <a:ext cx="476682" cy="46069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直接箭头连接符 68"/>
              <p:cNvCxnSpPr/>
              <p:nvPr/>
            </p:nvCxnSpPr>
            <p:spPr bwMode="auto">
              <a:xfrm flipH="1" flipV="1">
                <a:off x="6108199" y="3217772"/>
                <a:ext cx="998531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71" name="直接箭头连接符 70"/>
              <p:cNvCxnSpPr/>
              <p:nvPr/>
            </p:nvCxnSpPr>
            <p:spPr bwMode="auto">
              <a:xfrm flipH="1" flipV="1">
                <a:off x="6108200" y="4350719"/>
                <a:ext cx="998531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74" name="直接箭头连接符 73"/>
              <p:cNvCxnSpPr/>
              <p:nvPr/>
            </p:nvCxnSpPr>
            <p:spPr bwMode="auto">
              <a:xfrm>
                <a:off x="5992985" y="3371391"/>
                <a:ext cx="1" cy="82570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76" name="直接箭头连接符 75"/>
              <p:cNvCxnSpPr/>
              <p:nvPr/>
            </p:nvCxnSpPr>
            <p:spPr bwMode="auto">
              <a:xfrm>
                <a:off x="7183539" y="3390595"/>
                <a:ext cx="1" cy="82570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28693" name="直接箭头连接符 28692"/>
              <p:cNvCxnSpPr/>
              <p:nvPr/>
            </p:nvCxnSpPr>
            <p:spPr bwMode="auto">
              <a:xfrm flipV="1">
                <a:off x="6108200" y="3352190"/>
                <a:ext cx="998530" cy="82115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28695" name="直接箭头连接符 28694"/>
              <p:cNvCxnSpPr/>
              <p:nvPr/>
            </p:nvCxnSpPr>
            <p:spPr bwMode="auto">
              <a:xfrm>
                <a:off x="6108200" y="3390595"/>
                <a:ext cx="998530" cy="814937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arrow"/>
                <a:tailEnd type="arrow"/>
              </a:ln>
              <a:effectLst/>
            </p:spPr>
          </p:cxnSp>
          <p:sp>
            <p:nvSpPr>
              <p:cNvPr id="86" name="椭圆 85"/>
              <p:cNvSpPr/>
              <p:nvPr/>
            </p:nvSpPr>
            <p:spPr bwMode="auto">
              <a:xfrm>
                <a:off x="7147278" y="3130905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2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 bwMode="auto">
              <a:xfrm>
                <a:off x="7106730" y="4219686"/>
                <a:ext cx="182880" cy="182880"/>
              </a:xfrm>
              <a:prstGeom prst="ellipse">
                <a:avLst/>
              </a:prstGeom>
              <a:solidFill>
                <a:srgbClr val="0000CC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2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 bwMode="auto">
              <a:xfrm>
                <a:off x="5882342" y="3126332"/>
                <a:ext cx="182880" cy="182880"/>
              </a:xfrm>
              <a:prstGeom prst="ellipse">
                <a:avLst/>
              </a:prstGeom>
              <a:solidFill>
                <a:srgbClr val="00B05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2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 bwMode="auto">
              <a:xfrm>
                <a:off x="5901546" y="423491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2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ahoma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对象 96"/>
                <p:cNvSpPr txBox="1"/>
                <p:nvPr/>
              </p:nvSpPr>
              <p:spPr bwMode="auto">
                <a:xfrm>
                  <a:off x="1767931" y="3583363"/>
                  <a:ext cx="611187" cy="485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97" name="对象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7931" y="3583363"/>
                  <a:ext cx="611187" cy="485775"/>
                </a:xfrm>
                <a:prstGeom prst="rect">
                  <a:avLst/>
                </a:prstGeom>
                <a:blipFill>
                  <a:blip r:embed="rId9"/>
                  <a:stretch>
                    <a:fillRect r="-990" b="-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98" name="对象 28697"/>
                <p:cNvSpPr txBox="1"/>
                <p:nvPr/>
              </p:nvSpPr>
              <p:spPr bwMode="auto">
                <a:xfrm>
                  <a:off x="893218" y="4734300"/>
                  <a:ext cx="644525" cy="485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8698" name="对象 286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93218" y="4734300"/>
                  <a:ext cx="644525" cy="485775"/>
                </a:xfrm>
                <a:prstGeom prst="rect">
                  <a:avLst/>
                </a:prstGeom>
                <a:blipFill>
                  <a:blip r:embed="rId10"/>
                  <a:stretch>
                    <a:fillRect b="-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99" name="对象 28698"/>
                <p:cNvSpPr txBox="1"/>
                <p:nvPr/>
              </p:nvSpPr>
              <p:spPr bwMode="auto">
                <a:xfrm>
                  <a:off x="1891756" y="4926388"/>
                  <a:ext cx="644525" cy="485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8699" name="对象 286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1756" y="4926388"/>
                  <a:ext cx="644525" cy="485775"/>
                </a:xfrm>
                <a:prstGeom prst="rect">
                  <a:avLst/>
                </a:prstGeom>
                <a:blipFill>
                  <a:blip r:embed="rId11"/>
                  <a:stretch>
                    <a:fillRect b="-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00" name="对象 28699"/>
                <p:cNvSpPr txBox="1"/>
                <p:nvPr/>
              </p:nvSpPr>
              <p:spPr bwMode="auto">
                <a:xfrm>
                  <a:off x="1969543" y="4210425"/>
                  <a:ext cx="644525" cy="485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8700" name="对象 286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9543" y="4210425"/>
                  <a:ext cx="644525" cy="485775"/>
                </a:xfrm>
                <a:prstGeom prst="rect">
                  <a:avLst/>
                </a:prstGeom>
                <a:blipFill>
                  <a:blip r:embed="rId12"/>
                  <a:stretch>
                    <a:fillRect b="-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01" name="对象 28700"/>
                <p:cNvSpPr txBox="1"/>
                <p:nvPr/>
              </p:nvSpPr>
              <p:spPr bwMode="auto">
                <a:xfrm>
                  <a:off x="3120481" y="4786688"/>
                  <a:ext cx="644525" cy="485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8701" name="对象 287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20481" y="4786688"/>
                  <a:ext cx="644525" cy="485775"/>
                </a:xfrm>
                <a:prstGeom prst="rect">
                  <a:avLst/>
                </a:prstGeom>
                <a:blipFill>
                  <a:blip r:embed="rId13"/>
                  <a:stretch>
                    <a:fillRect b="-632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02" name="对象 28701"/>
                <p:cNvSpPr txBox="1"/>
                <p:nvPr/>
              </p:nvSpPr>
              <p:spPr bwMode="auto">
                <a:xfrm>
                  <a:off x="1691731" y="5502650"/>
                  <a:ext cx="611187" cy="485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8702" name="对象 287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91731" y="5502650"/>
                  <a:ext cx="611187" cy="485775"/>
                </a:xfrm>
                <a:prstGeom prst="rect">
                  <a:avLst/>
                </a:prstGeom>
                <a:blipFill>
                  <a:blip r:embed="rId14"/>
                  <a:stretch>
                    <a:fillRect r="-1000" b="-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对象 103"/>
              <p:cNvSpPr txBox="1"/>
              <p:nvPr/>
            </p:nvSpPr>
            <p:spPr bwMode="auto">
              <a:xfrm>
                <a:off x="5341296" y="5623302"/>
                <a:ext cx="2919412" cy="485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" name="对象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1296" y="5623302"/>
                <a:ext cx="2919412" cy="485775"/>
              </a:xfrm>
              <a:prstGeom prst="rect">
                <a:avLst/>
              </a:prstGeom>
              <a:blipFill>
                <a:blip r:embed="rId15"/>
                <a:stretch>
                  <a:fillRect b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对象 105"/>
              <p:cNvSpPr txBox="1"/>
              <p:nvPr/>
            </p:nvSpPr>
            <p:spPr bwMode="auto">
              <a:xfrm>
                <a:off x="6722680" y="2597006"/>
                <a:ext cx="509588" cy="460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6" name="对象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2680" y="2597006"/>
                <a:ext cx="509588" cy="460375"/>
              </a:xfrm>
              <a:prstGeom prst="rect">
                <a:avLst/>
              </a:prstGeom>
              <a:blipFill>
                <a:blip r:embed="rId16"/>
                <a:stretch>
                  <a:fillRect l="-1205" b="-13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61"/>
          <p:cNvSpPr>
            <a:spLocks noChangeArrowheads="1"/>
          </p:cNvSpPr>
          <p:nvPr/>
        </p:nvSpPr>
        <p:spPr bwMode="auto">
          <a:xfrm>
            <a:off x="521172" y="1211930"/>
            <a:ext cx="35963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</a:rPr>
              <a:t>Solid: SU(2) (1D lattice)</a:t>
            </a:r>
          </a:p>
        </p:txBody>
      </p:sp>
      <p:sp>
        <p:nvSpPr>
          <p:cNvPr id="109" name="Rectangle 61"/>
          <p:cNvSpPr>
            <a:spLocks noChangeArrowheads="1"/>
          </p:cNvSpPr>
          <p:nvPr/>
        </p:nvSpPr>
        <p:spPr bwMode="auto">
          <a:xfrm>
            <a:off x="424260" y="3697835"/>
            <a:ext cx="384557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</a:rPr>
              <a:t>Cold fermions </a:t>
            </a:r>
            <a:r>
              <a:rPr lang="en-US" altLang="zh-CN" sz="2200" b="0" dirty="0" err="1">
                <a:solidFill>
                  <a:srgbClr val="0000CC"/>
                </a:solidFill>
                <a:latin typeface="Tahoma" pitchFamily="34" charset="0"/>
              </a:rPr>
              <a:t>Sp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</a:rPr>
              <a:t>(4)/SO(5) (2D lattice)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utoShape 60"/>
          <p:cNvSpPr>
            <a:spLocks noChangeArrowheads="1"/>
          </p:cNvSpPr>
          <p:nvPr/>
        </p:nvSpPr>
        <p:spPr bwMode="auto">
          <a:xfrm>
            <a:off x="627537" y="4587768"/>
            <a:ext cx="7570425" cy="1673596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20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305800" cy="455613"/>
          </a:xfrm>
        </p:spPr>
        <p:txBody>
          <a:bodyPr/>
          <a:lstStyle/>
          <a:p>
            <a:pPr eaLnBrk="1" hangingPunct="1"/>
            <a:r>
              <a:rPr lang="en-US" altLang="zh-CN" sz="2600" u="sng" dirty="0">
                <a:solidFill>
                  <a:schemeClr val="tx1"/>
                </a:solidFill>
                <a:latin typeface="Tahoma" pitchFamily="34" charset="0"/>
                <a:ea typeface="宋体" pitchFamily="2" charset="-122"/>
                <a:sym typeface="Wingdings" pitchFamily="2" charset="2"/>
              </a:rPr>
              <a:t>SU(2N), </a:t>
            </a:r>
            <a:r>
              <a:rPr lang="en-US" altLang="zh-CN" sz="2600" u="sng" dirty="0" err="1">
                <a:solidFill>
                  <a:schemeClr val="tx1"/>
                </a:solidFill>
                <a:latin typeface="Tahoma" pitchFamily="34" charset="0"/>
                <a:ea typeface="宋体" pitchFamily="2" charset="-122"/>
                <a:sym typeface="Wingdings" pitchFamily="2" charset="2"/>
              </a:rPr>
              <a:t>Sp</a:t>
            </a:r>
            <a:r>
              <a:rPr lang="en-US" altLang="zh-CN" sz="2600" u="sng" dirty="0">
                <a:solidFill>
                  <a:schemeClr val="tx1"/>
                </a:solidFill>
                <a:latin typeface="Tahoma" pitchFamily="34" charset="0"/>
                <a:ea typeface="宋体" pitchFamily="2" charset="-122"/>
                <a:sym typeface="Wingdings" pitchFamily="2" charset="2"/>
              </a:rPr>
              <a:t>(2N) (2N=2S+1) </a:t>
            </a:r>
            <a:endParaRPr lang="en-US" altLang="zh-CN" sz="2600" u="sng" dirty="0">
              <a:solidFill>
                <a:schemeClr val="tx1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8677" name="Text Box 54"/>
          <p:cNvSpPr txBox="1">
            <a:spLocks noChangeArrowheads="1"/>
          </p:cNvSpPr>
          <p:nvPr/>
        </p:nvSpPr>
        <p:spPr bwMode="auto">
          <a:xfrm>
            <a:off x="654690" y="2896715"/>
            <a:ext cx="73951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 Alkaline-earth fermions: 2N equivalent components </a:t>
            </a:r>
            <a:endParaRPr lang="en-US" altLang="zh-CN" sz="2200" b="0" dirty="0">
              <a:solidFill>
                <a:srgbClr val="0000FF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8680" name="Text Box 2"/>
          <p:cNvSpPr txBox="1">
            <a:spLocks noChangeArrowheads="1"/>
          </p:cNvSpPr>
          <p:nvPr/>
        </p:nvSpPr>
        <p:spPr bwMode="auto">
          <a:xfrm>
            <a:off x="671067" y="3572964"/>
            <a:ext cx="663688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 Alkali fermions: spin-dependent interactions; SU(2N) symmetry is not generic.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635451" y="1540941"/>
            <a:ext cx="1536200" cy="1123346"/>
            <a:chOff x="6722680" y="3429000"/>
            <a:chExt cx="1075340" cy="806505"/>
          </a:xfrm>
        </p:grpSpPr>
        <p:sp>
          <p:nvSpPr>
            <p:cNvPr id="2" name="矩形 1"/>
            <p:cNvSpPr/>
            <p:nvPr/>
          </p:nvSpPr>
          <p:spPr bwMode="auto">
            <a:xfrm>
              <a:off x="6722680" y="3429000"/>
              <a:ext cx="268835" cy="2688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1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6991515" y="3429000"/>
              <a:ext cx="268835" cy="2688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1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7260350" y="3429000"/>
              <a:ext cx="268835" cy="2688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1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7529185" y="3429000"/>
              <a:ext cx="268835" cy="2688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1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722680" y="3697835"/>
              <a:ext cx="268835" cy="2688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1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991515" y="3697835"/>
              <a:ext cx="268835" cy="2688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1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7260350" y="3697835"/>
              <a:ext cx="268835" cy="2688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1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529185" y="3697835"/>
              <a:ext cx="268835" cy="2688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1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722680" y="3966670"/>
              <a:ext cx="268835" cy="2688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1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6991515" y="3966670"/>
              <a:ext cx="268835" cy="2688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1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7260350" y="3966670"/>
              <a:ext cx="268835" cy="2688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1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7529185" y="3966670"/>
              <a:ext cx="268835" cy="26883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200" b="1" i="0" u="none" strike="noStrike" cap="none" normalizeH="0" baseline="0">
                <a:ln>
                  <a:noFill/>
                </a:ln>
                <a:solidFill>
                  <a:srgbClr val="0000CC"/>
                </a:solidFill>
                <a:effectLst/>
                <a:latin typeface="Tahoma" pitchFamily="34" charset="0"/>
              </a:endParaRPr>
            </a:p>
          </p:txBody>
        </p:sp>
      </p:grpSp>
      <p:cxnSp>
        <p:nvCxnSpPr>
          <p:cNvPr id="5" name="直接箭头连接符 4"/>
          <p:cNvCxnSpPr/>
          <p:nvPr/>
        </p:nvCxnSpPr>
        <p:spPr bwMode="auto">
          <a:xfrm>
            <a:off x="3646978" y="1363320"/>
            <a:ext cx="1536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>
            <a:off x="3323250" y="1540940"/>
            <a:ext cx="0" cy="11506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Rectangle 59"/>
          <p:cNvSpPr>
            <a:spLocks noChangeArrowheads="1"/>
          </p:cNvSpPr>
          <p:nvPr/>
        </p:nvSpPr>
        <p:spPr bwMode="auto">
          <a:xfrm>
            <a:off x="3704545" y="932675"/>
            <a:ext cx="1597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0000CC"/>
                </a:solidFill>
                <a:latin typeface="Tahoma" pitchFamily="34" charset="0"/>
              </a:rPr>
              <a:t>Large S</a:t>
            </a:r>
          </a:p>
        </p:txBody>
      </p:sp>
      <p:sp>
        <p:nvSpPr>
          <p:cNvPr id="36" name="Rectangle 59"/>
          <p:cNvSpPr>
            <a:spLocks noChangeArrowheads="1"/>
          </p:cNvSpPr>
          <p:nvPr/>
        </p:nvSpPr>
        <p:spPr bwMode="auto">
          <a:xfrm rot="16200000">
            <a:off x="2068783" y="1723691"/>
            <a:ext cx="1597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200" dirty="0">
                <a:solidFill>
                  <a:srgbClr val="FF0000"/>
                </a:solidFill>
                <a:latin typeface="Tahoma" pitchFamily="34" charset="0"/>
              </a:rPr>
              <a:t>Large N</a:t>
            </a:r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704347" y="4726438"/>
            <a:ext cx="7345467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 The next high symmetry: </a:t>
            </a:r>
            <a:r>
              <a:rPr lang="en-US" altLang="zh-CN" sz="2200" b="0" dirty="0" err="1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symplectic</a:t>
            </a:r>
            <a:r>
              <a:rPr lang="en-US" altLang="zh-CN" sz="2200" b="0" dirty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 symmetry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                        SU(2N) 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  <a:sym typeface="Wingdings" panose="05000000000000000000" pitchFamily="2" charset="2"/>
              </a:rPr>
              <a:t> </a:t>
            </a:r>
            <a:r>
              <a:rPr lang="en-US" altLang="zh-CN" sz="2200" b="0" dirty="0" err="1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Sp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(2N)  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 Good properties under time-reversal transformation.  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64ACB78-5479-4063-9DA7-47AEFC9DD566}" type="slidenum">
              <a:rPr lang="en-US" altLang="zh-CN" sz="1400" smtClean="0">
                <a:solidFill>
                  <a:srgbClr val="000000"/>
                </a:solidFill>
                <a:latin typeface="Tahoma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63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1E895-1A5E-6F63-FC74-14D9FCA6D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5">
            <a:extLst>
              <a:ext uri="{FF2B5EF4-FFF2-40B4-BE49-F238E27FC236}">
                <a16:creationId xmlns:a16="http://schemas.microsoft.com/office/drawing/2014/main" id="{51550C59-DCF9-4FE5-C44D-F45B14047FB1}"/>
              </a:ext>
            </a:extLst>
          </p:cNvPr>
          <p:cNvSpPr/>
          <p:nvPr/>
        </p:nvSpPr>
        <p:spPr>
          <a:xfrm>
            <a:off x="490797" y="4718580"/>
            <a:ext cx="2737028" cy="1552390"/>
          </a:xfrm>
          <a:prstGeom prst="ellipse">
            <a:avLst/>
          </a:prstGeom>
          <a:solidFill>
            <a:srgbClr val="FBFE7E"/>
          </a:solidFill>
          <a:ln w="38100">
            <a:noFill/>
          </a:ln>
          <a:effectLst>
            <a:glow rad="101600">
              <a:srgbClr val="FFC000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7A7179B8-C53A-5E3F-E1CB-C77712DFB8B2}"/>
              </a:ext>
            </a:extLst>
          </p:cNvPr>
          <p:cNvSpPr/>
          <p:nvPr/>
        </p:nvSpPr>
        <p:spPr>
          <a:xfrm>
            <a:off x="5877770" y="4657960"/>
            <a:ext cx="2930191" cy="1682010"/>
          </a:xfrm>
          <a:prstGeom prst="ellipse">
            <a:avLst/>
          </a:prstGeom>
          <a:solidFill>
            <a:srgbClr val="FBFE7E"/>
          </a:solidFill>
          <a:ln w="38100">
            <a:noFill/>
          </a:ln>
          <a:effectLst>
            <a:glow rad="101600">
              <a:srgbClr val="FFC000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DE1B477E-B27B-41AF-9ED2-49A85546887C}"/>
              </a:ext>
            </a:extLst>
          </p:cNvPr>
          <p:cNvSpPr/>
          <p:nvPr/>
        </p:nvSpPr>
        <p:spPr>
          <a:xfrm>
            <a:off x="2962973" y="548625"/>
            <a:ext cx="2737028" cy="1552390"/>
          </a:xfrm>
          <a:prstGeom prst="ellipse">
            <a:avLst/>
          </a:prstGeom>
          <a:solidFill>
            <a:srgbClr val="FBFE7E"/>
          </a:solidFill>
          <a:ln w="38100">
            <a:noFill/>
          </a:ln>
          <a:effectLst>
            <a:glow rad="101600">
              <a:srgbClr val="FFC000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2" name="Text Box 26">
            <a:extLst>
              <a:ext uri="{FF2B5EF4-FFF2-40B4-BE49-F238E27FC236}">
                <a16:creationId xmlns:a16="http://schemas.microsoft.com/office/drawing/2014/main" id="{674734A6-F86A-CCBC-567D-F1FD9B51F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015" y="971080"/>
            <a:ext cx="245818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SO(5)/</a:t>
            </a: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Sp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(4), SO(7), and G2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Text Box 26">
            <a:extLst>
              <a:ext uri="{FF2B5EF4-FFF2-40B4-BE49-F238E27FC236}">
                <a16:creationId xmlns:a16="http://schemas.microsoft.com/office/drawing/2014/main" id="{BF534A41-38B6-88B4-AC47-19A8FFD4D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884" y="5139794"/>
            <a:ext cx="262261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3250A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SU(N) Hubbard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3250A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Model </a:t>
            </a: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6CB2A598-331E-5731-F3E8-EB12F57E7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41" y="5288624"/>
            <a:ext cx="22094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Quatetting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3DFF3B67-3659-EF4D-5C94-6A297F5B2435}"/>
              </a:ext>
            </a:extLst>
          </p:cNvPr>
          <p:cNvSpPr/>
          <p:nvPr/>
        </p:nvSpPr>
        <p:spPr>
          <a:xfrm>
            <a:off x="3032601" y="2913987"/>
            <a:ext cx="2921979" cy="1660561"/>
          </a:xfrm>
          <a:prstGeom prst="ellipse">
            <a:avLst/>
          </a:prstGeom>
          <a:solidFill>
            <a:srgbClr val="FBFE7E"/>
          </a:solidFill>
          <a:ln w="38100">
            <a:noFill/>
          </a:ln>
          <a:effectLst>
            <a:glow rad="101600">
              <a:srgbClr val="FFC000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9" name="Text Box 26">
            <a:extLst>
              <a:ext uri="{FF2B5EF4-FFF2-40B4-BE49-F238E27FC236}">
                <a16:creationId xmlns:a16="http://schemas.microsoft.com/office/drawing/2014/main" id="{DAE7F484-5686-6184-32E2-061FFF59D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6268" y="3359415"/>
            <a:ext cx="276708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t>High symmetry fermion systems</a:t>
            </a: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EBA5AB4F-A6C0-0FE6-B802-EB1C9F4940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4712" y="2200037"/>
            <a:ext cx="0" cy="59719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66CA54C4-E89B-D11D-466B-A1C69857FC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32556" y="4119206"/>
            <a:ext cx="605399" cy="52735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B8A3676C-7BC4-FE3A-9FCC-4D053D852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9226" y="4120468"/>
            <a:ext cx="630526" cy="52735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2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ahoma" panose="020B0604030504040204" pitchFamily="34" charset="0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13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D266E-5B39-41A1-9A11-5EFB6A4D5BBB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30723" name="AutoShape 55"/>
          <p:cNvSpPr>
            <a:spLocks noChangeArrowheads="1"/>
          </p:cNvSpPr>
          <p:nvPr/>
        </p:nvSpPr>
        <p:spPr bwMode="auto">
          <a:xfrm>
            <a:off x="955245" y="2083903"/>
            <a:ext cx="6573939" cy="884237"/>
          </a:xfrm>
          <a:prstGeom prst="roundRect">
            <a:avLst>
              <a:gd name="adj" fmla="val 16667"/>
            </a:avLst>
          </a:prstGeom>
          <a:solidFill>
            <a:srgbClr val="00FF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200">
              <a:solidFill>
                <a:srgbClr val="0000CC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574675"/>
          </a:xfrm>
        </p:spPr>
        <p:txBody>
          <a:bodyPr/>
          <a:lstStyle/>
          <a:p>
            <a:pPr eaLnBrk="1" hangingPunct="1"/>
            <a:r>
              <a:rPr lang="en-US" altLang="zh-CN" sz="2400" u="sng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Spin-3/2: </a:t>
            </a:r>
            <a:r>
              <a:rPr lang="en-US" altLang="zh-CN" sz="2400" b="1" u="sng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Hidden symmetry</a:t>
            </a:r>
            <a:r>
              <a:rPr lang="en-US" altLang="zh-CN" sz="2400" u="sng" dirty="0">
                <a:solidFill>
                  <a:schemeClr val="tx1"/>
                </a:solidFill>
                <a:latin typeface="Tahoma" pitchFamily="34" charset="0"/>
                <a:ea typeface="宋体" pitchFamily="2" charset="-122"/>
              </a:rPr>
              <a:t>!</a:t>
            </a:r>
          </a:p>
        </p:txBody>
      </p:sp>
      <p:sp>
        <p:nvSpPr>
          <p:cNvPr id="30725" name="Text Box 11"/>
          <p:cNvSpPr txBox="1">
            <a:spLocks noChangeArrowheads="1"/>
          </p:cNvSpPr>
          <p:nvPr/>
        </p:nvSpPr>
        <p:spPr bwMode="auto">
          <a:xfrm>
            <a:off x="955246" y="2129940"/>
            <a:ext cx="6573939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100" dirty="0" err="1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Sp</a:t>
            </a:r>
            <a:r>
              <a:rPr lang="en-US" altLang="zh-CN" sz="210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(4) (SO(5))</a:t>
            </a:r>
            <a:r>
              <a:rPr lang="en-US" altLang="zh-CN" sz="21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 without fine tuning regardless of dimensionality, particle density, and lattice geometry!         </a:t>
            </a:r>
          </a:p>
        </p:txBody>
      </p:sp>
      <p:sp>
        <p:nvSpPr>
          <p:cNvPr id="30726" name="Rectangle 39"/>
          <p:cNvSpPr>
            <a:spLocks noChangeArrowheads="1"/>
          </p:cNvSpPr>
          <p:nvPr/>
        </p:nvSpPr>
        <p:spPr bwMode="auto">
          <a:xfrm>
            <a:off x="1351561" y="3190195"/>
            <a:ext cx="662621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endParaRPr lang="en-US" altLang="zh-CN" sz="1200" dirty="0">
              <a:latin typeface="Tahoma" pitchFamily="34" charset="0"/>
              <a:ea typeface="宋体" pitchFamily="2" charset="-122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000" b="0" dirty="0" err="1">
                <a:latin typeface="Tahoma" pitchFamily="34" charset="0"/>
                <a:ea typeface="宋体" pitchFamily="2" charset="-122"/>
              </a:rPr>
              <a:t>Sp</a:t>
            </a:r>
            <a:r>
              <a:rPr lang="en-US" altLang="zh-CN" sz="2000" b="0" dirty="0">
                <a:latin typeface="Tahoma" pitchFamily="34" charset="0"/>
                <a:ea typeface="宋体" pitchFamily="2" charset="-122"/>
              </a:rPr>
              <a:t>(4) in spin 3/2 systems </a:t>
            </a:r>
            <a:r>
              <a:rPr lang="en-US" altLang="zh-CN" sz="2000" b="0" dirty="0">
                <a:latin typeface="Tahoma" pitchFamily="34" charset="0"/>
                <a:ea typeface="宋体" pitchFamily="2" charset="-122"/>
                <a:sym typeface="Wingdings" pitchFamily="2" charset="2"/>
              </a:rPr>
              <a:t> SU(2) in spin ½ systems</a:t>
            </a:r>
            <a:endParaRPr lang="en-US" altLang="zh-CN" sz="2000" b="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727" name="Text Box 50"/>
          <p:cNvSpPr txBox="1">
            <a:spLocks noChangeArrowheads="1"/>
          </p:cNvSpPr>
          <p:nvPr/>
        </p:nvSpPr>
        <p:spPr bwMode="auto">
          <a:xfrm>
            <a:off x="955245" y="1239915"/>
            <a:ext cx="6324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0" baseline="3000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  </a:t>
            </a:r>
            <a:r>
              <a:rPr lang="en-US" altLang="zh-CN" sz="22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Spin 3/2 atoms:</a:t>
            </a:r>
            <a:r>
              <a:rPr lang="en-US" altLang="zh-CN" sz="2200" b="0" dirty="0"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200" b="0" baseline="30000" dirty="0">
                <a:latin typeface="Tahoma" pitchFamily="34" charset="0"/>
                <a:ea typeface="宋体" pitchFamily="2" charset="-122"/>
              </a:rPr>
              <a:t>132</a:t>
            </a:r>
            <a:r>
              <a:rPr lang="en-US" altLang="zh-CN" sz="2200" b="0" dirty="0">
                <a:latin typeface="Tahoma" pitchFamily="34" charset="0"/>
                <a:ea typeface="宋体" pitchFamily="2" charset="-122"/>
              </a:rPr>
              <a:t>Cs, </a:t>
            </a:r>
            <a:r>
              <a:rPr lang="en-US" altLang="zh-CN" sz="2200" b="0" baseline="30000" dirty="0">
                <a:latin typeface="Tahoma" pitchFamily="34" charset="0"/>
                <a:ea typeface="宋体" pitchFamily="2" charset="-122"/>
              </a:rPr>
              <a:t>9</a:t>
            </a:r>
            <a:r>
              <a:rPr lang="en-US" altLang="zh-CN" sz="2200" b="0" dirty="0">
                <a:latin typeface="Tahoma" pitchFamily="34" charset="0"/>
                <a:ea typeface="宋体" pitchFamily="2" charset="-122"/>
              </a:rPr>
              <a:t>Be, </a:t>
            </a:r>
            <a:r>
              <a:rPr lang="en-US" altLang="zh-CN" sz="2200" b="0" baseline="30000" dirty="0">
                <a:latin typeface="Tahoma" pitchFamily="34" charset="0"/>
                <a:ea typeface="宋体" pitchFamily="2" charset="-122"/>
              </a:rPr>
              <a:t>135</a:t>
            </a:r>
            <a:r>
              <a:rPr lang="en-US" altLang="zh-CN" sz="2200" b="0" dirty="0">
                <a:latin typeface="Tahoma" pitchFamily="34" charset="0"/>
                <a:ea typeface="宋体" pitchFamily="2" charset="-122"/>
              </a:rPr>
              <a:t>Ba, </a:t>
            </a:r>
            <a:r>
              <a:rPr lang="en-US" altLang="zh-CN" sz="2200" b="0" baseline="30000" dirty="0">
                <a:latin typeface="Tahoma" pitchFamily="34" charset="0"/>
                <a:ea typeface="宋体" pitchFamily="2" charset="-122"/>
              </a:rPr>
              <a:t>137</a:t>
            </a:r>
            <a:r>
              <a:rPr lang="en-US" altLang="zh-CN" sz="2200" b="0" dirty="0">
                <a:latin typeface="Tahoma" pitchFamily="34" charset="0"/>
                <a:ea typeface="宋体" pitchFamily="2" charset="-122"/>
              </a:rPr>
              <a:t>Ba, </a:t>
            </a:r>
            <a:r>
              <a:rPr lang="en-US" altLang="zh-CN" sz="2200" b="0" baseline="30000" dirty="0">
                <a:latin typeface="Tahoma" pitchFamily="34" charset="0"/>
                <a:ea typeface="宋体" pitchFamily="2" charset="-122"/>
              </a:rPr>
              <a:t>201</a:t>
            </a:r>
            <a:r>
              <a:rPr lang="en-US" altLang="zh-CN" sz="2200" b="0" dirty="0">
                <a:latin typeface="Tahoma" pitchFamily="34" charset="0"/>
                <a:ea typeface="宋体" pitchFamily="2" charset="-122"/>
              </a:rPr>
              <a:t>Hg.</a:t>
            </a:r>
            <a:endParaRPr lang="en-US" altLang="zh-CN" sz="2000" b="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728" name="Text Box 47"/>
          <p:cNvSpPr txBox="1">
            <a:spLocks noChangeArrowheads="1"/>
          </p:cNvSpPr>
          <p:nvPr/>
        </p:nvSpPr>
        <p:spPr bwMode="auto">
          <a:xfrm>
            <a:off x="955245" y="4144658"/>
            <a:ext cx="718842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1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1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SU(4) symmetry </a:t>
            </a:r>
            <a:r>
              <a:rPr lang="en-US" altLang="zh-CN" sz="21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  <a:sym typeface="Wingdings" panose="05000000000000000000" pitchFamily="2" charset="2"/>
              </a:rPr>
              <a:t></a:t>
            </a:r>
            <a:r>
              <a:rPr lang="en-US" altLang="zh-CN" sz="21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 spin-independent interactions</a:t>
            </a:r>
          </a:p>
        </p:txBody>
      </p:sp>
      <p:sp>
        <p:nvSpPr>
          <p:cNvPr id="30729" name="Text Box 47"/>
          <p:cNvSpPr txBox="1">
            <a:spLocks noChangeArrowheads="1"/>
          </p:cNvSpPr>
          <p:nvPr/>
        </p:nvSpPr>
        <p:spPr bwMode="auto">
          <a:xfrm>
            <a:off x="955245" y="4946151"/>
            <a:ext cx="718842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1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100" b="0" dirty="0">
                <a:solidFill>
                  <a:srgbClr val="0000CC"/>
                </a:solidFill>
                <a:latin typeface="Tahoma" pitchFamily="34" charset="0"/>
                <a:ea typeface="宋体" pitchFamily="2" charset="-122"/>
              </a:rPr>
              <a:t>High symmetries: unification of competing orders; description of strong fluctuations, etc.  </a:t>
            </a:r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3226020" y="6237968"/>
            <a:ext cx="4572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b="0" dirty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C. Wu et al. Phys. Rev. </a:t>
            </a:r>
            <a:r>
              <a:rPr lang="en-US" altLang="zh-CN" sz="1400" b="0" dirty="0" err="1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Lett</a:t>
            </a:r>
            <a:r>
              <a:rPr lang="en-US" altLang="zh-CN" sz="1400" b="0" dirty="0">
                <a:solidFill>
                  <a:srgbClr val="000000"/>
                </a:solidFill>
                <a:latin typeface="Tahoma" pitchFamily="34" charset="0"/>
                <a:ea typeface="宋体" pitchFamily="2" charset="-122"/>
              </a:rPr>
              <a:t>. 91, 186402 (2003).</a:t>
            </a:r>
            <a:endParaRPr lang="en-US" altLang="zh-CN" sz="2200" dirty="0">
              <a:solidFill>
                <a:srgbClr val="0000CC"/>
              </a:solidFill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200" b="1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200" b="1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 smtClean="0">
            <a:ln>
              <a:noFill/>
            </a:ln>
            <a:solidFill>
              <a:srgbClr val="0000C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45324</TotalTime>
  <Words>7916</Words>
  <Application>Microsoft Office PowerPoint</Application>
  <PresentationFormat>全屏显示(4:3)</PresentationFormat>
  <Paragraphs>877</Paragraphs>
  <Slides>56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9" baseType="lpstr">
      <vt:lpstr>Lucida Blackletter</vt:lpstr>
      <vt:lpstr>宋体</vt:lpstr>
      <vt:lpstr>Microsoft yaHei</vt:lpstr>
      <vt:lpstr>Arial</vt:lpstr>
      <vt:lpstr>Calibri</vt:lpstr>
      <vt:lpstr>Calibri Light</vt:lpstr>
      <vt:lpstr>Cambria</vt:lpstr>
      <vt:lpstr>Cambria Math</vt:lpstr>
      <vt:lpstr>Symbol</vt:lpstr>
      <vt:lpstr>Tahoma</vt:lpstr>
      <vt:lpstr>Times New Roman</vt:lpstr>
      <vt:lpstr>Wingdings</vt:lpstr>
      <vt:lpstr>Default Design</vt:lpstr>
      <vt:lpstr>2_Default Design</vt:lpstr>
      <vt:lpstr>4_Default Design</vt:lpstr>
      <vt:lpstr>5_Default Design</vt:lpstr>
      <vt:lpstr>Office Theme</vt:lpstr>
      <vt:lpstr>6_Default Design</vt:lpstr>
      <vt:lpstr>7_Default Design</vt:lpstr>
      <vt:lpstr>8_Default Design</vt:lpstr>
      <vt:lpstr>11_Default Design</vt:lpstr>
      <vt:lpstr>Equation</vt:lpstr>
      <vt:lpstr>公式</vt:lpstr>
      <vt:lpstr>PowerPoint 演示文稿</vt:lpstr>
      <vt:lpstr>PowerPoint 演示文稿</vt:lpstr>
      <vt:lpstr>PowerPoint 演示文稿</vt:lpstr>
      <vt:lpstr>Large S in transition metal oxides - classic  </vt:lpstr>
      <vt:lpstr>Cold fermions: large N enhanced fluctuations!</vt:lpstr>
      <vt:lpstr>Two views of a quartet -- weights</vt:lpstr>
      <vt:lpstr>SU(2N), Sp(2N) (2N=2S+1) </vt:lpstr>
      <vt:lpstr>PowerPoint 演示文稿</vt:lpstr>
      <vt:lpstr>Spin-3/2: Hidden symmetry!</vt:lpstr>
      <vt:lpstr>Spin-3/2 Hubbard model in optical lattices</vt:lpstr>
      <vt:lpstr>What is Sp(4)(SO(5)) group?</vt:lpstr>
      <vt:lpstr>spin-3/2 algebra                                  </vt:lpstr>
      <vt:lpstr>Hidden conserved quantities: spin-octupoles                 </vt:lpstr>
      <vt:lpstr>SO(8) algebra = SO_A(7)+7-vector</vt:lpstr>
      <vt:lpstr>Unify AF, SC, CDW with exact symmetries </vt:lpstr>
      <vt:lpstr>“Unifications” – power of the group theory</vt:lpstr>
      <vt:lpstr>Grand Unification of 21 orders (adjoint of SO(7)) </vt:lpstr>
      <vt:lpstr>PowerPoint 演示文稿</vt:lpstr>
      <vt:lpstr>Octonion and G_2 </vt:lpstr>
      <vt:lpstr>G2, SO(7)-A, SO(7)-B</vt:lpstr>
      <vt:lpstr>PowerPoint 演示文稿</vt:lpstr>
      <vt:lpstr>PowerPoint 演示文稿</vt:lpstr>
      <vt:lpstr>PowerPoint 演示文稿</vt:lpstr>
      <vt:lpstr>Multi-particle states</vt:lpstr>
      <vt:lpstr>Many-body physics of multi-particle order</vt:lpstr>
      <vt:lpstr>1+1D Renormalization group study </vt:lpstr>
      <vt:lpstr>Two-band model: pairing v.s. Quartetting </vt:lpstr>
      <vt:lpstr>Ising transition: relative phase θ_-</vt:lpstr>
      <vt:lpstr>The quartetting phase – superfluid v.s. normal</vt:lpstr>
      <vt:lpstr>The singlet pairing phase</vt:lpstr>
      <vt:lpstr>Color magnetism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SU(6): quantum phase transitions</vt:lpstr>
      <vt:lpstr>PowerPoint 演示文稿</vt:lpstr>
      <vt:lpstr>PowerPoint 演示文稿</vt:lpstr>
      <vt:lpstr>Convergence of itinerancy and locality</vt:lpstr>
      <vt:lpstr>PowerPoint 演示文稿</vt:lpstr>
      <vt:lpstr>PowerPoint 演示文稿</vt:lpstr>
      <vt:lpstr>Alice string and SO(4) Cheshire charge</vt:lpstr>
      <vt:lpstr>g2&lt;0: s-wave quintet (Spair=2) pairing</vt:lpstr>
      <vt:lpstr>Superfluids with spin: half-quantum vortex (HQV)</vt:lpstr>
      <vt:lpstr>HQV as Alice string  (3He-A phase)</vt:lpstr>
      <vt:lpstr>A pair of HQV or HQV loop</vt:lpstr>
      <vt:lpstr>SO(2) Cheshire charge (3He-A)</vt:lpstr>
      <vt:lpstr>Spin conservation by Cheshire charge (3He-A)</vt:lpstr>
      <vt:lpstr>Quintet pairing as a non-Abelian generalization </vt:lpstr>
      <vt:lpstr>SU(2) Berry phase</vt:lpstr>
      <vt:lpstr>Non-Abelian Cheshire charge</vt:lpstr>
      <vt:lpstr>Entanglement through non-Abelian Cheshire charge!</vt:lpstr>
      <vt:lpstr>More details</vt:lpstr>
      <vt:lpstr>Triality and supersymmetry in (1+1)D</vt:lpstr>
      <vt:lpstr>Lattice reminiscence in (1+1)D</vt:lpstr>
    </vt:vector>
  </TitlesOfParts>
  <Company>physics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 -  Dynamic generation of spin-orbit coupling</dc:title>
  <dc:creator>cwu</dc:creator>
  <cp:lastModifiedBy>Congjun WU 吴从军</cp:lastModifiedBy>
  <cp:revision>4734</cp:revision>
  <dcterms:created xsi:type="dcterms:W3CDTF">2004-12-21T01:17:18Z</dcterms:created>
  <dcterms:modified xsi:type="dcterms:W3CDTF">2024-12-06T00:14:19Z</dcterms:modified>
</cp:coreProperties>
</file>