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5.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6.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7.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8.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9.xml" ContentType="application/vnd.openxmlformats-officedocument.theme+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theme/theme10.xml" ContentType="application/vnd.openxmlformats-officedocument.theme+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11.xml" ContentType="application/vnd.openxmlformats-officedocument.theme+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12.xml" ContentType="application/vnd.openxmlformats-officedocument.theme+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theme/theme13.xml" ContentType="application/vnd.openxmlformats-officedocument.theme+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8631" r:id="rId1"/>
    <p:sldMasterId id="2147488854" r:id="rId2"/>
    <p:sldMasterId id="2147488910" r:id="rId3"/>
    <p:sldMasterId id="2147489002" r:id="rId4"/>
    <p:sldMasterId id="2147489028" r:id="rId5"/>
    <p:sldMasterId id="2147489055" r:id="rId6"/>
    <p:sldMasterId id="2147489069" r:id="rId7"/>
    <p:sldMasterId id="2147489110" r:id="rId8"/>
    <p:sldMasterId id="2147489123" r:id="rId9"/>
    <p:sldMasterId id="2147489136" r:id="rId10"/>
    <p:sldMasterId id="2147489149" r:id="rId11"/>
    <p:sldMasterId id="2147489161" r:id="rId12"/>
    <p:sldMasterId id="2147489174" r:id="rId13"/>
    <p:sldMasterId id="2147489187" r:id="rId14"/>
  </p:sldMasterIdLst>
  <p:notesMasterIdLst>
    <p:notesMasterId r:id="rId48"/>
  </p:notesMasterIdLst>
  <p:handoutMasterIdLst>
    <p:handoutMasterId r:id="rId49"/>
  </p:handoutMasterIdLst>
  <p:sldIdLst>
    <p:sldId id="905" r:id="rId15"/>
    <p:sldId id="1099" r:id="rId16"/>
    <p:sldId id="1098" r:id="rId17"/>
    <p:sldId id="1065" r:id="rId18"/>
    <p:sldId id="1073" r:id="rId19"/>
    <p:sldId id="1076" r:id="rId20"/>
    <p:sldId id="1091" r:id="rId21"/>
    <p:sldId id="1117" r:id="rId22"/>
    <p:sldId id="1075" r:id="rId23"/>
    <p:sldId id="1118" r:id="rId24"/>
    <p:sldId id="1100" r:id="rId25"/>
    <p:sldId id="1083" r:id="rId26"/>
    <p:sldId id="1084" r:id="rId27"/>
    <p:sldId id="1071" r:id="rId28"/>
    <p:sldId id="1072" r:id="rId29"/>
    <p:sldId id="1101" r:id="rId30"/>
    <p:sldId id="1119" r:id="rId31"/>
    <p:sldId id="1096" r:id="rId32"/>
    <p:sldId id="1110" r:id="rId33"/>
    <p:sldId id="1093" r:id="rId34"/>
    <p:sldId id="1112" r:id="rId35"/>
    <p:sldId id="1114" r:id="rId36"/>
    <p:sldId id="1115" r:id="rId37"/>
    <p:sldId id="1120" r:id="rId38"/>
    <p:sldId id="1103" r:id="rId39"/>
    <p:sldId id="1104" r:id="rId40"/>
    <p:sldId id="1105" r:id="rId41"/>
    <p:sldId id="1106" r:id="rId42"/>
    <p:sldId id="1121" r:id="rId43"/>
    <p:sldId id="1032" r:id="rId44"/>
    <p:sldId id="1085" r:id="rId45"/>
    <p:sldId id="1086" r:id="rId46"/>
    <p:sldId id="1122" r:id="rId47"/>
  </p:sldIdLst>
  <p:sldSz cx="9144000" cy="6858000" type="screen4x3"/>
  <p:notesSz cx="7099300" cy="10234613"/>
  <p:defaultTextStyle>
    <a:defPPr>
      <a:defRPr lang="en-US"/>
    </a:defPPr>
    <a:lvl1pPr algn="ctr" rtl="0" fontAlgn="base">
      <a:spcBef>
        <a:spcPct val="0"/>
      </a:spcBef>
      <a:spcAft>
        <a:spcPct val="0"/>
      </a:spcAft>
      <a:defRPr sz="2200" b="1" kern="1200">
        <a:solidFill>
          <a:srgbClr val="0000CC"/>
        </a:solidFill>
        <a:latin typeface="Tahoma" pitchFamily="34" charset="0"/>
        <a:ea typeface="+mn-ea"/>
        <a:cs typeface="+mn-cs"/>
      </a:defRPr>
    </a:lvl1pPr>
    <a:lvl2pPr marL="457200" algn="ctr" rtl="0" fontAlgn="base">
      <a:spcBef>
        <a:spcPct val="0"/>
      </a:spcBef>
      <a:spcAft>
        <a:spcPct val="0"/>
      </a:spcAft>
      <a:defRPr sz="2200" b="1" kern="1200">
        <a:solidFill>
          <a:srgbClr val="0000CC"/>
        </a:solidFill>
        <a:latin typeface="Tahoma" pitchFamily="34" charset="0"/>
        <a:ea typeface="+mn-ea"/>
        <a:cs typeface="+mn-cs"/>
      </a:defRPr>
    </a:lvl2pPr>
    <a:lvl3pPr marL="914400" algn="ctr" rtl="0" fontAlgn="base">
      <a:spcBef>
        <a:spcPct val="0"/>
      </a:spcBef>
      <a:spcAft>
        <a:spcPct val="0"/>
      </a:spcAft>
      <a:defRPr sz="2200" b="1" kern="1200">
        <a:solidFill>
          <a:srgbClr val="0000CC"/>
        </a:solidFill>
        <a:latin typeface="Tahoma" pitchFamily="34" charset="0"/>
        <a:ea typeface="+mn-ea"/>
        <a:cs typeface="+mn-cs"/>
      </a:defRPr>
    </a:lvl3pPr>
    <a:lvl4pPr marL="1371600" algn="ctr" rtl="0" fontAlgn="base">
      <a:spcBef>
        <a:spcPct val="0"/>
      </a:spcBef>
      <a:spcAft>
        <a:spcPct val="0"/>
      </a:spcAft>
      <a:defRPr sz="2200" b="1" kern="1200">
        <a:solidFill>
          <a:srgbClr val="0000CC"/>
        </a:solidFill>
        <a:latin typeface="Tahoma" pitchFamily="34" charset="0"/>
        <a:ea typeface="+mn-ea"/>
        <a:cs typeface="+mn-cs"/>
      </a:defRPr>
    </a:lvl4pPr>
    <a:lvl5pPr marL="1828800" algn="ctr" rtl="0" fontAlgn="base">
      <a:spcBef>
        <a:spcPct val="0"/>
      </a:spcBef>
      <a:spcAft>
        <a:spcPct val="0"/>
      </a:spcAft>
      <a:defRPr sz="2200" b="1" kern="1200">
        <a:solidFill>
          <a:srgbClr val="0000CC"/>
        </a:solidFill>
        <a:latin typeface="Tahoma" pitchFamily="34" charset="0"/>
        <a:ea typeface="+mn-ea"/>
        <a:cs typeface="+mn-cs"/>
      </a:defRPr>
    </a:lvl5pPr>
    <a:lvl6pPr marL="2286000" algn="l" defTabSz="914400" rtl="0" eaLnBrk="1" latinLnBrk="0" hangingPunct="1">
      <a:defRPr sz="2200" b="1" kern="1200">
        <a:solidFill>
          <a:srgbClr val="0000CC"/>
        </a:solidFill>
        <a:latin typeface="Tahoma" pitchFamily="34" charset="0"/>
        <a:ea typeface="+mn-ea"/>
        <a:cs typeface="+mn-cs"/>
      </a:defRPr>
    </a:lvl6pPr>
    <a:lvl7pPr marL="2743200" algn="l" defTabSz="914400" rtl="0" eaLnBrk="1" latinLnBrk="0" hangingPunct="1">
      <a:defRPr sz="2200" b="1" kern="1200">
        <a:solidFill>
          <a:srgbClr val="0000CC"/>
        </a:solidFill>
        <a:latin typeface="Tahoma" pitchFamily="34" charset="0"/>
        <a:ea typeface="+mn-ea"/>
        <a:cs typeface="+mn-cs"/>
      </a:defRPr>
    </a:lvl7pPr>
    <a:lvl8pPr marL="3200400" algn="l" defTabSz="914400" rtl="0" eaLnBrk="1" latinLnBrk="0" hangingPunct="1">
      <a:defRPr sz="2200" b="1" kern="1200">
        <a:solidFill>
          <a:srgbClr val="0000CC"/>
        </a:solidFill>
        <a:latin typeface="Tahoma" pitchFamily="34" charset="0"/>
        <a:ea typeface="+mn-ea"/>
        <a:cs typeface="+mn-cs"/>
      </a:defRPr>
    </a:lvl8pPr>
    <a:lvl9pPr marL="3657600" algn="l" defTabSz="914400" rtl="0" eaLnBrk="1" latinLnBrk="0" hangingPunct="1">
      <a:defRPr sz="2200" b="1" kern="1200">
        <a:solidFill>
          <a:srgbClr val="0000CC"/>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CC"/>
    <a:srgbClr val="3366FF"/>
    <a:srgbClr val="66FF33"/>
    <a:srgbClr val="FFFF00"/>
    <a:srgbClr val="99FFCC"/>
    <a:srgbClr val="00FF00"/>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4" autoAdjust="0"/>
    <p:restoredTop sz="87558" autoAdjust="0"/>
  </p:normalViewPr>
  <p:slideViewPr>
    <p:cSldViewPr>
      <p:cViewPr varScale="1">
        <p:scale>
          <a:sx n="50" d="100"/>
          <a:sy n="50" d="100"/>
        </p:scale>
        <p:origin x="1008" y="48"/>
      </p:cViewPr>
      <p:guideLst>
        <p:guide orient="horz" pos="2160"/>
        <p:guide pos="2880"/>
      </p:guideLst>
    </p:cSldViewPr>
  </p:slideViewPr>
  <p:outlineViewPr>
    <p:cViewPr>
      <p:scale>
        <a:sx n="33" d="100"/>
        <a:sy n="33" d="100"/>
      </p:scale>
      <p:origin x="0" y="-4760"/>
    </p:cViewPr>
  </p:outlineViewPr>
  <p:notesTextViewPr>
    <p:cViewPr>
      <p:scale>
        <a:sx n="100" d="100"/>
        <a:sy n="100" d="100"/>
      </p:scale>
      <p:origin x="0" y="0"/>
    </p:cViewPr>
  </p:notesText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slide" Target="slides/slide25.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slide" Target="slides/slide28.xml"/><Relationship Id="rId47" Type="http://schemas.openxmlformats.org/officeDocument/2006/relationships/slide" Target="slides/slide33.xml"/><Relationship Id="rId50"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2.xml"/><Relationship Id="rId29" Type="http://schemas.openxmlformats.org/officeDocument/2006/relationships/slide" Target="slides/slide15.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slide" Target="slides/slide31.xml"/><Relationship Id="rId53" Type="http://schemas.openxmlformats.org/officeDocument/2006/relationships/tableStyles" Target="tableStyles.xml"/><Relationship Id="rId5" Type="http://schemas.openxmlformats.org/officeDocument/2006/relationships/slideMaster" Target="slideMasters/slideMaster5.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4" Type="http://schemas.openxmlformats.org/officeDocument/2006/relationships/slide" Target="slides/slide30.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slide" Target="slides/slide29.xml"/><Relationship Id="rId48"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slide" Target="slides/slide32.xml"/><Relationship Id="rId20" Type="http://schemas.openxmlformats.org/officeDocument/2006/relationships/slide" Target="slides/slide6.xml"/><Relationship Id="rId41"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image" Target="../media/image28.wmf"/><Relationship Id="rId7" Type="http://schemas.openxmlformats.org/officeDocument/2006/relationships/image" Target="../media/image32.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 Id="rId9" Type="http://schemas.openxmlformats.org/officeDocument/2006/relationships/image" Target="../media/image3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image" Target="../media/image48.wmf"/><Relationship Id="rId3" Type="http://schemas.openxmlformats.org/officeDocument/2006/relationships/image" Target="../media/image38.wmf"/><Relationship Id="rId7" Type="http://schemas.openxmlformats.org/officeDocument/2006/relationships/image" Target="../media/image42.wmf"/><Relationship Id="rId12" Type="http://schemas.openxmlformats.org/officeDocument/2006/relationships/image" Target="../media/image47.wmf"/><Relationship Id="rId17" Type="http://schemas.openxmlformats.org/officeDocument/2006/relationships/image" Target="../media/image52.wmf"/><Relationship Id="rId2" Type="http://schemas.openxmlformats.org/officeDocument/2006/relationships/image" Target="../media/image37.wmf"/><Relationship Id="rId16" Type="http://schemas.openxmlformats.org/officeDocument/2006/relationships/image" Target="../media/image51.wmf"/><Relationship Id="rId1" Type="http://schemas.openxmlformats.org/officeDocument/2006/relationships/image" Target="../media/image36.wmf"/><Relationship Id="rId6" Type="http://schemas.openxmlformats.org/officeDocument/2006/relationships/image" Target="../media/image41.wmf"/><Relationship Id="rId11" Type="http://schemas.openxmlformats.org/officeDocument/2006/relationships/image" Target="../media/image46.wmf"/><Relationship Id="rId5" Type="http://schemas.openxmlformats.org/officeDocument/2006/relationships/image" Target="../media/image40.wmf"/><Relationship Id="rId15" Type="http://schemas.openxmlformats.org/officeDocument/2006/relationships/image" Target="../media/image50.wmf"/><Relationship Id="rId10" Type="http://schemas.openxmlformats.org/officeDocument/2006/relationships/image" Target="../media/image45.wmf"/><Relationship Id="rId4" Type="http://schemas.openxmlformats.org/officeDocument/2006/relationships/image" Target="../media/image39.wmf"/><Relationship Id="rId9" Type="http://schemas.openxmlformats.org/officeDocument/2006/relationships/image" Target="../media/image44.wmf"/><Relationship Id="rId14" Type="http://schemas.openxmlformats.org/officeDocument/2006/relationships/image" Target="../media/image49.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image" Target="../media/image62.wmf"/><Relationship Id="rId3" Type="http://schemas.openxmlformats.org/officeDocument/2006/relationships/image" Target="../media/image39.wmf"/><Relationship Id="rId7" Type="http://schemas.openxmlformats.org/officeDocument/2006/relationships/image" Target="../media/image56.wmf"/><Relationship Id="rId12" Type="http://schemas.openxmlformats.org/officeDocument/2006/relationships/image" Target="../media/image61.w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55.wmf"/><Relationship Id="rId11" Type="http://schemas.openxmlformats.org/officeDocument/2006/relationships/image" Target="../media/image60.wmf"/><Relationship Id="rId5" Type="http://schemas.openxmlformats.org/officeDocument/2006/relationships/image" Target="../media/image54.wmf"/><Relationship Id="rId10" Type="http://schemas.openxmlformats.org/officeDocument/2006/relationships/image" Target="../media/image59.wmf"/><Relationship Id="rId4" Type="http://schemas.openxmlformats.org/officeDocument/2006/relationships/image" Target="../media/image41.wmf"/><Relationship Id="rId9" Type="http://schemas.openxmlformats.org/officeDocument/2006/relationships/image" Target="../media/image58.wmf"/><Relationship Id="rId14" Type="http://schemas.openxmlformats.org/officeDocument/2006/relationships/image" Target="../media/image63.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image" Target="../media/image41.wmf"/><Relationship Id="rId18" Type="http://schemas.openxmlformats.org/officeDocument/2006/relationships/image" Target="../media/image77.wmf"/><Relationship Id="rId3" Type="http://schemas.openxmlformats.org/officeDocument/2006/relationships/image" Target="../media/image66.wmf"/><Relationship Id="rId7" Type="http://schemas.openxmlformats.org/officeDocument/2006/relationships/image" Target="../media/image70.wmf"/><Relationship Id="rId12" Type="http://schemas.openxmlformats.org/officeDocument/2006/relationships/image" Target="../media/image39.wmf"/><Relationship Id="rId17" Type="http://schemas.openxmlformats.org/officeDocument/2006/relationships/image" Target="../media/image76.wmf"/><Relationship Id="rId2" Type="http://schemas.openxmlformats.org/officeDocument/2006/relationships/image" Target="../media/image65.wmf"/><Relationship Id="rId16" Type="http://schemas.openxmlformats.org/officeDocument/2006/relationships/image" Target="../media/image75.wmf"/><Relationship Id="rId1" Type="http://schemas.openxmlformats.org/officeDocument/2006/relationships/image" Target="../media/image64.wmf"/><Relationship Id="rId6" Type="http://schemas.openxmlformats.org/officeDocument/2006/relationships/image" Target="../media/image69.wmf"/><Relationship Id="rId11" Type="http://schemas.openxmlformats.org/officeDocument/2006/relationships/image" Target="../media/image38.wmf"/><Relationship Id="rId5" Type="http://schemas.openxmlformats.org/officeDocument/2006/relationships/image" Target="../media/image68.wmf"/><Relationship Id="rId15" Type="http://schemas.openxmlformats.org/officeDocument/2006/relationships/image" Target="../media/image74.wmf"/><Relationship Id="rId10" Type="http://schemas.openxmlformats.org/officeDocument/2006/relationships/image" Target="../media/image37.wmf"/><Relationship Id="rId19" Type="http://schemas.openxmlformats.org/officeDocument/2006/relationships/image" Target="../media/image78.wmf"/><Relationship Id="rId4" Type="http://schemas.openxmlformats.org/officeDocument/2006/relationships/image" Target="../media/image67.wmf"/><Relationship Id="rId9" Type="http://schemas.openxmlformats.org/officeDocument/2006/relationships/image" Target="../media/image72.wmf"/><Relationship Id="rId14" Type="http://schemas.openxmlformats.org/officeDocument/2006/relationships/image" Target="../media/image7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image" Target="../media/image120.wmf"/><Relationship Id="rId7" Type="http://schemas.openxmlformats.org/officeDocument/2006/relationships/image" Target="../media/image32.wmf"/><Relationship Id="rId2" Type="http://schemas.openxmlformats.org/officeDocument/2006/relationships/image" Target="../media/image119.wmf"/><Relationship Id="rId1" Type="http://schemas.openxmlformats.org/officeDocument/2006/relationships/image" Target="../media/image118.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 Id="rId9" Type="http://schemas.openxmlformats.org/officeDocument/2006/relationships/image" Target="../media/image122.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132.wmf"/><Relationship Id="rId3" Type="http://schemas.openxmlformats.org/officeDocument/2006/relationships/image" Target="../media/image127.wmf"/><Relationship Id="rId7" Type="http://schemas.openxmlformats.org/officeDocument/2006/relationships/image" Target="../media/image131.wmf"/><Relationship Id="rId2" Type="http://schemas.openxmlformats.org/officeDocument/2006/relationships/image" Target="../media/image126.wmf"/><Relationship Id="rId1" Type="http://schemas.openxmlformats.org/officeDocument/2006/relationships/image" Target="../media/image125.wmf"/><Relationship Id="rId6" Type="http://schemas.openxmlformats.org/officeDocument/2006/relationships/image" Target="../media/image130.wmf"/><Relationship Id="rId5" Type="http://schemas.openxmlformats.org/officeDocument/2006/relationships/image" Target="../media/image129.wmf"/><Relationship Id="rId4" Type="http://schemas.openxmlformats.org/officeDocument/2006/relationships/image" Target="../media/image128.wmf"/><Relationship Id="rId9" Type="http://schemas.openxmlformats.org/officeDocument/2006/relationships/image" Target="../media/image1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8034" name="Rectangle 2"/>
          <p:cNvSpPr>
            <a:spLocks noGrp="1" noChangeArrowheads="1"/>
          </p:cNvSpPr>
          <p:nvPr>
            <p:ph type="hdr" sz="quarter"/>
          </p:nvPr>
        </p:nvSpPr>
        <p:spPr bwMode="auto">
          <a:xfrm>
            <a:off x="0" y="0"/>
            <a:ext cx="3076698" cy="511072"/>
          </a:xfrm>
          <a:prstGeom prst="rect">
            <a:avLst/>
          </a:prstGeom>
          <a:noFill/>
          <a:ln w="9525">
            <a:noFill/>
            <a:miter lim="800000"/>
            <a:headEnd/>
            <a:tailEnd/>
          </a:ln>
          <a:effectLst/>
        </p:spPr>
        <p:txBody>
          <a:bodyPr vert="horz" wrap="square" lIns="95096" tIns="47548" rIns="95096" bIns="47548" numCol="1" anchor="t" anchorCtr="0" compatLnSpc="1">
            <a:prstTxWarp prst="textNoShape">
              <a:avLst/>
            </a:prstTxWarp>
          </a:bodyPr>
          <a:lstStyle>
            <a:lvl1pPr algn="l" defTabSz="949713">
              <a:defRPr sz="1200" b="0">
                <a:solidFill>
                  <a:schemeClr val="tx1"/>
                </a:solidFill>
                <a:latin typeface="Arial" charset="0"/>
              </a:defRPr>
            </a:lvl1pPr>
          </a:lstStyle>
          <a:p>
            <a:pPr>
              <a:defRPr/>
            </a:pPr>
            <a:endParaRPr lang="en-US" altLang="zh-CN"/>
          </a:p>
        </p:txBody>
      </p:sp>
      <p:sp>
        <p:nvSpPr>
          <p:cNvPr id="428035" name="Rectangle 3"/>
          <p:cNvSpPr>
            <a:spLocks noGrp="1" noChangeArrowheads="1"/>
          </p:cNvSpPr>
          <p:nvPr>
            <p:ph type="dt" sz="quarter" idx="1"/>
          </p:nvPr>
        </p:nvSpPr>
        <p:spPr bwMode="auto">
          <a:xfrm>
            <a:off x="4020932" y="0"/>
            <a:ext cx="3076698" cy="511072"/>
          </a:xfrm>
          <a:prstGeom prst="rect">
            <a:avLst/>
          </a:prstGeom>
          <a:noFill/>
          <a:ln w="9525">
            <a:noFill/>
            <a:miter lim="800000"/>
            <a:headEnd/>
            <a:tailEnd/>
          </a:ln>
          <a:effectLst/>
        </p:spPr>
        <p:txBody>
          <a:bodyPr vert="horz" wrap="square" lIns="95096" tIns="47548" rIns="95096" bIns="47548" numCol="1" anchor="t" anchorCtr="0" compatLnSpc="1">
            <a:prstTxWarp prst="textNoShape">
              <a:avLst/>
            </a:prstTxWarp>
          </a:bodyPr>
          <a:lstStyle>
            <a:lvl1pPr algn="r" defTabSz="949713">
              <a:defRPr sz="1200" b="0">
                <a:solidFill>
                  <a:schemeClr val="tx1"/>
                </a:solidFill>
                <a:latin typeface="Arial" charset="0"/>
              </a:defRPr>
            </a:lvl1pPr>
          </a:lstStyle>
          <a:p>
            <a:pPr>
              <a:defRPr/>
            </a:pPr>
            <a:endParaRPr lang="en-US" altLang="zh-CN"/>
          </a:p>
        </p:txBody>
      </p:sp>
      <p:sp>
        <p:nvSpPr>
          <p:cNvPr id="428036" name="Rectangle 4"/>
          <p:cNvSpPr>
            <a:spLocks noGrp="1" noChangeArrowheads="1"/>
          </p:cNvSpPr>
          <p:nvPr>
            <p:ph type="ftr" sz="quarter" idx="2"/>
          </p:nvPr>
        </p:nvSpPr>
        <p:spPr bwMode="auto">
          <a:xfrm>
            <a:off x="0" y="9721894"/>
            <a:ext cx="3076698" cy="511072"/>
          </a:xfrm>
          <a:prstGeom prst="rect">
            <a:avLst/>
          </a:prstGeom>
          <a:noFill/>
          <a:ln w="9525">
            <a:noFill/>
            <a:miter lim="800000"/>
            <a:headEnd/>
            <a:tailEnd/>
          </a:ln>
          <a:effectLst/>
        </p:spPr>
        <p:txBody>
          <a:bodyPr vert="horz" wrap="square" lIns="95096" tIns="47548" rIns="95096" bIns="47548" numCol="1" anchor="b" anchorCtr="0" compatLnSpc="1">
            <a:prstTxWarp prst="textNoShape">
              <a:avLst/>
            </a:prstTxWarp>
          </a:bodyPr>
          <a:lstStyle>
            <a:lvl1pPr algn="l" defTabSz="949713">
              <a:defRPr sz="1200" b="0">
                <a:solidFill>
                  <a:schemeClr val="tx1"/>
                </a:solidFill>
                <a:latin typeface="Arial" charset="0"/>
              </a:defRPr>
            </a:lvl1pPr>
          </a:lstStyle>
          <a:p>
            <a:pPr>
              <a:defRPr/>
            </a:pPr>
            <a:endParaRPr lang="en-US" altLang="zh-CN"/>
          </a:p>
        </p:txBody>
      </p:sp>
      <p:sp>
        <p:nvSpPr>
          <p:cNvPr id="428037" name="Rectangle 5"/>
          <p:cNvSpPr>
            <a:spLocks noGrp="1" noChangeArrowheads="1"/>
          </p:cNvSpPr>
          <p:nvPr>
            <p:ph type="sldNum" sz="quarter" idx="3"/>
          </p:nvPr>
        </p:nvSpPr>
        <p:spPr bwMode="auto">
          <a:xfrm>
            <a:off x="4020932" y="9721894"/>
            <a:ext cx="3076698" cy="511072"/>
          </a:xfrm>
          <a:prstGeom prst="rect">
            <a:avLst/>
          </a:prstGeom>
          <a:noFill/>
          <a:ln w="9525">
            <a:noFill/>
            <a:miter lim="800000"/>
            <a:headEnd/>
            <a:tailEnd/>
          </a:ln>
          <a:effectLst/>
        </p:spPr>
        <p:txBody>
          <a:bodyPr vert="horz" wrap="square" lIns="95096" tIns="47548" rIns="95096" bIns="47548" numCol="1" anchor="b" anchorCtr="0" compatLnSpc="1">
            <a:prstTxWarp prst="textNoShape">
              <a:avLst/>
            </a:prstTxWarp>
          </a:bodyPr>
          <a:lstStyle>
            <a:lvl1pPr algn="r" defTabSz="949713">
              <a:defRPr sz="1200" b="0">
                <a:solidFill>
                  <a:schemeClr val="tx1"/>
                </a:solidFill>
                <a:latin typeface="Arial" charset="0"/>
              </a:defRPr>
            </a:lvl1pPr>
          </a:lstStyle>
          <a:p>
            <a:pPr>
              <a:defRPr/>
            </a:pPr>
            <a:fld id="{FD3D3F5B-181C-4259-9E51-B7C38E5E0753}" type="slidenum">
              <a:rPr lang="zh-CN" altLang="en-US"/>
              <a:pPr>
                <a:defRPr/>
              </a:pPr>
              <a:t>‹#›</a:t>
            </a:fld>
            <a:endParaRPr lang="en-US" altLang="zh-CN"/>
          </a:p>
        </p:txBody>
      </p:sp>
    </p:spTree>
    <p:extLst>
      <p:ext uri="{BB962C8B-B14F-4D97-AF65-F5344CB8AC3E}">
        <p14:creationId xmlns:p14="http://schemas.microsoft.com/office/powerpoint/2010/main" val="187806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76698" cy="511072"/>
          </a:xfrm>
          <a:prstGeom prst="rect">
            <a:avLst/>
          </a:prstGeom>
          <a:noFill/>
          <a:ln w="9525">
            <a:noFill/>
            <a:miter lim="800000"/>
            <a:headEnd/>
            <a:tailEnd/>
          </a:ln>
          <a:effectLst/>
        </p:spPr>
        <p:txBody>
          <a:bodyPr vert="horz" wrap="square" lIns="95096" tIns="47548" rIns="95096" bIns="47548" numCol="1" anchor="t" anchorCtr="0" compatLnSpc="1">
            <a:prstTxWarp prst="textNoShape">
              <a:avLst/>
            </a:prstTxWarp>
          </a:bodyPr>
          <a:lstStyle>
            <a:lvl1pPr algn="l" defTabSz="949713">
              <a:defRPr sz="1200" b="0">
                <a:solidFill>
                  <a:schemeClr val="tx1"/>
                </a:solidFill>
                <a:latin typeface="Arial" charset="0"/>
              </a:defRPr>
            </a:lvl1pPr>
          </a:lstStyle>
          <a:p>
            <a:pPr>
              <a:defRPr/>
            </a:pPr>
            <a:endParaRPr lang="en-US" altLang="zh-CN"/>
          </a:p>
        </p:txBody>
      </p:sp>
      <p:sp>
        <p:nvSpPr>
          <p:cNvPr id="11267" name="Rectangle 3"/>
          <p:cNvSpPr>
            <a:spLocks noGrp="1" noChangeArrowheads="1"/>
          </p:cNvSpPr>
          <p:nvPr>
            <p:ph type="dt" idx="1"/>
          </p:nvPr>
        </p:nvSpPr>
        <p:spPr bwMode="auto">
          <a:xfrm>
            <a:off x="4020932" y="0"/>
            <a:ext cx="3076698" cy="511072"/>
          </a:xfrm>
          <a:prstGeom prst="rect">
            <a:avLst/>
          </a:prstGeom>
          <a:noFill/>
          <a:ln w="9525">
            <a:noFill/>
            <a:miter lim="800000"/>
            <a:headEnd/>
            <a:tailEnd/>
          </a:ln>
          <a:effectLst/>
        </p:spPr>
        <p:txBody>
          <a:bodyPr vert="horz" wrap="square" lIns="95096" tIns="47548" rIns="95096" bIns="47548" numCol="1" anchor="t" anchorCtr="0" compatLnSpc="1">
            <a:prstTxWarp prst="textNoShape">
              <a:avLst/>
            </a:prstTxWarp>
          </a:bodyPr>
          <a:lstStyle>
            <a:lvl1pPr algn="r" defTabSz="949713">
              <a:defRPr sz="1200" b="0">
                <a:solidFill>
                  <a:schemeClr val="tx1"/>
                </a:solidFill>
                <a:latin typeface="Arial" charset="0"/>
              </a:defRPr>
            </a:lvl1pPr>
          </a:lstStyle>
          <a:p>
            <a:pPr>
              <a:defRPr/>
            </a:pPr>
            <a:endParaRPr lang="en-US" altLang="zh-CN"/>
          </a:p>
        </p:txBody>
      </p:sp>
      <p:sp>
        <p:nvSpPr>
          <p:cNvPr id="6451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710268" y="4861772"/>
            <a:ext cx="5678771" cy="4604586"/>
          </a:xfrm>
          <a:prstGeom prst="rect">
            <a:avLst/>
          </a:prstGeom>
          <a:noFill/>
          <a:ln w="9525">
            <a:noFill/>
            <a:miter lim="800000"/>
            <a:headEnd/>
            <a:tailEnd/>
          </a:ln>
          <a:effectLst/>
        </p:spPr>
        <p:txBody>
          <a:bodyPr vert="horz" wrap="square" lIns="95096" tIns="47548" rIns="95096" bIns="47548"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11270" name="Rectangle 6"/>
          <p:cNvSpPr>
            <a:spLocks noGrp="1" noChangeArrowheads="1"/>
          </p:cNvSpPr>
          <p:nvPr>
            <p:ph type="ftr" sz="quarter" idx="4"/>
          </p:nvPr>
        </p:nvSpPr>
        <p:spPr bwMode="auto">
          <a:xfrm>
            <a:off x="0" y="9721894"/>
            <a:ext cx="3076698" cy="511072"/>
          </a:xfrm>
          <a:prstGeom prst="rect">
            <a:avLst/>
          </a:prstGeom>
          <a:noFill/>
          <a:ln w="9525">
            <a:noFill/>
            <a:miter lim="800000"/>
            <a:headEnd/>
            <a:tailEnd/>
          </a:ln>
          <a:effectLst/>
        </p:spPr>
        <p:txBody>
          <a:bodyPr vert="horz" wrap="square" lIns="95096" tIns="47548" rIns="95096" bIns="47548" numCol="1" anchor="b" anchorCtr="0" compatLnSpc="1">
            <a:prstTxWarp prst="textNoShape">
              <a:avLst/>
            </a:prstTxWarp>
          </a:bodyPr>
          <a:lstStyle>
            <a:lvl1pPr algn="l" defTabSz="949713">
              <a:defRPr sz="1200" b="0">
                <a:solidFill>
                  <a:schemeClr val="tx1"/>
                </a:solidFill>
                <a:latin typeface="Arial" charset="0"/>
              </a:defRPr>
            </a:lvl1pPr>
          </a:lstStyle>
          <a:p>
            <a:pPr>
              <a:defRPr/>
            </a:pPr>
            <a:endParaRPr lang="en-US" altLang="zh-CN"/>
          </a:p>
        </p:txBody>
      </p:sp>
      <p:sp>
        <p:nvSpPr>
          <p:cNvPr id="11271" name="Rectangle 7"/>
          <p:cNvSpPr>
            <a:spLocks noGrp="1" noChangeArrowheads="1"/>
          </p:cNvSpPr>
          <p:nvPr>
            <p:ph type="sldNum" sz="quarter" idx="5"/>
          </p:nvPr>
        </p:nvSpPr>
        <p:spPr bwMode="auto">
          <a:xfrm>
            <a:off x="4020932" y="9721894"/>
            <a:ext cx="3076698" cy="511072"/>
          </a:xfrm>
          <a:prstGeom prst="rect">
            <a:avLst/>
          </a:prstGeom>
          <a:noFill/>
          <a:ln w="9525">
            <a:noFill/>
            <a:miter lim="800000"/>
            <a:headEnd/>
            <a:tailEnd/>
          </a:ln>
          <a:effectLst/>
        </p:spPr>
        <p:txBody>
          <a:bodyPr vert="horz" wrap="square" lIns="95096" tIns="47548" rIns="95096" bIns="47548" numCol="1" anchor="b" anchorCtr="0" compatLnSpc="1">
            <a:prstTxWarp prst="textNoShape">
              <a:avLst/>
            </a:prstTxWarp>
          </a:bodyPr>
          <a:lstStyle>
            <a:lvl1pPr algn="r" defTabSz="949713">
              <a:defRPr sz="1200" b="0">
                <a:solidFill>
                  <a:schemeClr val="tx1"/>
                </a:solidFill>
                <a:latin typeface="Arial" charset="0"/>
              </a:defRPr>
            </a:lvl1pPr>
          </a:lstStyle>
          <a:p>
            <a:pPr>
              <a:defRPr/>
            </a:pPr>
            <a:fld id="{3F1FC47B-62B9-47EA-947D-6CD528541EA9}" type="slidenum">
              <a:rPr lang="en-US" altLang="zh-CN"/>
              <a:pPr>
                <a:defRPr/>
              </a:pPr>
              <a:t>‹#›</a:t>
            </a:fld>
            <a:endParaRPr lang="en-US" altLang="zh-CN"/>
          </a:p>
        </p:txBody>
      </p:sp>
    </p:spTree>
    <p:extLst>
      <p:ext uri="{BB962C8B-B14F-4D97-AF65-F5344CB8AC3E}">
        <p14:creationId xmlns:p14="http://schemas.microsoft.com/office/powerpoint/2010/main" val="36230435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49713" eaLnBrk="0" hangingPunct="0">
              <a:spcBef>
                <a:spcPct val="30000"/>
              </a:spcBef>
              <a:defRPr sz="1200">
                <a:solidFill>
                  <a:schemeClr val="tx1"/>
                </a:solidFill>
                <a:latin typeface="Arial" charset="0"/>
              </a:defRPr>
            </a:lvl1pPr>
            <a:lvl2pPr marL="775680" indent="-298339" algn="l" defTabSz="949713" eaLnBrk="0" hangingPunct="0">
              <a:spcBef>
                <a:spcPct val="30000"/>
              </a:spcBef>
              <a:defRPr sz="1200">
                <a:solidFill>
                  <a:schemeClr val="tx1"/>
                </a:solidFill>
                <a:latin typeface="Arial" charset="0"/>
              </a:defRPr>
            </a:lvl2pPr>
            <a:lvl3pPr marL="1193356" indent="-238672" algn="l" defTabSz="949713" eaLnBrk="0" hangingPunct="0">
              <a:spcBef>
                <a:spcPct val="30000"/>
              </a:spcBef>
              <a:defRPr sz="1200">
                <a:solidFill>
                  <a:schemeClr val="tx1"/>
                </a:solidFill>
                <a:latin typeface="Arial" charset="0"/>
              </a:defRPr>
            </a:lvl3pPr>
            <a:lvl4pPr marL="1670699" indent="-238672" algn="l" defTabSz="949713" eaLnBrk="0" hangingPunct="0">
              <a:spcBef>
                <a:spcPct val="30000"/>
              </a:spcBef>
              <a:defRPr sz="1200">
                <a:solidFill>
                  <a:schemeClr val="tx1"/>
                </a:solidFill>
                <a:latin typeface="Arial" charset="0"/>
              </a:defRPr>
            </a:lvl4pPr>
            <a:lvl5pPr marL="2148040" indent="-238672" algn="l" defTabSz="949713" eaLnBrk="0" hangingPunct="0">
              <a:spcBef>
                <a:spcPct val="30000"/>
              </a:spcBef>
              <a:defRPr sz="1200">
                <a:solidFill>
                  <a:schemeClr val="tx1"/>
                </a:solidFill>
                <a:latin typeface="Arial" charset="0"/>
              </a:defRPr>
            </a:lvl5pPr>
            <a:lvl6pPr marL="2625383" indent="-238672" defTabSz="949713" eaLnBrk="0" fontAlgn="base" hangingPunct="0">
              <a:spcBef>
                <a:spcPct val="30000"/>
              </a:spcBef>
              <a:spcAft>
                <a:spcPct val="0"/>
              </a:spcAft>
              <a:defRPr sz="1200">
                <a:solidFill>
                  <a:schemeClr val="tx1"/>
                </a:solidFill>
                <a:latin typeface="Arial" charset="0"/>
              </a:defRPr>
            </a:lvl6pPr>
            <a:lvl7pPr marL="3102725" indent="-238672" defTabSz="949713" eaLnBrk="0" fontAlgn="base" hangingPunct="0">
              <a:spcBef>
                <a:spcPct val="30000"/>
              </a:spcBef>
              <a:spcAft>
                <a:spcPct val="0"/>
              </a:spcAft>
              <a:defRPr sz="1200">
                <a:solidFill>
                  <a:schemeClr val="tx1"/>
                </a:solidFill>
                <a:latin typeface="Arial" charset="0"/>
              </a:defRPr>
            </a:lvl7pPr>
            <a:lvl8pPr marL="3580067" indent="-238672" defTabSz="949713" eaLnBrk="0" fontAlgn="base" hangingPunct="0">
              <a:spcBef>
                <a:spcPct val="30000"/>
              </a:spcBef>
              <a:spcAft>
                <a:spcPct val="0"/>
              </a:spcAft>
              <a:defRPr sz="1200">
                <a:solidFill>
                  <a:schemeClr val="tx1"/>
                </a:solidFill>
                <a:latin typeface="Arial" charset="0"/>
              </a:defRPr>
            </a:lvl8pPr>
            <a:lvl9pPr marL="4057411" indent="-238672" defTabSz="949713"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68E7BE87-DBA0-40D1-B721-8C2A91CDDCF6}" type="slidenum">
              <a:rPr lang="en-US" altLang="zh-CN" smtClean="0"/>
              <a:pPr algn="r" eaLnBrk="1" hangingPunct="1">
                <a:spcBef>
                  <a:spcPct val="0"/>
                </a:spcBef>
              </a:pPr>
              <a:t>1</a:t>
            </a:fld>
            <a:endParaRPr lang="en-US" altLang="zh-CN" smtClean="0"/>
          </a:p>
        </p:txBody>
      </p:sp>
      <p:sp>
        <p:nvSpPr>
          <p:cNvPr id="65539" name="Rectangle 2"/>
          <p:cNvSpPr>
            <a:spLocks noGrp="1" noRot="1" noChangeAspect="1" noChangeArrowheads="1" noTextEdit="1"/>
          </p:cNvSpPr>
          <p:nvPr>
            <p:ph type="sldImg"/>
          </p:nvPr>
        </p:nvSpPr>
        <p:spPr>
          <a:solidFill>
            <a:srgbClr val="FFFFFF"/>
          </a:solidFill>
          <a:ln/>
        </p:spPr>
      </p:sp>
      <p:sp>
        <p:nvSpPr>
          <p:cNvPr id="65540" name="Rectangle 3"/>
          <p:cNvSpPr>
            <a:spLocks noGrp="1" noChangeArrowheads="1"/>
          </p:cNvSpPr>
          <p:nvPr>
            <p:ph type="body" idx="1"/>
          </p:nvPr>
        </p:nvSpPr>
        <p:spPr>
          <a:solidFill>
            <a:srgbClr val="FFFFFF"/>
          </a:solidFill>
          <a:ln>
            <a:solidFill>
              <a:srgbClr val="000000"/>
            </a:solidFill>
          </a:ln>
        </p:spPr>
        <p:txBody>
          <a:bodyPr/>
          <a:lstStyle/>
          <a:p>
            <a:pPr defTabSz="937169" eaLnBrk="1" hangingPunct="1">
              <a:defRPr/>
            </a:pPr>
            <a:r>
              <a:rPr lang="en-US" altLang="zh-CN" dirty="0"/>
              <a:t>It is my great pleasure to attend this wonderful workshop</a:t>
            </a:r>
            <a:r>
              <a:rPr lang="en-US" altLang="zh-CN" dirty="0" smtClean="0"/>
              <a:t>. I thank the organizers</a:t>
            </a:r>
            <a:r>
              <a:rPr lang="en-US" altLang="zh-CN" baseline="0" dirty="0" smtClean="0"/>
              <a:t> for the kind invitation.</a:t>
            </a:r>
            <a:r>
              <a:rPr lang="en-US" altLang="zh-CN" dirty="0" smtClean="0"/>
              <a:t> </a:t>
            </a:r>
            <a:r>
              <a:rPr lang="en-US" altLang="zh-CN" dirty="0"/>
              <a:t>Today I will talk about how to generalize frustration, a concept typically studied in magnetism, to the field of </a:t>
            </a:r>
            <a:r>
              <a:rPr lang="en-US" altLang="zh-CN" dirty="0" err="1"/>
              <a:t>superfluidity</a:t>
            </a:r>
            <a:r>
              <a:rPr lang="en-US" altLang="zh-CN" dirty="0"/>
              <a:t> and </a:t>
            </a:r>
            <a:r>
              <a:rPr lang="en-US" altLang="zh-CN" dirty="0" smtClean="0"/>
              <a:t>superconductivity,</a:t>
            </a:r>
            <a:r>
              <a:rPr lang="en-US" altLang="zh-CN" baseline="0" dirty="0" smtClean="0"/>
              <a:t> then </a:t>
            </a:r>
            <a:r>
              <a:rPr lang="en-US" altLang="zh-CN" dirty="0" smtClean="0"/>
              <a:t>I </a:t>
            </a:r>
            <a:r>
              <a:rPr lang="en-US" altLang="zh-CN" dirty="0"/>
              <a:t>will connect these ideas to </a:t>
            </a:r>
            <a:r>
              <a:rPr lang="en-US" altLang="zh-CN" dirty="0" smtClean="0"/>
              <a:t>the current </a:t>
            </a:r>
            <a:r>
              <a:rPr lang="en-US" altLang="zh-CN" dirty="0"/>
              <a:t>experimental studies in ultra-cold atom physics and the Kagome superconductivity.</a:t>
            </a:r>
            <a:r>
              <a:rPr lang="en-US" altLang="zh-CN" baseline="0" dirty="0" smtClean="0"/>
              <a:t> </a:t>
            </a:r>
            <a:endParaRPr lang="en-US" altLang="zh-CN" dirty="0" smtClean="0"/>
          </a:p>
        </p:txBody>
      </p:sp>
    </p:spTree>
    <p:extLst>
      <p:ext uri="{BB962C8B-B14F-4D97-AF65-F5344CB8AC3E}">
        <p14:creationId xmlns:p14="http://schemas.microsoft.com/office/powerpoint/2010/main" val="1586708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54685">
              <a:defRPr/>
            </a:pPr>
            <a:r>
              <a:rPr lang="en-US" altLang="zh-CN" baseline="0" dirty="0" smtClean="0"/>
              <a:t>Next we start from the unconventional BEC in the p-orbital bands beyond the no-node theorem. </a:t>
            </a:r>
          </a:p>
        </p:txBody>
      </p:sp>
      <p:sp>
        <p:nvSpPr>
          <p:cNvPr id="4" name="灯片编号占位符 3"/>
          <p:cNvSpPr>
            <a:spLocks noGrp="1"/>
          </p:cNvSpPr>
          <p:nvPr>
            <p:ph type="sldNum" sz="quarter" idx="10"/>
          </p:nvPr>
        </p:nvSpPr>
        <p:spPr/>
        <p:txBody>
          <a:bodyPr/>
          <a:lstStyle/>
          <a:p>
            <a:pPr defTabSz="954685">
              <a:defRPr/>
            </a:pPr>
            <a:fld id="{3C5DB5FE-5D3B-475A-B60E-B2286F01B43A}" type="slidenum">
              <a:rPr lang="en-US" altLang="zh-CN">
                <a:solidFill>
                  <a:srgbClr val="000000"/>
                </a:solidFill>
                <a:ea typeface="宋体" pitchFamily="2" charset="-122"/>
              </a:rPr>
              <a:pPr defTabSz="954685">
                <a:defRPr/>
              </a:pPr>
              <a:t>10</a:t>
            </a:fld>
            <a:endParaRPr lang="en-US" altLang="zh-CN">
              <a:solidFill>
                <a:srgbClr val="000000"/>
              </a:solidFill>
              <a:ea typeface="宋体" pitchFamily="2" charset="-122"/>
            </a:endParaRPr>
          </a:p>
        </p:txBody>
      </p:sp>
    </p:spTree>
    <p:extLst>
      <p:ext uri="{BB962C8B-B14F-4D97-AF65-F5344CB8AC3E}">
        <p14:creationId xmlns:p14="http://schemas.microsoft.com/office/powerpoint/2010/main" val="1089941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61449" indent="-292865" eaLnBrk="0" hangingPunct="0">
              <a:defRPr>
                <a:solidFill>
                  <a:schemeClr val="tx1"/>
                </a:solidFill>
                <a:latin typeface="Arial" panose="020B0604020202020204" pitchFamily="34" charset="0"/>
                <a:ea typeface="宋体" panose="02010600030101010101" pitchFamily="2" charset="-122"/>
              </a:defRPr>
            </a:lvl2pPr>
            <a:lvl3pPr marL="1171461" indent="-234292" eaLnBrk="0" hangingPunct="0">
              <a:defRPr>
                <a:solidFill>
                  <a:schemeClr val="tx1"/>
                </a:solidFill>
                <a:latin typeface="Arial" panose="020B0604020202020204" pitchFamily="34" charset="0"/>
                <a:ea typeface="宋体" panose="02010600030101010101" pitchFamily="2" charset="-122"/>
              </a:defRPr>
            </a:lvl3pPr>
            <a:lvl4pPr marL="1640045" indent="-234292" eaLnBrk="0" hangingPunct="0">
              <a:defRPr>
                <a:solidFill>
                  <a:schemeClr val="tx1"/>
                </a:solidFill>
                <a:latin typeface="Arial" panose="020B0604020202020204" pitchFamily="34" charset="0"/>
                <a:ea typeface="宋体" panose="02010600030101010101" pitchFamily="2" charset="-122"/>
              </a:defRPr>
            </a:lvl4pPr>
            <a:lvl5pPr marL="2108629" indent="-234292" eaLnBrk="0" hangingPunct="0">
              <a:defRPr>
                <a:solidFill>
                  <a:schemeClr val="tx1"/>
                </a:solidFill>
                <a:latin typeface="Arial" panose="020B0604020202020204" pitchFamily="34" charset="0"/>
                <a:ea typeface="宋体" panose="02010600030101010101" pitchFamily="2" charset="-122"/>
              </a:defRPr>
            </a:lvl5pPr>
            <a:lvl6pPr marL="2577214" indent="-234292"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45798" indent="-234292"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14382" indent="-234292"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982966" indent="-234292"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37169" eaLnBrk="1" hangingPunct="1">
              <a:defRPr/>
            </a:pPr>
            <a:fld id="{FDC3B824-F5D5-4C68-9D91-1CF7B7EE9138}" type="slidenum">
              <a:rPr lang="en-US" altLang="zh-CN">
                <a:solidFill>
                  <a:srgbClr val="000000"/>
                </a:solidFill>
              </a:rPr>
              <a:pPr defTabSz="937169" eaLnBrk="1" hangingPunct="1">
                <a:defRPr/>
              </a:pPr>
              <a:t>11</a:t>
            </a:fld>
            <a:endParaRPr lang="en-US" altLang="zh-CN">
              <a:solidFill>
                <a:srgbClr val="000000"/>
              </a:solidFill>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37169" eaLnBrk="1" hangingPunct="1">
              <a:defRPr/>
            </a:pPr>
            <a:r>
              <a:rPr lang="en-US" altLang="zh-CN" dirty="0"/>
              <a:t>Consider a single site: Put two bosons in a pair of degenerate </a:t>
            </a:r>
            <a:r>
              <a:rPr lang="en-US" altLang="zh-CN" dirty="0" smtClean="0"/>
              <a:t>p-orbitals, and study</a:t>
            </a:r>
            <a:r>
              <a:rPr lang="en-US" altLang="zh-CN" baseline="0" dirty="0" smtClean="0"/>
              <a:t> its orbital configuration</a:t>
            </a:r>
            <a:r>
              <a:rPr lang="en-US" altLang="zh-CN" dirty="0" smtClean="0"/>
              <a:t>. </a:t>
            </a:r>
            <a:r>
              <a:rPr lang="en-US" altLang="zh-CN" dirty="0"/>
              <a:t>This is the analogy of filling atomic shells, but now with bosons instead of electrons. </a:t>
            </a:r>
            <a:r>
              <a:rPr lang="en-US" altLang="zh-CN" baseline="0" dirty="0" smtClean="0"/>
              <a:t> Since Pauli’s exclusion principle does not apply here,</a:t>
            </a:r>
            <a:r>
              <a:rPr lang="en-US" altLang="zh-CN" dirty="0" smtClean="0"/>
              <a:t> </a:t>
            </a:r>
            <a:r>
              <a:rPr lang="en-US" altLang="zh-CN" dirty="0"/>
              <a:t>the s-orbital can </a:t>
            </a:r>
            <a:r>
              <a:rPr lang="en-US" altLang="zh-CN" dirty="0" smtClean="0"/>
              <a:t>hold as many </a:t>
            </a:r>
            <a:r>
              <a:rPr lang="en-US" altLang="zh-CN" dirty="0"/>
              <a:t>bosons </a:t>
            </a:r>
            <a:r>
              <a:rPr lang="en-US" altLang="zh-CN" dirty="0" smtClean="0"/>
              <a:t>as </a:t>
            </a:r>
            <a:r>
              <a:rPr lang="en-US" altLang="zh-CN" dirty="0"/>
              <a:t>you </a:t>
            </a:r>
            <a:r>
              <a:rPr lang="en-US" altLang="zh-CN" dirty="0" smtClean="0"/>
              <a:t>would</a:t>
            </a:r>
            <a:r>
              <a:rPr lang="en-US" altLang="zh-CN" baseline="0" dirty="0" smtClean="0"/>
              <a:t> like</a:t>
            </a:r>
            <a:r>
              <a:rPr lang="en-US" altLang="zh-CN" dirty="0" smtClean="0"/>
              <a:t>, then the </a:t>
            </a:r>
            <a:r>
              <a:rPr lang="en-US" altLang="zh-CN" dirty="0"/>
              <a:t>p-orbital bosons are </a:t>
            </a:r>
            <a:r>
              <a:rPr lang="en-US" altLang="zh-CN" dirty="0" smtClean="0"/>
              <a:t>in excited </a:t>
            </a:r>
            <a:r>
              <a:rPr lang="en-US" altLang="zh-CN" dirty="0"/>
              <a:t>states. They either go to the real </a:t>
            </a:r>
            <a:r>
              <a:rPr lang="en-US" altLang="zh-CN" dirty="0" smtClean="0"/>
              <a:t>orbitals </a:t>
            </a:r>
            <a:r>
              <a:rPr lang="en-US" altLang="zh-CN" dirty="0" err="1" smtClean="0"/>
              <a:t>px</a:t>
            </a:r>
            <a:r>
              <a:rPr lang="en-US" altLang="zh-CN" dirty="0" smtClean="0"/>
              <a:t> and </a:t>
            </a:r>
            <a:r>
              <a:rPr lang="en-US" altLang="zh-CN" dirty="0" err="1" smtClean="0"/>
              <a:t>py</a:t>
            </a:r>
            <a:r>
              <a:rPr lang="en-US" altLang="zh-CN" dirty="0" smtClean="0"/>
              <a:t> and </a:t>
            </a:r>
            <a:r>
              <a:rPr lang="en-US" altLang="zh-CN" dirty="0"/>
              <a:t>total angular momentum is zero, or, they aggregate to the complex </a:t>
            </a:r>
            <a:r>
              <a:rPr lang="en-US" altLang="zh-CN" dirty="0" smtClean="0"/>
              <a:t>orbitals </a:t>
            </a:r>
            <a:r>
              <a:rPr lang="en-US" altLang="zh-CN" dirty="0" err="1"/>
              <a:t>p+ip</a:t>
            </a:r>
            <a:r>
              <a:rPr lang="en-US" altLang="zh-CN" dirty="0" smtClean="0"/>
              <a:t>, or,</a:t>
            </a:r>
            <a:r>
              <a:rPr lang="en-US" altLang="zh-CN" baseline="0" dirty="0" smtClean="0"/>
              <a:t> p-</a:t>
            </a:r>
            <a:r>
              <a:rPr lang="en-US" altLang="zh-CN" baseline="0" dirty="0" err="1" smtClean="0"/>
              <a:t>ip</a:t>
            </a:r>
            <a:r>
              <a:rPr lang="en-US" altLang="zh-CN" baseline="0" dirty="0" smtClean="0"/>
              <a:t>,</a:t>
            </a:r>
            <a:r>
              <a:rPr lang="en-US" altLang="zh-CN" dirty="0" smtClean="0"/>
              <a:t> </a:t>
            </a:r>
            <a:r>
              <a:rPr lang="en-US" altLang="zh-CN" dirty="0"/>
              <a:t>maximizing </a:t>
            </a:r>
            <a:r>
              <a:rPr lang="en-US" altLang="zh-CN" dirty="0" smtClean="0"/>
              <a:t>their </a:t>
            </a:r>
            <a:r>
              <a:rPr lang="en-US" altLang="zh-CN" dirty="0"/>
              <a:t>orbital angular momentum.  It is easy to show that the state with orbital angular momentum has less energy.</a:t>
            </a:r>
            <a:endParaRPr lang="zh-CN" altLang="zh-CN" dirty="0"/>
          </a:p>
        </p:txBody>
      </p:sp>
    </p:spTree>
    <p:extLst>
      <p:ext uri="{BB962C8B-B14F-4D97-AF65-F5344CB8AC3E}">
        <p14:creationId xmlns:p14="http://schemas.microsoft.com/office/powerpoint/2010/main" val="536994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61449" indent="-292865" eaLnBrk="0" hangingPunct="0">
              <a:defRPr>
                <a:solidFill>
                  <a:schemeClr val="tx1"/>
                </a:solidFill>
                <a:latin typeface="Arial" panose="020B0604020202020204" pitchFamily="34" charset="0"/>
                <a:ea typeface="宋体" panose="02010600030101010101" pitchFamily="2" charset="-122"/>
              </a:defRPr>
            </a:lvl2pPr>
            <a:lvl3pPr marL="1171461" indent="-234292" eaLnBrk="0" hangingPunct="0">
              <a:defRPr>
                <a:solidFill>
                  <a:schemeClr val="tx1"/>
                </a:solidFill>
                <a:latin typeface="Arial" panose="020B0604020202020204" pitchFamily="34" charset="0"/>
                <a:ea typeface="宋体" panose="02010600030101010101" pitchFamily="2" charset="-122"/>
              </a:defRPr>
            </a:lvl3pPr>
            <a:lvl4pPr marL="1640045" indent="-234292" eaLnBrk="0" hangingPunct="0">
              <a:defRPr>
                <a:solidFill>
                  <a:schemeClr val="tx1"/>
                </a:solidFill>
                <a:latin typeface="Arial" panose="020B0604020202020204" pitchFamily="34" charset="0"/>
                <a:ea typeface="宋体" panose="02010600030101010101" pitchFamily="2" charset="-122"/>
              </a:defRPr>
            </a:lvl4pPr>
            <a:lvl5pPr marL="2108629" indent="-234292" eaLnBrk="0" hangingPunct="0">
              <a:defRPr>
                <a:solidFill>
                  <a:schemeClr val="tx1"/>
                </a:solidFill>
                <a:latin typeface="Arial" panose="020B0604020202020204" pitchFamily="34" charset="0"/>
                <a:ea typeface="宋体" panose="02010600030101010101" pitchFamily="2" charset="-122"/>
              </a:defRPr>
            </a:lvl5pPr>
            <a:lvl6pPr marL="2577214" indent="-234292"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45798" indent="-234292"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14382" indent="-234292"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982966" indent="-234292"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37169" eaLnBrk="1" hangingPunct="1">
              <a:defRPr/>
            </a:pPr>
            <a:fld id="{43C3D870-5F6E-4C76-A3E2-9FE6379CA04E}" type="slidenum">
              <a:rPr lang="en-US" altLang="zh-CN">
                <a:solidFill>
                  <a:srgbClr val="000000"/>
                </a:solidFill>
              </a:rPr>
              <a:pPr defTabSz="937169" eaLnBrk="1" hangingPunct="1">
                <a:defRPr/>
              </a:pPr>
              <a:t>12</a:t>
            </a:fld>
            <a:endParaRPr lang="en-US" altLang="zh-CN">
              <a:solidFill>
                <a:srgbClr val="000000"/>
              </a:solidFill>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37169" eaLnBrk="1" hangingPunct="1">
              <a:defRPr/>
            </a:pPr>
            <a:r>
              <a:rPr lang="en-US" altLang="zh-CN" dirty="0" smtClean="0">
                <a:latin typeface="Arial" panose="020B0604020202020204" pitchFamily="34" charset="0"/>
              </a:rPr>
              <a:t>To</a:t>
            </a:r>
            <a:r>
              <a:rPr lang="en-US" altLang="zh-CN" baseline="0" dirty="0" smtClean="0">
                <a:latin typeface="Arial" panose="020B0604020202020204" pitchFamily="34" charset="0"/>
              </a:rPr>
              <a:t> capture this </a:t>
            </a:r>
            <a:r>
              <a:rPr lang="en-US" altLang="zh-CN" baseline="0" dirty="0" err="1" smtClean="0">
                <a:latin typeface="Arial" panose="020B0604020202020204" pitchFamily="34" charset="0"/>
              </a:rPr>
              <a:t>ferro</a:t>
            </a:r>
            <a:r>
              <a:rPr lang="en-US" altLang="zh-CN" baseline="0" dirty="0" smtClean="0">
                <a:latin typeface="Arial" panose="020B0604020202020204" pitchFamily="34" charset="0"/>
              </a:rPr>
              <a:t>-orbital feature, we write down a multi-orbital Hubbard model for bosons. In addition to the usual n-square term, orbital angular momentum </a:t>
            </a:r>
            <a:r>
              <a:rPr lang="en-US" altLang="zh-CN" baseline="0" dirty="0" err="1" smtClean="0">
                <a:latin typeface="Arial" panose="020B0604020202020204" pitchFamily="34" charset="0"/>
              </a:rPr>
              <a:t>Lz</a:t>
            </a:r>
            <a:r>
              <a:rPr lang="en-US" altLang="zh-CN" baseline="0" dirty="0" smtClean="0">
                <a:latin typeface="Arial" panose="020B0604020202020204" pitchFamily="34" charset="0"/>
              </a:rPr>
              <a:t>-square also shows up. Please pay attention that the sign is negative. The physics here is similar to that of the 2</a:t>
            </a:r>
            <a:r>
              <a:rPr lang="en-US" altLang="zh-CN" baseline="30000" dirty="0" smtClean="0">
                <a:latin typeface="Arial" panose="020B0604020202020204" pitchFamily="34" charset="0"/>
              </a:rPr>
              <a:t>nd</a:t>
            </a:r>
            <a:r>
              <a:rPr lang="en-US" altLang="zh-CN" baseline="0" dirty="0" smtClean="0">
                <a:latin typeface="Arial" panose="020B0604020202020204" pitchFamily="34" charset="0"/>
              </a:rPr>
              <a:t> Hund’s rule: The complex orbitals </a:t>
            </a:r>
            <a:r>
              <a:rPr lang="en-US" altLang="zh-CN" baseline="0" dirty="0" err="1" smtClean="0">
                <a:latin typeface="Arial" panose="020B0604020202020204" pitchFamily="34" charset="0"/>
              </a:rPr>
              <a:t>p+ip</a:t>
            </a:r>
            <a:r>
              <a:rPr lang="en-US" altLang="zh-CN" baseline="0" dirty="0" smtClean="0">
                <a:latin typeface="Arial" panose="020B0604020202020204" pitchFamily="34" charset="0"/>
              </a:rPr>
              <a:t> are uniform in terms of the angular distribution, which are spatially more extended than real orbitals </a:t>
            </a:r>
            <a:r>
              <a:rPr lang="en-US" altLang="zh-CN" baseline="0" dirty="0" err="1" smtClean="0">
                <a:latin typeface="Arial" panose="020B0604020202020204" pitchFamily="34" charset="0"/>
              </a:rPr>
              <a:t>px</a:t>
            </a:r>
            <a:r>
              <a:rPr lang="en-US" altLang="zh-CN" baseline="0" dirty="0" smtClean="0">
                <a:latin typeface="Arial" panose="020B0604020202020204" pitchFamily="34" charset="0"/>
              </a:rPr>
              <a:t> and </a:t>
            </a:r>
            <a:r>
              <a:rPr lang="en-US" altLang="zh-CN" baseline="0" dirty="0" err="1" smtClean="0">
                <a:latin typeface="Arial" panose="020B0604020202020204" pitchFamily="34" charset="0"/>
              </a:rPr>
              <a:t>py</a:t>
            </a:r>
            <a:r>
              <a:rPr lang="en-US" altLang="zh-CN" baseline="0" dirty="0" smtClean="0">
                <a:latin typeface="Arial" panose="020B0604020202020204" pitchFamily="34" charset="0"/>
              </a:rPr>
              <a:t>. If we put many bosons into a single site, they condense into complex orbitals to save interaction energy, hence the orbital angular momentum is maximized. They behave like a local vortex. </a:t>
            </a: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570559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61449" indent="-292865" eaLnBrk="0" hangingPunct="0">
              <a:defRPr>
                <a:solidFill>
                  <a:schemeClr val="tx1"/>
                </a:solidFill>
                <a:latin typeface="Arial" panose="020B0604020202020204" pitchFamily="34" charset="0"/>
                <a:ea typeface="宋体" panose="02010600030101010101" pitchFamily="2" charset="-122"/>
              </a:defRPr>
            </a:lvl2pPr>
            <a:lvl3pPr marL="1171461" indent="-234292" eaLnBrk="0" hangingPunct="0">
              <a:defRPr>
                <a:solidFill>
                  <a:schemeClr val="tx1"/>
                </a:solidFill>
                <a:latin typeface="Arial" panose="020B0604020202020204" pitchFamily="34" charset="0"/>
                <a:ea typeface="宋体" panose="02010600030101010101" pitchFamily="2" charset="-122"/>
              </a:defRPr>
            </a:lvl3pPr>
            <a:lvl4pPr marL="1640045" indent="-234292" eaLnBrk="0" hangingPunct="0">
              <a:defRPr>
                <a:solidFill>
                  <a:schemeClr val="tx1"/>
                </a:solidFill>
                <a:latin typeface="Arial" panose="020B0604020202020204" pitchFamily="34" charset="0"/>
                <a:ea typeface="宋体" panose="02010600030101010101" pitchFamily="2" charset="-122"/>
              </a:defRPr>
            </a:lvl4pPr>
            <a:lvl5pPr marL="2108629" indent="-234292" eaLnBrk="0" hangingPunct="0">
              <a:defRPr>
                <a:solidFill>
                  <a:schemeClr val="tx1"/>
                </a:solidFill>
                <a:latin typeface="Arial" panose="020B0604020202020204" pitchFamily="34" charset="0"/>
                <a:ea typeface="宋体" panose="02010600030101010101" pitchFamily="2" charset="-122"/>
              </a:defRPr>
            </a:lvl5pPr>
            <a:lvl6pPr marL="2577214" indent="-234292"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45798" indent="-234292"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14382" indent="-234292"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982966" indent="-234292"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37169" eaLnBrk="1" hangingPunct="1">
              <a:defRPr/>
            </a:pPr>
            <a:fld id="{09BF2E59-C282-4ACE-BE73-FDAEE108582B}" type="slidenum">
              <a:rPr lang="en-US" altLang="zh-CN">
                <a:solidFill>
                  <a:srgbClr val="000000"/>
                </a:solidFill>
              </a:rPr>
              <a:pPr defTabSz="937169" eaLnBrk="1" hangingPunct="1">
                <a:defRPr/>
              </a:pPr>
              <a:t>13</a:t>
            </a:fld>
            <a:endParaRPr lang="en-US" altLang="zh-CN">
              <a:solidFill>
                <a:srgbClr val="000000"/>
              </a:solidFill>
            </a:endParaRPr>
          </a:p>
        </p:txBody>
      </p:sp>
      <p:sp>
        <p:nvSpPr>
          <p:cNvPr id="87043" name="Rectangle 2"/>
          <p:cNvSpPr>
            <a:spLocks noGrp="1" noRot="1" noChangeAspect="1" noChangeArrowheads="1" noTextEdit="1"/>
          </p:cNvSpPr>
          <p:nvPr>
            <p:ph type="sldImg"/>
          </p:nvPr>
        </p:nvSpPr>
        <p:spPr>
          <a:xfrm>
            <a:off x="1238250" y="712788"/>
            <a:ext cx="4748213" cy="3560762"/>
          </a:xfrm>
          <a:ln/>
        </p:spPr>
      </p:sp>
      <p:sp>
        <p:nvSpPr>
          <p:cNvPr id="87044" name="Rectangle 3"/>
          <p:cNvSpPr>
            <a:spLocks noGrp="1" noChangeArrowheads="1"/>
          </p:cNvSpPr>
          <p:nvPr>
            <p:ph type="body" idx="1"/>
          </p:nvPr>
        </p:nvSpPr>
        <p:spPr>
          <a:xfrm>
            <a:off x="723016" y="4510169"/>
            <a:ext cx="5777587" cy="427023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37169" eaLnBrk="1" hangingPunct="1">
              <a:defRPr/>
            </a:pPr>
            <a:r>
              <a:rPr lang="en-US" altLang="zh-CN" dirty="0"/>
              <a:t>Now put many sites together and consider phase coherence among them. Look at the sigma bonding, due to the odd parity of p-orbitals, two </a:t>
            </a:r>
            <a:r>
              <a:rPr lang="en-US" altLang="zh-CN" dirty="0" err="1"/>
              <a:t>px</a:t>
            </a:r>
            <a:r>
              <a:rPr lang="en-US" altLang="zh-CN" dirty="0"/>
              <a:t> orbitals are actually with a pi-phase difference, i.e., here is 1 and here is -1. In contrast, the pi-bonding locks the two </a:t>
            </a:r>
            <a:r>
              <a:rPr lang="en-US" altLang="zh-CN" dirty="0" err="1"/>
              <a:t>py</a:t>
            </a:r>
            <a:r>
              <a:rPr lang="en-US" altLang="zh-CN" dirty="0"/>
              <a:t>-orbitals with the same phase. Hence, the neighboring sites are coupled </a:t>
            </a:r>
            <a:r>
              <a:rPr lang="en-US" altLang="zh-CN" dirty="0" err="1"/>
              <a:t>antiferomagnetically</a:t>
            </a:r>
            <a:r>
              <a:rPr lang="en-US" altLang="zh-CN" dirty="0"/>
              <a:t>. For a square lattice, the Neel type ordering develops. </a:t>
            </a:r>
            <a:endParaRPr lang="en-US" altLang="zh-CN" dirty="0" smtClean="0"/>
          </a:p>
          <a:p>
            <a:pPr defTabSz="937169" eaLnBrk="1" hangingPunct="1">
              <a:defRPr/>
            </a:pPr>
            <a:endParaRPr lang="en-US" altLang="zh-CN" dirty="0" smtClean="0"/>
          </a:p>
          <a:p>
            <a:pPr defTabSz="937169" eaLnBrk="1" hangingPunct="1">
              <a:defRPr/>
            </a:pPr>
            <a:r>
              <a:rPr lang="en-US" altLang="zh-CN" dirty="0" smtClean="0"/>
              <a:t>Experimentally</a:t>
            </a:r>
            <a:r>
              <a:rPr lang="en-US" altLang="zh-CN" dirty="0"/>
              <a:t>, p-orbital condensates have been realized with a slightly different design by </a:t>
            </a:r>
            <a:r>
              <a:rPr lang="en-US" altLang="zh-CN" dirty="0" err="1"/>
              <a:t>Hemmerich’s</a:t>
            </a:r>
            <a:r>
              <a:rPr lang="en-US" altLang="zh-CN" dirty="0"/>
              <a:t> group, but the essential physics is the same. If transformed to momentum space, the condensate momenta are non-zero, similar to the pair-density-wave of superconductivity. Furthermore, the matter-wave interference measurement shows a pi-phase mismatch between </a:t>
            </a:r>
            <a:r>
              <a:rPr lang="en-US" altLang="zh-CN" dirty="0" err="1"/>
              <a:t>px</a:t>
            </a:r>
            <a:r>
              <a:rPr lang="en-US" altLang="zh-CN" dirty="0"/>
              <a:t> and </a:t>
            </a:r>
            <a:r>
              <a:rPr lang="en-US" altLang="zh-CN" dirty="0" err="1"/>
              <a:t>py</a:t>
            </a:r>
            <a:r>
              <a:rPr lang="en-US" altLang="zh-CN" dirty="0"/>
              <a:t> orbitals, which manifests the complex factor of </a:t>
            </a:r>
            <a:r>
              <a:rPr lang="en-US" altLang="zh-CN" dirty="0" err="1"/>
              <a:t>i</a:t>
            </a:r>
            <a:r>
              <a:rPr lang="en-US" altLang="zh-CN" dirty="0"/>
              <a:t>. This is very similar to Dal Van-Harlingen’s corner junction experiment testing the d-wave symmetry. </a:t>
            </a:r>
            <a:endParaRPr lang="zh-CN" altLang="zh-CN" dirty="0"/>
          </a:p>
        </p:txBody>
      </p:sp>
    </p:spTree>
    <p:extLst>
      <p:ext uri="{BB962C8B-B14F-4D97-AF65-F5344CB8AC3E}">
        <p14:creationId xmlns:p14="http://schemas.microsoft.com/office/powerpoint/2010/main" val="3044502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a:t>
            </a:r>
            <a:r>
              <a:rPr lang="en-US" altLang="zh-CN" baseline="0" dirty="0" smtClean="0"/>
              <a:t> consider a general bond orientation. Since each site is a local vortex, an </a:t>
            </a:r>
            <a:r>
              <a:rPr lang="en-US" altLang="zh-CN" baseline="0" dirty="0" err="1" smtClean="0"/>
              <a:t>Ising</a:t>
            </a:r>
            <a:r>
              <a:rPr lang="en-US" altLang="zh-CN" baseline="0" dirty="0" smtClean="0"/>
              <a:t> variable sigma is used to represent its vorticity, and a U(1) variable to denote its phase in a particular direction, say, along the x-direction. The tunneling term contains the phase difference along the bond direction, including not only the U(1) phase difference, but also a vector potential, which arises from the p-orbital symmetry. </a:t>
            </a:r>
            <a:endParaRPr lang="zh-CN" altLang="en-US" dirty="0"/>
          </a:p>
        </p:txBody>
      </p:sp>
      <p:sp>
        <p:nvSpPr>
          <p:cNvPr id="4" name="灯片编号占位符 3"/>
          <p:cNvSpPr>
            <a:spLocks noGrp="1"/>
          </p:cNvSpPr>
          <p:nvPr>
            <p:ph type="sldNum" sz="quarter" idx="10"/>
          </p:nvPr>
        </p:nvSpPr>
        <p:spPr/>
        <p:txBody>
          <a:bodyPr/>
          <a:lstStyle/>
          <a:p>
            <a:pPr>
              <a:defRPr/>
            </a:pPr>
            <a:fld id="{3F1FC47B-62B9-47EA-947D-6CD528541EA9}" type="slidenum">
              <a:rPr lang="en-US" altLang="zh-CN" smtClean="0"/>
              <a:pPr>
                <a:defRPr/>
              </a:pPr>
              <a:t>14</a:t>
            </a:fld>
            <a:endParaRPr lang="en-US" altLang="zh-CN"/>
          </a:p>
        </p:txBody>
      </p:sp>
    </p:spTree>
    <p:extLst>
      <p:ext uri="{BB962C8B-B14F-4D97-AF65-F5344CB8AC3E}">
        <p14:creationId xmlns:p14="http://schemas.microsoft.com/office/powerpoint/2010/main" val="3598359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a triangular lattice, the total vorticity around the a </a:t>
            </a:r>
            <a:r>
              <a:rPr lang="en-US" altLang="zh-CN" dirty="0" err="1"/>
              <a:t>plaquette</a:t>
            </a:r>
            <a:r>
              <a:rPr lang="en-US" altLang="zh-CN" dirty="0"/>
              <a:t> is simply the sum of the total vorticity divided by 6 since each site is shared by 6 triangles. </a:t>
            </a:r>
            <a:r>
              <a:rPr lang="en-US" altLang="zh-CN" dirty="0" smtClean="0"/>
              <a:t> The </a:t>
            </a:r>
            <a:r>
              <a:rPr lang="en-US" altLang="zh-CN" dirty="0"/>
              <a:t>minimal vorticity per </a:t>
            </a:r>
            <a:r>
              <a:rPr lang="en-US" altLang="zh-CN" dirty="0" err="1"/>
              <a:t>plaquette</a:t>
            </a:r>
            <a:r>
              <a:rPr lang="en-US" altLang="zh-CN" dirty="0"/>
              <a:t> is 1/6. Two triangles from a rhombohedral exhibiting </a:t>
            </a:r>
            <a:r>
              <a:rPr lang="en-US" altLang="zh-CN" dirty="0" smtClean="0"/>
              <a:t>the vorticity of </a:t>
            </a:r>
            <a:r>
              <a:rPr lang="en-US" altLang="zh-CN" dirty="0"/>
              <a:t>1/3. Then this pattern with staggered 1/3 and -1/3 </a:t>
            </a:r>
            <a:r>
              <a:rPr lang="en-US" altLang="zh-CN" dirty="0" err="1"/>
              <a:t>vorticies</a:t>
            </a:r>
            <a:r>
              <a:rPr lang="en-US" altLang="zh-CN" dirty="0"/>
              <a:t> can be </a:t>
            </a:r>
            <a:r>
              <a:rPr lang="en-US" altLang="zh-CN" dirty="0" smtClean="0"/>
              <a:t>straightforwardly scaled </a:t>
            </a:r>
            <a:r>
              <a:rPr lang="en-US" altLang="zh-CN" dirty="0"/>
              <a:t>up to the entire 2D plane, which become the striped pattern of angular </a:t>
            </a:r>
            <a:r>
              <a:rPr lang="en-US" altLang="zh-CN" dirty="0" err="1" smtClean="0"/>
              <a:t>momentua</a:t>
            </a:r>
            <a:r>
              <a:rPr lang="en-US" altLang="zh-CN" dirty="0" smtClean="0"/>
              <a:t>. </a:t>
            </a:r>
            <a:r>
              <a:rPr lang="en-US" altLang="zh-CN" dirty="0"/>
              <a:t>One entire row </a:t>
            </a:r>
            <a:r>
              <a:rPr lang="en-US" altLang="zh-CN" dirty="0" smtClean="0"/>
              <a:t>exhibits</a:t>
            </a:r>
            <a:r>
              <a:rPr lang="en-US" altLang="zh-CN" baseline="0" dirty="0" smtClean="0"/>
              <a:t> </a:t>
            </a:r>
            <a:r>
              <a:rPr lang="en-US" altLang="zh-CN" dirty="0" smtClean="0"/>
              <a:t>with </a:t>
            </a:r>
            <a:r>
              <a:rPr lang="en-US" altLang="zh-CN" dirty="0" err="1"/>
              <a:t>p+ip</a:t>
            </a:r>
            <a:r>
              <a:rPr lang="en-US" altLang="zh-CN" dirty="0"/>
              <a:t>, and another entire row with p-</a:t>
            </a:r>
            <a:r>
              <a:rPr lang="en-US" altLang="zh-CN" dirty="0" err="1"/>
              <a:t>ip</a:t>
            </a:r>
            <a:r>
              <a:rPr lang="en-US" altLang="zh-CN" dirty="0"/>
              <a:t>, </a:t>
            </a:r>
            <a:r>
              <a:rPr lang="en-US" altLang="zh-CN" dirty="0" smtClean="0"/>
              <a:t>minimizing </a:t>
            </a:r>
            <a:r>
              <a:rPr lang="en-US" altLang="zh-CN" dirty="0"/>
              <a:t>the ground state vorticity. </a:t>
            </a:r>
            <a:endParaRPr lang="zh-CN" altLang="en-US" dirty="0"/>
          </a:p>
        </p:txBody>
      </p:sp>
      <p:sp>
        <p:nvSpPr>
          <p:cNvPr id="4" name="灯片编号占位符 3"/>
          <p:cNvSpPr>
            <a:spLocks noGrp="1"/>
          </p:cNvSpPr>
          <p:nvPr>
            <p:ph type="sldNum" sz="quarter" idx="10"/>
          </p:nvPr>
        </p:nvSpPr>
        <p:spPr/>
        <p:txBody>
          <a:bodyPr/>
          <a:lstStyle/>
          <a:p>
            <a:pPr>
              <a:defRPr/>
            </a:pPr>
            <a:fld id="{3F1FC47B-62B9-47EA-947D-6CD528541EA9}" type="slidenum">
              <a:rPr lang="en-US" altLang="zh-CN" smtClean="0"/>
              <a:pPr>
                <a:defRPr/>
              </a:pPr>
              <a:t>15</a:t>
            </a:fld>
            <a:endParaRPr lang="en-US" altLang="zh-CN"/>
          </a:p>
        </p:txBody>
      </p:sp>
    </p:spTree>
    <p:extLst>
      <p:ext uri="{BB962C8B-B14F-4D97-AF65-F5344CB8AC3E}">
        <p14:creationId xmlns:p14="http://schemas.microsoft.com/office/powerpoint/2010/main" val="740138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37169">
              <a:defRPr/>
            </a:pPr>
            <a:r>
              <a:rPr lang="en-US" altLang="zh-CN" dirty="0"/>
              <a:t>This striped pattern of orbital angular momentum breaks rotational symmetry. </a:t>
            </a:r>
            <a:r>
              <a:rPr lang="en-US" altLang="zh-CN" dirty="0" err="1"/>
              <a:t>Zhifang</a:t>
            </a:r>
            <a:r>
              <a:rPr lang="en-US" altLang="zh-CN" dirty="0"/>
              <a:t> Xu’s group is doing this experiment, and has already realized p-orbital BEC in the triangular optical lattice. They have observed rotational symmetry </a:t>
            </a:r>
            <a:r>
              <a:rPr lang="en-US" altLang="zh-CN" dirty="0" smtClean="0"/>
              <a:t>breaking,</a:t>
            </a:r>
            <a:r>
              <a:rPr lang="en-US" altLang="zh-CN" baseline="0" dirty="0" smtClean="0"/>
              <a:t> and </a:t>
            </a:r>
            <a:r>
              <a:rPr lang="en-US" altLang="zh-CN" dirty="0" smtClean="0"/>
              <a:t>I </a:t>
            </a:r>
            <a:r>
              <a:rPr lang="en-US" altLang="zh-CN" dirty="0"/>
              <a:t>am also collaborating with his group. Around the rhombohedral </a:t>
            </a:r>
            <a:r>
              <a:rPr lang="en-US" altLang="zh-CN" dirty="0" err="1"/>
              <a:t>plaquette</a:t>
            </a:r>
            <a:r>
              <a:rPr lang="en-US" altLang="zh-CN" dirty="0"/>
              <a:t>, the theory further predicted the </a:t>
            </a:r>
            <a:r>
              <a:rPr lang="en-US" altLang="zh-CN" dirty="0" err="1"/>
              <a:t>plaquette</a:t>
            </a:r>
            <a:r>
              <a:rPr lang="en-US" altLang="zh-CN" dirty="0"/>
              <a:t> loop current, which is similar to the loop-current state studied in high Tc and other strongly correlated electron systems.</a:t>
            </a:r>
            <a:endParaRPr lang="zh-CN" altLang="zh-CN" dirty="0"/>
          </a:p>
        </p:txBody>
      </p:sp>
      <p:sp>
        <p:nvSpPr>
          <p:cNvPr id="4" name="灯片编号占位符 3"/>
          <p:cNvSpPr>
            <a:spLocks noGrp="1"/>
          </p:cNvSpPr>
          <p:nvPr>
            <p:ph type="sldNum" sz="quarter" idx="10"/>
          </p:nvPr>
        </p:nvSpPr>
        <p:spPr/>
        <p:txBody>
          <a:bodyPr/>
          <a:lstStyle/>
          <a:p>
            <a:pPr>
              <a:defRPr/>
            </a:pPr>
            <a:fld id="{3F1FC47B-62B9-47EA-947D-6CD528541EA9}" type="slidenum">
              <a:rPr lang="en-US" altLang="zh-CN" smtClean="0"/>
              <a:pPr>
                <a:defRPr/>
              </a:pPr>
              <a:t>16</a:t>
            </a:fld>
            <a:endParaRPr lang="en-US" altLang="zh-CN"/>
          </a:p>
        </p:txBody>
      </p:sp>
    </p:spTree>
    <p:extLst>
      <p:ext uri="{BB962C8B-B14F-4D97-AF65-F5344CB8AC3E}">
        <p14:creationId xmlns:p14="http://schemas.microsoft.com/office/powerpoint/2010/main" val="3346817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54685">
              <a:defRPr/>
            </a:pPr>
            <a:r>
              <a:rPr lang="en-US" altLang="zh-CN" baseline="0" dirty="0" smtClean="0"/>
              <a:t>Next we consider the charge 6e superconductivity as a frustration problem based on Baxter’s 3-color problem. </a:t>
            </a:r>
          </a:p>
        </p:txBody>
      </p:sp>
      <p:sp>
        <p:nvSpPr>
          <p:cNvPr id="4" name="灯片编号占位符 3"/>
          <p:cNvSpPr>
            <a:spLocks noGrp="1"/>
          </p:cNvSpPr>
          <p:nvPr>
            <p:ph type="sldNum" sz="quarter" idx="10"/>
          </p:nvPr>
        </p:nvSpPr>
        <p:spPr/>
        <p:txBody>
          <a:bodyPr/>
          <a:lstStyle/>
          <a:p>
            <a:pPr defTabSz="954685">
              <a:defRPr/>
            </a:pPr>
            <a:fld id="{3C5DB5FE-5D3B-475A-B60E-B2286F01B43A}" type="slidenum">
              <a:rPr lang="en-US" altLang="zh-CN">
                <a:solidFill>
                  <a:srgbClr val="000000"/>
                </a:solidFill>
                <a:ea typeface="宋体" pitchFamily="2" charset="-122"/>
              </a:rPr>
              <a:pPr defTabSz="954685">
                <a:defRPr/>
              </a:pPr>
              <a:t>17</a:t>
            </a:fld>
            <a:endParaRPr lang="en-US" altLang="zh-CN">
              <a:solidFill>
                <a:srgbClr val="000000"/>
              </a:solidFill>
              <a:ea typeface="宋体" pitchFamily="2" charset="-122"/>
            </a:endParaRPr>
          </a:p>
        </p:txBody>
      </p:sp>
    </p:spTree>
    <p:extLst>
      <p:ext uri="{BB962C8B-B14F-4D97-AF65-F5344CB8AC3E}">
        <p14:creationId xmlns:p14="http://schemas.microsoft.com/office/powerpoint/2010/main" val="37725802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the Kagome superconductors,</a:t>
            </a:r>
            <a:r>
              <a:rPr lang="en-US" altLang="zh-CN" baseline="0" dirty="0" smtClean="0"/>
              <a:t> STM experiment shows a modulation at the </a:t>
            </a:r>
            <a:r>
              <a:rPr lang="en-US" altLang="zh-CN" baseline="0" dirty="0" err="1" smtClean="0"/>
              <a:t>wavevector</a:t>
            </a:r>
            <a:r>
              <a:rPr lang="en-US" altLang="zh-CN" baseline="0" dirty="0" smtClean="0"/>
              <a:t> of ¾ of the reciprocal lattice vectors. This was interpreted by Z. Q. Wang’s as the pair-density-wave state with 3 pairs of pairing wave vectors Q1,2,3 and their negatives. Their superposition gives rise to the PDW pattern. </a:t>
            </a:r>
            <a:endParaRPr lang="zh-CN" altLang="en-US" dirty="0"/>
          </a:p>
        </p:txBody>
      </p:sp>
      <p:sp>
        <p:nvSpPr>
          <p:cNvPr id="4" name="灯片编号占位符 3"/>
          <p:cNvSpPr>
            <a:spLocks noGrp="1"/>
          </p:cNvSpPr>
          <p:nvPr>
            <p:ph type="sldNum" sz="quarter" idx="10"/>
          </p:nvPr>
        </p:nvSpPr>
        <p:spPr/>
        <p:txBody>
          <a:bodyPr/>
          <a:lstStyle/>
          <a:p>
            <a:pPr>
              <a:defRPr/>
            </a:pPr>
            <a:fld id="{3F1FC47B-62B9-47EA-947D-6CD528541EA9}" type="slidenum">
              <a:rPr lang="en-US" altLang="zh-CN" smtClean="0"/>
              <a:pPr>
                <a:defRPr/>
              </a:pPr>
              <a:t>18</a:t>
            </a:fld>
            <a:endParaRPr lang="en-US" altLang="zh-CN"/>
          </a:p>
        </p:txBody>
      </p:sp>
    </p:spTree>
    <p:extLst>
      <p:ext uri="{BB962C8B-B14F-4D97-AF65-F5344CB8AC3E}">
        <p14:creationId xmlns:p14="http://schemas.microsoft.com/office/powerpoint/2010/main" val="492858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Further analyses show that this problem </a:t>
            </a:r>
            <a:r>
              <a:rPr lang="en-US" altLang="zh-CN" dirty="0" smtClean="0"/>
              <a:t>can</a:t>
            </a:r>
            <a:r>
              <a:rPr lang="en-US" altLang="zh-CN" baseline="0" dirty="0" smtClean="0"/>
              <a:t> be</a:t>
            </a:r>
            <a:r>
              <a:rPr lang="en-US" altLang="zh-CN" dirty="0" smtClean="0"/>
              <a:t> </a:t>
            </a:r>
            <a:r>
              <a:rPr lang="en-US" altLang="zh-CN" dirty="0"/>
              <a:t>mapped to a three-band superconductor with positive quadratic Josephson couplings. It exhibits 8 different patterns as characterized by </a:t>
            </a:r>
            <a:r>
              <a:rPr lang="en-US" altLang="zh-CN" dirty="0" smtClean="0"/>
              <a:t>3 </a:t>
            </a:r>
            <a:r>
              <a:rPr lang="en-US" altLang="zh-CN" dirty="0" err="1"/>
              <a:t>Ising</a:t>
            </a:r>
            <a:r>
              <a:rPr lang="en-US" altLang="zh-CN" dirty="0"/>
              <a:t> variables, eta1,2</a:t>
            </a:r>
            <a:r>
              <a:rPr lang="en-US" altLang="zh-CN" dirty="0" smtClean="0"/>
              <a:t>, and 3</a:t>
            </a:r>
            <a:r>
              <a:rPr lang="en-US" altLang="zh-CN" dirty="0"/>
              <a:t>. A typical PDW configuration </a:t>
            </a:r>
            <a:r>
              <a:rPr lang="en-US" altLang="zh-CN" dirty="0" smtClean="0"/>
              <a:t>exhibits </a:t>
            </a:r>
            <a:r>
              <a:rPr lang="en-US" altLang="zh-CN" dirty="0"/>
              <a:t>a vortex lattice configuration. Flipping the value of eta2 corresponds to a time-reversal transformation, and flipping the values of eta1 and eta2 corresponds to </a:t>
            </a:r>
            <a:r>
              <a:rPr lang="en-US" altLang="zh-CN" dirty="0" smtClean="0"/>
              <a:t>translating</a:t>
            </a:r>
            <a:r>
              <a:rPr lang="en-US" altLang="zh-CN" baseline="0" dirty="0" smtClean="0"/>
              <a:t> the vortex lattice</a:t>
            </a:r>
            <a:r>
              <a:rPr lang="en-US" altLang="zh-CN" dirty="0" smtClean="0"/>
              <a:t> </a:t>
            </a:r>
            <a:r>
              <a:rPr lang="en-US" altLang="zh-CN" dirty="0"/>
              <a:t>with the half periodicity of the 4*4 PDW pattern. </a:t>
            </a:r>
            <a:endParaRPr lang="en-US" altLang="zh-CN" baseline="0" dirty="0" smtClean="0"/>
          </a:p>
        </p:txBody>
      </p:sp>
      <p:sp>
        <p:nvSpPr>
          <p:cNvPr id="4" name="灯片编号占位符 3"/>
          <p:cNvSpPr>
            <a:spLocks noGrp="1"/>
          </p:cNvSpPr>
          <p:nvPr>
            <p:ph type="sldNum" sz="quarter" idx="5"/>
          </p:nvPr>
        </p:nvSpPr>
        <p:spPr/>
        <p:txBody>
          <a:bodyPr/>
          <a:lstStyle/>
          <a:p>
            <a:fld id="{0D62709A-4FF8-4F43-A017-F8A5B844A2FD}" type="slidenum">
              <a:rPr lang="zh-CN" altLang="en-US" smtClean="0"/>
              <a:t>19</a:t>
            </a:fld>
            <a:endParaRPr lang="zh-CN" altLang="en-US"/>
          </a:p>
        </p:txBody>
      </p:sp>
    </p:spTree>
    <p:extLst>
      <p:ext uri="{BB962C8B-B14F-4D97-AF65-F5344CB8AC3E}">
        <p14:creationId xmlns:p14="http://schemas.microsoft.com/office/powerpoint/2010/main" val="672834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ea typeface="宋体" pitchFamily="2" charset="-122"/>
              </a:defRPr>
            </a:lvl1pPr>
            <a:lvl2pPr marL="761449" indent="-292865" eaLnBrk="0" hangingPunct="0">
              <a:spcBef>
                <a:spcPct val="30000"/>
              </a:spcBef>
              <a:defRPr sz="1200">
                <a:solidFill>
                  <a:schemeClr val="tx1"/>
                </a:solidFill>
                <a:latin typeface="Arial" pitchFamily="34" charset="0"/>
                <a:ea typeface="宋体" pitchFamily="2" charset="-122"/>
              </a:defRPr>
            </a:lvl2pPr>
            <a:lvl3pPr marL="1171461" indent="-234292" eaLnBrk="0" hangingPunct="0">
              <a:spcBef>
                <a:spcPct val="30000"/>
              </a:spcBef>
              <a:defRPr sz="1200">
                <a:solidFill>
                  <a:schemeClr val="tx1"/>
                </a:solidFill>
                <a:latin typeface="Arial" pitchFamily="34" charset="0"/>
                <a:ea typeface="宋体" pitchFamily="2" charset="-122"/>
              </a:defRPr>
            </a:lvl3pPr>
            <a:lvl4pPr marL="1640045" indent="-234292" eaLnBrk="0" hangingPunct="0">
              <a:spcBef>
                <a:spcPct val="30000"/>
              </a:spcBef>
              <a:defRPr sz="1200">
                <a:solidFill>
                  <a:schemeClr val="tx1"/>
                </a:solidFill>
                <a:latin typeface="Arial" pitchFamily="34" charset="0"/>
                <a:ea typeface="宋体" pitchFamily="2" charset="-122"/>
              </a:defRPr>
            </a:lvl4pPr>
            <a:lvl5pPr marL="2108629" indent="-234292" eaLnBrk="0" hangingPunct="0">
              <a:spcBef>
                <a:spcPct val="30000"/>
              </a:spcBef>
              <a:defRPr sz="1200">
                <a:solidFill>
                  <a:schemeClr val="tx1"/>
                </a:solidFill>
                <a:latin typeface="Arial" pitchFamily="34" charset="0"/>
                <a:ea typeface="宋体" pitchFamily="2" charset="-122"/>
              </a:defRPr>
            </a:lvl5pPr>
            <a:lvl6pPr marL="2577214" indent="-234292" eaLnBrk="0" fontAlgn="base" hangingPunct="0">
              <a:spcBef>
                <a:spcPct val="30000"/>
              </a:spcBef>
              <a:spcAft>
                <a:spcPct val="0"/>
              </a:spcAft>
              <a:defRPr sz="1200">
                <a:solidFill>
                  <a:schemeClr val="tx1"/>
                </a:solidFill>
                <a:latin typeface="Arial" pitchFamily="34" charset="0"/>
                <a:ea typeface="宋体" pitchFamily="2" charset="-122"/>
              </a:defRPr>
            </a:lvl6pPr>
            <a:lvl7pPr marL="3045798" indent="-234292" eaLnBrk="0" fontAlgn="base" hangingPunct="0">
              <a:spcBef>
                <a:spcPct val="30000"/>
              </a:spcBef>
              <a:spcAft>
                <a:spcPct val="0"/>
              </a:spcAft>
              <a:defRPr sz="1200">
                <a:solidFill>
                  <a:schemeClr val="tx1"/>
                </a:solidFill>
                <a:latin typeface="Arial" pitchFamily="34" charset="0"/>
                <a:ea typeface="宋体" pitchFamily="2" charset="-122"/>
              </a:defRPr>
            </a:lvl7pPr>
            <a:lvl8pPr marL="3514382" indent="-234292" eaLnBrk="0" fontAlgn="base" hangingPunct="0">
              <a:spcBef>
                <a:spcPct val="30000"/>
              </a:spcBef>
              <a:spcAft>
                <a:spcPct val="0"/>
              </a:spcAft>
              <a:defRPr sz="1200">
                <a:solidFill>
                  <a:schemeClr val="tx1"/>
                </a:solidFill>
                <a:latin typeface="Arial" pitchFamily="34" charset="0"/>
                <a:ea typeface="宋体" pitchFamily="2" charset="-122"/>
              </a:defRPr>
            </a:lvl8pPr>
            <a:lvl9pPr marL="3982966" indent="-234292" eaLnBrk="0" fontAlgn="base" hangingPunct="0">
              <a:spcBef>
                <a:spcPct val="30000"/>
              </a:spcBef>
              <a:spcAft>
                <a:spcPct val="0"/>
              </a:spcAft>
              <a:defRPr sz="1200">
                <a:solidFill>
                  <a:schemeClr val="tx1"/>
                </a:solidFill>
                <a:latin typeface="Arial" pitchFamily="34" charset="0"/>
                <a:ea typeface="宋体" pitchFamily="2" charset="-122"/>
              </a:defRPr>
            </a:lvl9pPr>
          </a:lstStyle>
          <a:p>
            <a:pPr defTabSz="937169" eaLnBrk="1" hangingPunct="1">
              <a:spcBef>
                <a:spcPct val="0"/>
              </a:spcBef>
              <a:defRPr/>
            </a:pPr>
            <a:fld id="{70FE9BA3-4A2D-419B-98E5-466214F0A5EF}" type="slidenum">
              <a:rPr lang="en-US" altLang="zh-CN">
                <a:solidFill>
                  <a:srgbClr val="000000"/>
                </a:solidFill>
              </a:rPr>
              <a:pPr defTabSz="937169" eaLnBrk="1" hangingPunct="1">
                <a:spcBef>
                  <a:spcPct val="0"/>
                </a:spcBef>
                <a:defRPr/>
              </a:pPr>
              <a:t>2</a:t>
            </a:fld>
            <a:endParaRPr lang="en-US" altLang="zh-CN">
              <a:solidFill>
                <a:srgbClr val="000000"/>
              </a:solidFill>
            </a:endParaRPr>
          </a:p>
        </p:txBody>
      </p:sp>
      <p:sp>
        <p:nvSpPr>
          <p:cNvPr id="104451" name="Rectangle 2"/>
          <p:cNvSpPr>
            <a:spLocks noGrp="1" noRot="1" noChangeAspect="1" noChangeArrowheads="1" noTextEdit="1"/>
          </p:cNvSpPr>
          <p:nvPr>
            <p:ph type="sldImg"/>
          </p:nvPr>
        </p:nvSpPr>
        <p:spPr>
          <a:xfrm>
            <a:off x="990600" y="768350"/>
            <a:ext cx="5118100" cy="3838575"/>
          </a:xfrm>
          <a:ln/>
        </p:spPr>
      </p:sp>
      <p:sp>
        <p:nvSpPr>
          <p:cNvPr id="104452" name="Rectangle 3"/>
          <p:cNvSpPr>
            <a:spLocks noGrp="1" noChangeArrowheads="1"/>
          </p:cNvSpPr>
          <p:nvPr>
            <p:ph type="body" idx="1"/>
          </p:nvPr>
        </p:nvSpPr>
        <p:spPr>
          <a:xfrm>
            <a:off x="710573" y="4862141"/>
            <a:ext cx="5678154" cy="46034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704" tIns="45852" rIns="91704" bIns="45852"/>
          <a:lstStyle/>
          <a:p>
            <a:pPr eaLnBrk="1" hangingPunct="1"/>
            <a:endParaRPr lang="en-US" altLang="zh-CN" dirty="0" smtClean="0">
              <a:latin typeface="Arial" pitchFamily="34" charset="0"/>
            </a:endParaRPr>
          </a:p>
        </p:txBody>
      </p:sp>
    </p:spTree>
    <p:extLst>
      <p:ext uri="{BB962C8B-B14F-4D97-AF65-F5344CB8AC3E}">
        <p14:creationId xmlns:p14="http://schemas.microsoft.com/office/powerpoint/2010/main" val="3203014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37169">
              <a:defRPr/>
            </a:pPr>
            <a:r>
              <a:rPr lang="en-US" altLang="zh-CN" dirty="0"/>
              <a:t>We switch to the real space to examine the phase coherence problem. The single-vortices form a honeycomb lattice, then from the symmetry aspect, it is the same as the p-orbital BEC problem in a honeycomb lattice. Along the three bonds from each vortex to its three neighboring vortices, the phase difference is 120 degree. We map them to the colors of R, G, B. We also need a continuous U(1) variable on each site taking values from 0 to 120 degree. </a:t>
            </a:r>
            <a:endParaRPr lang="zh-CN" altLang="zh-CN" dirty="0"/>
          </a:p>
        </p:txBody>
      </p:sp>
      <p:sp>
        <p:nvSpPr>
          <p:cNvPr id="4" name="灯片编号占位符 3"/>
          <p:cNvSpPr>
            <a:spLocks noGrp="1"/>
          </p:cNvSpPr>
          <p:nvPr>
            <p:ph type="sldNum" sz="quarter" idx="5"/>
          </p:nvPr>
        </p:nvSpPr>
        <p:spPr/>
        <p:txBody>
          <a:bodyPr/>
          <a:lstStyle/>
          <a:p>
            <a:pPr defTabSz="937169" fontAlgn="auto">
              <a:spcBef>
                <a:spcPts val="0"/>
              </a:spcBef>
              <a:spcAft>
                <a:spcPts val="0"/>
              </a:spcAft>
              <a:defRPr/>
            </a:pPr>
            <a:fld id="{0D62709A-4FF8-4F43-A017-F8A5B844A2FD}" type="slidenum">
              <a:rPr lang="zh-CN" altLang="en-US">
                <a:solidFill>
                  <a:prstClr val="black"/>
                </a:solidFill>
                <a:latin typeface="等线" panose="020F0502020204030204"/>
                <a:ea typeface="等线" panose="02010600030101010101" pitchFamily="2" charset="-122"/>
              </a:rPr>
              <a:pPr defTabSz="937169" fontAlgn="auto">
                <a:spcBef>
                  <a:spcPts val="0"/>
                </a:spcBef>
                <a:spcAft>
                  <a:spcPts val="0"/>
                </a:spcAft>
                <a:defRPr/>
              </a:pPr>
              <a:t>20</a:t>
            </a:fld>
            <a:endParaRPr lang="zh-CN" altLang="en-US">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1165517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Now focus on the color variables. If a bond is painted with the same color, it means phase coherence. This is the celebrated Baxter’s 3 coloring problem. </a:t>
            </a:r>
            <a:r>
              <a:rPr lang="en-US" altLang="zh-CN" dirty="0"/>
              <a:t>6 coloring patterns around a vertex corresponds to two opposite </a:t>
            </a:r>
            <a:r>
              <a:rPr lang="en-US" altLang="zh-CN" dirty="0" err="1"/>
              <a:t>vorticites</a:t>
            </a:r>
            <a:r>
              <a:rPr lang="en-US" altLang="zh-CN" dirty="0"/>
              <a:t>, and each vorticity is associated with three rotations. The allowed configuration numbers scale exponentially as system size, hence, the entropy is extensive, and hence is favorable by temperature. The Pauling-like entropy is estimated as ln1.15. </a:t>
            </a:r>
            <a:endParaRPr lang="en-US" altLang="zh-CN" dirty="0" smtClean="0"/>
          </a:p>
          <a:p>
            <a:endParaRPr lang="en-US" altLang="zh-CN" dirty="0" smtClean="0"/>
          </a:p>
          <a:p>
            <a:r>
              <a:rPr lang="en-US" altLang="zh-CN" dirty="0" smtClean="0"/>
              <a:t>Such </a:t>
            </a:r>
            <a:r>
              <a:rPr lang="en-US" altLang="zh-CN" dirty="0"/>
              <a:t>a state does not exhibit long-range order of superconductivity, but since the cubic of the colors are the same, hence, they do exhibit long-range order in terms of \Delta^3. In this sense, they could be called charge 6e state. </a:t>
            </a:r>
          </a:p>
        </p:txBody>
      </p:sp>
      <p:sp>
        <p:nvSpPr>
          <p:cNvPr id="4" name="灯片编号占位符 3"/>
          <p:cNvSpPr>
            <a:spLocks noGrp="1"/>
          </p:cNvSpPr>
          <p:nvPr>
            <p:ph type="sldNum" sz="quarter" idx="5"/>
          </p:nvPr>
        </p:nvSpPr>
        <p:spPr/>
        <p:txBody>
          <a:bodyPr/>
          <a:lstStyle/>
          <a:p>
            <a:pPr defTabSz="937169" fontAlgn="auto">
              <a:spcBef>
                <a:spcPts val="0"/>
              </a:spcBef>
              <a:spcAft>
                <a:spcPts val="0"/>
              </a:spcAft>
              <a:defRPr/>
            </a:pPr>
            <a:fld id="{0D62709A-4FF8-4F43-A017-F8A5B844A2FD}" type="slidenum">
              <a:rPr lang="zh-CN" altLang="en-US">
                <a:solidFill>
                  <a:prstClr val="black"/>
                </a:solidFill>
                <a:latin typeface="等线" panose="020F0502020204030204"/>
                <a:ea typeface="等线" panose="02010600030101010101" pitchFamily="2" charset="-122"/>
              </a:rPr>
              <a:pPr defTabSz="937169" fontAlgn="auto">
                <a:spcBef>
                  <a:spcPts val="0"/>
                </a:spcBef>
                <a:spcAft>
                  <a:spcPts val="0"/>
                </a:spcAft>
                <a:defRPr/>
              </a:pPr>
              <a:t>21</a:t>
            </a:fld>
            <a:endParaRPr lang="zh-CN" altLang="en-US">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39779974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So</a:t>
            </a:r>
            <a:r>
              <a:rPr lang="en-US" altLang="zh-CN" baseline="0" dirty="0" smtClean="0"/>
              <a:t> far we only consider the constrained coloring configurations, which could give rise to integer vortices around each </a:t>
            </a:r>
            <a:r>
              <a:rPr lang="en-US" altLang="zh-CN" baseline="0" dirty="0" err="1" smtClean="0"/>
              <a:t>plaquette</a:t>
            </a:r>
            <a:r>
              <a:rPr lang="en-US" altLang="zh-CN" baseline="0" dirty="0" smtClean="0"/>
              <a:t>. On the other hand, if a </a:t>
            </a:r>
            <a:r>
              <a:rPr lang="en-US" altLang="zh-CN" baseline="0" dirty="0" err="1" smtClean="0"/>
              <a:t>plaquette</a:t>
            </a:r>
            <a:r>
              <a:rPr lang="en-US" altLang="zh-CN" baseline="0" dirty="0" smtClean="0"/>
              <a:t> breaks the coloring rule, say, with 5 vortices and one </a:t>
            </a:r>
            <a:r>
              <a:rPr lang="en-US" altLang="zh-CN" baseline="0" dirty="0" err="1" smtClean="0"/>
              <a:t>antivortex</a:t>
            </a:r>
            <a:r>
              <a:rPr lang="en-US" altLang="zh-CN" baseline="0" dirty="0" smtClean="0"/>
              <a:t>, then the </a:t>
            </a:r>
            <a:r>
              <a:rPr lang="en-US" altLang="zh-CN" baseline="0" dirty="0" err="1" smtClean="0"/>
              <a:t>plaquette</a:t>
            </a:r>
            <a:r>
              <a:rPr lang="en-US" altLang="zh-CN" baseline="0" dirty="0" smtClean="0"/>
              <a:t> vorticity is 1/3, which gives rise to a domain wall of mismatch colored bonds. Hence, the global vorticity is quantized in terms of N/3. Hence, the Little-Parks type experiments should exhibit 6e oscillations.  </a:t>
            </a:r>
          </a:p>
          <a:p>
            <a:endParaRPr lang="en-US" altLang="zh-CN" baseline="0" dirty="0" smtClean="0"/>
          </a:p>
        </p:txBody>
      </p:sp>
      <p:sp>
        <p:nvSpPr>
          <p:cNvPr id="4" name="灯片编号占位符 3"/>
          <p:cNvSpPr>
            <a:spLocks noGrp="1"/>
          </p:cNvSpPr>
          <p:nvPr>
            <p:ph type="sldNum" sz="quarter" idx="5"/>
          </p:nvPr>
        </p:nvSpPr>
        <p:spPr/>
        <p:txBody>
          <a:bodyPr/>
          <a:lstStyle/>
          <a:p>
            <a:fld id="{0D62709A-4FF8-4F43-A017-F8A5B844A2FD}" type="slidenum">
              <a:rPr lang="zh-CN" altLang="en-US" smtClean="0"/>
              <a:t>22</a:t>
            </a:fld>
            <a:endParaRPr lang="zh-CN" altLang="en-US"/>
          </a:p>
        </p:txBody>
      </p:sp>
    </p:spTree>
    <p:extLst>
      <p:ext uri="{BB962C8B-B14F-4D97-AF65-F5344CB8AC3E}">
        <p14:creationId xmlns:p14="http://schemas.microsoft.com/office/powerpoint/2010/main" val="7039953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have also generalized</a:t>
            </a:r>
            <a:r>
              <a:rPr lang="en-US" altLang="zh-CN" baseline="0" dirty="0" smtClean="0"/>
              <a:t> the 3-coloring problem to the diamond lattice, the 4-coloring problem. Its physical background is the p-orbital BEC with the cubic anisotropy. Each color corresponds to the superfluid phases of 0, 90, 180, 270 degrees. The coloring pattern can be divided by 6 </a:t>
            </a:r>
            <a:r>
              <a:rPr lang="en-US" altLang="zh-CN" baseline="0" dirty="0" err="1" smtClean="0"/>
              <a:t>chiralities</a:t>
            </a:r>
            <a:r>
              <a:rPr lang="en-US" altLang="zh-CN" baseline="0" dirty="0" smtClean="0"/>
              <a:t> representing the angular momentum directions long the major axes.  Monte Carlo simulations show that the superfluid phase correlations decay as 1/r^3, which is a signature of a </a:t>
            </a:r>
            <a:r>
              <a:rPr lang="en-US" altLang="zh-CN" baseline="0" dirty="0" err="1" smtClean="0"/>
              <a:t>Coulumb</a:t>
            </a:r>
            <a:r>
              <a:rPr lang="en-US" altLang="zh-CN" baseline="0" dirty="0" smtClean="0"/>
              <a:t> phase. </a:t>
            </a:r>
            <a:endParaRPr lang="zh-CN" altLang="en-US" dirty="0"/>
          </a:p>
        </p:txBody>
      </p:sp>
      <p:sp>
        <p:nvSpPr>
          <p:cNvPr id="4" name="灯片编号占位符 3"/>
          <p:cNvSpPr>
            <a:spLocks noGrp="1"/>
          </p:cNvSpPr>
          <p:nvPr>
            <p:ph type="sldNum" sz="quarter" idx="5"/>
          </p:nvPr>
        </p:nvSpPr>
        <p:spPr/>
        <p:txBody>
          <a:bodyPr/>
          <a:lstStyle/>
          <a:p>
            <a:fld id="{0D62709A-4FF8-4F43-A017-F8A5B844A2FD}" type="slidenum">
              <a:rPr lang="zh-CN" altLang="en-US" smtClean="0"/>
              <a:t>23</a:t>
            </a:fld>
            <a:endParaRPr lang="zh-CN" altLang="en-US"/>
          </a:p>
        </p:txBody>
      </p:sp>
    </p:spTree>
    <p:extLst>
      <p:ext uri="{BB962C8B-B14F-4D97-AF65-F5344CB8AC3E}">
        <p14:creationId xmlns:p14="http://schemas.microsoft.com/office/powerpoint/2010/main" val="29281713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54685">
              <a:defRPr/>
            </a:pPr>
            <a:r>
              <a:rPr lang="en-US" altLang="zh-CN" baseline="0" dirty="0" smtClean="0"/>
              <a:t>Next we consider the f-wave pair density as a consequence of frustration from inter-orbital pairing. </a:t>
            </a:r>
          </a:p>
        </p:txBody>
      </p:sp>
      <p:sp>
        <p:nvSpPr>
          <p:cNvPr id="4" name="灯片编号占位符 3"/>
          <p:cNvSpPr>
            <a:spLocks noGrp="1"/>
          </p:cNvSpPr>
          <p:nvPr>
            <p:ph type="sldNum" sz="quarter" idx="10"/>
          </p:nvPr>
        </p:nvSpPr>
        <p:spPr/>
        <p:txBody>
          <a:bodyPr/>
          <a:lstStyle/>
          <a:p>
            <a:pPr defTabSz="954685">
              <a:defRPr/>
            </a:pPr>
            <a:fld id="{3C5DB5FE-5D3B-475A-B60E-B2286F01B43A}" type="slidenum">
              <a:rPr lang="en-US" altLang="zh-CN">
                <a:solidFill>
                  <a:srgbClr val="000000"/>
                </a:solidFill>
                <a:ea typeface="宋体" pitchFamily="2" charset="-122"/>
              </a:rPr>
              <a:pPr defTabSz="954685">
                <a:defRPr/>
              </a:pPr>
              <a:t>24</a:t>
            </a:fld>
            <a:endParaRPr lang="en-US" altLang="zh-CN">
              <a:solidFill>
                <a:srgbClr val="000000"/>
              </a:solidFill>
              <a:ea typeface="宋体" pitchFamily="2" charset="-122"/>
            </a:endParaRPr>
          </a:p>
        </p:txBody>
      </p:sp>
    </p:spTree>
    <p:extLst>
      <p:ext uri="{BB962C8B-B14F-4D97-AF65-F5344CB8AC3E}">
        <p14:creationId xmlns:p14="http://schemas.microsoft.com/office/powerpoint/2010/main" val="15433787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61449" indent="-292865" eaLnBrk="0" hangingPunct="0">
              <a:defRPr>
                <a:solidFill>
                  <a:schemeClr val="tx1"/>
                </a:solidFill>
                <a:latin typeface="Arial" panose="020B0604020202020204" pitchFamily="34" charset="0"/>
                <a:ea typeface="宋体" panose="02010600030101010101" pitchFamily="2" charset="-122"/>
              </a:defRPr>
            </a:lvl2pPr>
            <a:lvl3pPr marL="1171461" indent="-234292" eaLnBrk="0" hangingPunct="0">
              <a:defRPr>
                <a:solidFill>
                  <a:schemeClr val="tx1"/>
                </a:solidFill>
                <a:latin typeface="Arial" panose="020B0604020202020204" pitchFamily="34" charset="0"/>
                <a:ea typeface="宋体" panose="02010600030101010101" pitchFamily="2" charset="-122"/>
              </a:defRPr>
            </a:lvl3pPr>
            <a:lvl4pPr marL="1640045" indent="-234292" eaLnBrk="0" hangingPunct="0">
              <a:defRPr>
                <a:solidFill>
                  <a:schemeClr val="tx1"/>
                </a:solidFill>
                <a:latin typeface="Arial" panose="020B0604020202020204" pitchFamily="34" charset="0"/>
                <a:ea typeface="宋体" panose="02010600030101010101" pitchFamily="2" charset="-122"/>
              </a:defRPr>
            </a:lvl4pPr>
            <a:lvl5pPr marL="2108629" indent="-234292" eaLnBrk="0" hangingPunct="0">
              <a:defRPr>
                <a:solidFill>
                  <a:schemeClr val="tx1"/>
                </a:solidFill>
                <a:latin typeface="Arial" panose="020B0604020202020204" pitchFamily="34" charset="0"/>
                <a:ea typeface="宋体" panose="02010600030101010101" pitchFamily="2" charset="-122"/>
              </a:defRPr>
            </a:lvl5pPr>
            <a:lvl6pPr marL="2577214" indent="-234292"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45798" indent="-234292"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14382" indent="-234292"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982966" indent="-234292"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37169" eaLnBrk="1" hangingPunct="1">
              <a:defRPr/>
            </a:pPr>
            <a:fld id="{FDC3B824-F5D5-4C68-9D91-1CF7B7EE9138}" type="slidenum">
              <a:rPr lang="en-US" altLang="zh-CN">
                <a:solidFill>
                  <a:srgbClr val="000000"/>
                </a:solidFill>
              </a:rPr>
              <a:pPr defTabSz="937169" eaLnBrk="1" hangingPunct="1">
                <a:defRPr/>
              </a:pPr>
              <a:t>25</a:t>
            </a:fld>
            <a:endParaRPr lang="en-US" altLang="zh-CN">
              <a:solidFill>
                <a:srgbClr val="000000"/>
              </a:solidFill>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baseline="0" dirty="0" smtClean="0">
                <a:latin typeface="Arial" panose="020B0604020202020204" pitchFamily="34" charset="0"/>
              </a:rPr>
              <a:t>We consider the p-orbital problem in the triangular lattice, but now switch to fermions. </a:t>
            </a:r>
            <a:r>
              <a:rPr lang="en-US" altLang="zh-CN" baseline="0" dirty="0" err="1" smtClean="0">
                <a:latin typeface="Arial" panose="020B0604020202020204" pitchFamily="34" charset="0"/>
              </a:rPr>
              <a:t>Spinless</a:t>
            </a:r>
            <a:r>
              <a:rPr lang="en-US" altLang="zh-CN" baseline="0" dirty="0" smtClean="0">
                <a:latin typeface="Arial" panose="020B0604020202020204" pitchFamily="34" charset="0"/>
              </a:rPr>
              <a:t> fermions are considered with an inter-orbital attraction.  In the strong coupling limit, on-site pairing is expected, and the Copper pair hopping problem can be mapped to a pseudo-spin SU(2) exchange model. Since the sigma and pi-</a:t>
            </a:r>
            <a:r>
              <a:rPr lang="en-US" altLang="zh-CN" baseline="0" dirty="0" err="1" smtClean="0">
                <a:latin typeface="Arial" panose="020B0604020202020204" pitchFamily="34" charset="0"/>
              </a:rPr>
              <a:t>bondings</a:t>
            </a:r>
            <a:r>
              <a:rPr lang="en-US" altLang="zh-CN" baseline="0" dirty="0" smtClean="0">
                <a:latin typeface="Arial" panose="020B0604020202020204" pitchFamily="34" charset="0"/>
              </a:rPr>
              <a:t> exhibit opposite signs, the pair hopping </a:t>
            </a:r>
            <a:r>
              <a:rPr lang="en-US" altLang="zh-CN" baseline="0" dirty="0" err="1" smtClean="0">
                <a:latin typeface="Arial" panose="020B0604020202020204" pitchFamily="34" charset="0"/>
              </a:rPr>
              <a:t>Jxy</a:t>
            </a:r>
            <a:r>
              <a:rPr lang="en-US" altLang="zh-CN" baseline="0" dirty="0" smtClean="0">
                <a:latin typeface="Arial" panose="020B0604020202020204" pitchFamily="34" charset="0"/>
              </a:rPr>
              <a:t> integral is positive. This is antiferromagnetic like, leading to frustration in the triangle lattice.  </a:t>
            </a: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8207339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61449" indent="-292865" eaLnBrk="0" hangingPunct="0">
              <a:defRPr>
                <a:solidFill>
                  <a:schemeClr val="tx1"/>
                </a:solidFill>
                <a:latin typeface="Arial" panose="020B0604020202020204" pitchFamily="34" charset="0"/>
                <a:ea typeface="宋体" panose="02010600030101010101" pitchFamily="2" charset="-122"/>
              </a:defRPr>
            </a:lvl2pPr>
            <a:lvl3pPr marL="1171461" indent="-234292" eaLnBrk="0" hangingPunct="0">
              <a:defRPr>
                <a:solidFill>
                  <a:schemeClr val="tx1"/>
                </a:solidFill>
                <a:latin typeface="Arial" panose="020B0604020202020204" pitchFamily="34" charset="0"/>
                <a:ea typeface="宋体" panose="02010600030101010101" pitchFamily="2" charset="-122"/>
              </a:defRPr>
            </a:lvl3pPr>
            <a:lvl4pPr marL="1640045" indent="-234292" eaLnBrk="0" hangingPunct="0">
              <a:defRPr>
                <a:solidFill>
                  <a:schemeClr val="tx1"/>
                </a:solidFill>
                <a:latin typeface="Arial" panose="020B0604020202020204" pitchFamily="34" charset="0"/>
                <a:ea typeface="宋体" panose="02010600030101010101" pitchFamily="2" charset="-122"/>
              </a:defRPr>
            </a:lvl4pPr>
            <a:lvl5pPr marL="2108629" indent="-234292" eaLnBrk="0" hangingPunct="0">
              <a:defRPr>
                <a:solidFill>
                  <a:schemeClr val="tx1"/>
                </a:solidFill>
                <a:latin typeface="Arial" panose="020B0604020202020204" pitchFamily="34" charset="0"/>
                <a:ea typeface="宋体" panose="02010600030101010101" pitchFamily="2" charset="-122"/>
              </a:defRPr>
            </a:lvl5pPr>
            <a:lvl6pPr marL="2577214" indent="-234292"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45798" indent="-234292"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14382" indent="-234292"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982966" indent="-234292"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37169" eaLnBrk="1" hangingPunct="1">
              <a:defRPr/>
            </a:pPr>
            <a:fld id="{FDC3B824-F5D5-4C68-9D91-1CF7B7EE9138}" type="slidenum">
              <a:rPr lang="en-US" altLang="zh-CN">
                <a:solidFill>
                  <a:srgbClr val="000000"/>
                </a:solidFill>
              </a:rPr>
              <a:pPr defTabSz="937169" eaLnBrk="1" hangingPunct="1">
                <a:defRPr/>
              </a:pPr>
              <a:t>26</a:t>
            </a:fld>
            <a:endParaRPr lang="en-US" altLang="zh-CN">
              <a:solidFill>
                <a:srgbClr val="000000"/>
              </a:solidFill>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latin typeface="Arial" panose="020B0604020202020204" pitchFamily="34" charset="0"/>
              </a:rPr>
              <a:t>Guided by the above picture, we performed the BCS mean-field theory solution</a:t>
            </a:r>
            <a:r>
              <a:rPr lang="en-US" altLang="zh-CN" baseline="0" dirty="0" smtClean="0">
                <a:latin typeface="Arial" panose="020B0604020202020204" pitchFamily="34" charset="0"/>
              </a:rPr>
              <a:t> allowing a 3-site supercell structure. The pseudo-spin configurations are plotted as 3-vector, whose </a:t>
            </a:r>
            <a:r>
              <a:rPr lang="en-US" altLang="zh-CN" baseline="0" dirty="0" err="1" smtClean="0">
                <a:latin typeface="Arial" panose="020B0604020202020204" pitchFamily="34" charset="0"/>
              </a:rPr>
              <a:t>xy</a:t>
            </a:r>
            <a:r>
              <a:rPr lang="en-US" altLang="zh-CN" baseline="0" dirty="0" smtClean="0">
                <a:latin typeface="Arial" panose="020B0604020202020204" pitchFamily="34" charset="0"/>
              </a:rPr>
              <a:t>-component represents Cooper pairing and z-component represents density. These pictures show as varying filling number, the order parameter exhibits a umbrella configuration, and the pairing gap function switch signs in real space. </a:t>
            </a: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0548802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61449" indent="-292865" eaLnBrk="0" hangingPunct="0">
              <a:defRPr>
                <a:solidFill>
                  <a:schemeClr val="tx1"/>
                </a:solidFill>
                <a:latin typeface="Arial" panose="020B0604020202020204" pitchFamily="34" charset="0"/>
                <a:ea typeface="宋体" panose="02010600030101010101" pitchFamily="2" charset="-122"/>
              </a:defRPr>
            </a:lvl2pPr>
            <a:lvl3pPr marL="1171461" indent="-234292" eaLnBrk="0" hangingPunct="0">
              <a:defRPr>
                <a:solidFill>
                  <a:schemeClr val="tx1"/>
                </a:solidFill>
                <a:latin typeface="Arial" panose="020B0604020202020204" pitchFamily="34" charset="0"/>
                <a:ea typeface="宋体" panose="02010600030101010101" pitchFamily="2" charset="-122"/>
              </a:defRPr>
            </a:lvl3pPr>
            <a:lvl4pPr marL="1640045" indent="-234292" eaLnBrk="0" hangingPunct="0">
              <a:defRPr>
                <a:solidFill>
                  <a:schemeClr val="tx1"/>
                </a:solidFill>
                <a:latin typeface="Arial" panose="020B0604020202020204" pitchFamily="34" charset="0"/>
                <a:ea typeface="宋体" panose="02010600030101010101" pitchFamily="2" charset="-122"/>
              </a:defRPr>
            </a:lvl4pPr>
            <a:lvl5pPr marL="2108629" indent="-234292" eaLnBrk="0" hangingPunct="0">
              <a:defRPr>
                <a:solidFill>
                  <a:schemeClr val="tx1"/>
                </a:solidFill>
                <a:latin typeface="Arial" panose="020B0604020202020204" pitchFamily="34" charset="0"/>
                <a:ea typeface="宋体" panose="02010600030101010101" pitchFamily="2" charset="-122"/>
              </a:defRPr>
            </a:lvl5pPr>
            <a:lvl6pPr marL="2577214" indent="-234292"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45798" indent="-234292"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14382" indent="-234292"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982966" indent="-234292"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37169" eaLnBrk="1" hangingPunct="1">
              <a:defRPr/>
            </a:pPr>
            <a:fld id="{FDC3B824-F5D5-4C68-9D91-1CF7B7EE9138}" type="slidenum">
              <a:rPr lang="en-US" altLang="zh-CN">
                <a:solidFill>
                  <a:srgbClr val="000000"/>
                </a:solidFill>
              </a:rPr>
              <a:pPr defTabSz="937169" eaLnBrk="1" hangingPunct="1">
                <a:defRPr/>
              </a:pPr>
              <a:t>27</a:t>
            </a:fld>
            <a:endParaRPr lang="en-US" altLang="zh-CN">
              <a:solidFill>
                <a:srgbClr val="000000"/>
              </a:solidFill>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latin typeface="Arial" panose="020B0604020202020204" pitchFamily="34" charset="0"/>
              </a:rPr>
              <a:t>At certain fillings, the</a:t>
            </a:r>
            <a:r>
              <a:rPr lang="en-US" altLang="zh-CN" baseline="0" dirty="0" smtClean="0">
                <a:latin typeface="Arial" panose="020B0604020202020204" pitchFamily="34" charset="0"/>
              </a:rPr>
              <a:t> mixing between the PDW and CDW is found, which can be unified by the pseudospin SU(2) algebra. The PDW is non-zero on two of the three </a:t>
            </a:r>
            <a:r>
              <a:rPr lang="en-US" altLang="zh-CN" baseline="0" dirty="0" err="1" smtClean="0">
                <a:latin typeface="Arial" panose="020B0604020202020204" pitchFamily="34" charset="0"/>
              </a:rPr>
              <a:t>sublattices</a:t>
            </a:r>
            <a:r>
              <a:rPr lang="en-US" altLang="zh-CN" baseline="0" dirty="0" smtClean="0">
                <a:latin typeface="Arial" panose="020B0604020202020204" pitchFamily="34" charset="0"/>
              </a:rPr>
              <a:t> exhibiting with staggered signs as a mixture of three </a:t>
            </a:r>
            <a:r>
              <a:rPr lang="en-US" altLang="zh-CN" baseline="0" dirty="0" err="1" smtClean="0">
                <a:latin typeface="Arial" panose="020B0604020202020204" pitchFamily="34" charset="0"/>
              </a:rPr>
              <a:t>wavevectors</a:t>
            </a:r>
            <a:r>
              <a:rPr lang="en-US" altLang="zh-CN" baseline="0" dirty="0" smtClean="0">
                <a:latin typeface="Arial" panose="020B0604020202020204" pitchFamily="34" charset="0"/>
              </a:rPr>
              <a:t> G1, G2, G3. In real space, they exhibit a F-wave structure. </a:t>
            </a: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40777875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61449" indent="-292865" eaLnBrk="0" hangingPunct="0">
              <a:defRPr>
                <a:solidFill>
                  <a:schemeClr val="tx1"/>
                </a:solidFill>
                <a:latin typeface="Arial" panose="020B0604020202020204" pitchFamily="34" charset="0"/>
                <a:ea typeface="宋体" panose="02010600030101010101" pitchFamily="2" charset="-122"/>
              </a:defRPr>
            </a:lvl2pPr>
            <a:lvl3pPr marL="1171461" indent="-234292" eaLnBrk="0" hangingPunct="0">
              <a:defRPr>
                <a:solidFill>
                  <a:schemeClr val="tx1"/>
                </a:solidFill>
                <a:latin typeface="Arial" panose="020B0604020202020204" pitchFamily="34" charset="0"/>
                <a:ea typeface="宋体" panose="02010600030101010101" pitchFamily="2" charset="-122"/>
              </a:defRPr>
            </a:lvl3pPr>
            <a:lvl4pPr marL="1640045" indent="-234292" eaLnBrk="0" hangingPunct="0">
              <a:defRPr>
                <a:solidFill>
                  <a:schemeClr val="tx1"/>
                </a:solidFill>
                <a:latin typeface="Arial" panose="020B0604020202020204" pitchFamily="34" charset="0"/>
                <a:ea typeface="宋体" panose="02010600030101010101" pitchFamily="2" charset="-122"/>
              </a:defRPr>
            </a:lvl4pPr>
            <a:lvl5pPr marL="2108629" indent="-234292" eaLnBrk="0" hangingPunct="0">
              <a:defRPr>
                <a:solidFill>
                  <a:schemeClr val="tx1"/>
                </a:solidFill>
                <a:latin typeface="Arial" panose="020B0604020202020204" pitchFamily="34" charset="0"/>
                <a:ea typeface="宋体" panose="02010600030101010101" pitchFamily="2" charset="-122"/>
              </a:defRPr>
            </a:lvl5pPr>
            <a:lvl6pPr marL="2577214" indent="-234292"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45798" indent="-234292"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14382" indent="-234292"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982966" indent="-234292"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37169" eaLnBrk="1" hangingPunct="1">
              <a:defRPr/>
            </a:pPr>
            <a:fld id="{FDC3B824-F5D5-4C68-9D91-1CF7B7EE9138}" type="slidenum">
              <a:rPr lang="en-US" altLang="zh-CN">
                <a:solidFill>
                  <a:srgbClr val="000000"/>
                </a:solidFill>
              </a:rPr>
              <a:pPr defTabSz="937169" eaLnBrk="1" hangingPunct="1">
                <a:defRPr/>
              </a:pPr>
              <a:t>28</a:t>
            </a:fld>
            <a:endParaRPr lang="en-US" altLang="zh-CN">
              <a:solidFill>
                <a:srgbClr val="000000"/>
              </a:solidFill>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baseline="0" dirty="0" smtClean="0">
                <a:latin typeface="Arial" panose="020B0604020202020204" pitchFamily="34" charset="0"/>
              </a:rPr>
              <a:t>We can understand the PDW structure from momentum space. Usual pairing occurs between momentum k and –k, but they are with the same orbitals. Here, pairing interaction takes place between different orbitals, then their corresponding Fermi surface patches are not related by time-reversal symmetry. For example, the red and the yellow spots, the pairing between them gives rise to the pairing wave vector G2. </a:t>
            </a: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9338811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54685">
              <a:defRPr/>
            </a:pPr>
            <a:r>
              <a:rPr lang="en-US" altLang="zh-CN" dirty="0"/>
              <a:t>In summary, I have presented a concept of frustrated </a:t>
            </a:r>
            <a:r>
              <a:rPr lang="en-US" altLang="zh-CN" dirty="0" err="1"/>
              <a:t>superfluidty</a:t>
            </a:r>
            <a:r>
              <a:rPr lang="en-US" altLang="zh-CN" dirty="0"/>
              <a:t> or superconductivity. The key idea is the condensation at non-zero momentum, such that they can exhibit sign change and generate </a:t>
            </a:r>
            <a:r>
              <a:rPr lang="en-US" altLang="zh-CN" dirty="0" smtClean="0"/>
              <a:t>frustrations. </a:t>
            </a:r>
            <a:r>
              <a:rPr lang="en-US" altLang="zh-CN" dirty="0"/>
              <a:t>They can exhibit in the meta-stable excited condensate, and pair-density-wave states, and also provide a possible mechanism for the charge 6e state. </a:t>
            </a:r>
            <a:endParaRPr lang="zh-CN" altLang="zh-CN" dirty="0"/>
          </a:p>
        </p:txBody>
      </p:sp>
      <p:sp>
        <p:nvSpPr>
          <p:cNvPr id="4" name="灯片编号占位符 3"/>
          <p:cNvSpPr>
            <a:spLocks noGrp="1"/>
          </p:cNvSpPr>
          <p:nvPr>
            <p:ph type="sldNum" sz="quarter" idx="10"/>
          </p:nvPr>
        </p:nvSpPr>
        <p:spPr/>
        <p:txBody>
          <a:bodyPr/>
          <a:lstStyle/>
          <a:p>
            <a:pPr defTabSz="954685">
              <a:defRPr/>
            </a:pPr>
            <a:fld id="{3C5DB5FE-5D3B-475A-B60E-B2286F01B43A}" type="slidenum">
              <a:rPr lang="en-US" altLang="zh-CN">
                <a:solidFill>
                  <a:srgbClr val="000000"/>
                </a:solidFill>
                <a:ea typeface="宋体" pitchFamily="2" charset="-122"/>
              </a:rPr>
              <a:pPr defTabSz="954685">
                <a:defRPr/>
              </a:pPr>
              <a:t>29</a:t>
            </a:fld>
            <a:endParaRPr lang="en-US" altLang="zh-CN">
              <a:solidFill>
                <a:srgbClr val="000000"/>
              </a:solidFill>
              <a:ea typeface="宋体" pitchFamily="2" charset="-122"/>
            </a:endParaRPr>
          </a:p>
        </p:txBody>
      </p:sp>
    </p:spTree>
    <p:extLst>
      <p:ext uri="{BB962C8B-B14F-4D97-AF65-F5344CB8AC3E}">
        <p14:creationId xmlns:p14="http://schemas.microsoft.com/office/powerpoint/2010/main" val="133045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54685">
              <a:defRPr/>
            </a:pPr>
            <a:r>
              <a:rPr lang="en-US" altLang="zh-CN" baseline="0" dirty="0" smtClean="0"/>
              <a:t>This is the outline.  I will first explain why frustration is not often met in studies of </a:t>
            </a:r>
            <a:r>
              <a:rPr lang="en-US" altLang="zh-CN" baseline="0" dirty="0" err="1" smtClean="0"/>
              <a:t>superfluidity</a:t>
            </a:r>
            <a:r>
              <a:rPr lang="en-US" altLang="zh-CN" baseline="0" dirty="0" smtClean="0"/>
              <a:t> and superconductivity. In order to generate frustrations, the key idea is “condensations at non-zero momenta” to create sign changes. We will then explore frustrations in various context including unconventional BECs beyond the no-node theorem, charge 6e superconductivity, and f-wave pair density wave states. </a:t>
            </a:r>
          </a:p>
        </p:txBody>
      </p:sp>
      <p:sp>
        <p:nvSpPr>
          <p:cNvPr id="4" name="灯片编号占位符 3"/>
          <p:cNvSpPr>
            <a:spLocks noGrp="1"/>
          </p:cNvSpPr>
          <p:nvPr>
            <p:ph type="sldNum" sz="quarter" idx="10"/>
          </p:nvPr>
        </p:nvSpPr>
        <p:spPr/>
        <p:txBody>
          <a:bodyPr/>
          <a:lstStyle/>
          <a:p>
            <a:pPr defTabSz="954685">
              <a:defRPr/>
            </a:pPr>
            <a:fld id="{3C5DB5FE-5D3B-475A-B60E-B2286F01B43A}" type="slidenum">
              <a:rPr lang="en-US" altLang="zh-CN">
                <a:solidFill>
                  <a:srgbClr val="000000"/>
                </a:solidFill>
                <a:ea typeface="宋体" pitchFamily="2" charset="-122"/>
              </a:rPr>
              <a:pPr defTabSz="954685">
                <a:defRPr/>
              </a:pPr>
              <a:t>3</a:t>
            </a:fld>
            <a:endParaRPr lang="en-US" altLang="zh-CN">
              <a:solidFill>
                <a:srgbClr val="000000"/>
              </a:solidFill>
              <a:ea typeface="宋体" pitchFamily="2" charset="-122"/>
            </a:endParaRPr>
          </a:p>
        </p:txBody>
      </p:sp>
    </p:spTree>
    <p:extLst>
      <p:ext uri="{BB962C8B-B14F-4D97-AF65-F5344CB8AC3E}">
        <p14:creationId xmlns:p14="http://schemas.microsoft.com/office/powerpoint/2010/main" val="42859448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54685">
              <a:defRPr/>
            </a:pPr>
            <a:endParaRPr lang="en-US" altLang="zh-CN" baseline="0" dirty="0" smtClean="0"/>
          </a:p>
        </p:txBody>
      </p:sp>
      <p:sp>
        <p:nvSpPr>
          <p:cNvPr id="4" name="灯片编号占位符 3"/>
          <p:cNvSpPr>
            <a:spLocks noGrp="1"/>
          </p:cNvSpPr>
          <p:nvPr>
            <p:ph type="sldNum" sz="quarter" idx="10"/>
          </p:nvPr>
        </p:nvSpPr>
        <p:spPr/>
        <p:txBody>
          <a:bodyPr/>
          <a:lstStyle/>
          <a:p>
            <a:pPr defTabSz="954685">
              <a:defRPr/>
            </a:pPr>
            <a:fld id="{3C5DB5FE-5D3B-475A-B60E-B2286F01B43A}" type="slidenum">
              <a:rPr lang="en-US" altLang="zh-CN">
                <a:solidFill>
                  <a:srgbClr val="000000"/>
                </a:solidFill>
                <a:ea typeface="宋体" pitchFamily="2" charset="-122"/>
              </a:rPr>
              <a:pPr defTabSz="954685">
                <a:defRPr/>
              </a:pPr>
              <a:t>30</a:t>
            </a:fld>
            <a:endParaRPr lang="en-US" altLang="zh-CN">
              <a:solidFill>
                <a:srgbClr val="000000"/>
              </a:solidFill>
              <a:ea typeface="宋体" pitchFamily="2" charset="-122"/>
            </a:endParaRPr>
          </a:p>
        </p:txBody>
      </p:sp>
    </p:spTree>
    <p:extLst>
      <p:ext uri="{BB962C8B-B14F-4D97-AF65-F5344CB8AC3E}">
        <p14:creationId xmlns:p14="http://schemas.microsoft.com/office/powerpoint/2010/main" val="24684630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defTabSz="937169">
              <a:defRPr/>
            </a:pPr>
            <a:fld id="{DF89C26C-E7AF-4FC3-A458-BAA151270883}" type="slidenum">
              <a:rPr lang="en-US" altLang="zh-CN">
                <a:solidFill>
                  <a:srgbClr val="000000"/>
                </a:solidFill>
                <a:latin typeface="Arial" panose="020B0604020202020204" pitchFamily="34" charset="0"/>
                <a:ea typeface="宋体" panose="02010600030101010101" pitchFamily="2" charset="-122"/>
              </a:rPr>
              <a:pPr defTabSz="937169">
                <a:defRPr/>
              </a:pPr>
              <a:t>31</a:t>
            </a:fld>
            <a:endParaRPr lang="en-US" altLang="zh-CN">
              <a:solidFill>
                <a:srgbClr val="000000"/>
              </a:solidFill>
              <a:latin typeface="Arial" panose="020B0604020202020204" pitchFamily="34" charset="0"/>
              <a:ea typeface="宋体" panose="02010600030101010101" pitchFamily="2" charset="-122"/>
            </a:endParaRPr>
          </a:p>
        </p:txBody>
      </p:sp>
      <p:sp>
        <p:nvSpPr>
          <p:cNvPr id="136194" name="Rectangle 2"/>
          <p:cNvSpPr>
            <a:spLocks noGrp="1" noRot="1" noChangeAspect="1" noChangeArrowheads="1" noTextEdit="1"/>
          </p:cNvSpPr>
          <p:nvPr>
            <p:ph type="sldImg"/>
          </p:nvPr>
        </p:nvSpPr>
        <p:spPr>
          <a:xfrm>
            <a:off x="1198563" y="701675"/>
            <a:ext cx="4668837" cy="3502025"/>
          </a:xfrm>
          <a:ln/>
        </p:spPr>
      </p:sp>
      <p:sp>
        <p:nvSpPr>
          <p:cNvPr id="136195" name="Rectangle 3"/>
          <p:cNvSpPr>
            <a:spLocks noGrp="1" noChangeArrowheads="1"/>
          </p:cNvSpPr>
          <p:nvPr>
            <p:ph type="body" idx="1"/>
          </p:nvPr>
        </p:nvSpPr>
        <p:spPr>
          <a:xfrm>
            <a:off x="706659" y="4435594"/>
            <a:ext cx="5653267" cy="4200520"/>
          </a:xfrm>
        </p:spPr>
        <p:txBody>
          <a:bodyPr/>
          <a:lstStyle/>
          <a:p>
            <a:r>
              <a:rPr lang="en-US" altLang="zh-CN"/>
              <a:t>Next I will first prove this symmetry and present its physical consequences.</a:t>
            </a:r>
          </a:p>
        </p:txBody>
      </p:sp>
    </p:spTree>
    <p:extLst>
      <p:ext uri="{BB962C8B-B14F-4D97-AF65-F5344CB8AC3E}">
        <p14:creationId xmlns:p14="http://schemas.microsoft.com/office/powerpoint/2010/main" val="9668169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F1FC47B-62B9-47EA-947D-6CD528541EA9}" type="slidenum">
              <a:rPr lang="en-US" altLang="zh-CN" smtClean="0"/>
              <a:pPr>
                <a:defRPr/>
              </a:pPr>
              <a:t>32</a:t>
            </a:fld>
            <a:endParaRPr lang="en-US" altLang="zh-CN"/>
          </a:p>
        </p:txBody>
      </p:sp>
    </p:spTree>
    <p:extLst>
      <p:ext uri="{BB962C8B-B14F-4D97-AF65-F5344CB8AC3E}">
        <p14:creationId xmlns:p14="http://schemas.microsoft.com/office/powerpoint/2010/main" val="6616723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34292" indent="-234292" defTabSz="937169" eaLnBrk="1" hangingPunct="1">
              <a:buAutoNum type="arabicPeriod"/>
            </a:pPr>
            <a:endParaRPr kumimoji="1" lang="en-US" altLang="ja-JP" dirty="0">
              <a:latin typeface="+mn-lt"/>
            </a:endParaRPr>
          </a:p>
        </p:txBody>
      </p:sp>
      <p:sp>
        <p:nvSpPr>
          <p:cNvPr id="4" name="灯片编号占位符 3"/>
          <p:cNvSpPr>
            <a:spLocks noGrp="1"/>
          </p:cNvSpPr>
          <p:nvPr>
            <p:ph type="sldNum" sz="quarter" idx="10"/>
          </p:nvPr>
        </p:nvSpPr>
        <p:spPr/>
        <p:txBody>
          <a:bodyPr/>
          <a:lstStyle/>
          <a:p>
            <a:pPr defTabSz="937169" fontAlgn="auto">
              <a:spcBef>
                <a:spcPts val="0"/>
              </a:spcBef>
              <a:spcAft>
                <a:spcPts val="0"/>
              </a:spcAft>
              <a:defRPr/>
            </a:pPr>
            <a:fld id="{0D62709A-4FF8-4F43-A017-F8A5B844A2FD}" type="slidenum">
              <a:rPr lang="zh-CN" altLang="en-US">
                <a:solidFill>
                  <a:prstClr val="black"/>
                </a:solidFill>
                <a:latin typeface="等线" panose="020F0502020204030204"/>
                <a:ea typeface="等线" panose="02010600030101010101" pitchFamily="2" charset="-122"/>
              </a:rPr>
              <a:pPr defTabSz="937169" fontAlgn="auto">
                <a:spcBef>
                  <a:spcPts val="0"/>
                </a:spcBef>
                <a:spcAft>
                  <a:spcPts val="0"/>
                </a:spcAft>
                <a:defRPr/>
              </a:pPr>
              <a:t>33</a:t>
            </a:fld>
            <a:endParaRPr lang="zh-CN" altLang="en-US">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1735594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870" indent="-285720" eaLnBrk="0" hangingPunct="0">
              <a:defRPr>
                <a:solidFill>
                  <a:schemeClr val="tx1"/>
                </a:solidFill>
                <a:latin typeface="Arial" panose="020B0604020202020204" pitchFamily="34" charset="0"/>
                <a:ea typeface="宋体" panose="02010600030101010101" pitchFamily="2" charset="-122"/>
              </a:defRPr>
            </a:lvl2pPr>
            <a:lvl3pPr marL="1142877" indent="-228575" eaLnBrk="0" hangingPunct="0">
              <a:defRPr>
                <a:solidFill>
                  <a:schemeClr val="tx1"/>
                </a:solidFill>
                <a:latin typeface="Arial" panose="020B0604020202020204" pitchFamily="34" charset="0"/>
                <a:ea typeface="宋体" panose="02010600030101010101" pitchFamily="2" charset="-122"/>
              </a:defRPr>
            </a:lvl3pPr>
            <a:lvl4pPr marL="1600028" indent="-228575" eaLnBrk="0" hangingPunct="0">
              <a:defRPr>
                <a:solidFill>
                  <a:schemeClr val="tx1"/>
                </a:solidFill>
                <a:latin typeface="Arial" panose="020B0604020202020204" pitchFamily="34" charset="0"/>
                <a:ea typeface="宋体" panose="02010600030101010101" pitchFamily="2" charset="-122"/>
              </a:defRPr>
            </a:lvl4pPr>
            <a:lvl5pPr marL="2057178" indent="-228575" eaLnBrk="0" hangingPunct="0">
              <a:defRPr>
                <a:solidFill>
                  <a:schemeClr val="tx1"/>
                </a:solidFill>
                <a:latin typeface="Arial" panose="020B0604020202020204" pitchFamily="34" charset="0"/>
                <a:ea typeface="宋体" panose="02010600030101010101" pitchFamily="2" charset="-122"/>
              </a:defRPr>
            </a:lvl5pPr>
            <a:lvl6pPr marL="2514330" indent="-2285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480" indent="-2285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8631" indent="-2285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5782" indent="-2285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302" eaLnBrk="1" hangingPunct="1"/>
            <a:fld id="{18052466-B0F0-4E1B-A0C4-CB5E8AEEB956}" type="slidenum">
              <a:rPr lang="en-US" altLang="zh-CN">
                <a:solidFill>
                  <a:srgbClr val="000000"/>
                </a:solidFill>
              </a:rPr>
              <a:pPr defTabSz="914302" eaLnBrk="1" hangingPunct="1"/>
              <a:t>4</a:t>
            </a:fld>
            <a:endParaRPr lang="en-US" altLang="zh-CN">
              <a:solidFill>
                <a:srgbClr val="000000"/>
              </a:solidFill>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37169" eaLnBrk="1" hangingPunct="1">
              <a:defRPr/>
            </a:pPr>
            <a:r>
              <a:rPr lang="en-US" altLang="zh-CN" dirty="0"/>
              <a:t>Frustration typically refers to </a:t>
            </a:r>
            <a:r>
              <a:rPr lang="en-US" altLang="zh-CN" dirty="0" err="1"/>
              <a:t>antiferromagnetism</a:t>
            </a:r>
            <a:r>
              <a:rPr lang="en-US" altLang="zh-CN" dirty="0"/>
              <a:t> on non-bipartite lattices, say, triangular, Kagome, and </a:t>
            </a:r>
            <a:r>
              <a:rPr lang="en-US" altLang="zh-CN" dirty="0" err="1"/>
              <a:t>pyrocholre</a:t>
            </a:r>
            <a:r>
              <a:rPr lang="en-US" altLang="zh-CN" dirty="0"/>
              <a:t> lattices, in which the antiferromagnetic exchange cannot be simultaneously satisfied on all the bonds. The ground states often exhibit a macroscopic level of degeneracies. </a:t>
            </a:r>
            <a:r>
              <a:rPr lang="en-US" altLang="zh-CN" dirty="0" smtClean="0"/>
              <a:t>Then physics </a:t>
            </a:r>
            <a:r>
              <a:rPr lang="en-US" altLang="zh-CN" dirty="0"/>
              <a:t>is highly non-perturbative leading to exotic phenomena including order from disorder, Coulomb phase with power law correlations, and even quantum spin liquids. </a:t>
            </a:r>
            <a:endParaRPr lang="zh-CN" altLang="zh-CN" dirty="0"/>
          </a:p>
        </p:txBody>
      </p:sp>
    </p:spTree>
    <p:extLst>
      <p:ext uri="{BB962C8B-B14F-4D97-AF65-F5344CB8AC3E}">
        <p14:creationId xmlns:p14="http://schemas.microsoft.com/office/powerpoint/2010/main" val="2108904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870" indent="-285720" eaLnBrk="0" hangingPunct="0">
              <a:defRPr>
                <a:solidFill>
                  <a:schemeClr val="tx1"/>
                </a:solidFill>
                <a:latin typeface="Arial" panose="020B0604020202020204" pitchFamily="34" charset="0"/>
                <a:ea typeface="宋体" panose="02010600030101010101" pitchFamily="2" charset="-122"/>
              </a:defRPr>
            </a:lvl2pPr>
            <a:lvl3pPr marL="1142877" indent="-228575" eaLnBrk="0" hangingPunct="0">
              <a:defRPr>
                <a:solidFill>
                  <a:schemeClr val="tx1"/>
                </a:solidFill>
                <a:latin typeface="Arial" panose="020B0604020202020204" pitchFamily="34" charset="0"/>
                <a:ea typeface="宋体" panose="02010600030101010101" pitchFamily="2" charset="-122"/>
              </a:defRPr>
            </a:lvl3pPr>
            <a:lvl4pPr marL="1600028" indent="-228575" eaLnBrk="0" hangingPunct="0">
              <a:defRPr>
                <a:solidFill>
                  <a:schemeClr val="tx1"/>
                </a:solidFill>
                <a:latin typeface="Arial" panose="020B0604020202020204" pitchFamily="34" charset="0"/>
                <a:ea typeface="宋体" panose="02010600030101010101" pitchFamily="2" charset="-122"/>
              </a:defRPr>
            </a:lvl4pPr>
            <a:lvl5pPr marL="2057178" indent="-228575" eaLnBrk="0" hangingPunct="0">
              <a:defRPr>
                <a:solidFill>
                  <a:schemeClr val="tx1"/>
                </a:solidFill>
                <a:latin typeface="Arial" panose="020B0604020202020204" pitchFamily="34" charset="0"/>
                <a:ea typeface="宋体" panose="02010600030101010101" pitchFamily="2" charset="-122"/>
              </a:defRPr>
            </a:lvl5pPr>
            <a:lvl6pPr marL="2514330" indent="-2285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480" indent="-2285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8631" indent="-2285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5782" indent="-2285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302" eaLnBrk="1" hangingPunct="1"/>
            <a:fld id="{18052466-B0F0-4E1B-A0C4-CB5E8AEEB956}" type="slidenum">
              <a:rPr lang="en-US" altLang="zh-CN">
                <a:solidFill>
                  <a:srgbClr val="000000"/>
                </a:solidFill>
              </a:rPr>
              <a:pPr defTabSz="914302" eaLnBrk="1" hangingPunct="1"/>
              <a:t>5</a:t>
            </a:fld>
            <a:endParaRPr lang="en-US" altLang="zh-CN">
              <a:solidFill>
                <a:srgbClr val="000000"/>
              </a:solidFill>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latin typeface="Arial" panose="020B0604020202020204" pitchFamily="34" charset="0"/>
              </a:rPr>
              <a:t>However, as for</a:t>
            </a:r>
            <a:r>
              <a:rPr lang="en-US" altLang="zh-CN" baseline="0" dirty="0" smtClean="0">
                <a:latin typeface="Arial" panose="020B0604020202020204" pitchFamily="34" charset="0"/>
              </a:rPr>
              <a:t> s</a:t>
            </a:r>
            <a:r>
              <a:rPr lang="en-US" altLang="zh-CN" dirty="0" smtClean="0">
                <a:latin typeface="Arial" panose="020B0604020202020204" pitchFamily="34" charset="0"/>
              </a:rPr>
              <a:t>uperconductivity, which</a:t>
            </a:r>
            <a:r>
              <a:rPr lang="en-US" altLang="zh-CN" baseline="0" dirty="0" smtClean="0">
                <a:latin typeface="Arial" panose="020B0604020202020204" pitchFamily="34" charset="0"/>
              </a:rPr>
              <a:t> is another important topic in condensed matter physics, frustration in general does not occur. Superconducting phases tend to be uniform across the system, which is an analogy to ferromagnetism, hence, no frustration. </a:t>
            </a:r>
            <a:endParaRPr lang="ru-RU" altLang="zh-CN" dirty="0" smtClean="0">
              <a:latin typeface="Arial" panose="020B0604020202020204" pitchFamily="34" charset="0"/>
            </a:endParaRPr>
          </a:p>
        </p:txBody>
      </p:sp>
    </p:spTree>
    <p:extLst>
      <p:ext uri="{BB962C8B-B14F-4D97-AF65-F5344CB8AC3E}">
        <p14:creationId xmlns:p14="http://schemas.microsoft.com/office/powerpoint/2010/main" val="1849632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61449" indent="-292865" eaLnBrk="0" hangingPunct="0">
              <a:defRPr>
                <a:solidFill>
                  <a:schemeClr val="tx1"/>
                </a:solidFill>
                <a:latin typeface="Arial" charset="0"/>
                <a:ea typeface="宋体" pitchFamily="2" charset="-122"/>
              </a:defRPr>
            </a:lvl2pPr>
            <a:lvl3pPr marL="1171461" indent="-234292" eaLnBrk="0" hangingPunct="0">
              <a:defRPr>
                <a:solidFill>
                  <a:schemeClr val="tx1"/>
                </a:solidFill>
                <a:latin typeface="Arial" charset="0"/>
                <a:ea typeface="宋体" pitchFamily="2" charset="-122"/>
              </a:defRPr>
            </a:lvl3pPr>
            <a:lvl4pPr marL="1640045" indent="-234292" eaLnBrk="0" hangingPunct="0">
              <a:defRPr>
                <a:solidFill>
                  <a:schemeClr val="tx1"/>
                </a:solidFill>
                <a:latin typeface="Arial" charset="0"/>
                <a:ea typeface="宋体" pitchFamily="2" charset="-122"/>
              </a:defRPr>
            </a:lvl4pPr>
            <a:lvl5pPr marL="2108629" indent="-234292" eaLnBrk="0" hangingPunct="0">
              <a:defRPr>
                <a:solidFill>
                  <a:schemeClr val="tx1"/>
                </a:solidFill>
                <a:latin typeface="Arial" charset="0"/>
                <a:ea typeface="宋体" pitchFamily="2" charset="-122"/>
              </a:defRPr>
            </a:lvl5pPr>
            <a:lvl6pPr marL="2577214" indent="-234292" eaLnBrk="0" fontAlgn="base" hangingPunct="0">
              <a:spcBef>
                <a:spcPct val="0"/>
              </a:spcBef>
              <a:spcAft>
                <a:spcPct val="0"/>
              </a:spcAft>
              <a:defRPr>
                <a:solidFill>
                  <a:schemeClr val="tx1"/>
                </a:solidFill>
                <a:latin typeface="Arial" charset="0"/>
                <a:ea typeface="宋体" pitchFamily="2" charset="-122"/>
              </a:defRPr>
            </a:lvl6pPr>
            <a:lvl7pPr marL="3045798" indent="-234292" eaLnBrk="0" fontAlgn="base" hangingPunct="0">
              <a:spcBef>
                <a:spcPct val="0"/>
              </a:spcBef>
              <a:spcAft>
                <a:spcPct val="0"/>
              </a:spcAft>
              <a:defRPr>
                <a:solidFill>
                  <a:schemeClr val="tx1"/>
                </a:solidFill>
                <a:latin typeface="Arial" charset="0"/>
                <a:ea typeface="宋体" pitchFamily="2" charset="-122"/>
              </a:defRPr>
            </a:lvl7pPr>
            <a:lvl8pPr marL="3514382" indent="-234292" eaLnBrk="0" fontAlgn="base" hangingPunct="0">
              <a:spcBef>
                <a:spcPct val="0"/>
              </a:spcBef>
              <a:spcAft>
                <a:spcPct val="0"/>
              </a:spcAft>
              <a:defRPr>
                <a:solidFill>
                  <a:schemeClr val="tx1"/>
                </a:solidFill>
                <a:latin typeface="Arial" charset="0"/>
                <a:ea typeface="宋体" pitchFamily="2" charset="-122"/>
              </a:defRPr>
            </a:lvl8pPr>
            <a:lvl9pPr marL="3982966" indent="-234292" eaLnBrk="0" fontAlgn="base" hangingPunct="0">
              <a:spcBef>
                <a:spcPct val="0"/>
              </a:spcBef>
              <a:spcAft>
                <a:spcPct val="0"/>
              </a:spcAft>
              <a:defRPr>
                <a:solidFill>
                  <a:schemeClr val="tx1"/>
                </a:solidFill>
                <a:latin typeface="Arial" charset="0"/>
                <a:ea typeface="宋体" pitchFamily="2" charset="-122"/>
              </a:defRPr>
            </a:lvl9pPr>
          </a:lstStyle>
          <a:p>
            <a:pPr defTabSz="937169" eaLnBrk="1" hangingPunct="1">
              <a:defRPr/>
            </a:pPr>
            <a:fld id="{FDC1B91D-1611-4ED5-AC4D-84368014D225}" type="slidenum">
              <a:rPr lang="en-US" altLang="zh-CN">
                <a:solidFill>
                  <a:srgbClr val="000000"/>
                </a:solidFill>
              </a:rPr>
              <a:pPr defTabSz="937169" eaLnBrk="1" hangingPunct="1">
                <a:defRPr/>
              </a:pPr>
              <a:t>6</a:t>
            </a:fld>
            <a:endParaRPr lang="en-US" altLang="zh-CN">
              <a:solidFill>
                <a:srgbClr val="000000"/>
              </a:solidFill>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t>Similar story occurs in the boson </a:t>
            </a:r>
            <a:r>
              <a:rPr lang="en-US" altLang="zh-CN" dirty="0" err="1" smtClean="0"/>
              <a:t>superfluidity</a:t>
            </a:r>
            <a:r>
              <a:rPr lang="en-US" altLang="zh-CN" dirty="0" smtClean="0"/>
              <a:t>,</a:t>
            </a:r>
            <a:r>
              <a:rPr lang="en-US" altLang="zh-CN" baseline="0" dirty="0" smtClean="0"/>
              <a:t> such as superfluid He, and cold atom BECs, which are constrained by the no-node theorem. It states that the many-body ground state </a:t>
            </a:r>
            <a:r>
              <a:rPr lang="en-US" altLang="zh-CN" baseline="0" dirty="0" err="1" smtClean="0"/>
              <a:t>wavefunctions</a:t>
            </a:r>
            <a:r>
              <a:rPr lang="en-US" altLang="zh-CN" baseline="0" dirty="0" smtClean="0"/>
              <a:t> of bosons under very general conditions are positive-definite. There is no sign change, not even mention complex phases, hence, no frustration either. An intuitive proof was presented in Feynman’s “statistical Mechanics”, which shows that we can always transform a sign-change </a:t>
            </a:r>
            <a:r>
              <a:rPr lang="en-US" altLang="zh-CN" baseline="0" dirty="0" err="1" smtClean="0"/>
              <a:t>wavefunction</a:t>
            </a:r>
            <a:r>
              <a:rPr lang="en-US" altLang="zh-CN" baseline="0" dirty="0" smtClean="0"/>
              <a:t> to a positive-definite one to save some energy. </a:t>
            </a:r>
            <a:endParaRPr lang="en-US" altLang="zh-CN" dirty="0" smtClean="0"/>
          </a:p>
        </p:txBody>
      </p:sp>
    </p:spTree>
    <p:extLst>
      <p:ext uri="{BB962C8B-B14F-4D97-AF65-F5344CB8AC3E}">
        <p14:creationId xmlns:p14="http://schemas.microsoft.com/office/powerpoint/2010/main" val="520155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a:ln/>
        </p:spPr>
      </p:sp>
      <p:sp>
        <p:nvSpPr>
          <p:cNvPr id="101379" name="备注占位符 2"/>
          <p:cNvSpPr>
            <a:spLocks noGrp="1"/>
          </p:cNvSpPr>
          <p:nvPr>
            <p:ph type="body" idx="1"/>
          </p:nvPr>
        </p:nvSpPr>
        <p:spPr>
          <a:noFill/>
        </p:spPr>
        <p:txBody>
          <a:bodyPr/>
          <a:lstStyle/>
          <a:p>
            <a:pPr eaLnBrk="1" hangingPunct="1"/>
            <a:r>
              <a:rPr lang="en-US" altLang="zh-CN" dirty="0" smtClean="0"/>
              <a:t>Nevertheless, for superconductivity</a:t>
            </a:r>
            <a:r>
              <a:rPr lang="en-US" altLang="zh-CN" baseline="0" dirty="0" smtClean="0"/>
              <a:t> with a unconventional symmetry, the phase coherence problem can indeed exhibit an antiferromagnetic-like feature. For example, the corner junction experiment by Van Harlingen. The circuit consists of two Josephson junctions between YBCO, which is a d-wave superconductor, and </a:t>
            </a:r>
            <a:r>
              <a:rPr lang="en-US" altLang="zh-CN" baseline="0" dirty="0" err="1" smtClean="0"/>
              <a:t>Pb</a:t>
            </a:r>
            <a:r>
              <a:rPr lang="en-US" altLang="zh-CN" baseline="0" dirty="0" smtClean="0"/>
              <a:t>, an s-wave superconductor. The two junctions are on two adjacent edges, hence, their couplings exhibit a pi-phase difference due to the d-wave symmetry. Hence, the supercurrents interfere destructively. This pi-phase mismatch can be offset by an external pi-flux, and then the maximal critical current appears.</a:t>
            </a:r>
          </a:p>
        </p:txBody>
      </p:sp>
      <p:sp>
        <p:nvSpPr>
          <p:cNvPr id="101380" name="灯片编号占位符 3"/>
          <p:cNvSpPr>
            <a:spLocks noGrp="1"/>
          </p:cNvSpPr>
          <p:nvPr>
            <p:ph type="sldNum" sz="quarter" idx="5"/>
          </p:nvPr>
        </p:nvSpPr>
        <p:spPr>
          <a:noFill/>
        </p:spPr>
        <p:txBody>
          <a:bodyPr/>
          <a:lstStyle>
            <a:lvl1pPr defTabSz="979844">
              <a:spcBef>
                <a:spcPct val="30000"/>
              </a:spcBef>
              <a:defRPr sz="1200">
                <a:solidFill>
                  <a:schemeClr val="tx1"/>
                </a:solidFill>
                <a:latin typeface="Arial" charset="0"/>
              </a:defRPr>
            </a:lvl1pPr>
            <a:lvl2pPr marL="775917" indent="-298429" defTabSz="979844">
              <a:spcBef>
                <a:spcPct val="30000"/>
              </a:spcBef>
              <a:defRPr sz="1200">
                <a:solidFill>
                  <a:schemeClr val="tx1"/>
                </a:solidFill>
                <a:latin typeface="Arial" charset="0"/>
              </a:defRPr>
            </a:lvl2pPr>
            <a:lvl3pPr marL="1193718" indent="-238743" defTabSz="979844">
              <a:spcBef>
                <a:spcPct val="30000"/>
              </a:spcBef>
              <a:defRPr sz="1200">
                <a:solidFill>
                  <a:schemeClr val="tx1"/>
                </a:solidFill>
                <a:latin typeface="Arial" charset="0"/>
              </a:defRPr>
            </a:lvl3pPr>
            <a:lvl4pPr marL="1671206" indent="-238743" defTabSz="979844">
              <a:spcBef>
                <a:spcPct val="30000"/>
              </a:spcBef>
              <a:defRPr sz="1200">
                <a:solidFill>
                  <a:schemeClr val="tx1"/>
                </a:solidFill>
                <a:latin typeface="Arial" charset="0"/>
              </a:defRPr>
            </a:lvl4pPr>
            <a:lvl5pPr marL="2148694" indent="-238743" defTabSz="979844">
              <a:spcBef>
                <a:spcPct val="30000"/>
              </a:spcBef>
              <a:defRPr sz="1200">
                <a:solidFill>
                  <a:schemeClr val="tx1"/>
                </a:solidFill>
                <a:latin typeface="Arial" charset="0"/>
              </a:defRPr>
            </a:lvl5pPr>
            <a:lvl6pPr marL="2626180" indent="-238743" defTabSz="979844" eaLnBrk="0" fontAlgn="base" hangingPunct="0">
              <a:spcBef>
                <a:spcPct val="30000"/>
              </a:spcBef>
              <a:spcAft>
                <a:spcPct val="0"/>
              </a:spcAft>
              <a:defRPr sz="1200">
                <a:solidFill>
                  <a:schemeClr val="tx1"/>
                </a:solidFill>
                <a:latin typeface="Arial" charset="0"/>
              </a:defRPr>
            </a:lvl6pPr>
            <a:lvl7pPr marL="3103668" indent="-238743" defTabSz="979844" eaLnBrk="0" fontAlgn="base" hangingPunct="0">
              <a:spcBef>
                <a:spcPct val="30000"/>
              </a:spcBef>
              <a:spcAft>
                <a:spcPct val="0"/>
              </a:spcAft>
              <a:defRPr sz="1200">
                <a:solidFill>
                  <a:schemeClr val="tx1"/>
                </a:solidFill>
                <a:latin typeface="Arial" charset="0"/>
              </a:defRPr>
            </a:lvl7pPr>
            <a:lvl8pPr marL="3581155" indent="-238743" defTabSz="979844" eaLnBrk="0" fontAlgn="base" hangingPunct="0">
              <a:spcBef>
                <a:spcPct val="30000"/>
              </a:spcBef>
              <a:spcAft>
                <a:spcPct val="0"/>
              </a:spcAft>
              <a:defRPr sz="1200">
                <a:solidFill>
                  <a:schemeClr val="tx1"/>
                </a:solidFill>
                <a:latin typeface="Arial" charset="0"/>
              </a:defRPr>
            </a:lvl8pPr>
            <a:lvl9pPr marL="4058643" indent="-238743" defTabSz="979844" eaLnBrk="0" fontAlgn="base" hangingPunct="0">
              <a:spcBef>
                <a:spcPct val="30000"/>
              </a:spcBef>
              <a:spcAft>
                <a:spcPct val="0"/>
              </a:spcAft>
              <a:defRPr sz="1200">
                <a:solidFill>
                  <a:schemeClr val="tx1"/>
                </a:solidFill>
                <a:latin typeface="Arial" charset="0"/>
              </a:defRPr>
            </a:lvl9pPr>
          </a:lstStyle>
          <a:p>
            <a:pPr>
              <a:spcBef>
                <a:spcPct val="0"/>
              </a:spcBef>
              <a:defRPr/>
            </a:pPr>
            <a:fld id="{6F3CD42A-5284-460C-B591-ABD7071689CC}" type="slidenum">
              <a:rPr lang="en-US" altLang="zh-CN">
                <a:solidFill>
                  <a:srgbClr val="000000"/>
                </a:solidFill>
                <a:ea typeface="宋体" pitchFamily="2" charset="-122"/>
              </a:rPr>
              <a:pPr>
                <a:spcBef>
                  <a:spcPct val="0"/>
                </a:spcBef>
                <a:defRPr/>
              </a:pPr>
              <a:t>7</a:t>
            </a:fld>
            <a:endParaRPr lang="en-US" altLang="zh-CN">
              <a:solidFill>
                <a:srgbClr val="000000"/>
              </a:solidFill>
              <a:ea typeface="宋体" pitchFamily="2" charset="-122"/>
            </a:endParaRPr>
          </a:p>
        </p:txBody>
      </p:sp>
    </p:spTree>
    <p:extLst>
      <p:ext uri="{BB962C8B-B14F-4D97-AF65-F5344CB8AC3E}">
        <p14:creationId xmlns:p14="http://schemas.microsoft.com/office/powerpoint/2010/main" val="4099225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s-ES" altLang="zh-CN" dirty="0"/>
              <a:t>Recently, the Kagome superconductor of CsV3Sb5 aroused a great deal of research interests. Many groups in China made important contributions. This will be talked by Dr. Tao </a:t>
            </a:r>
            <a:r>
              <a:rPr lang="es-ES" altLang="zh-CN" dirty="0" smtClean="0"/>
              <a:t>Wu,</a:t>
            </a:r>
            <a:r>
              <a:rPr lang="es-ES" altLang="zh-CN" baseline="0" dirty="0" smtClean="0"/>
              <a:t> the next speaker.</a:t>
            </a:r>
            <a:r>
              <a:rPr lang="es-ES" altLang="zh-CN" dirty="0" smtClean="0"/>
              <a:t> </a:t>
            </a:r>
            <a:r>
              <a:rPr lang="en-US" altLang="zh-CN" dirty="0"/>
              <a:t>I will be very brief here. It undergoes a chiral CDW transition with a supercell structure of 2*2 around 80K. In the superconducting state, a new modulation at 3/4 of the reciprocal lattice vectors is found, which could be understood as a pair-density-wave state. Recently, Wang Jian’s group measured the magneto-resistance oscillation. They discovered both charge-4e and 6e oscillations above Tc. The charge 6e one is more robust.  Later we will try to understand the charge-6e state as a consequence of frustration of superconductivity arising from pair-density waves.</a:t>
            </a:r>
            <a:endParaRPr lang="es-ES" altLang="zh-CN" dirty="0" smtClean="0">
              <a:solidFill>
                <a:srgbClr val="000000"/>
              </a:solidFill>
              <a:latin typeface="Whitney-Semibold"/>
            </a:endParaRPr>
          </a:p>
          <a:p>
            <a:endParaRPr lang="es-ES" altLang="zh-CN" dirty="0" smtClean="0">
              <a:solidFill>
                <a:srgbClr val="000000"/>
              </a:solidFill>
              <a:latin typeface="Whitney-Semibold"/>
            </a:endParaRPr>
          </a:p>
          <a:p>
            <a:r>
              <a:rPr lang="es-ES" altLang="zh-CN" dirty="0" smtClean="0">
                <a:solidFill>
                  <a:srgbClr val="000000"/>
                </a:solidFill>
                <a:latin typeface="Whitney-Semibold"/>
              </a:rPr>
              <a:t>**********************************************</a:t>
            </a:r>
          </a:p>
          <a:p>
            <a:r>
              <a:rPr lang="es-ES" altLang="zh-CN" dirty="0" smtClean="0">
                <a:solidFill>
                  <a:srgbClr val="000000"/>
                </a:solidFill>
                <a:latin typeface="Whitney-Semibold"/>
              </a:rPr>
              <a:t>1 . CDW   Experiments:   Ortiz et al, PRL. 125, 247002 (2020),   </a:t>
            </a:r>
            <a:r>
              <a:rPr lang="en-US" altLang="zh-CN" dirty="0" smtClean="0">
                <a:solidFill>
                  <a:srgbClr val="000000"/>
                </a:solidFill>
                <a:latin typeface="Whitney-Semibold"/>
              </a:rPr>
              <a:t>Jiang et al, </a:t>
            </a:r>
            <a:r>
              <a:rPr lang="en-US" altLang="zh-CN" dirty="0" err="1" smtClean="0">
                <a:solidFill>
                  <a:srgbClr val="000000"/>
                </a:solidFill>
                <a:latin typeface="Whitney-Semibold"/>
              </a:rPr>
              <a:t>Nat.Mater</a:t>
            </a:r>
            <a:r>
              <a:rPr lang="en-US" altLang="zh-CN" dirty="0" smtClean="0">
                <a:solidFill>
                  <a:srgbClr val="000000"/>
                </a:solidFill>
                <a:latin typeface="Whitney-Semibold"/>
              </a:rPr>
              <a:t> 20, 1353 (2021),   Wang et al, </a:t>
            </a:r>
            <a:r>
              <a:rPr lang="en-US" altLang="zh-CN" dirty="0" err="1" smtClean="0">
                <a:solidFill>
                  <a:srgbClr val="000000"/>
                </a:solidFill>
                <a:latin typeface="Whitney-Semibold"/>
              </a:rPr>
              <a:t>Adv.Mat</a:t>
            </a:r>
            <a:r>
              <a:rPr lang="en-US" altLang="zh-CN" dirty="0" smtClean="0">
                <a:solidFill>
                  <a:srgbClr val="000000"/>
                </a:solidFill>
                <a:latin typeface="Whitney-Semibold"/>
              </a:rPr>
              <a:t>, 33(42), 2102813.,   Yu et al, arxiv:2107.10714,  </a:t>
            </a:r>
            <a:r>
              <a:rPr lang="da-DK" altLang="zh-CN" dirty="0" smtClean="0">
                <a:solidFill>
                  <a:srgbClr val="000000"/>
                </a:solidFill>
                <a:latin typeface="Whitney-Semibold"/>
              </a:rPr>
              <a:t>Yu et al, PRB 104,L041103(2021) ,  Mu et al, CPL 38, 077402 (2021).    Wang et al, PRB 104, 075148(2021) , Liang et al. PRX 11.3 (2021): 031026,  ........</a:t>
            </a:r>
          </a:p>
          <a:p>
            <a:r>
              <a:rPr lang="da-DK" altLang="zh-CN" dirty="0" smtClean="0">
                <a:solidFill>
                  <a:srgbClr val="000000"/>
                </a:solidFill>
                <a:latin typeface="Whitney-Semibold"/>
              </a:rPr>
              <a:t>2 . CDW theory:  </a:t>
            </a:r>
            <a:r>
              <a:rPr lang="en-US" altLang="zh-CN" dirty="0" smtClean="0">
                <a:solidFill>
                  <a:srgbClr val="000000"/>
                </a:solidFill>
                <a:latin typeface="Whitney-Semibold"/>
              </a:rPr>
              <a:t>Tan, Liu, Wang, and Yan, PRL. 127, 046401 (2021).</a:t>
            </a:r>
            <a:r>
              <a:rPr lang="da-DK" altLang="zh-CN" dirty="0" smtClean="0">
                <a:solidFill>
                  <a:srgbClr val="000000"/>
                </a:solidFill>
                <a:latin typeface="Whitney-Semibold"/>
              </a:rPr>
              <a:t>    </a:t>
            </a:r>
            <a:r>
              <a:rPr lang="en-US" altLang="zh-CN" dirty="0" smtClean="0">
                <a:solidFill>
                  <a:srgbClr val="000000"/>
                </a:solidFill>
                <a:latin typeface="Whitney-Semibold"/>
              </a:rPr>
              <a:t>Feng, Jiang, Wang, and Hu, </a:t>
            </a:r>
            <a:r>
              <a:rPr lang="en-US" altLang="zh-CN" dirty="0" err="1" smtClean="0">
                <a:solidFill>
                  <a:srgbClr val="000000"/>
                </a:solidFill>
                <a:latin typeface="Whitney-Semibold"/>
              </a:rPr>
              <a:t>Sci.Bull</a:t>
            </a:r>
            <a:r>
              <a:rPr lang="en-US" altLang="zh-CN" dirty="0" smtClean="0">
                <a:solidFill>
                  <a:srgbClr val="000000"/>
                </a:solidFill>
                <a:latin typeface="Whitney-Semibold"/>
              </a:rPr>
              <a:t> 66, 1384 (2021)  and PRB 104,165136 (2021)   ……</a:t>
            </a:r>
          </a:p>
          <a:p>
            <a:r>
              <a:rPr lang="en-US" altLang="zh-CN" dirty="0" smtClean="0">
                <a:solidFill>
                  <a:srgbClr val="000000"/>
                </a:solidFill>
                <a:latin typeface="Whitney-Semibold"/>
              </a:rPr>
              <a:t>3. PDW Experiments Jiang et al, </a:t>
            </a:r>
            <a:r>
              <a:rPr lang="en-US" altLang="zh-CN" dirty="0" err="1" smtClean="0">
                <a:solidFill>
                  <a:srgbClr val="000000"/>
                </a:solidFill>
                <a:latin typeface="Whitney-Semibold"/>
              </a:rPr>
              <a:t>Nat.Mater</a:t>
            </a:r>
            <a:r>
              <a:rPr lang="en-US" altLang="zh-CN" dirty="0" smtClean="0">
                <a:solidFill>
                  <a:srgbClr val="000000"/>
                </a:solidFill>
                <a:latin typeface="Whitney-Semibold"/>
              </a:rPr>
              <a:t> 20, 1353 (2021) ,Chen et al,  Nature 599, 222 (2021) </a:t>
            </a:r>
            <a:endParaRPr lang="zh-CN" altLang="en-US" dirty="0" smtClean="0">
              <a:solidFill>
                <a:srgbClr val="000000"/>
              </a:solidFill>
              <a:latin typeface="Whitney-Semibold"/>
            </a:endParaRPr>
          </a:p>
          <a:p>
            <a:r>
              <a:rPr lang="en-US" altLang="zh-CN" dirty="0" smtClean="0">
                <a:solidFill>
                  <a:srgbClr val="000000"/>
                </a:solidFill>
                <a:latin typeface="Whitney-Semibold"/>
              </a:rPr>
              <a:t>4. PDW theory</a:t>
            </a:r>
          </a:p>
          <a:p>
            <a:r>
              <a:rPr lang="en-US" altLang="zh-CN" dirty="0" smtClean="0">
                <a:solidFill>
                  <a:srgbClr val="000000"/>
                </a:solidFill>
                <a:latin typeface="Whitney-Semibold"/>
              </a:rPr>
              <a:t>5. Charge 4e/6e experiments     Ge et al. arxiv:2201.10352 </a:t>
            </a:r>
          </a:p>
          <a:p>
            <a:r>
              <a:rPr lang="en-US" altLang="zh-CN" dirty="0" smtClean="0">
                <a:solidFill>
                  <a:srgbClr val="000000"/>
                </a:solidFill>
                <a:latin typeface="Whitney-Semibold"/>
              </a:rPr>
              <a:t>6. Charge 4e/64 theory    Zhou and Wang, arXiv:2110.06266,   Zhang, Wang, Hu, arXiv:2205.08732, Yu, arXiv:2210.00023</a:t>
            </a:r>
          </a:p>
          <a:p>
            <a:endParaRPr lang="zh-CN" altLang="en-US" dirty="0" smtClean="0">
              <a:solidFill>
                <a:srgbClr val="000000"/>
              </a:solidFill>
              <a:latin typeface="Whitney-Semibold"/>
            </a:endParaRPr>
          </a:p>
          <a:p>
            <a:pPr eaLnBrk="1" hangingPunct="1">
              <a:buFontTx/>
              <a:buAutoNum type="arabicPeriod"/>
            </a:pPr>
            <a:endParaRPr kumimoji="1" lang="en-US" altLang="ja-JP" dirty="0" smtClean="0">
              <a:latin typeface="Calibri" panose="020F0502020204030204" pitchFamily="34" charset="0"/>
            </a:endParaRPr>
          </a:p>
          <a:p>
            <a:pPr marL="234292" indent="-234292" defTabSz="937169" eaLnBrk="1" hangingPunct="1">
              <a:buAutoNum type="arabicPeriod"/>
            </a:pPr>
            <a:endParaRPr kumimoji="1" lang="en-US" altLang="ja-JP" dirty="0">
              <a:latin typeface="+mn-lt"/>
            </a:endParaRPr>
          </a:p>
        </p:txBody>
      </p:sp>
      <p:sp>
        <p:nvSpPr>
          <p:cNvPr id="4" name="灯片编号占位符 3"/>
          <p:cNvSpPr>
            <a:spLocks noGrp="1"/>
          </p:cNvSpPr>
          <p:nvPr>
            <p:ph type="sldNum" sz="quarter" idx="10"/>
          </p:nvPr>
        </p:nvSpPr>
        <p:spPr/>
        <p:txBody>
          <a:bodyPr/>
          <a:lstStyle/>
          <a:p>
            <a:pPr defTabSz="937169" fontAlgn="auto">
              <a:spcBef>
                <a:spcPts val="0"/>
              </a:spcBef>
              <a:spcAft>
                <a:spcPts val="0"/>
              </a:spcAft>
              <a:defRPr/>
            </a:pPr>
            <a:fld id="{0D62709A-4FF8-4F43-A017-F8A5B844A2FD}" type="slidenum">
              <a:rPr lang="zh-CN" altLang="en-US">
                <a:solidFill>
                  <a:prstClr val="black"/>
                </a:solidFill>
                <a:latin typeface="等线" panose="020F0502020204030204"/>
                <a:ea typeface="等线" panose="02010600030101010101" pitchFamily="2" charset="-122"/>
              </a:rPr>
              <a:pPr defTabSz="937169" fontAlgn="auto">
                <a:spcBef>
                  <a:spcPts val="0"/>
                </a:spcBef>
                <a:spcAft>
                  <a:spcPts val="0"/>
                </a:spcAft>
                <a:defRPr/>
              </a:pPr>
              <a:t>8</a:t>
            </a:fld>
            <a:endParaRPr lang="zh-CN" altLang="en-US">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1223155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61449" indent="-292865" eaLnBrk="0" hangingPunct="0">
              <a:defRPr>
                <a:solidFill>
                  <a:schemeClr val="tx1"/>
                </a:solidFill>
                <a:latin typeface="Arial" charset="0"/>
                <a:ea typeface="宋体" pitchFamily="2" charset="-122"/>
              </a:defRPr>
            </a:lvl2pPr>
            <a:lvl3pPr marL="1171461" indent="-234292" eaLnBrk="0" hangingPunct="0">
              <a:defRPr>
                <a:solidFill>
                  <a:schemeClr val="tx1"/>
                </a:solidFill>
                <a:latin typeface="Arial" charset="0"/>
                <a:ea typeface="宋体" pitchFamily="2" charset="-122"/>
              </a:defRPr>
            </a:lvl3pPr>
            <a:lvl4pPr marL="1640045" indent="-234292" eaLnBrk="0" hangingPunct="0">
              <a:defRPr>
                <a:solidFill>
                  <a:schemeClr val="tx1"/>
                </a:solidFill>
                <a:latin typeface="Arial" charset="0"/>
                <a:ea typeface="宋体" pitchFamily="2" charset="-122"/>
              </a:defRPr>
            </a:lvl4pPr>
            <a:lvl5pPr marL="2108629" indent="-234292" eaLnBrk="0" hangingPunct="0">
              <a:defRPr>
                <a:solidFill>
                  <a:schemeClr val="tx1"/>
                </a:solidFill>
                <a:latin typeface="Arial" charset="0"/>
                <a:ea typeface="宋体" pitchFamily="2" charset="-122"/>
              </a:defRPr>
            </a:lvl5pPr>
            <a:lvl6pPr marL="2577214" indent="-234292" eaLnBrk="0" fontAlgn="base" hangingPunct="0">
              <a:spcBef>
                <a:spcPct val="0"/>
              </a:spcBef>
              <a:spcAft>
                <a:spcPct val="0"/>
              </a:spcAft>
              <a:defRPr>
                <a:solidFill>
                  <a:schemeClr val="tx1"/>
                </a:solidFill>
                <a:latin typeface="Arial" charset="0"/>
                <a:ea typeface="宋体" pitchFamily="2" charset="-122"/>
              </a:defRPr>
            </a:lvl6pPr>
            <a:lvl7pPr marL="3045798" indent="-234292" eaLnBrk="0" fontAlgn="base" hangingPunct="0">
              <a:spcBef>
                <a:spcPct val="0"/>
              </a:spcBef>
              <a:spcAft>
                <a:spcPct val="0"/>
              </a:spcAft>
              <a:defRPr>
                <a:solidFill>
                  <a:schemeClr val="tx1"/>
                </a:solidFill>
                <a:latin typeface="Arial" charset="0"/>
                <a:ea typeface="宋体" pitchFamily="2" charset="-122"/>
              </a:defRPr>
            </a:lvl7pPr>
            <a:lvl8pPr marL="3514382" indent="-234292" eaLnBrk="0" fontAlgn="base" hangingPunct="0">
              <a:spcBef>
                <a:spcPct val="0"/>
              </a:spcBef>
              <a:spcAft>
                <a:spcPct val="0"/>
              </a:spcAft>
              <a:defRPr>
                <a:solidFill>
                  <a:schemeClr val="tx1"/>
                </a:solidFill>
                <a:latin typeface="Arial" charset="0"/>
                <a:ea typeface="宋体" pitchFamily="2" charset="-122"/>
              </a:defRPr>
            </a:lvl8pPr>
            <a:lvl9pPr marL="3982966" indent="-234292" eaLnBrk="0" fontAlgn="base" hangingPunct="0">
              <a:spcBef>
                <a:spcPct val="0"/>
              </a:spcBef>
              <a:spcAft>
                <a:spcPct val="0"/>
              </a:spcAft>
              <a:defRPr>
                <a:solidFill>
                  <a:schemeClr val="tx1"/>
                </a:solidFill>
                <a:latin typeface="Arial" charset="0"/>
                <a:ea typeface="宋体" pitchFamily="2" charset="-122"/>
              </a:defRPr>
            </a:lvl9pPr>
          </a:lstStyle>
          <a:p>
            <a:pPr defTabSz="937169" eaLnBrk="1" hangingPunct="1">
              <a:defRPr/>
            </a:pPr>
            <a:fld id="{5E12410A-FB73-4600-A610-F69A3873BA37}" type="slidenum">
              <a:rPr lang="en-US" altLang="zh-CN">
                <a:solidFill>
                  <a:srgbClr val="000000"/>
                </a:solidFill>
              </a:rPr>
              <a:pPr defTabSz="937169" eaLnBrk="1" hangingPunct="1">
                <a:defRPr/>
              </a:pPr>
              <a:t>9</a:t>
            </a:fld>
            <a:endParaRPr lang="en-US" altLang="zh-CN">
              <a:solidFill>
                <a:srgbClr val="000000"/>
              </a:solidFill>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37169">
              <a:defRPr/>
            </a:pPr>
            <a:r>
              <a:rPr lang="en-US" altLang="zh-CN" dirty="0"/>
              <a:t>On the other hand, considerable progress has been achieved in cold atom optical lattices. More than 15 years ago, my collaborators and I proposed to pump bosons into the high-orbital bands. They are excited states of bosons and form meta-stable BECs, hence, they are no longer constrained by the no-node theorem. </a:t>
            </a:r>
            <a:r>
              <a:rPr lang="en-US" altLang="zh-CN" baseline="0" dirty="0" smtClean="0"/>
              <a:t> </a:t>
            </a:r>
            <a:r>
              <a:rPr lang="en-US" altLang="zh-CN" dirty="0" smtClean="0"/>
              <a:t>We </a:t>
            </a:r>
            <a:r>
              <a:rPr lang="en-US" altLang="zh-CN" dirty="0"/>
              <a:t>predicted that condensations occur at non-zero momentum, and they become complex-valued, say, </a:t>
            </a:r>
            <a:r>
              <a:rPr lang="en-US" altLang="zh-CN" dirty="0" err="1"/>
              <a:t>p+ip</a:t>
            </a:r>
            <a:r>
              <a:rPr lang="en-US" altLang="zh-CN" dirty="0"/>
              <a:t> </a:t>
            </a:r>
            <a:r>
              <a:rPr lang="en-US" altLang="zh-CN" dirty="0" smtClean="0"/>
              <a:t>type.</a:t>
            </a:r>
            <a:r>
              <a:rPr lang="en-US" altLang="zh-CN" baseline="0" dirty="0" smtClean="0"/>
              <a:t> </a:t>
            </a:r>
          </a:p>
          <a:p>
            <a:pPr defTabSz="937169">
              <a:defRPr/>
            </a:pPr>
            <a:endParaRPr lang="en-US" altLang="zh-CN" baseline="0" dirty="0" smtClean="0"/>
          </a:p>
          <a:p>
            <a:pPr defTabSz="937169">
              <a:defRPr/>
            </a:pPr>
            <a:r>
              <a:rPr lang="en-US" altLang="zh-CN" dirty="0" smtClean="0"/>
              <a:t>Excitingly</a:t>
            </a:r>
            <a:r>
              <a:rPr lang="en-US" altLang="zh-CN" dirty="0"/>
              <a:t>, this unconventional symmetry has been observed in </a:t>
            </a:r>
            <a:r>
              <a:rPr lang="en-US" altLang="zh-CN" dirty="0" err="1"/>
              <a:t>Hemmerich’s</a:t>
            </a:r>
            <a:r>
              <a:rPr lang="en-US" altLang="zh-CN" dirty="0"/>
              <a:t> group at Hamburg via matter-wave interference. Furthermore, recently, </a:t>
            </a:r>
            <a:r>
              <a:rPr lang="en-US" altLang="zh-CN" dirty="0" err="1"/>
              <a:t>Zhifang</a:t>
            </a:r>
            <a:r>
              <a:rPr lang="en-US" altLang="zh-CN" dirty="0"/>
              <a:t> Xu’s group at SUST created chiral condensates. Their time-of-flight spectra shows condensation momenta are asymmetric under time-reversal transformation, exhibiting time-reversal symmetry spontaneous breaking.  </a:t>
            </a:r>
          </a:p>
          <a:p>
            <a:pPr defTabSz="937169">
              <a:defRPr/>
            </a:pPr>
            <a:endParaRPr lang="en-US" altLang="zh-CN" dirty="0"/>
          </a:p>
          <a:p>
            <a:pPr defTabSz="937169">
              <a:defRPr/>
            </a:pPr>
            <a:r>
              <a:rPr lang="en-US" altLang="zh-CN" dirty="0"/>
              <a:t>We will see how to arrive at frustration in this kind of systems.</a:t>
            </a:r>
            <a:endParaRPr lang="zh-CN" altLang="zh-CN" dirty="0"/>
          </a:p>
        </p:txBody>
      </p:sp>
    </p:spTree>
    <p:extLst>
      <p:ext uri="{BB962C8B-B14F-4D97-AF65-F5344CB8AC3E}">
        <p14:creationId xmlns:p14="http://schemas.microsoft.com/office/powerpoint/2010/main" val="3481810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defRPr kumimoji="0" b="1">
                <a:latin typeface="Tahoma" pitchFamily="34" charset="0"/>
              </a:defRPr>
            </a:lvl1pPr>
          </a:lstStyle>
          <a:p>
            <a:pPr>
              <a:defRPr/>
            </a:pPr>
            <a:fld id="{A2F89BC6-F37E-4742-820C-7BF35183EB67}" type="datetime1">
              <a:rPr lang="zh-CN" altLang="en-US"/>
              <a:pPr>
                <a:defRPr/>
              </a:pPr>
              <a:t>2022/12/14</a:t>
            </a:fld>
            <a:endParaRPr lang="en-US" altLang="zh-CN"/>
          </a:p>
        </p:txBody>
      </p:sp>
      <p:sp>
        <p:nvSpPr>
          <p:cNvPr id="5" name="Rectangle 5"/>
          <p:cNvSpPr>
            <a:spLocks noGrp="1" noChangeArrowheads="1"/>
          </p:cNvSpPr>
          <p:nvPr>
            <p:ph type="ftr" sz="quarter" idx="11"/>
          </p:nvPr>
        </p:nvSpPr>
        <p:spPr/>
        <p:txBody>
          <a:bodyPr/>
          <a:lstStyle>
            <a:lvl1pPr>
              <a:defRPr kumimoji="0" b="1">
                <a:latin typeface="Tahoma"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kumimoji="0" b="1">
                <a:latin typeface="Tahoma" pitchFamily="34" charset="0"/>
              </a:defRPr>
            </a:lvl1pPr>
          </a:lstStyle>
          <a:p>
            <a:pPr>
              <a:defRPr/>
            </a:pPr>
            <a:fld id="{37523421-197D-4E7A-B715-10729F2D336B}" type="slidenum">
              <a:rPr lang="en-US" altLang="zh-CN"/>
              <a:pPr>
                <a:defRPr/>
              </a:pPr>
              <a:t>‹#›</a:t>
            </a:fld>
            <a:endParaRPr lang="en-US" altLang="zh-CN"/>
          </a:p>
        </p:txBody>
      </p:sp>
    </p:spTree>
    <p:extLst>
      <p:ext uri="{BB962C8B-B14F-4D97-AF65-F5344CB8AC3E}">
        <p14:creationId xmlns:p14="http://schemas.microsoft.com/office/powerpoint/2010/main" val="2365838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kumimoji="0" b="1">
                <a:latin typeface="Tahoma" pitchFamily="34" charset="0"/>
              </a:defRPr>
            </a:lvl1pPr>
          </a:lstStyle>
          <a:p>
            <a:pPr>
              <a:defRPr/>
            </a:pPr>
            <a:fld id="{1458FBCA-F158-419E-AB16-453635EE2FF1}" type="datetime1">
              <a:rPr lang="zh-CN" altLang="en-US"/>
              <a:pPr>
                <a:defRPr/>
              </a:pPr>
              <a:t>2022/12/14</a:t>
            </a:fld>
            <a:endParaRPr lang="en-US" altLang="zh-CN"/>
          </a:p>
        </p:txBody>
      </p:sp>
      <p:sp>
        <p:nvSpPr>
          <p:cNvPr id="5" name="Rectangle 5"/>
          <p:cNvSpPr>
            <a:spLocks noGrp="1" noChangeArrowheads="1"/>
          </p:cNvSpPr>
          <p:nvPr>
            <p:ph type="ftr" sz="quarter" idx="11"/>
          </p:nvPr>
        </p:nvSpPr>
        <p:spPr/>
        <p:txBody>
          <a:bodyPr/>
          <a:lstStyle>
            <a:lvl1pPr>
              <a:defRPr kumimoji="0" b="1">
                <a:latin typeface="Tahoma"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kumimoji="0" b="1">
                <a:latin typeface="Tahoma" pitchFamily="34" charset="0"/>
              </a:defRPr>
            </a:lvl1pPr>
          </a:lstStyle>
          <a:p>
            <a:pPr>
              <a:defRPr/>
            </a:pPr>
            <a:fld id="{214B9CC1-7D11-407D-82B5-81ED75B081C4}" type="slidenum">
              <a:rPr lang="en-US" altLang="zh-CN"/>
              <a:pPr>
                <a:defRPr/>
              </a:pPr>
              <a:t>‹#›</a:t>
            </a:fld>
            <a:endParaRPr lang="en-US" altLang="zh-CN"/>
          </a:p>
        </p:txBody>
      </p:sp>
    </p:spTree>
    <p:extLst>
      <p:ext uri="{BB962C8B-B14F-4D97-AF65-F5344CB8AC3E}">
        <p14:creationId xmlns:p14="http://schemas.microsoft.com/office/powerpoint/2010/main" val="383575557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174467F-D6B2-4B93-8EA4-B389F68AA550}"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69652501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234FF43-C17D-45FE-996C-0B36513DACB3}"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03568837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C2289F8-36B6-456B-983C-EA75F523AB2E}"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90817344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D02E1EE-F05D-4042-8613-E1C5F6E3E4B2}"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8131716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AB4C0D3-8863-45F1-8841-AA89BA0AE69C}"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01073712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4630A48-13FB-48BE-A80C-5E122C0B87B7}"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0701147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8"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9"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C7EB95B-D925-41DB-8185-498E45185E3C}"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02677443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BE109A3-E9E4-4B8B-8410-5E19F9D9398A}"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92551035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3"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4"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CB036DB-992D-47C0-B344-02D26EB1D957}"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64480390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D119E44-8830-4C7C-8090-F5BB0FABD9D0}"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122737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kumimoji="0" b="1">
                <a:latin typeface="Tahoma" pitchFamily="34" charset="0"/>
              </a:defRPr>
            </a:lvl1pPr>
          </a:lstStyle>
          <a:p>
            <a:pPr>
              <a:defRPr/>
            </a:pPr>
            <a:fld id="{E2DB71ED-2AED-4AA8-874E-3CC5B6F37D14}" type="datetime1">
              <a:rPr lang="zh-CN" altLang="en-US"/>
              <a:pPr>
                <a:defRPr/>
              </a:pPr>
              <a:t>2022/12/14</a:t>
            </a:fld>
            <a:endParaRPr lang="en-US" altLang="zh-CN"/>
          </a:p>
        </p:txBody>
      </p:sp>
      <p:sp>
        <p:nvSpPr>
          <p:cNvPr id="5" name="Rectangle 5"/>
          <p:cNvSpPr>
            <a:spLocks noGrp="1" noChangeArrowheads="1"/>
          </p:cNvSpPr>
          <p:nvPr>
            <p:ph type="ftr" sz="quarter" idx="11"/>
          </p:nvPr>
        </p:nvSpPr>
        <p:spPr/>
        <p:txBody>
          <a:bodyPr/>
          <a:lstStyle>
            <a:lvl1pPr>
              <a:defRPr kumimoji="0" b="1">
                <a:latin typeface="Tahoma"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kumimoji="0" b="1">
                <a:latin typeface="Tahoma" pitchFamily="34" charset="0"/>
              </a:defRPr>
            </a:lvl1pPr>
          </a:lstStyle>
          <a:p>
            <a:pPr>
              <a:defRPr/>
            </a:pPr>
            <a:fld id="{8E681C40-3A51-47A4-AFA3-46E6D7A4D591}" type="slidenum">
              <a:rPr lang="en-US" altLang="zh-CN"/>
              <a:pPr>
                <a:defRPr/>
              </a:pPr>
              <a:t>‹#›</a:t>
            </a:fld>
            <a:endParaRPr lang="en-US" altLang="zh-CN"/>
          </a:p>
        </p:txBody>
      </p:sp>
    </p:spTree>
    <p:extLst>
      <p:ext uri="{BB962C8B-B14F-4D97-AF65-F5344CB8AC3E}">
        <p14:creationId xmlns:p14="http://schemas.microsoft.com/office/powerpoint/2010/main" val="88620494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C4F6B20-39D7-4F68-8C8D-F6EA6BA02551}"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89205453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A8B61EB-08B9-4F3B-905A-B4D9DBC82C8C}"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7178013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174467F-D6B2-4B93-8EA4-B389F68AA550}"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08162546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234FF43-C17D-45FE-996C-0B36513DACB3}"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60806697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C2289F8-36B6-456B-983C-EA75F523AB2E}"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70808025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D02E1EE-F05D-4042-8613-E1C5F6E3E4B2}"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67134401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AB4C0D3-8863-45F1-8841-AA89BA0AE69C}"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675509384"/>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4630A48-13FB-48BE-A80C-5E122C0B87B7}"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75167058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8"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9"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C7EB95B-D925-41DB-8185-498E45185E3C}"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22478609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BE109A3-E9E4-4B8B-8410-5E19F9D9398A}"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017949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p:txBody>
          <a:bodyPr/>
          <a:lstStyle>
            <a:lvl1pPr>
              <a:defRPr kumimoji="0" b="1">
                <a:latin typeface="Tahoma" pitchFamily="34" charset="0"/>
              </a:defRPr>
            </a:lvl1pPr>
          </a:lstStyle>
          <a:p>
            <a:pPr>
              <a:defRPr/>
            </a:pPr>
            <a:fld id="{94513DD3-3C51-49F1-ACB7-A0C3BE8497E4}" type="datetime1">
              <a:rPr lang="zh-CN" altLang="en-US"/>
              <a:pPr>
                <a:defRPr/>
              </a:pPr>
              <a:t>2022/12/14</a:t>
            </a:fld>
            <a:endParaRPr lang="en-US" altLang="zh-CN"/>
          </a:p>
        </p:txBody>
      </p:sp>
      <p:sp>
        <p:nvSpPr>
          <p:cNvPr id="7" name="Rectangle 5"/>
          <p:cNvSpPr>
            <a:spLocks noGrp="1" noChangeArrowheads="1"/>
          </p:cNvSpPr>
          <p:nvPr>
            <p:ph type="ftr" sz="quarter" idx="11"/>
          </p:nvPr>
        </p:nvSpPr>
        <p:spPr/>
        <p:txBody>
          <a:bodyPr/>
          <a:lstStyle>
            <a:lvl1pPr>
              <a:defRPr kumimoji="0" b="1">
                <a:latin typeface="Tahoma" pitchFamily="34" charset="0"/>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kumimoji="0" b="1">
                <a:latin typeface="Tahoma" pitchFamily="34" charset="0"/>
              </a:defRPr>
            </a:lvl1pPr>
          </a:lstStyle>
          <a:p>
            <a:pPr>
              <a:defRPr/>
            </a:pPr>
            <a:fld id="{1475022C-C483-4525-B4B2-BC04703D2246}" type="slidenum">
              <a:rPr lang="en-US" altLang="zh-CN"/>
              <a:pPr>
                <a:defRPr/>
              </a:pPr>
              <a:t>‹#›</a:t>
            </a:fld>
            <a:endParaRPr lang="en-US" altLang="zh-CN"/>
          </a:p>
        </p:txBody>
      </p:sp>
    </p:spTree>
    <p:extLst>
      <p:ext uri="{BB962C8B-B14F-4D97-AF65-F5344CB8AC3E}">
        <p14:creationId xmlns:p14="http://schemas.microsoft.com/office/powerpoint/2010/main" val="225631549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3"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4"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CB036DB-992D-47C0-B344-02D26EB1D957}"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94400181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D119E44-8830-4C7C-8090-F5BB0FABD9D0}"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23294455"/>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C4F6B20-39D7-4F68-8C8D-F6EA6BA02551}"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85502914"/>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A8B61EB-08B9-4F3B-905A-B4D9DBC82C8C}"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31190275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174467F-D6B2-4B93-8EA4-B389F68AA550}"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3388780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234FF43-C17D-45FE-996C-0B36513DACB3}"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21605318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pPr defTabSz="685800" fontAlgn="auto">
              <a:spcBef>
                <a:spcPts val="0"/>
              </a:spcBef>
              <a:spcAft>
                <a:spcPts val="0"/>
              </a:spcAft>
            </a:pPr>
            <a:fld id="{4800FB6F-B4AD-4481-9DD0-5CC05CC10CE9}" type="datetimeFigureOut">
              <a:rPr kumimoji="1" lang="ja-JP" altLang="en-US" b="0" smtClean="0">
                <a:solidFill>
                  <a:prstClr val="black">
                    <a:tint val="75000"/>
                  </a:prstClr>
                </a:solidFill>
                <a:latin typeface="Calibri" panose="020F0502020204030204"/>
              </a:rPr>
              <a:pPr defTabSz="685800" fontAlgn="auto">
                <a:spcBef>
                  <a:spcPts val="0"/>
                </a:spcBef>
                <a:spcAft>
                  <a:spcPts val="0"/>
                </a:spcAft>
              </a:pPr>
              <a:t>2022/12/14</a:t>
            </a:fld>
            <a:endParaRPr kumimoji="1" lang="ja-JP" altLang="en-US" b="0">
              <a:solidFill>
                <a:prstClr val="black">
                  <a:tint val="75000"/>
                </a:prstClr>
              </a:solidFill>
              <a:latin typeface="Calibri" panose="020F0502020204030204"/>
            </a:endParaRPr>
          </a:p>
        </p:txBody>
      </p:sp>
      <p:sp>
        <p:nvSpPr>
          <p:cNvPr id="5" name="Footer Placeholder 4"/>
          <p:cNvSpPr>
            <a:spLocks noGrp="1"/>
          </p:cNvSpPr>
          <p:nvPr>
            <p:ph type="ftr" sz="quarter" idx="11"/>
          </p:nvPr>
        </p:nvSpPr>
        <p:spPr/>
        <p:txBody>
          <a:bodyPr/>
          <a:lstStyle/>
          <a:p>
            <a:pPr defTabSz="685800" fontAlgn="auto">
              <a:spcBef>
                <a:spcPts val="0"/>
              </a:spcBef>
              <a:spcAft>
                <a:spcPts val="0"/>
              </a:spcAft>
            </a:pPr>
            <a:endParaRPr kumimoji="1" lang="ja-JP" altLang="en-US" b="0">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fontAlgn="auto">
              <a:spcBef>
                <a:spcPts val="0"/>
              </a:spcBef>
              <a:spcAft>
                <a:spcPts val="0"/>
              </a:spcAft>
            </a:pPr>
            <a:fld id="{1CCABC9C-F798-4B11-8FC1-DCB54030D3F4}" type="slidenum">
              <a:rPr kumimoji="1" lang="ja-JP" altLang="en-US" b="0" smtClean="0">
                <a:solidFill>
                  <a:prstClr val="black">
                    <a:tint val="75000"/>
                  </a:prstClr>
                </a:solidFill>
                <a:latin typeface="Calibri" panose="020F0502020204030204"/>
              </a:rPr>
              <a:pPr defTabSz="685800" fontAlgn="auto">
                <a:spcBef>
                  <a:spcPts val="0"/>
                </a:spcBef>
                <a:spcAft>
                  <a:spcPts val="0"/>
                </a:spcAft>
              </a:pPr>
              <a:t>‹#›</a:t>
            </a:fld>
            <a:endParaRPr kumimoji="1" lang="ja-JP" altLang="en-US" b="0">
              <a:solidFill>
                <a:prstClr val="black">
                  <a:tint val="75000"/>
                </a:prstClr>
              </a:solidFill>
              <a:latin typeface="Calibri" panose="020F0502020204030204"/>
            </a:endParaRPr>
          </a:p>
        </p:txBody>
      </p:sp>
    </p:spTree>
    <p:extLst>
      <p:ext uri="{BB962C8B-B14F-4D97-AF65-F5344CB8AC3E}">
        <p14:creationId xmlns:p14="http://schemas.microsoft.com/office/powerpoint/2010/main" val="338889006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defTabSz="685800" fontAlgn="auto">
              <a:spcBef>
                <a:spcPts val="0"/>
              </a:spcBef>
              <a:spcAft>
                <a:spcPts val="0"/>
              </a:spcAft>
            </a:pPr>
            <a:fld id="{4800FB6F-B4AD-4481-9DD0-5CC05CC10CE9}" type="datetimeFigureOut">
              <a:rPr kumimoji="1" lang="ja-JP" altLang="en-US" b="0" smtClean="0">
                <a:solidFill>
                  <a:prstClr val="black">
                    <a:tint val="75000"/>
                  </a:prstClr>
                </a:solidFill>
                <a:latin typeface="Calibri" panose="020F0502020204030204"/>
              </a:rPr>
              <a:pPr defTabSz="685800" fontAlgn="auto">
                <a:spcBef>
                  <a:spcPts val="0"/>
                </a:spcBef>
                <a:spcAft>
                  <a:spcPts val="0"/>
                </a:spcAft>
              </a:pPr>
              <a:t>2022/12/14</a:t>
            </a:fld>
            <a:endParaRPr kumimoji="1" lang="ja-JP" altLang="en-US" b="0">
              <a:solidFill>
                <a:prstClr val="black">
                  <a:tint val="75000"/>
                </a:prstClr>
              </a:solidFill>
              <a:latin typeface="Calibri" panose="020F0502020204030204"/>
            </a:endParaRPr>
          </a:p>
        </p:txBody>
      </p:sp>
      <p:sp>
        <p:nvSpPr>
          <p:cNvPr id="5" name="Footer Placeholder 4"/>
          <p:cNvSpPr>
            <a:spLocks noGrp="1"/>
          </p:cNvSpPr>
          <p:nvPr>
            <p:ph type="ftr" sz="quarter" idx="11"/>
          </p:nvPr>
        </p:nvSpPr>
        <p:spPr/>
        <p:txBody>
          <a:bodyPr/>
          <a:lstStyle/>
          <a:p>
            <a:pPr defTabSz="685800" fontAlgn="auto">
              <a:spcBef>
                <a:spcPts val="0"/>
              </a:spcBef>
              <a:spcAft>
                <a:spcPts val="0"/>
              </a:spcAft>
            </a:pPr>
            <a:endParaRPr kumimoji="1" lang="ja-JP" altLang="en-US" b="0">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fontAlgn="auto">
              <a:spcBef>
                <a:spcPts val="0"/>
              </a:spcBef>
              <a:spcAft>
                <a:spcPts val="0"/>
              </a:spcAft>
            </a:pPr>
            <a:fld id="{1CCABC9C-F798-4B11-8FC1-DCB54030D3F4}" type="slidenum">
              <a:rPr kumimoji="1" lang="ja-JP" altLang="en-US" b="0" smtClean="0">
                <a:solidFill>
                  <a:prstClr val="black">
                    <a:tint val="75000"/>
                  </a:prstClr>
                </a:solidFill>
                <a:latin typeface="Calibri" panose="020F0502020204030204"/>
              </a:rPr>
              <a:pPr defTabSz="685800" fontAlgn="auto">
                <a:spcBef>
                  <a:spcPts val="0"/>
                </a:spcBef>
                <a:spcAft>
                  <a:spcPts val="0"/>
                </a:spcAft>
              </a:pPr>
              <a:t>‹#›</a:t>
            </a:fld>
            <a:endParaRPr kumimoji="1" lang="ja-JP" altLang="en-US" b="0">
              <a:solidFill>
                <a:prstClr val="black">
                  <a:tint val="75000"/>
                </a:prstClr>
              </a:solidFill>
              <a:latin typeface="Calibri" panose="020F0502020204030204"/>
            </a:endParaRPr>
          </a:p>
        </p:txBody>
      </p:sp>
    </p:spTree>
    <p:extLst>
      <p:ext uri="{BB962C8B-B14F-4D97-AF65-F5344CB8AC3E}">
        <p14:creationId xmlns:p14="http://schemas.microsoft.com/office/powerpoint/2010/main" val="368724756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defTabSz="685800" fontAlgn="auto">
              <a:spcBef>
                <a:spcPts val="0"/>
              </a:spcBef>
              <a:spcAft>
                <a:spcPts val="0"/>
              </a:spcAft>
            </a:pPr>
            <a:fld id="{4800FB6F-B4AD-4481-9DD0-5CC05CC10CE9}" type="datetimeFigureOut">
              <a:rPr kumimoji="1" lang="ja-JP" altLang="en-US" b="0" smtClean="0">
                <a:solidFill>
                  <a:prstClr val="black">
                    <a:tint val="75000"/>
                  </a:prstClr>
                </a:solidFill>
                <a:latin typeface="Calibri" panose="020F0502020204030204"/>
              </a:rPr>
              <a:pPr defTabSz="685800" fontAlgn="auto">
                <a:spcBef>
                  <a:spcPts val="0"/>
                </a:spcBef>
                <a:spcAft>
                  <a:spcPts val="0"/>
                </a:spcAft>
              </a:pPr>
              <a:t>2022/12/14</a:t>
            </a:fld>
            <a:endParaRPr kumimoji="1" lang="ja-JP" altLang="en-US" b="0">
              <a:solidFill>
                <a:prstClr val="black">
                  <a:tint val="75000"/>
                </a:prstClr>
              </a:solidFill>
              <a:latin typeface="Calibri" panose="020F0502020204030204"/>
            </a:endParaRPr>
          </a:p>
        </p:txBody>
      </p:sp>
      <p:sp>
        <p:nvSpPr>
          <p:cNvPr id="5" name="Footer Placeholder 4"/>
          <p:cNvSpPr>
            <a:spLocks noGrp="1"/>
          </p:cNvSpPr>
          <p:nvPr>
            <p:ph type="ftr" sz="quarter" idx="11"/>
          </p:nvPr>
        </p:nvSpPr>
        <p:spPr/>
        <p:txBody>
          <a:bodyPr/>
          <a:lstStyle/>
          <a:p>
            <a:pPr defTabSz="685800" fontAlgn="auto">
              <a:spcBef>
                <a:spcPts val="0"/>
              </a:spcBef>
              <a:spcAft>
                <a:spcPts val="0"/>
              </a:spcAft>
            </a:pPr>
            <a:endParaRPr kumimoji="1" lang="ja-JP" altLang="en-US" b="0">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fontAlgn="auto">
              <a:spcBef>
                <a:spcPts val="0"/>
              </a:spcBef>
              <a:spcAft>
                <a:spcPts val="0"/>
              </a:spcAft>
            </a:pPr>
            <a:fld id="{1CCABC9C-F798-4B11-8FC1-DCB54030D3F4}" type="slidenum">
              <a:rPr kumimoji="1" lang="ja-JP" altLang="en-US" b="0" smtClean="0">
                <a:solidFill>
                  <a:prstClr val="black">
                    <a:tint val="75000"/>
                  </a:prstClr>
                </a:solidFill>
                <a:latin typeface="Calibri" panose="020F0502020204030204"/>
              </a:rPr>
              <a:pPr defTabSz="685800" fontAlgn="auto">
                <a:spcBef>
                  <a:spcPts val="0"/>
                </a:spcBef>
                <a:spcAft>
                  <a:spcPts val="0"/>
                </a:spcAft>
              </a:pPr>
              <a:t>‹#›</a:t>
            </a:fld>
            <a:endParaRPr kumimoji="1" lang="ja-JP" altLang="en-US" b="0">
              <a:solidFill>
                <a:prstClr val="black">
                  <a:tint val="75000"/>
                </a:prstClr>
              </a:solidFill>
              <a:latin typeface="Calibri" panose="020F0502020204030204"/>
            </a:endParaRPr>
          </a:p>
        </p:txBody>
      </p:sp>
    </p:spTree>
    <p:extLst>
      <p:ext uri="{BB962C8B-B14F-4D97-AF65-F5344CB8AC3E}">
        <p14:creationId xmlns:p14="http://schemas.microsoft.com/office/powerpoint/2010/main" val="66834037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defTabSz="685800" fontAlgn="auto">
              <a:spcBef>
                <a:spcPts val="0"/>
              </a:spcBef>
              <a:spcAft>
                <a:spcPts val="0"/>
              </a:spcAft>
            </a:pPr>
            <a:fld id="{4800FB6F-B4AD-4481-9DD0-5CC05CC10CE9}" type="datetimeFigureOut">
              <a:rPr kumimoji="1" lang="ja-JP" altLang="en-US" b="0" smtClean="0">
                <a:solidFill>
                  <a:prstClr val="black">
                    <a:tint val="75000"/>
                  </a:prstClr>
                </a:solidFill>
                <a:latin typeface="Calibri" panose="020F0502020204030204"/>
              </a:rPr>
              <a:pPr defTabSz="685800" fontAlgn="auto">
                <a:spcBef>
                  <a:spcPts val="0"/>
                </a:spcBef>
                <a:spcAft>
                  <a:spcPts val="0"/>
                </a:spcAft>
              </a:pPr>
              <a:t>2022/12/14</a:t>
            </a:fld>
            <a:endParaRPr kumimoji="1" lang="ja-JP" altLang="en-US" b="0">
              <a:solidFill>
                <a:prstClr val="black">
                  <a:tint val="75000"/>
                </a:prstClr>
              </a:solidFill>
              <a:latin typeface="Calibri" panose="020F0502020204030204"/>
            </a:endParaRPr>
          </a:p>
        </p:txBody>
      </p:sp>
      <p:sp>
        <p:nvSpPr>
          <p:cNvPr id="6" name="Footer Placeholder 5"/>
          <p:cNvSpPr>
            <a:spLocks noGrp="1"/>
          </p:cNvSpPr>
          <p:nvPr>
            <p:ph type="ftr" sz="quarter" idx="11"/>
          </p:nvPr>
        </p:nvSpPr>
        <p:spPr/>
        <p:txBody>
          <a:bodyPr/>
          <a:lstStyle/>
          <a:p>
            <a:pPr defTabSz="685800" fontAlgn="auto">
              <a:spcBef>
                <a:spcPts val="0"/>
              </a:spcBef>
              <a:spcAft>
                <a:spcPts val="0"/>
              </a:spcAft>
            </a:pPr>
            <a:endParaRPr kumimoji="1" lang="ja-JP" altLang="en-US" b="0">
              <a:solidFill>
                <a:prstClr val="black">
                  <a:tint val="75000"/>
                </a:prstClr>
              </a:solidFill>
              <a:latin typeface="Calibri" panose="020F0502020204030204"/>
            </a:endParaRPr>
          </a:p>
        </p:txBody>
      </p:sp>
      <p:sp>
        <p:nvSpPr>
          <p:cNvPr id="7" name="Slide Number Placeholder 6"/>
          <p:cNvSpPr>
            <a:spLocks noGrp="1"/>
          </p:cNvSpPr>
          <p:nvPr>
            <p:ph type="sldNum" sz="quarter" idx="12"/>
          </p:nvPr>
        </p:nvSpPr>
        <p:spPr/>
        <p:txBody>
          <a:bodyPr/>
          <a:lstStyle/>
          <a:p>
            <a:pPr defTabSz="685800" fontAlgn="auto">
              <a:spcBef>
                <a:spcPts val="0"/>
              </a:spcBef>
              <a:spcAft>
                <a:spcPts val="0"/>
              </a:spcAft>
            </a:pPr>
            <a:fld id="{1CCABC9C-F798-4B11-8FC1-DCB54030D3F4}" type="slidenum">
              <a:rPr kumimoji="1" lang="ja-JP" altLang="en-US" b="0" smtClean="0">
                <a:solidFill>
                  <a:prstClr val="black">
                    <a:tint val="75000"/>
                  </a:prstClr>
                </a:solidFill>
                <a:latin typeface="Calibri" panose="020F0502020204030204"/>
              </a:rPr>
              <a:pPr defTabSz="685800" fontAlgn="auto">
                <a:spcBef>
                  <a:spcPts val="0"/>
                </a:spcBef>
                <a:spcAft>
                  <a:spcPts val="0"/>
                </a:spcAft>
              </a:pPr>
              <a:t>‹#›</a:t>
            </a:fld>
            <a:endParaRPr kumimoji="1" lang="ja-JP" altLang="en-US" b="0">
              <a:solidFill>
                <a:prstClr val="black">
                  <a:tint val="75000"/>
                </a:prstClr>
              </a:solidFill>
              <a:latin typeface="Calibri" panose="020F0502020204030204"/>
            </a:endParaRPr>
          </a:p>
        </p:txBody>
      </p:sp>
    </p:spTree>
    <p:extLst>
      <p:ext uri="{BB962C8B-B14F-4D97-AF65-F5344CB8AC3E}">
        <p14:creationId xmlns:p14="http://schemas.microsoft.com/office/powerpoint/2010/main" val="2425010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kumimoji="0" b="1">
                <a:latin typeface="Tahoma" pitchFamily="34" charset="0"/>
              </a:defRPr>
            </a:lvl1pPr>
          </a:lstStyle>
          <a:p>
            <a:pPr>
              <a:defRPr/>
            </a:pPr>
            <a:fld id="{36F7DD0E-6F21-4F42-8753-676A27A69FD0}" type="datetime1">
              <a:rPr lang="zh-CN" altLang="en-US"/>
              <a:pPr>
                <a:defRPr/>
              </a:pPr>
              <a:t>2022/12/14</a:t>
            </a:fld>
            <a:endParaRPr lang="en-US" altLang="zh-CN"/>
          </a:p>
        </p:txBody>
      </p:sp>
      <p:sp>
        <p:nvSpPr>
          <p:cNvPr id="8" name="Rectangle 5"/>
          <p:cNvSpPr>
            <a:spLocks noGrp="1" noChangeArrowheads="1"/>
          </p:cNvSpPr>
          <p:nvPr>
            <p:ph type="ftr" sz="quarter" idx="11"/>
          </p:nvPr>
        </p:nvSpPr>
        <p:spPr/>
        <p:txBody>
          <a:bodyPr/>
          <a:lstStyle>
            <a:lvl1pPr>
              <a:defRPr kumimoji="0" b="1">
                <a:latin typeface="Tahoma" pitchFamily="34" charset="0"/>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kumimoji="0" b="1">
                <a:latin typeface="Tahoma" pitchFamily="34" charset="0"/>
              </a:defRPr>
            </a:lvl1pPr>
          </a:lstStyle>
          <a:p>
            <a:pPr>
              <a:defRPr/>
            </a:pPr>
            <a:fld id="{748CD9CC-E390-474E-AD39-C4CEBA340D43}" type="slidenum">
              <a:rPr lang="en-US" altLang="zh-CN"/>
              <a:pPr>
                <a:defRPr/>
              </a:pPr>
              <a:t>‹#›</a:t>
            </a:fld>
            <a:endParaRPr lang="en-US" altLang="zh-CN"/>
          </a:p>
        </p:txBody>
      </p:sp>
    </p:spTree>
    <p:extLst>
      <p:ext uri="{BB962C8B-B14F-4D97-AF65-F5344CB8AC3E}">
        <p14:creationId xmlns:p14="http://schemas.microsoft.com/office/powerpoint/2010/main" val="165446986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defTabSz="685800" fontAlgn="auto">
              <a:spcBef>
                <a:spcPts val="0"/>
              </a:spcBef>
              <a:spcAft>
                <a:spcPts val="0"/>
              </a:spcAft>
            </a:pPr>
            <a:fld id="{4800FB6F-B4AD-4481-9DD0-5CC05CC10CE9}" type="datetimeFigureOut">
              <a:rPr kumimoji="1" lang="ja-JP" altLang="en-US" b="0" smtClean="0">
                <a:solidFill>
                  <a:prstClr val="black">
                    <a:tint val="75000"/>
                  </a:prstClr>
                </a:solidFill>
                <a:latin typeface="Calibri" panose="020F0502020204030204"/>
              </a:rPr>
              <a:pPr defTabSz="685800" fontAlgn="auto">
                <a:spcBef>
                  <a:spcPts val="0"/>
                </a:spcBef>
                <a:spcAft>
                  <a:spcPts val="0"/>
                </a:spcAft>
              </a:pPr>
              <a:t>2022/12/14</a:t>
            </a:fld>
            <a:endParaRPr kumimoji="1" lang="ja-JP" altLang="en-US" b="0">
              <a:solidFill>
                <a:prstClr val="black">
                  <a:tint val="75000"/>
                </a:prstClr>
              </a:solidFill>
              <a:latin typeface="Calibri" panose="020F0502020204030204"/>
            </a:endParaRPr>
          </a:p>
        </p:txBody>
      </p:sp>
      <p:sp>
        <p:nvSpPr>
          <p:cNvPr id="8" name="Footer Placeholder 7"/>
          <p:cNvSpPr>
            <a:spLocks noGrp="1"/>
          </p:cNvSpPr>
          <p:nvPr>
            <p:ph type="ftr" sz="quarter" idx="11"/>
          </p:nvPr>
        </p:nvSpPr>
        <p:spPr/>
        <p:txBody>
          <a:bodyPr/>
          <a:lstStyle/>
          <a:p>
            <a:pPr defTabSz="685800" fontAlgn="auto">
              <a:spcBef>
                <a:spcPts val="0"/>
              </a:spcBef>
              <a:spcAft>
                <a:spcPts val="0"/>
              </a:spcAft>
            </a:pPr>
            <a:endParaRPr kumimoji="1" lang="ja-JP" altLang="en-US" b="0">
              <a:solidFill>
                <a:prstClr val="black">
                  <a:tint val="75000"/>
                </a:prstClr>
              </a:solidFill>
              <a:latin typeface="Calibri" panose="020F0502020204030204"/>
            </a:endParaRPr>
          </a:p>
        </p:txBody>
      </p:sp>
      <p:sp>
        <p:nvSpPr>
          <p:cNvPr id="9" name="Slide Number Placeholder 8"/>
          <p:cNvSpPr>
            <a:spLocks noGrp="1"/>
          </p:cNvSpPr>
          <p:nvPr>
            <p:ph type="sldNum" sz="quarter" idx="12"/>
          </p:nvPr>
        </p:nvSpPr>
        <p:spPr/>
        <p:txBody>
          <a:bodyPr/>
          <a:lstStyle/>
          <a:p>
            <a:pPr defTabSz="685800" fontAlgn="auto">
              <a:spcBef>
                <a:spcPts val="0"/>
              </a:spcBef>
              <a:spcAft>
                <a:spcPts val="0"/>
              </a:spcAft>
            </a:pPr>
            <a:fld id="{1CCABC9C-F798-4B11-8FC1-DCB54030D3F4}" type="slidenum">
              <a:rPr kumimoji="1" lang="ja-JP" altLang="en-US" b="0" smtClean="0">
                <a:solidFill>
                  <a:prstClr val="black">
                    <a:tint val="75000"/>
                  </a:prstClr>
                </a:solidFill>
                <a:latin typeface="Calibri" panose="020F0502020204030204"/>
              </a:rPr>
              <a:pPr defTabSz="685800" fontAlgn="auto">
                <a:spcBef>
                  <a:spcPts val="0"/>
                </a:spcBef>
                <a:spcAft>
                  <a:spcPts val="0"/>
                </a:spcAft>
              </a:pPr>
              <a:t>‹#›</a:t>
            </a:fld>
            <a:endParaRPr kumimoji="1" lang="ja-JP" altLang="en-US" b="0">
              <a:solidFill>
                <a:prstClr val="black">
                  <a:tint val="75000"/>
                </a:prstClr>
              </a:solidFill>
              <a:latin typeface="Calibri" panose="020F0502020204030204"/>
            </a:endParaRPr>
          </a:p>
        </p:txBody>
      </p:sp>
    </p:spTree>
    <p:extLst>
      <p:ext uri="{BB962C8B-B14F-4D97-AF65-F5344CB8AC3E}">
        <p14:creationId xmlns:p14="http://schemas.microsoft.com/office/powerpoint/2010/main" val="1705898719"/>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defTabSz="685800" fontAlgn="auto">
              <a:spcBef>
                <a:spcPts val="0"/>
              </a:spcBef>
              <a:spcAft>
                <a:spcPts val="0"/>
              </a:spcAft>
            </a:pPr>
            <a:fld id="{4800FB6F-B4AD-4481-9DD0-5CC05CC10CE9}" type="datetimeFigureOut">
              <a:rPr kumimoji="1" lang="ja-JP" altLang="en-US" b="0" smtClean="0">
                <a:solidFill>
                  <a:prstClr val="black">
                    <a:tint val="75000"/>
                  </a:prstClr>
                </a:solidFill>
                <a:latin typeface="Calibri" panose="020F0502020204030204"/>
              </a:rPr>
              <a:pPr defTabSz="685800" fontAlgn="auto">
                <a:spcBef>
                  <a:spcPts val="0"/>
                </a:spcBef>
                <a:spcAft>
                  <a:spcPts val="0"/>
                </a:spcAft>
              </a:pPr>
              <a:t>2022/12/14</a:t>
            </a:fld>
            <a:endParaRPr kumimoji="1" lang="ja-JP" altLang="en-US" b="0">
              <a:solidFill>
                <a:prstClr val="black">
                  <a:tint val="75000"/>
                </a:prstClr>
              </a:solidFill>
              <a:latin typeface="Calibri" panose="020F0502020204030204"/>
            </a:endParaRPr>
          </a:p>
        </p:txBody>
      </p:sp>
      <p:sp>
        <p:nvSpPr>
          <p:cNvPr id="4" name="Footer Placeholder 3"/>
          <p:cNvSpPr>
            <a:spLocks noGrp="1"/>
          </p:cNvSpPr>
          <p:nvPr>
            <p:ph type="ftr" sz="quarter" idx="11"/>
          </p:nvPr>
        </p:nvSpPr>
        <p:spPr/>
        <p:txBody>
          <a:bodyPr/>
          <a:lstStyle/>
          <a:p>
            <a:pPr defTabSz="685800" fontAlgn="auto">
              <a:spcBef>
                <a:spcPts val="0"/>
              </a:spcBef>
              <a:spcAft>
                <a:spcPts val="0"/>
              </a:spcAft>
            </a:pPr>
            <a:endParaRPr kumimoji="1" lang="ja-JP" altLang="en-US" b="0">
              <a:solidFill>
                <a:prstClr val="black">
                  <a:tint val="75000"/>
                </a:prstClr>
              </a:solidFill>
              <a:latin typeface="Calibri" panose="020F0502020204030204"/>
            </a:endParaRPr>
          </a:p>
        </p:txBody>
      </p:sp>
      <p:sp>
        <p:nvSpPr>
          <p:cNvPr id="5" name="Slide Number Placeholder 4"/>
          <p:cNvSpPr>
            <a:spLocks noGrp="1"/>
          </p:cNvSpPr>
          <p:nvPr>
            <p:ph type="sldNum" sz="quarter" idx="12"/>
          </p:nvPr>
        </p:nvSpPr>
        <p:spPr/>
        <p:txBody>
          <a:bodyPr/>
          <a:lstStyle/>
          <a:p>
            <a:pPr defTabSz="685800" fontAlgn="auto">
              <a:spcBef>
                <a:spcPts val="0"/>
              </a:spcBef>
              <a:spcAft>
                <a:spcPts val="0"/>
              </a:spcAft>
            </a:pPr>
            <a:fld id="{1CCABC9C-F798-4B11-8FC1-DCB54030D3F4}" type="slidenum">
              <a:rPr kumimoji="1" lang="ja-JP" altLang="en-US" b="0" smtClean="0">
                <a:solidFill>
                  <a:prstClr val="black">
                    <a:tint val="75000"/>
                  </a:prstClr>
                </a:solidFill>
                <a:latin typeface="Calibri" panose="020F0502020204030204"/>
              </a:rPr>
              <a:pPr defTabSz="685800" fontAlgn="auto">
                <a:spcBef>
                  <a:spcPts val="0"/>
                </a:spcBef>
                <a:spcAft>
                  <a:spcPts val="0"/>
                </a:spcAft>
              </a:pPr>
              <a:t>‹#›</a:t>
            </a:fld>
            <a:endParaRPr kumimoji="1" lang="ja-JP" altLang="en-US" b="0">
              <a:solidFill>
                <a:prstClr val="black">
                  <a:tint val="75000"/>
                </a:prstClr>
              </a:solidFill>
              <a:latin typeface="Calibri" panose="020F0502020204030204"/>
            </a:endParaRPr>
          </a:p>
        </p:txBody>
      </p:sp>
    </p:spTree>
    <p:extLst>
      <p:ext uri="{BB962C8B-B14F-4D97-AF65-F5344CB8AC3E}">
        <p14:creationId xmlns:p14="http://schemas.microsoft.com/office/powerpoint/2010/main" val="270805444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85800" fontAlgn="auto">
              <a:spcBef>
                <a:spcPts val="0"/>
              </a:spcBef>
              <a:spcAft>
                <a:spcPts val="0"/>
              </a:spcAft>
            </a:pPr>
            <a:fld id="{4800FB6F-B4AD-4481-9DD0-5CC05CC10CE9}" type="datetimeFigureOut">
              <a:rPr kumimoji="1" lang="ja-JP" altLang="en-US" b="0" smtClean="0">
                <a:solidFill>
                  <a:prstClr val="black">
                    <a:tint val="75000"/>
                  </a:prstClr>
                </a:solidFill>
                <a:latin typeface="Calibri" panose="020F0502020204030204"/>
              </a:rPr>
              <a:pPr defTabSz="685800" fontAlgn="auto">
                <a:spcBef>
                  <a:spcPts val="0"/>
                </a:spcBef>
                <a:spcAft>
                  <a:spcPts val="0"/>
                </a:spcAft>
              </a:pPr>
              <a:t>2022/12/14</a:t>
            </a:fld>
            <a:endParaRPr kumimoji="1" lang="ja-JP" altLang="en-US" b="0">
              <a:solidFill>
                <a:prstClr val="black">
                  <a:tint val="75000"/>
                </a:prstClr>
              </a:solidFill>
              <a:latin typeface="Calibri" panose="020F0502020204030204"/>
            </a:endParaRPr>
          </a:p>
        </p:txBody>
      </p:sp>
      <p:sp>
        <p:nvSpPr>
          <p:cNvPr id="3" name="Footer Placeholder 2"/>
          <p:cNvSpPr>
            <a:spLocks noGrp="1"/>
          </p:cNvSpPr>
          <p:nvPr>
            <p:ph type="ftr" sz="quarter" idx="11"/>
          </p:nvPr>
        </p:nvSpPr>
        <p:spPr/>
        <p:txBody>
          <a:bodyPr/>
          <a:lstStyle/>
          <a:p>
            <a:pPr defTabSz="685800" fontAlgn="auto">
              <a:spcBef>
                <a:spcPts val="0"/>
              </a:spcBef>
              <a:spcAft>
                <a:spcPts val="0"/>
              </a:spcAft>
            </a:pPr>
            <a:endParaRPr kumimoji="1" lang="ja-JP" altLang="en-US" b="0">
              <a:solidFill>
                <a:prstClr val="black">
                  <a:tint val="75000"/>
                </a:prstClr>
              </a:solidFill>
              <a:latin typeface="Calibri" panose="020F0502020204030204"/>
            </a:endParaRPr>
          </a:p>
        </p:txBody>
      </p:sp>
      <p:sp>
        <p:nvSpPr>
          <p:cNvPr id="4" name="Slide Number Placeholder 3"/>
          <p:cNvSpPr>
            <a:spLocks noGrp="1"/>
          </p:cNvSpPr>
          <p:nvPr>
            <p:ph type="sldNum" sz="quarter" idx="12"/>
          </p:nvPr>
        </p:nvSpPr>
        <p:spPr/>
        <p:txBody>
          <a:bodyPr/>
          <a:lstStyle/>
          <a:p>
            <a:pPr defTabSz="685800" fontAlgn="auto">
              <a:spcBef>
                <a:spcPts val="0"/>
              </a:spcBef>
              <a:spcAft>
                <a:spcPts val="0"/>
              </a:spcAft>
            </a:pPr>
            <a:fld id="{1CCABC9C-F798-4B11-8FC1-DCB54030D3F4}" type="slidenum">
              <a:rPr kumimoji="1" lang="ja-JP" altLang="en-US" b="0" smtClean="0">
                <a:solidFill>
                  <a:prstClr val="black">
                    <a:tint val="75000"/>
                  </a:prstClr>
                </a:solidFill>
                <a:latin typeface="Calibri" panose="020F0502020204030204"/>
              </a:rPr>
              <a:pPr defTabSz="685800" fontAlgn="auto">
                <a:spcBef>
                  <a:spcPts val="0"/>
                </a:spcBef>
                <a:spcAft>
                  <a:spcPts val="0"/>
                </a:spcAft>
              </a:pPr>
              <a:t>‹#›</a:t>
            </a:fld>
            <a:endParaRPr kumimoji="1" lang="ja-JP" altLang="en-US" b="0">
              <a:solidFill>
                <a:prstClr val="black">
                  <a:tint val="75000"/>
                </a:prstClr>
              </a:solidFill>
              <a:latin typeface="Calibri" panose="020F0502020204030204"/>
            </a:endParaRPr>
          </a:p>
        </p:txBody>
      </p:sp>
    </p:spTree>
    <p:extLst>
      <p:ext uri="{BB962C8B-B14F-4D97-AF65-F5344CB8AC3E}">
        <p14:creationId xmlns:p14="http://schemas.microsoft.com/office/powerpoint/2010/main" val="1658026640"/>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pPr defTabSz="685800" fontAlgn="auto">
              <a:spcBef>
                <a:spcPts val="0"/>
              </a:spcBef>
              <a:spcAft>
                <a:spcPts val="0"/>
              </a:spcAft>
            </a:pPr>
            <a:fld id="{4800FB6F-B4AD-4481-9DD0-5CC05CC10CE9}" type="datetimeFigureOut">
              <a:rPr kumimoji="1" lang="ja-JP" altLang="en-US" b="0" smtClean="0">
                <a:solidFill>
                  <a:prstClr val="black">
                    <a:tint val="75000"/>
                  </a:prstClr>
                </a:solidFill>
                <a:latin typeface="Calibri" panose="020F0502020204030204"/>
              </a:rPr>
              <a:pPr defTabSz="685800" fontAlgn="auto">
                <a:spcBef>
                  <a:spcPts val="0"/>
                </a:spcBef>
                <a:spcAft>
                  <a:spcPts val="0"/>
                </a:spcAft>
              </a:pPr>
              <a:t>2022/12/14</a:t>
            </a:fld>
            <a:endParaRPr kumimoji="1" lang="ja-JP" altLang="en-US" b="0">
              <a:solidFill>
                <a:prstClr val="black">
                  <a:tint val="75000"/>
                </a:prstClr>
              </a:solidFill>
              <a:latin typeface="Calibri" panose="020F0502020204030204"/>
            </a:endParaRPr>
          </a:p>
        </p:txBody>
      </p:sp>
      <p:sp>
        <p:nvSpPr>
          <p:cNvPr id="6" name="Footer Placeholder 5"/>
          <p:cNvSpPr>
            <a:spLocks noGrp="1"/>
          </p:cNvSpPr>
          <p:nvPr>
            <p:ph type="ftr" sz="quarter" idx="11"/>
          </p:nvPr>
        </p:nvSpPr>
        <p:spPr/>
        <p:txBody>
          <a:bodyPr/>
          <a:lstStyle/>
          <a:p>
            <a:pPr defTabSz="685800" fontAlgn="auto">
              <a:spcBef>
                <a:spcPts val="0"/>
              </a:spcBef>
              <a:spcAft>
                <a:spcPts val="0"/>
              </a:spcAft>
            </a:pPr>
            <a:endParaRPr kumimoji="1" lang="ja-JP" altLang="en-US" b="0">
              <a:solidFill>
                <a:prstClr val="black">
                  <a:tint val="75000"/>
                </a:prstClr>
              </a:solidFill>
              <a:latin typeface="Calibri" panose="020F0502020204030204"/>
            </a:endParaRPr>
          </a:p>
        </p:txBody>
      </p:sp>
      <p:sp>
        <p:nvSpPr>
          <p:cNvPr id="7" name="Slide Number Placeholder 6"/>
          <p:cNvSpPr>
            <a:spLocks noGrp="1"/>
          </p:cNvSpPr>
          <p:nvPr>
            <p:ph type="sldNum" sz="quarter" idx="12"/>
          </p:nvPr>
        </p:nvSpPr>
        <p:spPr/>
        <p:txBody>
          <a:bodyPr/>
          <a:lstStyle/>
          <a:p>
            <a:pPr defTabSz="685800" fontAlgn="auto">
              <a:spcBef>
                <a:spcPts val="0"/>
              </a:spcBef>
              <a:spcAft>
                <a:spcPts val="0"/>
              </a:spcAft>
            </a:pPr>
            <a:fld id="{1CCABC9C-F798-4B11-8FC1-DCB54030D3F4}" type="slidenum">
              <a:rPr kumimoji="1" lang="ja-JP" altLang="en-US" b="0" smtClean="0">
                <a:solidFill>
                  <a:prstClr val="black">
                    <a:tint val="75000"/>
                  </a:prstClr>
                </a:solidFill>
                <a:latin typeface="Calibri" panose="020F0502020204030204"/>
              </a:rPr>
              <a:pPr defTabSz="685800" fontAlgn="auto">
                <a:spcBef>
                  <a:spcPts val="0"/>
                </a:spcBef>
                <a:spcAft>
                  <a:spcPts val="0"/>
                </a:spcAft>
              </a:pPr>
              <a:t>‹#›</a:t>
            </a:fld>
            <a:endParaRPr kumimoji="1" lang="ja-JP" altLang="en-US" b="0">
              <a:solidFill>
                <a:prstClr val="black">
                  <a:tint val="75000"/>
                </a:prstClr>
              </a:solidFill>
              <a:latin typeface="Calibri" panose="020F0502020204030204"/>
            </a:endParaRPr>
          </a:p>
        </p:txBody>
      </p:sp>
    </p:spTree>
    <p:extLst>
      <p:ext uri="{BB962C8B-B14F-4D97-AF65-F5344CB8AC3E}">
        <p14:creationId xmlns:p14="http://schemas.microsoft.com/office/powerpoint/2010/main" val="3453518978"/>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pPr defTabSz="685800" fontAlgn="auto">
              <a:spcBef>
                <a:spcPts val="0"/>
              </a:spcBef>
              <a:spcAft>
                <a:spcPts val="0"/>
              </a:spcAft>
            </a:pPr>
            <a:fld id="{4800FB6F-B4AD-4481-9DD0-5CC05CC10CE9}" type="datetimeFigureOut">
              <a:rPr kumimoji="1" lang="ja-JP" altLang="en-US" b="0" smtClean="0">
                <a:solidFill>
                  <a:prstClr val="black">
                    <a:tint val="75000"/>
                  </a:prstClr>
                </a:solidFill>
                <a:latin typeface="Calibri" panose="020F0502020204030204"/>
              </a:rPr>
              <a:pPr defTabSz="685800" fontAlgn="auto">
                <a:spcBef>
                  <a:spcPts val="0"/>
                </a:spcBef>
                <a:spcAft>
                  <a:spcPts val="0"/>
                </a:spcAft>
              </a:pPr>
              <a:t>2022/12/14</a:t>
            </a:fld>
            <a:endParaRPr kumimoji="1" lang="ja-JP" altLang="en-US" b="0">
              <a:solidFill>
                <a:prstClr val="black">
                  <a:tint val="75000"/>
                </a:prstClr>
              </a:solidFill>
              <a:latin typeface="Calibri" panose="020F0502020204030204"/>
            </a:endParaRPr>
          </a:p>
        </p:txBody>
      </p:sp>
      <p:sp>
        <p:nvSpPr>
          <p:cNvPr id="6" name="Footer Placeholder 5"/>
          <p:cNvSpPr>
            <a:spLocks noGrp="1"/>
          </p:cNvSpPr>
          <p:nvPr>
            <p:ph type="ftr" sz="quarter" idx="11"/>
          </p:nvPr>
        </p:nvSpPr>
        <p:spPr/>
        <p:txBody>
          <a:bodyPr/>
          <a:lstStyle/>
          <a:p>
            <a:pPr defTabSz="685800" fontAlgn="auto">
              <a:spcBef>
                <a:spcPts val="0"/>
              </a:spcBef>
              <a:spcAft>
                <a:spcPts val="0"/>
              </a:spcAft>
            </a:pPr>
            <a:endParaRPr kumimoji="1" lang="ja-JP" altLang="en-US" b="0">
              <a:solidFill>
                <a:prstClr val="black">
                  <a:tint val="75000"/>
                </a:prstClr>
              </a:solidFill>
              <a:latin typeface="Calibri" panose="020F0502020204030204"/>
            </a:endParaRPr>
          </a:p>
        </p:txBody>
      </p:sp>
      <p:sp>
        <p:nvSpPr>
          <p:cNvPr id="7" name="Slide Number Placeholder 6"/>
          <p:cNvSpPr>
            <a:spLocks noGrp="1"/>
          </p:cNvSpPr>
          <p:nvPr>
            <p:ph type="sldNum" sz="quarter" idx="12"/>
          </p:nvPr>
        </p:nvSpPr>
        <p:spPr/>
        <p:txBody>
          <a:bodyPr/>
          <a:lstStyle/>
          <a:p>
            <a:pPr defTabSz="685800" fontAlgn="auto">
              <a:spcBef>
                <a:spcPts val="0"/>
              </a:spcBef>
              <a:spcAft>
                <a:spcPts val="0"/>
              </a:spcAft>
            </a:pPr>
            <a:fld id="{1CCABC9C-F798-4B11-8FC1-DCB54030D3F4}" type="slidenum">
              <a:rPr kumimoji="1" lang="ja-JP" altLang="en-US" b="0" smtClean="0">
                <a:solidFill>
                  <a:prstClr val="black">
                    <a:tint val="75000"/>
                  </a:prstClr>
                </a:solidFill>
                <a:latin typeface="Calibri" panose="020F0502020204030204"/>
              </a:rPr>
              <a:pPr defTabSz="685800" fontAlgn="auto">
                <a:spcBef>
                  <a:spcPts val="0"/>
                </a:spcBef>
                <a:spcAft>
                  <a:spcPts val="0"/>
                </a:spcAft>
              </a:pPr>
              <a:t>‹#›</a:t>
            </a:fld>
            <a:endParaRPr kumimoji="1" lang="ja-JP" altLang="en-US" b="0">
              <a:solidFill>
                <a:prstClr val="black">
                  <a:tint val="75000"/>
                </a:prstClr>
              </a:solidFill>
              <a:latin typeface="Calibri" panose="020F0502020204030204"/>
            </a:endParaRPr>
          </a:p>
        </p:txBody>
      </p:sp>
    </p:spTree>
    <p:extLst>
      <p:ext uri="{BB962C8B-B14F-4D97-AF65-F5344CB8AC3E}">
        <p14:creationId xmlns:p14="http://schemas.microsoft.com/office/powerpoint/2010/main" val="35902876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defTabSz="685800" fontAlgn="auto">
              <a:spcBef>
                <a:spcPts val="0"/>
              </a:spcBef>
              <a:spcAft>
                <a:spcPts val="0"/>
              </a:spcAft>
            </a:pPr>
            <a:fld id="{4800FB6F-B4AD-4481-9DD0-5CC05CC10CE9}" type="datetimeFigureOut">
              <a:rPr kumimoji="1" lang="ja-JP" altLang="en-US" b="0" smtClean="0">
                <a:solidFill>
                  <a:prstClr val="black">
                    <a:tint val="75000"/>
                  </a:prstClr>
                </a:solidFill>
                <a:latin typeface="Calibri" panose="020F0502020204030204"/>
              </a:rPr>
              <a:pPr defTabSz="685800" fontAlgn="auto">
                <a:spcBef>
                  <a:spcPts val="0"/>
                </a:spcBef>
                <a:spcAft>
                  <a:spcPts val="0"/>
                </a:spcAft>
              </a:pPr>
              <a:t>2022/12/14</a:t>
            </a:fld>
            <a:endParaRPr kumimoji="1" lang="ja-JP" altLang="en-US" b="0">
              <a:solidFill>
                <a:prstClr val="black">
                  <a:tint val="75000"/>
                </a:prstClr>
              </a:solidFill>
              <a:latin typeface="Calibri" panose="020F0502020204030204"/>
            </a:endParaRPr>
          </a:p>
        </p:txBody>
      </p:sp>
      <p:sp>
        <p:nvSpPr>
          <p:cNvPr id="5" name="Footer Placeholder 4"/>
          <p:cNvSpPr>
            <a:spLocks noGrp="1"/>
          </p:cNvSpPr>
          <p:nvPr>
            <p:ph type="ftr" sz="quarter" idx="11"/>
          </p:nvPr>
        </p:nvSpPr>
        <p:spPr/>
        <p:txBody>
          <a:bodyPr/>
          <a:lstStyle/>
          <a:p>
            <a:pPr defTabSz="685800" fontAlgn="auto">
              <a:spcBef>
                <a:spcPts val="0"/>
              </a:spcBef>
              <a:spcAft>
                <a:spcPts val="0"/>
              </a:spcAft>
            </a:pPr>
            <a:endParaRPr kumimoji="1" lang="ja-JP" altLang="en-US" b="0">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fontAlgn="auto">
              <a:spcBef>
                <a:spcPts val="0"/>
              </a:spcBef>
              <a:spcAft>
                <a:spcPts val="0"/>
              </a:spcAft>
            </a:pPr>
            <a:fld id="{1CCABC9C-F798-4B11-8FC1-DCB54030D3F4}" type="slidenum">
              <a:rPr kumimoji="1" lang="ja-JP" altLang="en-US" b="0" smtClean="0">
                <a:solidFill>
                  <a:prstClr val="black">
                    <a:tint val="75000"/>
                  </a:prstClr>
                </a:solidFill>
                <a:latin typeface="Calibri" panose="020F0502020204030204"/>
              </a:rPr>
              <a:pPr defTabSz="685800" fontAlgn="auto">
                <a:spcBef>
                  <a:spcPts val="0"/>
                </a:spcBef>
                <a:spcAft>
                  <a:spcPts val="0"/>
                </a:spcAft>
              </a:pPr>
              <a:t>‹#›</a:t>
            </a:fld>
            <a:endParaRPr kumimoji="1" lang="ja-JP" altLang="en-US" b="0">
              <a:solidFill>
                <a:prstClr val="black">
                  <a:tint val="75000"/>
                </a:prstClr>
              </a:solidFill>
              <a:latin typeface="Calibri" panose="020F0502020204030204"/>
            </a:endParaRPr>
          </a:p>
        </p:txBody>
      </p:sp>
    </p:spTree>
    <p:extLst>
      <p:ext uri="{BB962C8B-B14F-4D97-AF65-F5344CB8AC3E}">
        <p14:creationId xmlns:p14="http://schemas.microsoft.com/office/powerpoint/2010/main" val="369119588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defTabSz="685800" fontAlgn="auto">
              <a:spcBef>
                <a:spcPts val="0"/>
              </a:spcBef>
              <a:spcAft>
                <a:spcPts val="0"/>
              </a:spcAft>
            </a:pPr>
            <a:fld id="{4800FB6F-B4AD-4481-9DD0-5CC05CC10CE9}" type="datetimeFigureOut">
              <a:rPr kumimoji="1" lang="ja-JP" altLang="en-US" b="0" smtClean="0">
                <a:solidFill>
                  <a:prstClr val="black">
                    <a:tint val="75000"/>
                  </a:prstClr>
                </a:solidFill>
                <a:latin typeface="Calibri" panose="020F0502020204030204"/>
              </a:rPr>
              <a:pPr defTabSz="685800" fontAlgn="auto">
                <a:spcBef>
                  <a:spcPts val="0"/>
                </a:spcBef>
                <a:spcAft>
                  <a:spcPts val="0"/>
                </a:spcAft>
              </a:pPr>
              <a:t>2022/12/14</a:t>
            </a:fld>
            <a:endParaRPr kumimoji="1" lang="ja-JP" altLang="en-US" b="0">
              <a:solidFill>
                <a:prstClr val="black">
                  <a:tint val="75000"/>
                </a:prstClr>
              </a:solidFill>
              <a:latin typeface="Calibri" panose="020F0502020204030204"/>
            </a:endParaRPr>
          </a:p>
        </p:txBody>
      </p:sp>
      <p:sp>
        <p:nvSpPr>
          <p:cNvPr id="5" name="Footer Placeholder 4"/>
          <p:cNvSpPr>
            <a:spLocks noGrp="1"/>
          </p:cNvSpPr>
          <p:nvPr>
            <p:ph type="ftr" sz="quarter" idx="11"/>
          </p:nvPr>
        </p:nvSpPr>
        <p:spPr/>
        <p:txBody>
          <a:bodyPr/>
          <a:lstStyle/>
          <a:p>
            <a:pPr defTabSz="685800" fontAlgn="auto">
              <a:spcBef>
                <a:spcPts val="0"/>
              </a:spcBef>
              <a:spcAft>
                <a:spcPts val="0"/>
              </a:spcAft>
            </a:pPr>
            <a:endParaRPr kumimoji="1" lang="ja-JP" altLang="en-US" b="0">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fontAlgn="auto">
              <a:spcBef>
                <a:spcPts val="0"/>
              </a:spcBef>
              <a:spcAft>
                <a:spcPts val="0"/>
              </a:spcAft>
            </a:pPr>
            <a:fld id="{1CCABC9C-F798-4B11-8FC1-DCB54030D3F4}" type="slidenum">
              <a:rPr kumimoji="1" lang="ja-JP" altLang="en-US" b="0" smtClean="0">
                <a:solidFill>
                  <a:prstClr val="black">
                    <a:tint val="75000"/>
                  </a:prstClr>
                </a:solidFill>
                <a:latin typeface="Calibri" panose="020F0502020204030204"/>
              </a:rPr>
              <a:pPr defTabSz="685800" fontAlgn="auto">
                <a:spcBef>
                  <a:spcPts val="0"/>
                </a:spcBef>
                <a:spcAft>
                  <a:spcPts val="0"/>
                </a:spcAft>
              </a:pPr>
              <a:t>‹#›</a:t>
            </a:fld>
            <a:endParaRPr kumimoji="1" lang="ja-JP" altLang="en-US" b="0">
              <a:solidFill>
                <a:prstClr val="black">
                  <a:tint val="75000"/>
                </a:prstClr>
              </a:solidFill>
              <a:latin typeface="Calibri" panose="020F0502020204030204"/>
            </a:endParaRPr>
          </a:p>
        </p:txBody>
      </p:sp>
    </p:spTree>
    <p:extLst>
      <p:ext uri="{BB962C8B-B14F-4D97-AF65-F5344CB8AC3E}">
        <p14:creationId xmlns:p14="http://schemas.microsoft.com/office/powerpoint/2010/main" val="114447771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DCED661-ACDA-4321-BD98-95E47B212647}"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25851745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CE95E03-8B58-4684-93A2-A145971311D8}"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28056557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E3D58CA-6676-4FFC-A8EA-607CD1D66838}"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957355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p:txBody>
          <a:bodyPr/>
          <a:lstStyle>
            <a:lvl1pPr>
              <a:defRPr kumimoji="0" b="1">
                <a:latin typeface="Tahoma" pitchFamily="34" charset="0"/>
              </a:defRPr>
            </a:lvl1pPr>
          </a:lstStyle>
          <a:p>
            <a:pPr>
              <a:defRPr/>
            </a:pPr>
            <a:fld id="{B40E6D4E-ACE6-402E-8204-036C7F30F1FD}" type="datetime1">
              <a:rPr lang="zh-CN" altLang="en-US"/>
              <a:pPr>
                <a:defRPr/>
              </a:pPr>
              <a:t>2022/12/14</a:t>
            </a:fld>
            <a:endParaRPr lang="en-US" altLang="zh-CN"/>
          </a:p>
        </p:txBody>
      </p:sp>
      <p:sp>
        <p:nvSpPr>
          <p:cNvPr id="7" name="Rectangle 5"/>
          <p:cNvSpPr>
            <a:spLocks noGrp="1" noChangeArrowheads="1"/>
          </p:cNvSpPr>
          <p:nvPr>
            <p:ph type="ftr" sz="quarter" idx="11"/>
          </p:nvPr>
        </p:nvSpPr>
        <p:spPr/>
        <p:txBody>
          <a:bodyPr/>
          <a:lstStyle>
            <a:lvl1pPr>
              <a:defRPr kumimoji="0" b="1">
                <a:latin typeface="Tahoma" pitchFamily="34" charset="0"/>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kumimoji="0" b="1">
                <a:latin typeface="Tahoma" pitchFamily="34" charset="0"/>
              </a:defRPr>
            </a:lvl1pPr>
          </a:lstStyle>
          <a:p>
            <a:pPr>
              <a:defRPr/>
            </a:pPr>
            <a:fld id="{B79CB2F1-2195-4C72-BBDF-C237BBF7FA84}" type="slidenum">
              <a:rPr lang="en-US" altLang="zh-CN"/>
              <a:pPr>
                <a:defRPr/>
              </a:pPr>
              <a:t>‹#›</a:t>
            </a:fld>
            <a:endParaRPr lang="en-US" altLang="zh-CN"/>
          </a:p>
        </p:txBody>
      </p:sp>
    </p:spTree>
    <p:extLst>
      <p:ext uri="{BB962C8B-B14F-4D97-AF65-F5344CB8AC3E}">
        <p14:creationId xmlns:p14="http://schemas.microsoft.com/office/powerpoint/2010/main" val="1723091902"/>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BF8AE2F-46C5-4BF7-8AFC-1782E595BECF}"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426871601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8"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9"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AA0FB89-28B4-4EAF-B8AD-F1BE36412D85}"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4163654021"/>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30A3EB3-95A9-4302-A5EC-AE7B3E385676}"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78325305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3"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4"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28107D9-8077-405E-807D-C8A59536B437}"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166675301"/>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9428961-9A69-4F80-B467-A01C59A6609D}"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93464579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07D7FAC-4207-47D5-AF7A-09EE88B45015}"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676245205"/>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79ECD71-222E-47C5-8FF2-3EAF48B82277}"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66617904"/>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B64B5CE-587F-428F-83F2-8040C8225E7B}"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90133446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7CF35CF-5FB8-400C-BB5D-3F07868A69C7}"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23089954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F537797-3006-4165-8B98-11BC771A1205}"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773930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p:txBody>
          <a:bodyPr/>
          <a:lstStyle>
            <a:lvl1pPr>
              <a:defRPr kumimoji="0" b="1">
                <a:latin typeface="Tahoma" pitchFamily="34" charset="0"/>
              </a:defRPr>
            </a:lvl1pPr>
          </a:lstStyle>
          <a:p>
            <a:pPr>
              <a:defRPr/>
            </a:pPr>
            <a:fld id="{260D1EF3-92A0-4265-94A2-C517351D5685}" type="datetime1">
              <a:rPr lang="zh-CN" altLang="en-US"/>
              <a:pPr>
                <a:defRPr/>
              </a:pPr>
              <a:t>2022/12/14</a:t>
            </a:fld>
            <a:endParaRPr lang="en-US" altLang="zh-CN"/>
          </a:p>
        </p:txBody>
      </p:sp>
      <p:sp>
        <p:nvSpPr>
          <p:cNvPr id="4" name="Rectangle 5"/>
          <p:cNvSpPr>
            <a:spLocks noGrp="1" noChangeArrowheads="1"/>
          </p:cNvSpPr>
          <p:nvPr>
            <p:ph type="ftr" sz="quarter" idx="11"/>
          </p:nvPr>
        </p:nvSpPr>
        <p:spPr/>
        <p:txBody>
          <a:bodyPr/>
          <a:lstStyle>
            <a:lvl1pPr>
              <a:defRPr kumimoji="0" b="1">
                <a:latin typeface="Tahoma" pitchFamily="34" charset="0"/>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kumimoji="0" b="1">
                <a:latin typeface="Tahoma" pitchFamily="34" charset="0"/>
              </a:defRPr>
            </a:lvl1pPr>
          </a:lstStyle>
          <a:p>
            <a:pPr>
              <a:defRPr/>
            </a:pPr>
            <a:fld id="{35B89788-A3E1-44C8-B640-F0344E79DCBB}" type="slidenum">
              <a:rPr lang="en-US" altLang="zh-CN"/>
              <a:pPr>
                <a:defRPr/>
              </a:pPr>
              <a:t>‹#›</a:t>
            </a:fld>
            <a:endParaRPr lang="en-US" altLang="zh-CN"/>
          </a:p>
        </p:txBody>
      </p:sp>
    </p:spTree>
    <p:extLst>
      <p:ext uri="{BB962C8B-B14F-4D97-AF65-F5344CB8AC3E}">
        <p14:creationId xmlns:p14="http://schemas.microsoft.com/office/powerpoint/2010/main" val="3697259087"/>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FC25E94-526B-4625-BB4A-B0FFE5287FB5}"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28646343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6C40CF9-501B-43F6-90E3-E8C7B6895A92}"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33166390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1B94CF5-4258-4464-9C7C-8B1FA5C2EF6B}"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769973119"/>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8"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9"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8892BBD-A2F5-45E9-B27D-237A3DD38D49}"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053474988"/>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398A81F-9609-43B3-BEC0-070BF2191493}"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03208825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3"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4"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533ED0E-36B7-467C-AB64-E1B72B990777}"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964991603"/>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3BFE59A-B5E0-4A6A-B0C7-E9D21F0A61EF}"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84925695"/>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2CEC7CE-5331-459B-807D-6950195DFF35}"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230509024"/>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AF8D8C0-BD4E-4318-B4E5-121D39664709}"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199385482"/>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BD18AEA-CFA0-48FF-A021-A8F5F4215BC9}"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962668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DCED661-ACDA-4321-BD98-95E47B212647}"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750414010"/>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3D7BEB7-8E58-468D-AC9B-FA66701B03B9}"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61357567"/>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pPr defTabSz="685800" fontAlgn="auto">
              <a:spcBef>
                <a:spcPts val="0"/>
              </a:spcBef>
              <a:spcAft>
                <a:spcPts val="0"/>
              </a:spcAft>
            </a:pPr>
            <a:fld id="{4800FB6F-B4AD-4481-9DD0-5CC05CC10CE9}" type="datetimeFigureOut">
              <a:rPr kumimoji="1" lang="ja-JP" altLang="en-US" b="0" smtClean="0">
                <a:solidFill>
                  <a:prstClr val="black">
                    <a:tint val="75000"/>
                  </a:prstClr>
                </a:solidFill>
                <a:latin typeface="Calibri" panose="020F0502020204030204"/>
              </a:rPr>
              <a:pPr defTabSz="685800" fontAlgn="auto">
                <a:spcBef>
                  <a:spcPts val="0"/>
                </a:spcBef>
                <a:spcAft>
                  <a:spcPts val="0"/>
                </a:spcAft>
              </a:pPr>
              <a:t>2022/12/14</a:t>
            </a:fld>
            <a:endParaRPr kumimoji="1" lang="ja-JP" altLang="en-US" b="0">
              <a:solidFill>
                <a:prstClr val="black">
                  <a:tint val="75000"/>
                </a:prstClr>
              </a:solidFill>
              <a:latin typeface="Calibri" panose="020F0502020204030204"/>
            </a:endParaRPr>
          </a:p>
        </p:txBody>
      </p:sp>
      <p:sp>
        <p:nvSpPr>
          <p:cNvPr id="5" name="Footer Placeholder 4"/>
          <p:cNvSpPr>
            <a:spLocks noGrp="1"/>
          </p:cNvSpPr>
          <p:nvPr>
            <p:ph type="ftr" sz="quarter" idx="11"/>
          </p:nvPr>
        </p:nvSpPr>
        <p:spPr/>
        <p:txBody>
          <a:bodyPr/>
          <a:lstStyle/>
          <a:p>
            <a:pPr defTabSz="685800" fontAlgn="auto">
              <a:spcBef>
                <a:spcPts val="0"/>
              </a:spcBef>
              <a:spcAft>
                <a:spcPts val="0"/>
              </a:spcAft>
            </a:pPr>
            <a:endParaRPr kumimoji="1" lang="ja-JP" altLang="en-US" b="0">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fontAlgn="auto">
              <a:spcBef>
                <a:spcPts val="0"/>
              </a:spcBef>
              <a:spcAft>
                <a:spcPts val="0"/>
              </a:spcAft>
            </a:pPr>
            <a:fld id="{1CCABC9C-F798-4B11-8FC1-DCB54030D3F4}" type="slidenum">
              <a:rPr kumimoji="1" lang="ja-JP" altLang="en-US" b="0" smtClean="0">
                <a:solidFill>
                  <a:prstClr val="black">
                    <a:tint val="75000"/>
                  </a:prstClr>
                </a:solidFill>
                <a:latin typeface="Calibri" panose="020F0502020204030204"/>
              </a:rPr>
              <a:pPr defTabSz="685800" fontAlgn="auto">
                <a:spcBef>
                  <a:spcPts val="0"/>
                </a:spcBef>
                <a:spcAft>
                  <a:spcPts val="0"/>
                </a:spcAft>
              </a:pPr>
              <a:t>‹#›</a:t>
            </a:fld>
            <a:endParaRPr kumimoji="1" lang="ja-JP" altLang="en-US" b="0">
              <a:solidFill>
                <a:prstClr val="black">
                  <a:tint val="75000"/>
                </a:prstClr>
              </a:solidFill>
              <a:latin typeface="Calibri" panose="020F0502020204030204"/>
            </a:endParaRPr>
          </a:p>
        </p:txBody>
      </p:sp>
    </p:spTree>
    <p:extLst>
      <p:ext uri="{BB962C8B-B14F-4D97-AF65-F5344CB8AC3E}">
        <p14:creationId xmlns:p14="http://schemas.microsoft.com/office/powerpoint/2010/main" val="1150984869"/>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defTabSz="685800" fontAlgn="auto">
              <a:spcBef>
                <a:spcPts val="0"/>
              </a:spcBef>
              <a:spcAft>
                <a:spcPts val="0"/>
              </a:spcAft>
            </a:pPr>
            <a:fld id="{4800FB6F-B4AD-4481-9DD0-5CC05CC10CE9}" type="datetimeFigureOut">
              <a:rPr kumimoji="1" lang="ja-JP" altLang="en-US" b="0" smtClean="0">
                <a:solidFill>
                  <a:prstClr val="black">
                    <a:tint val="75000"/>
                  </a:prstClr>
                </a:solidFill>
                <a:latin typeface="Calibri" panose="020F0502020204030204"/>
              </a:rPr>
              <a:pPr defTabSz="685800" fontAlgn="auto">
                <a:spcBef>
                  <a:spcPts val="0"/>
                </a:spcBef>
                <a:spcAft>
                  <a:spcPts val="0"/>
                </a:spcAft>
              </a:pPr>
              <a:t>2022/12/14</a:t>
            </a:fld>
            <a:endParaRPr kumimoji="1" lang="ja-JP" altLang="en-US" b="0">
              <a:solidFill>
                <a:prstClr val="black">
                  <a:tint val="75000"/>
                </a:prstClr>
              </a:solidFill>
              <a:latin typeface="Calibri" panose="020F0502020204030204"/>
            </a:endParaRPr>
          </a:p>
        </p:txBody>
      </p:sp>
      <p:sp>
        <p:nvSpPr>
          <p:cNvPr id="5" name="Footer Placeholder 4"/>
          <p:cNvSpPr>
            <a:spLocks noGrp="1"/>
          </p:cNvSpPr>
          <p:nvPr>
            <p:ph type="ftr" sz="quarter" idx="11"/>
          </p:nvPr>
        </p:nvSpPr>
        <p:spPr/>
        <p:txBody>
          <a:bodyPr/>
          <a:lstStyle/>
          <a:p>
            <a:pPr defTabSz="685800" fontAlgn="auto">
              <a:spcBef>
                <a:spcPts val="0"/>
              </a:spcBef>
              <a:spcAft>
                <a:spcPts val="0"/>
              </a:spcAft>
            </a:pPr>
            <a:endParaRPr kumimoji="1" lang="ja-JP" altLang="en-US" b="0">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fontAlgn="auto">
              <a:spcBef>
                <a:spcPts val="0"/>
              </a:spcBef>
              <a:spcAft>
                <a:spcPts val="0"/>
              </a:spcAft>
            </a:pPr>
            <a:fld id="{1CCABC9C-F798-4B11-8FC1-DCB54030D3F4}" type="slidenum">
              <a:rPr kumimoji="1" lang="ja-JP" altLang="en-US" b="0" smtClean="0">
                <a:solidFill>
                  <a:prstClr val="black">
                    <a:tint val="75000"/>
                  </a:prstClr>
                </a:solidFill>
                <a:latin typeface="Calibri" panose="020F0502020204030204"/>
              </a:rPr>
              <a:pPr defTabSz="685800" fontAlgn="auto">
                <a:spcBef>
                  <a:spcPts val="0"/>
                </a:spcBef>
                <a:spcAft>
                  <a:spcPts val="0"/>
                </a:spcAft>
              </a:pPr>
              <a:t>‹#›</a:t>
            </a:fld>
            <a:endParaRPr kumimoji="1" lang="ja-JP" altLang="en-US" b="0">
              <a:solidFill>
                <a:prstClr val="black">
                  <a:tint val="75000"/>
                </a:prstClr>
              </a:solidFill>
              <a:latin typeface="Calibri" panose="020F0502020204030204"/>
            </a:endParaRPr>
          </a:p>
        </p:txBody>
      </p:sp>
    </p:spTree>
    <p:extLst>
      <p:ext uri="{BB962C8B-B14F-4D97-AF65-F5344CB8AC3E}">
        <p14:creationId xmlns:p14="http://schemas.microsoft.com/office/powerpoint/2010/main" val="521469388"/>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defTabSz="685800" fontAlgn="auto">
              <a:spcBef>
                <a:spcPts val="0"/>
              </a:spcBef>
              <a:spcAft>
                <a:spcPts val="0"/>
              </a:spcAft>
            </a:pPr>
            <a:fld id="{4800FB6F-B4AD-4481-9DD0-5CC05CC10CE9}" type="datetimeFigureOut">
              <a:rPr kumimoji="1" lang="ja-JP" altLang="en-US" b="0" smtClean="0">
                <a:solidFill>
                  <a:prstClr val="black">
                    <a:tint val="75000"/>
                  </a:prstClr>
                </a:solidFill>
                <a:latin typeface="Calibri" panose="020F0502020204030204"/>
              </a:rPr>
              <a:pPr defTabSz="685800" fontAlgn="auto">
                <a:spcBef>
                  <a:spcPts val="0"/>
                </a:spcBef>
                <a:spcAft>
                  <a:spcPts val="0"/>
                </a:spcAft>
              </a:pPr>
              <a:t>2022/12/14</a:t>
            </a:fld>
            <a:endParaRPr kumimoji="1" lang="ja-JP" altLang="en-US" b="0">
              <a:solidFill>
                <a:prstClr val="black">
                  <a:tint val="75000"/>
                </a:prstClr>
              </a:solidFill>
              <a:latin typeface="Calibri" panose="020F0502020204030204"/>
            </a:endParaRPr>
          </a:p>
        </p:txBody>
      </p:sp>
      <p:sp>
        <p:nvSpPr>
          <p:cNvPr id="5" name="Footer Placeholder 4"/>
          <p:cNvSpPr>
            <a:spLocks noGrp="1"/>
          </p:cNvSpPr>
          <p:nvPr>
            <p:ph type="ftr" sz="quarter" idx="11"/>
          </p:nvPr>
        </p:nvSpPr>
        <p:spPr/>
        <p:txBody>
          <a:bodyPr/>
          <a:lstStyle/>
          <a:p>
            <a:pPr defTabSz="685800" fontAlgn="auto">
              <a:spcBef>
                <a:spcPts val="0"/>
              </a:spcBef>
              <a:spcAft>
                <a:spcPts val="0"/>
              </a:spcAft>
            </a:pPr>
            <a:endParaRPr kumimoji="1" lang="ja-JP" altLang="en-US" b="0">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fontAlgn="auto">
              <a:spcBef>
                <a:spcPts val="0"/>
              </a:spcBef>
              <a:spcAft>
                <a:spcPts val="0"/>
              </a:spcAft>
            </a:pPr>
            <a:fld id="{1CCABC9C-F798-4B11-8FC1-DCB54030D3F4}" type="slidenum">
              <a:rPr kumimoji="1" lang="ja-JP" altLang="en-US" b="0" smtClean="0">
                <a:solidFill>
                  <a:prstClr val="black">
                    <a:tint val="75000"/>
                  </a:prstClr>
                </a:solidFill>
                <a:latin typeface="Calibri" panose="020F0502020204030204"/>
              </a:rPr>
              <a:pPr defTabSz="685800" fontAlgn="auto">
                <a:spcBef>
                  <a:spcPts val="0"/>
                </a:spcBef>
                <a:spcAft>
                  <a:spcPts val="0"/>
                </a:spcAft>
              </a:pPr>
              <a:t>‹#›</a:t>
            </a:fld>
            <a:endParaRPr kumimoji="1" lang="ja-JP" altLang="en-US" b="0">
              <a:solidFill>
                <a:prstClr val="black">
                  <a:tint val="75000"/>
                </a:prstClr>
              </a:solidFill>
              <a:latin typeface="Calibri" panose="020F0502020204030204"/>
            </a:endParaRPr>
          </a:p>
        </p:txBody>
      </p:sp>
    </p:spTree>
    <p:extLst>
      <p:ext uri="{BB962C8B-B14F-4D97-AF65-F5344CB8AC3E}">
        <p14:creationId xmlns:p14="http://schemas.microsoft.com/office/powerpoint/2010/main" val="685106260"/>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defTabSz="685800" fontAlgn="auto">
              <a:spcBef>
                <a:spcPts val="0"/>
              </a:spcBef>
              <a:spcAft>
                <a:spcPts val="0"/>
              </a:spcAft>
            </a:pPr>
            <a:fld id="{4800FB6F-B4AD-4481-9DD0-5CC05CC10CE9}" type="datetimeFigureOut">
              <a:rPr kumimoji="1" lang="ja-JP" altLang="en-US" b="0" smtClean="0">
                <a:solidFill>
                  <a:prstClr val="black">
                    <a:tint val="75000"/>
                  </a:prstClr>
                </a:solidFill>
                <a:latin typeface="Calibri" panose="020F0502020204030204"/>
              </a:rPr>
              <a:pPr defTabSz="685800" fontAlgn="auto">
                <a:spcBef>
                  <a:spcPts val="0"/>
                </a:spcBef>
                <a:spcAft>
                  <a:spcPts val="0"/>
                </a:spcAft>
              </a:pPr>
              <a:t>2022/12/14</a:t>
            </a:fld>
            <a:endParaRPr kumimoji="1" lang="ja-JP" altLang="en-US" b="0">
              <a:solidFill>
                <a:prstClr val="black">
                  <a:tint val="75000"/>
                </a:prstClr>
              </a:solidFill>
              <a:latin typeface="Calibri" panose="020F0502020204030204"/>
            </a:endParaRPr>
          </a:p>
        </p:txBody>
      </p:sp>
      <p:sp>
        <p:nvSpPr>
          <p:cNvPr id="6" name="Footer Placeholder 5"/>
          <p:cNvSpPr>
            <a:spLocks noGrp="1"/>
          </p:cNvSpPr>
          <p:nvPr>
            <p:ph type="ftr" sz="quarter" idx="11"/>
          </p:nvPr>
        </p:nvSpPr>
        <p:spPr/>
        <p:txBody>
          <a:bodyPr/>
          <a:lstStyle/>
          <a:p>
            <a:pPr defTabSz="685800" fontAlgn="auto">
              <a:spcBef>
                <a:spcPts val="0"/>
              </a:spcBef>
              <a:spcAft>
                <a:spcPts val="0"/>
              </a:spcAft>
            </a:pPr>
            <a:endParaRPr kumimoji="1" lang="ja-JP" altLang="en-US" b="0">
              <a:solidFill>
                <a:prstClr val="black">
                  <a:tint val="75000"/>
                </a:prstClr>
              </a:solidFill>
              <a:latin typeface="Calibri" panose="020F0502020204030204"/>
            </a:endParaRPr>
          </a:p>
        </p:txBody>
      </p:sp>
      <p:sp>
        <p:nvSpPr>
          <p:cNvPr id="7" name="Slide Number Placeholder 6"/>
          <p:cNvSpPr>
            <a:spLocks noGrp="1"/>
          </p:cNvSpPr>
          <p:nvPr>
            <p:ph type="sldNum" sz="quarter" idx="12"/>
          </p:nvPr>
        </p:nvSpPr>
        <p:spPr/>
        <p:txBody>
          <a:bodyPr/>
          <a:lstStyle/>
          <a:p>
            <a:pPr defTabSz="685800" fontAlgn="auto">
              <a:spcBef>
                <a:spcPts val="0"/>
              </a:spcBef>
              <a:spcAft>
                <a:spcPts val="0"/>
              </a:spcAft>
            </a:pPr>
            <a:fld id="{1CCABC9C-F798-4B11-8FC1-DCB54030D3F4}" type="slidenum">
              <a:rPr kumimoji="1" lang="ja-JP" altLang="en-US" b="0" smtClean="0">
                <a:solidFill>
                  <a:prstClr val="black">
                    <a:tint val="75000"/>
                  </a:prstClr>
                </a:solidFill>
                <a:latin typeface="Calibri" panose="020F0502020204030204"/>
              </a:rPr>
              <a:pPr defTabSz="685800" fontAlgn="auto">
                <a:spcBef>
                  <a:spcPts val="0"/>
                </a:spcBef>
                <a:spcAft>
                  <a:spcPts val="0"/>
                </a:spcAft>
              </a:pPr>
              <a:t>‹#›</a:t>
            </a:fld>
            <a:endParaRPr kumimoji="1" lang="ja-JP" altLang="en-US" b="0">
              <a:solidFill>
                <a:prstClr val="black">
                  <a:tint val="75000"/>
                </a:prstClr>
              </a:solidFill>
              <a:latin typeface="Calibri" panose="020F0502020204030204"/>
            </a:endParaRPr>
          </a:p>
        </p:txBody>
      </p:sp>
    </p:spTree>
    <p:extLst>
      <p:ext uri="{BB962C8B-B14F-4D97-AF65-F5344CB8AC3E}">
        <p14:creationId xmlns:p14="http://schemas.microsoft.com/office/powerpoint/2010/main" val="202602857"/>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defTabSz="685800" fontAlgn="auto">
              <a:spcBef>
                <a:spcPts val="0"/>
              </a:spcBef>
              <a:spcAft>
                <a:spcPts val="0"/>
              </a:spcAft>
            </a:pPr>
            <a:fld id="{4800FB6F-B4AD-4481-9DD0-5CC05CC10CE9}" type="datetimeFigureOut">
              <a:rPr kumimoji="1" lang="ja-JP" altLang="en-US" b="0" smtClean="0">
                <a:solidFill>
                  <a:prstClr val="black">
                    <a:tint val="75000"/>
                  </a:prstClr>
                </a:solidFill>
                <a:latin typeface="Calibri" panose="020F0502020204030204"/>
              </a:rPr>
              <a:pPr defTabSz="685800" fontAlgn="auto">
                <a:spcBef>
                  <a:spcPts val="0"/>
                </a:spcBef>
                <a:spcAft>
                  <a:spcPts val="0"/>
                </a:spcAft>
              </a:pPr>
              <a:t>2022/12/14</a:t>
            </a:fld>
            <a:endParaRPr kumimoji="1" lang="ja-JP" altLang="en-US" b="0">
              <a:solidFill>
                <a:prstClr val="black">
                  <a:tint val="75000"/>
                </a:prstClr>
              </a:solidFill>
              <a:latin typeface="Calibri" panose="020F0502020204030204"/>
            </a:endParaRPr>
          </a:p>
        </p:txBody>
      </p:sp>
      <p:sp>
        <p:nvSpPr>
          <p:cNvPr id="8" name="Footer Placeholder 7"/>
          <p:cNvSpPr>
            <a:spLocks noGrp="1"/>
          </p:cNvSpPr>
          <p:nvPr>
            <p:ph type="ftr" sz="quarter" idx="11"/>
          </p:nvPr>
        </p:nvSpPr>
        <p:spPr/>
        <p:txBody>
          <a:bodyPr/>
          <a:lstStyle/>
          <a:p>
            <a:pPr defTabSz="685800" fontAlgn="auto">
              <a:spcBef>
                <a:spcPts val="0"/>
              </a:spcBef>
              <a:spcAft>
                <a:spcPts val="0"/>
              </a:spcAft>
            </a:pPr>
            <a:endParaRPr kumimoji="1" lang="ja-JP" altLang="en-US" b="0">
              <a:solidFill>
                <a:prstClr val="black">
                  <a:tint val="75000"/>
                </a:prstClr>
              </a:solidFill>
              <a:latin typeface="Calibri" panose="020F0502020204030204"/>
            </a:endParaRPr>
          </a:p>
        </p:txBody>
      </p:sp>
      <p:sp>
        <p:nvSpPr>
          <p:cNvPr id="9" name="Slide Number Placeholder 8"/>
          <p:cNvSpPr>
            <a:spLocks noGrp="1"/>
          </p:cNvSpPr>
          <p:nvPr>
            <p:ph type="sldNum" sz="quarter" idx="12"/>
          </p:nvPr>
        </p:nvSpPr>
        <p:spPr/>
        <p:txBody>
          <a:bodyPr/>
          <a:lstStyle/>
          <a:p>
            <a:pPr defTabSz="685800" fontAlgn="auto">
              <a:spcBef>
                <a:spcPts val="0"/>
              </a:spcBef>
              <a:spcAft>
                <a:spcPts val="0"/>
              </a:spcAft>
            </a:pPr>
            <a:fld id="{1CCABC9C-F798-4B11-8FC1-DCB54030D3F4}" type="slidenum">
              <a:rPr kumimoji="1" lang="ja-JP" altLang="en-US" b="0" smtClean="0">
                <a:solidFill>
                  <a:prstClr val="black">
                    <a:tint val="75000"/>
                  </a:prstClr>
                </a:solidFill>
                <a:latin typeface="Calibri" panose="020F0502020204030204"/>
              </a:rPr>
              <a:pPr defTabSz="685800" fontAlgn="auto">
                <a:spcBef>
                  <a:spcPts val="0"/>
                </a:spcBef>
                <a:spcAft>
                  <a:spcPts val="0"/>
                </a:spcAft>
              </a:pPr>
              <a:t>‹#›</a:t>
            </a:fld>
            <a:endParaRPr kumimoji="1" lang="ja-JP" altLang="en-US" b="0">
              <a:solidFill>
                <a:prstClr val="black">
                  <a:tint val="75000"/>
                </a:prstClr>
              </a:solidFill>
              <a:latin typeface="Calibri" panose="020F0502020204030204"/>
            </a:endParaRPr>
          </a:p>
        </p:txBody>
      </p:sp>
    </p:spTree>
    <p:extLst>
      <p:ext uri="{BB962C8B-B14F-4D97-AF65-F5344CB8AC3E}">
        <p14:creationId xmlns:p14="http://schemas.microsoft.com/office/powerpoint/2010/main" val="571096807"/>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defTabSz="685800" fontAlgn="auto">
              <a:spcBef>
                <a:spcPts val="0"/>
              </a:spcBef>
              <a:spcAft>
                <a:spcPts val="0"/>
              </a:spcAft>
            </a:pPr>
            <a:fld id="{4800FB6F-B4AD-4481-9DD0-5CC05CC10CE9}" type="datetimeFigureOut">
              <a:rPr kumimoji="1" lang="ja-JP" altLang="en-US" b="0" smtClean="0">
                <a:solidFill>
                  <a:prstClr val="black">
                    <a:tint val="75000"/>
                  </a:prstClr>
                </a:solidFill>
                <a:latin typeface="Calibri" panose="020F0502020204030204"/>
              </a:rPr>
              <a:pPr defTabSz="685800" fontAlgn="auto">
                <a:spcBef>
                  <a:spcPts val="0"/>
                </a:spcBef>
                <a:spcAft>
                  <a:spcPts val="0"/>
                </a:spcAft>
              </a:pPr>
              <a:t>2022/12/14</a:t>
            </a:fld>
            <a:endParaRPr kumimoji="1" lang="ja-JP" altLang="en-US" b="0">
              <a:solidFill>
                <a:prstClr val="black">
                  <a:tint val="75000"/>
                </a:prstClr>
              </a:solidFill>
              <a:latin typeface="Calibri" panose="020F0502020204030204"/>
            </a:endParaRPr>
          </a:p>
        </p:txBody>
      </p:sp>
      <p:sp>
        <p:nvSpPr>
          <p:cNvPr id="4" name="Footer Placeholder 3"/>
          <p:cNvSpPr>
            <a:spLocks noGrp="1"/>
          </p:cNvSpPr>
          <p:nvPr>
            <p:ph type="ftr" sz="quarter" idx="11"/>
          </p:nvPr>
        </p:nvSpPr>
        <p:spPr/>
        <p:txBody>
          <a:bodyPr/>
          <a:lstStyle/>
          <a:p>
            <a:pPr defTabSz="685800" fontAlgn="auto">
              <a:spcBef>
                <a:spcPts val="0"/>
              </a:spcBef>
              <a:spcAft>
                <a:spcPts val="0"/>
              </a:spcAft>
            </a:pPr>
            <a:endParaRPr kumimoji="1" lang="ja-JP" altLang="en-US" b="0">
              <a:solidFill>
                <a:prstClr val="black">
                  <a:tint val="75000"/>
                </a:prstClr>
              </a:solidFill>
              <a:latin typeface="Calibri" panose="020F0502020204030204"/>
            </a:endParaRPr>
          </a:p>
        </p:txBody>
      </p:sp>
      <p:sp>
        <p:nvSpPr>
          <p:cNvPr id="5" name="Slide Number Placeholder 4"/>
          <p:cNvSpPr>
            <a:spLocks noGrp="1"/>
          </p:cNvSpPr>
          <p:nvPr>
            <p:ph type="sldNum" sz="quarter" idx="12"/>
          </p:nvPr>
        </p:nvSpPr>
        <p:spPr/>
        <p:txBody>
          <a:bodyPr/>
          <a:lstStyle/>
          <a:p>
            <a:pPr defTabSz="685800" fontAlgn="auto">
              <a:spcBef>
                <a:spcPts val="0"/>
              </a:spcBef>
              <a:spcAft>
                <a:spcPts val="0"/>
              </a:spcAft>
            </a:pPr>
            <a:fld id="{1CCABC9C-F798-4B11-8FC1-DCB54030D3F4}" type="slidenum">
              <a:rPr kumimoji="1" lang="ja-JP" altLang="en-US" b="0" smtClean="0">
                <a:solidFill>
                  <a:prstClr val="black">
                    <a:tint val="75000"/>
                  </a:prstClr>
                </a:solidFill>
                <a:latin typeface="Calibri" panose="020F0502020204030204"/>
              </a:rPr>
              <a:pPr defTabSz="685800" fontAlgn="auto">
                <a:spcBef>
                  <a:spcPts val="0"/>
                </a:spcBef>
                <a:spcAft>
                  <a:spcPts val="0"/>
                </a:spcAft>
              </a:pPr>
              <a:t>‹#›</a:t>
            </a:fld>
            <a:endParaRPr kumimoji="1" lang="ja-JP" altLang="en-US" b="0">
              <a:solidFill>
                <a:prstClr val="black">
                  <a:tint val="75000"/>
                </a:prstClr>
              </a:solidFill>
              <a:latin typeface="Calibri" panose="020F0502020204030204"/>
            </a:endParaRPr>
          </a:p>
        </p:txBody>
      </p:sp>
    </p:spTree>
    <p:extLst>
      <p:ext uri="{BB962C8B-B14F-4D97-AF65-F5344CB8AC3E}">
        <p14:creationId xmlns:p14="http://schemas.microsoft.com/office/powerpoint/2010/main" val="1815371188"/>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85800" fontAlgn="auto">
              <a:spcBef>
                <a:spcPts val="0"/>
              </a:spcBef>
              <a:spcAft>
                <a:spcPts val="0"/>
              </a:spcAft>
            </a:pPr>
            <a:fld id="{4800FB6F-B4AD-4481-9DD0-5CC05CC10CE9}" type="datetimeFigureOut">
              <a:rPr kumimoji="1" lang="ja-JP" altLang="en-US" b="0" smtClean="0">
                <a:solidFill>
                  <a:prstClr val="black">
                    <a:tint val="75000"/>
                  </a:prstClr>
                </a:solidFill>
                <a:latin typeface="Calibri" panose="020F0502020204030204"/>
              </a:rPr>
              <a:pPr defTabSz="685800" fontAlgn="auto">
                <a:spcBef>
                  <a:spcPts val="0"/>
                </a:spcBef>
                <a:spcAft>
                  <a:spcPts val="0"/>
                </a:spcAft>
              </a:pPr>
              <a:t>2022/12/14</a:t>
            </a:fld>
            <a:endParaRPr kumimoji="1" lang="ja-JP" altLang="en-US" b="0">
              <a:solidFill>
                <a:prstClr val="black">
                  <a:tint val="75000"/>
                </a:prstClr>
              </a:solidFill>
              <a:latin typeface="Calibri" panose="020F0502020204030204"/>
            </a:endParaRPr>
          </a:p>
        </p:txBody>
      </p:sp>
      <p:sp>
        <p:nvSpPr>
          <p:cNvPr id="3" name="Footer Placeholder 2"/>
          <p:cNvSpPr>
            <a:spLocks noGrp="1"/>
          </p:cNvSpPr>
          <p:nvPr>
            <p:ph type="ftr" sz="quarter" idx="11"/>
          </p:nvPr>
        </p:nvSpPr>
        <p:spPr/>
        <p:txBody>
          <a:bodyPr/>
          <a:lstStyle/>
          <a:p>
            <a:pPr defTabSz="685800" fontAlgn="auto">
              <a:spcBef>
                <a:spcPts val="0"/>
              </a:spcBef>
              <a:spcAft>
                <a:spcPts val="0"/>
              </a:spcAft>
            </a:pPr>
            <a:endParaRPr kumimoji="1" lang="ja-JP" altLang="en-US" b="0">
              <a:solidFill>
                <a:prstClr val="black">
                  <a:tint val="75000"/>
                </a:prstClr>
              </a:solidFill>
              <a:latin typeface="Calibri" panose="020F0502020204030204"/>
            </a:endParaRPr>
          </a:p>
        </p:txBody>
      </p:sp>
      <p:sp>
        <p:nvSpPr>
          <p:cNvPr id="4" name="Slide Number Placeholder 3"/>
          <p:cNvSpPr>
            <a:spLocks noGrp="1"/>
          </p:cNvSpPr>
          <p:nvPr>
            <p:ph type="sldNum" sz="quarter" idx="12"/>
          </p:nvPr>
        </p:nvSpPr>
        <p:spPr/>
        <p:txBody>
          <a:bodyPr/>
          <a:lstStyle/>
          <a:p>
            <a:pPr defTabSz="685800" fontAlgn="auto">
              <a:spcBef>
                <a:spcPts val="0"/>
              </a:spcBef>
              <a:spcAft>
                <a:spcPts val="0"/>
              </a:spcAft>
            </a:pPr>
            <a:fld id="{1CCABC9C-F798-4B11-8FC1-DCB54030D3F4}" type="slidenum">
              <a:rPr kumimoji="1" lang="ja-JP" altLang="en-US" b="0" smtClean="0">
                <a:solidFill>
                  <a:prstClr val="black">
                    <a:tint val="75000"/>
                  </a:prstClr>
                </a:solidFill>
                <a:latin typeface="Calibri" panose="020F0502020204030204"/>
              </a:rPr>
              <a:pPr defTabSz="685800" fontAlgn="auto">
                <a:spcBef>
                  <a:spcPts val="0"/>
                </a:spcBef>
                <a:spcAft>
                  <a:spcPts val="0"/>
                </a:spcAft>
              </a:pPr>
              <a:t>‹#›</a:t>
            </a:fld>
            <a:endParaRPr kumimoji="1" lang="ja-JP" altLang="en-US" b="0">
              <a:solidFill>
                <a:prstClr val="black">
                  <a:tint val="75000"/>
                </a:prstClr>
              </a:solidFill>
              <a:latin typeface="Calibri" panose="020F0502020204030204"/>
            </a:endParaRPr>
          </a:p>
        </p:txBody>
      </p:sp>
    </p:spTree>
    <p:extLst>
      <p:ext uri="{BB962C8B-B14F-4D97-AF65-F5344CB8AC3E}">
        <p14:creationId xmlns:p14="http://schemas.microsoft.com/office/powerpoint/2010/main" val="2781977159"/>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pPr defTabSz="685800" fontAlgn="auto">
              <a:spcBef>
                <a:spcPts val="0"/>
              </a:spcBef>
              <a:spcAft>
                <a:spcPts val="0"/>
              </a:spcAft>
            </a:pPr>
            <a:fld id="{4800FB6F-B4AD-4481-9DD0-5CC05CC10CE9}" type="datetimeFigureOut">
              <a:rPr kumimoji="1" lang="ja-JP" altLang="en-US" b="0" smtClean="0">
                <a:solidFill>
                  <a:prstClr val="black">
                    <a:tint val="75000"/>
                  </a:prstClr>
                </a:solidFill>
                <a:latin typeface="Calibri" panose="020F0502020204030204"/>
              </a:rPr>
              <a:pPr defTabSz="685800" fontAlgn="auto">
                <a:spcBef>
                  <a:spcPts val="0"/>
                </a:spcBef>
                <a:spcAft>
                  <a:spcPts val="0"/>
                </a:spcAft>
              </a:pPr>
              <a:t>2022/12/14</a:t>
            </a:fld>
            <a:endParaRPr kumimoji="1" lang="ja-JP" altLang="en-US" b="0">
              <a:solidFill>
                <a:prstClr val="black">
                  <a:tint val="75000"/>
                </a:prstClr>
              </a:solidFill>
              <a:latin typeface="Calibri" panose="020F0502020204030204"/>
            </a:endParaRPr>
          </a:p>
        </p:txBody>
      </p:sp>
      <p:sp>
        <p:nvSpPr>
          <p:cNvPr id="6" name="Footer Placeholder 5"/>
          <p:cNvSpPr>
            <a:spLocks noGrp="1"/>
          </p:cNvSpPr>
          <p:nvPr>
            <p:ph type="ftr" sz="quarter" idx="11"/>
          </p:nvPr>
        </p:nvSpPr>
        <p:spPr/>
        <p:txBody>
          <a:bodyPr/>
          <a:lstStyle/>
          <a:p>
            <a:pPr defTabSz="685800" fontAlgn="auto">
              <a:spcBef>
                <a:spcPts val="0"/>
              </a:spcBef>
              <a:spcAft>
                <a:spcPts val="0"/>
              </a:spcAft>
            </a:pPr>
            <a:endParaRPr kumimoji="1" lang="ja-JP" altLang="en-US" b="0">
              <a:solidFill>
                <a:prstClr val="black">
                  <a:tint val="75000"/>
                </a:prstClr>
              </a:solidFill>
              <a:latin typeface="Calibri" panose="020F0502020204030204"/>
            </a:endParaRPr>
          </a:p>
        </p:txBody>
      </p:sp>
      <p:sp>
        <p:nvSpPr>
          <p:cNvPr id="7" name="Slide Number Placeholder 6"/>
          <p:cNvSpPr>
            <a:spLocks noGrp="1"/>
          </p:cNvSpPr>
          <p:nvPr>
            <p:ph type="sldNum" sz="quarter" idx="12"/>
          </p:nvPr>
        </p:nvSpPr>
        <p:spPr/>
        <p:txBody>
          <a:bodyPr/>
          <a:lstStyle/>
          <a:p>
            <a:pPr defTabSz="685800" fontAlgn="auto">
              <a:spcBef>
                <a:spcPts val="0"/>
              </a:spcBef>
              <a:spcAft>
                <a:spcPts val="0"/>
              </a:spcAft>
            </a:pPr>
            <a:fld id="{1CCABC9C-F798-4B11-8FC1-DCB54030D3F4}" type="slidenum">
              <a:rPr kumimoji="1" lang="ja-JP" altLang="en-US" b="0" smtClean="0">
                <a:solidFill>
                  <a:prstClr val="black">
                    <a:tint val="75000"/>
                  </a:prstClr>
                </a:solidFill>
                <a:latin typeface="Calibri" panose="020F0502020204030204"/>
              </a:rPr>
              <a:pPr defTabSz="685800" fontAlgn="auto">
                <a:spcBef>
                  <a:spcPts val="0"/>
                </a:spcBef>
                <a:spcAft>
                  <a:spcPts val="0"/>
                </a:spcAft>
              </a:pPr>
              <a:t>‹#›</a:t>
            </a:fld>
            <a:endParaRPr kumimoji="1" lang="ja-JP" altLang="en-US" b="0">
              <a:solidFill>
                <a:prstClr val="black">
                  <a:tint val="75000"/>
                </a:prstClr>
              </a:solidFill>
              <a:latin typeface="Calibri" panose="020F0502020204030204"/>
            </a:endParaRPr>
          </a:p>
        </p:txBody>
      </p:sp>
    </p:spTree>
    <p:extLst>
      <p:ext uri="{BB962C8B-B14F-4D97-AF65-F5344CB8AC3E}">
        <p14:creationId xmlns:p14="http://schemas.microsoft.com/office/powerpoint/2010/main" val="113270898"/>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pPr defTabSz="685800" fontAlgn="auto">
              <a:spcBef>
                <a:spcPts val="0"/>
              </a:spcBef>
              <a:spcAft>
                <a:spcPts val="0"/>
              </a:spcAft>
            </a:pPr>
            <a:fld id="{4800FB6F-B4AD-4481-9DD0-5CC05CC10CE9}" type="datetimeFigureOut">
              <a:rPr kumimoji="1" lang="ja-JP" altLang="en-US" b="0" smtClean="0">
                <a:solidFill>
                  <a:prstClr val="black">
                    <a:tint val="75000"/>
                  </a:prstClr>
                </a:solidFill>
                <a:latin typeface="Calibri" panose="020F0502020204030204"/>
              </a:rPr>
              <a:pPr defTabSz="685800" fontAlgn="auto">
                <a:spcBef>
                  <a:spcPts val="0"/>
                </a:spcBef>
                <a:spcAft>
                  <a:spcPts val="0"/>
                </a:spcAft>
              </a:pPr>
              <a:t>2022/12/14</a:t>
            </a:fld>
            <a:endParaRPr kumimoji="1" lang="ja-JP" altLang="en-US" b="0">
              <a:solidFill>
                <a:prstClr val="black">
                  <a:tint val="75000"/>
                </a:prstClr>
              </a:solidFill>
              <a:latin typeface="Calibri" panose="020F0502020204030204"/>
            </a:endParaRPr>
          </a:p>
        </p:txBody>
      </p:sp>
      <p:sp>
        <p:nvSpPr>
          <p:cNvPr id="6" name="Footer Placeholder 5"/>
          <p:cNvSpPr>
            <a:spLocks noGrp="1"/>
          </p:cNvSpPr>
          <p:nvPr>
            <p:ph type="ftr" sz="quarter" idx="11"/>
          </p:nvPr>
        </p:nvSpPr>
        <p:spPr/>
        <p:txBody>
          <a:bodyPr/>
          <a:lstStyle/>
          <a:p>
            <a:pPr defTabSz="685800" fontAlgn="auto">
              <a:spcBef>
                <a:spcPts val="0"/>
              </a:spcBef>
              <a:spcAft>
                <a:spcPts val="0"/>
              </a:spcAft>
            </a:pPr>
            <a:endParaRPr kumimoji="1" lang="ja-JP" altLang="en-US" b="0">
              <a:solidFill>
                <a:prstClr val="black">
                  <a:tint val="75000"/>
                </a:prstClr>
              </a:solidFill>
              <a:latin typeface="Calibri" panose="020F0502020204030204"/>
            </a:endParaRPr>
          </a:p>
        </p:txBody>
      </p:sp>
      <p:sp>
        <p:nvSpPr>
          <p:cNvPr id="7" name="Slide Number Placeholder 6"/>
          <p:cNvSpPr>
            <a:spLocks noGrp="1"/>
          </p:cNvSpPr>
          <p:nvPr>
            <p:ph type="sldNum" sz="quarter" idx="12"/>
          </p:nvPr>
        </p:nvSpPr>
        <p:spPr/>
        <p:txBody>
          <a:bodyPr/>
          <a:lstStyle/>
          <a:p>
            <a:pPr defTabSz="685800" fontAlgn="auto">
              <a:spcBef>
                <a:spcPts val="0"/>
              </a:spcBef>
              <a:spcAft>
                <a:spcPts val="0"/>
              </a:spcAft>
            </a:pPr>
            <a:fld id="{1CCABC9C-F798-4B11-8FC1-DCB54030D3F4}" type="slidenum">
              <a:rPr kumimoji="1" lang="ja-JP" altLang="en-US" b="0" smtClean="0">
                <a:solidFill>
                  <a:prstClr val="black">
                    <a:tint val="75000"/>
                  </a:prstClr>
                </a:solidFill>
                <a:latin typeface="Calibri" panose="020F0502020204030204"/>
              </a:rPr>
              <a:pPr defTabSz="685800" fontAlgn="auto">
                <a:spcBef>
                  <a:spcPts val="0"/>
                </a:spcBef>
                <a:spcAft>
                  <a:spcPts val="0"/>
                </a:spcAft>
              </a:pPr>
              <a:t>‹#›</a:t>
            </a:fld>
            <a:endParaRPr kumimoji="1" lang="ja-JP" altLang="en-US" b="0">
              <a:solidFill>
                <a:prstClr val="black">
                  <a:tint val="75000"/>
                </a:prstClr>
              </a:solidFill>
              <a:latin typeface="Calibri" panose="020F0502020204030204"/>
            </a:endParaRPr>
          </a:p>
        </p:txBody>
      </p:sp>
    </p:spTree>
    <p:extLst>
      <p:ext uri="{BB962C8B-B14F-4D97-AF65-F5344CB8AC3E}">
        <p14:creationId xmlns:p14="http://schemas.microsoft.com/office/powerpoint/2010/main" val="3676125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CE95E03-8B58-4684-93A2-A145971311D8}"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84866224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defTabSz="685800" fontAlgn="auto">
              <a:spcBef>
                <a:spcPts val="0"/>
              </a:spcBef>
              <a:spcAft>
                <a:spcPts val="0"/>
              </a:spcAft>
            </a:pPr>
            <a:fld id="{4800FB6F-B4AD-4481-9DD0-5CC05CC10CE9}" type="datetimeFigureOut">
              <a:rPr kumimoji="1" lang="ja-JP" altLang="en-US" b="0" smtClean="0">
                <a:solidFill>
                  <a:prstClr val="black">
                    <a:tint val="75000"/>
                  </a:prstClr>
                </a:solidFill>
                <a:latin typeface="Calibri" panose="020F0502020204030204"/>
              </a:rPr>
              <a:pPr defTabSz="685800" fontAlgn="auto">
                <a:spcBef>
                  <a:spcPts val="0"/>
                </a:spcBef>
                <a:spcAft>
                  <a:spcPts val="0"/>
                </a:spcAft>
              </a:pPr>
              <a:t>2022/12/14</a:t>
            </a:fld>
            <a:endParaRPr kumimoji="1" lang="ja-JP" altLang="en-US" b="0">
              <a:solidFill>
                <a:prstClr val="black">
                  <a:tint val="75000"/>
                </a:prstClr>
              </a:solidFill>
              <a:latin typeface="Calibri" panose="020F0502020204030204"/>
            </a:endParaRPr>
          </a:p>
        </p:txBody>
      </p:sp>
      <p:sp>
        <p:nvSpPr>
          <p:cNvPr id="5" name="Footer Placeholder 4"/>
          <p:cNvSpPr>
            <a:spLocks noGrp="1"/>
          </p:cNvSpPr>
          <p:nvPr>
            <p:ph type="ftr" sz="quarter" idx="11"/>
          </p:nvPr>
        </p:nvSpPr>
        <p:spPr/>
        <p:txBody>
          <a:bodyPr/>
          <a:lstStyle/>
          <a:p>
            <a:pPr defTabSz="685800" fontAlgn="auto">
              <a:spcBef>
                <a:spcPts val="0"/>
              </a:spcBef>
              <a:spcAft>
                <a:spcPts val="0"/>
              </a:spcAft>
            </a:pPr>
            <a:endParaRPr kumimoji="1" lang="ja-JP" altLang="en-US" b="0">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fontAlgn="auto">
              <a:spcBef>
                <a:spcPts val="0"/>
              </a:spcBef>
              <a:spcAft>
                <a:spcPts val="0"/>
              </a:spcAft>
            </a:pPr>
            <a:fld id="{1CCABC9C-F798-4B11-8FC1-DCB54030D3F4}" type="slidenum">
              <a:rPr kumimoji="1" lang="ja-JP" altLang="en-US" b="0" smtClean="0">
                <a:solidFill>
                  <a:prstClr val="black">
                    <a:tint val="75000"/>
                  </a:prstClr>
                </a:solidFill>
                <a:latin typeface="Calibri" panose="020F0502020204030204"/>
              </a:rPr>
              <a:pPr defTabSz="685800" fontAlgn="auto">
                <a:spcBef>
                  <a:spcPts val="0"/>
                </a:spcBef>
                <a:spcAft>
                  <a:spcPts val="0"/>
                </a:spcAft>
              </a:pPr>
              <a:t>‹#›</a:t>
            </a:fld>
            <a:endParaRPr kumimoji="1" lang="ja-JP" altLang="en-US" b="0">
              <a:solidFill>
                <a:prstClr val="black">
                  <a:tint val="75000"/>
                </a:prstClr>
              </a:solidFill>
              <a:latin typeface="Calibri" panose="020F0502020204030204"/>
            </a:endParaRPr>
          </a:p>
        </p:txBody>
      </p:sp>
    </p:spTree>
    <p:extLst>
      <p:ext uri="{BB962C8B-B14F-4D97-AF65-F5344CB8AC3E}">
        <p14:creationId xmlns:p14="http://schemas.microsoft.com/office/powerpoint/2010/main" val="3200185589"/>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defTabSz="685800" fontAlgn="auto">
              <a:spcBef>
                <a:spcPts val="0"/>
              </a:spcBef>
              <a:spcAft>
                <a:spcPts val="0"/>
              </a:spcAft>
            </a:pPr>
            <a:fld id="{4800FB6F-B4AD-4481-9DD0-5CC05CC10CE9}" type="datetimeFigureOut">
              <a:rPr kumimoji="1" lang="ja-JP" altLang="en-US" b="0" smtClean="0">
                <a:solidFill>
                  <a:prstClr val="black">
                    <a:tint val="75000"/>
                  </a:prstClr>
                </a:solidFill>
                <a:latin typeface="Calibri" panose="020F0502020204030204"/>
              </a:rPr>
              <a:pPr defTabSz="685800" fontAlgn="auto">
                <a:spcBef>
                  <a:spcPts val="0"/>
                </a:spcBef>
                <a:spcAft>
                  <a:spcPts val="0"/>
                </a:spcAft>
              </a:pPr>
              <a:t>2022/12/14</a:t>
            </a:fld>
            <a:endParaRPr kumimoji="1" lang="ja-JP" altLang="en-US" b="0">
              <a:solidFill>
                <a:prstClr val="black">
                  <a:tint val="75000"/>
                </a:prstClr>
              </a:solidFill>
              <a:latin typeface="Calibri" panose="020F0502020204030204"/>
            </a:endParaRPr>
          </a:p>
        </p:txBody>
      </p:sp>
      <p:sp>
        <p:nvSpPr>
          <p:cNvPr id="5" name="Footer Placeholder 4"/>
          <p:cNvSpPr>
            <a:spLocks noGrp="1"/>
          </p:cNvSpPr>
          <p:nvPr>
            <p:ph type="ftr" sz="quarter" idx="11"/>
          </p:nvPr>
        </p:nvSpPr>
        <p:spPr/>
        <p:txBody>
          <a:bodyPr/>
          <a:lstStyle/>
          <a:p>
            <a:pPr defTabSz="685800" fontAlgn="auto">
              <a:spcBef>
                <a:spcPts val="0"/>
              </a:spcBef>
              <a:spcAft>
                <a:spcPts val="0"/>
              </a:spcAft>
            </a:pPr>
            <a:endParaRPr kumimoji="1" lang="ja-JP" altLang="en-US" b="0">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fontAlgn="auto">
              <a:spcBef>
                <a:spcPts val="0"/>
              </a:spcBef>
              <a:spcAft>
                <a:spcPts val="0"/>
              </a:spcAft>
            </a:pPr>
            <a:fld id="{1CCABC9C-F798-4B11-8FC1-DCB54030D3F4}" type="slidenum">
              <a:rPr kumimoji="1" lang="ja-JP" altLang="en-US" b="0" smtClean="0">
                <a:solidFill>
                  <a:prstClr val="black">
                    <a:tint val="75000"/>
                  </a:prstClr>
                </a:solidFill>
                <a:latin typeface="Calibri" panose="020F0502020204030204"/>
              </a:rPr>
              <a:pPr defTabSz="685800" fontAlgn="auto">
                <a:spcBef>
                  <a:spcPts val="0"/>
                </a:spcBef>
                <a:spcAft>
                  <a:spcPts val="0"/>
                </a:spcAft>
              </a:pPr>
              <a:t>‹#›</a:t>
            </a:fld>
            <a:endParaRPr kumimoji="1" lang="ja-JP" altLang="en-US" b="0">
              <a:solidFill>
                <a:prstClr val="black">
                  <a:tint val="75000"/>
                </a:prstClr>
              </a:solidFill>
              <a:latin typeface="Calibri" panose="020F0502020204030204"/>
            </a:endParaRPr>
          </a:p>
        </p:txBody>
      </p:sp>
    </p:spTree>
    <p:extLst>
      <p:ext uri="{BB962C8B-B14F-4D97-AF65-F5344CB8AC3E}">
        <p14:creationId xmlns:p14="http://schemas.microsoft.com/office/powerpoint/2010/main" val="8252495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E3D58CA-6676-4FFC-A8EA-607CD1D66838}"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412034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BF8AE2F-46C5-4BF7-8AFC-1782E595BECF}"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628699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kumimoji="0" b="1">
                <a:latin typeface="Tahoma" pitchFamily="34" charset="0"/>
              </a:defRPr>
            </a:lvl1pPr>
          </a:lstStyle>
          <a:p>
            <a:pPr>
              <a:defRPr/>
            </a:pPr>
            <a:fld id="{0EC98093-DD24-4FEE-B630-977C3174BD99}" type="datetime1">
              <a:rPr lang="zh-CN" altLang="en-US"/>
              <a:pPr>
                <a:defRPr/>
              </a:pPr>
              <a:t>2022/12/14</a:t>
            </a:fld>
            <a:endParaRPr lang="en-US" altLang="zh-CN"/>
          </a:p>
        </p:txBody>
      </p:sp>
      <p:sp>
        <p:nvSpPr>
          <p:cNvPr id="5" name="Rectangle 5"/>
          <p:cNvSpPr>
            <a:spLocks noGrp="1" noChangeArrowheads="1"/>
          </p:cNvSpPr>
          <p:nvPr>
            <p:ph type="ftr" sz="quarter" idx="11"/>
          </p:nvPr>
        </p:nvSpPr>
        <p:spPr/>
        <p:txBody>
          <a:bodyPr/>
          <a:lstStyle>
            <a:lvl1pPr>
              <a:defRPr kumimoji="0" b="1">
                <a:latin typeface="Tahoma"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kumimoji="0" b="1">
                <a:latin typeface="Tahoma" pitchFamily="34" charset="0"/>
              </a:defRPr>
            </a:lvl1pPr>
          </a:lstStyle>
          <a:p>
            <a:pPr>
              <a:defRPr/>
            </a:pPr>
            <a:fld id="{AFD491F5-EC87-4CD1-AE39-5944528877A3}" type="slidenum">
              <a:rPr lang="en-US" altLang="zh-CN"/>
              <a:pPr>
                <a:defRPr/>
              </a:pPr>
              <a:t>‹#›</a:t>
            </a:fld>
            <a:endParaRPr lang="en-US" altLang="zh-CN"/>
          </a:p>
        </p:txBody>
      </p:sp>
    </p:spTree>
    <p:extLst>
      <p:ext uri="{BB962C8B-B14F-4D97-AF65-F5344CB8AC3E}">
        <p14:creationId xmlns:p14="http://schemas.microsoft.com/office/powerpoint/2010/main" val="1080799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8"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9"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AA0FB89-28B4-4EAF-B8AD-F1BE36412D85}"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41423094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30A3EB3-95A9-4302-A5EC-AE7B3E385676}"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3183365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3"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4"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28107D9-8077-405E-807D-C8A59536B437}"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9434428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9428961-9A69-4F80-B467-A01C59A6609D}"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1145423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07D7FAC-4207-47D5-AF7A-09EE88B45015}"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1877018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79ECD71-222E-47C5-8FF2-3EAF48B82277}"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6085271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B64B5CE-587F-428F-83F2-8040C8225E7B}"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4183842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7CF35CF-5FB8-400C-BB5D-3F07868A69C7}"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5526935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DCED661-ACDA-4321-BD98-95E47B212647}"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6838853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CE95E03-8B58-4684-93A2-A145971311D8}"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907274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kumimoji="0" b="1">
                <a:latin typeface="Tahoma" pitchFamily="34" charset="0"/>
              </a:defRPr>
            </a:lvl1pPr>
          </a:lstStyle>
          <a:p>
            <a:pPr>
              <a:defRPr/>
            </a:pPr>
            <a:fld id="{43BE0370-D005-4DA8-A61E-A23B11CDD425}" type="datetime1">
              <a:rPr lang="zh-CN" altLang="en-US"/>
              <a:pPr>
                <a:defRPr/>
              </a:pPr>
              <a:t>2022/12/14</a:t>
            </a:fld>
            <a:endParaRPr lang="en-US" altLang="zh-CN"/>
          </a:p>
        </p:txBody>
      </p:sp>
      <p:sp>
        <p:nvSpPr>
          <p:cNvPr id="5" name="Rectangle 5"/>
          <p:cNvSpPr>
            <a:spLocks noGrp="1" noChangeArrowheads="1"/>
          </p:cNvSpPr>
          <p:nvPr>
            <p:ph type="ftr" sz="quarter" idx="11"/>
          </p:nvPr>
        </p:nvSpPr>
        <p:spPr/>
        <p:txBody>
          <a:bodyPr/>
          <a:lstStyle>
            <a:lvl1pPr>
              <a:defRPr kumimoji="0" b="1">
                <a:latin typeface="Tahoma"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kumimoji="0" b="1">
                <a:latin typeface="Tahoma" pitchFamily="34" charset="0"/>
              </a:defRPr>
            </a:lvl1pPr>
          </a:lstStyle>
          <a:p>
            <a:pPr>
              <a:defRPr/>
            </a:pPr>
            <a:fld id="{9B59C800-0CAB-4B00-BF40-FC6EFF6E4CAD}" type="slidenum">
              <a:rPr lang="en-US" altLang="zh-CN"/>
              <a:pPr>
                <a:defRPr/>
              </a:pPr>
              <a:t>‹#›</a:t>
            </a:fld>
            <a:endParaRPr lang="en-US" altLang="zh-CN"/>
          </a:p>
        </p:txBody>
      </p:sp>
    </p:spTree>
    <p:extLst>
      <p:ext uri="{BB962C8B-B14F-4D97-AF65-F5344CB8AC3E}">
        <p14:creationId xmlns:p14="http://schemas.microsoft.com/office/powerpoint/2010/main" val="42554510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E3D58CA-6676-4FFC-A8EA-607CD1D66838}"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8167290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BF8AE2F-46C5-4BF7-8AFC-1782E595BECF}"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8837140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8"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9"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AA0FB89-28B4-4EAF-B8AD-F1BE36412D85}"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6324970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30A3EB3-95A9-4302-A5EC-AE7B3E385676}"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4347241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3"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4"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28107D9-8077-405E-807D-C8A59536B437}"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7209735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9428961-9A69-4F80-B467-A01C59A6609D}"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27423759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07D7FAC-4207-47D5-AF7A-09EE88B45015}"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43035548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79ECD71-222E-47C5-8FF2-3EAF48B82277}"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619481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B64B5CE-587F-428F-83F2-8040C8225E7B}"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5166963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7CF35CF-5FB8-400C-BB5D-3F07868A69C7}"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513940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p:txBody>
          <a:bodyPr/>
          <a:lstStyle>
            <a:lvl1pPr>
              <a:defRPr kumimoji="0" b="1">
                <a:latin typeface="Tahoma" pitchFamily="34" charset="0"/>
              </a:defRPr>
            </a:lvl1pPr>
          </a:lstStyle>
          <a:p>
            <a:pPr>
              <a:defRPr/>
            </a:pPr>
            <a:fld id="{38BAB8DA-ADB5-45BA-83AB-EB78AE0DD1BA}" type="datetime1">
              <a:rPr lang="zh-CN" altLang="en-US"/>
              <a:pPr>
                <a:defRPr/>
              </a:pPr>
              <a:t>2022/12/14</a:t>
            </a:fld>
            <a:endParaRPr lang="en-US" altLang="zh-CN"/>
          </a:p>
        </p:txBody>
      </p:sp>
      <p:sp>
        <p:nvSpPr>
          <p:cNvPr id="6" name="Rectangle 7"/>
          <p:cNvSpPr>
            <a:spLocks noGrp="1" noChangeArrowheads="1"/>
          </p:cNvSpPr>
          <p:nvPr>
            <p:ph type="ftr" sz="quarter" idx="11"/>
          </p:nvPr>
        </p:nvSpPr>
        <p:spPr/>
        <p:txBody>
          <a:bodyPr/>
          <a:lstStyle>
            <a:lvl1pPr>
              <a:defRPr kumimoji="0" b="1">
                <a:latin typeface="Tahoma" pitchFamily="34" charset="0"/>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kumimoji="0" b="1">
                <a:latin typeface="Tahoma" pitchFamily="34" charset="0"/>
              </a:defRPr>
            </a:lvl1pPr>
          </a:lstStyle>
          <a:p>
            <a:pPr>
              <a:defRPr/>
            </a:pPr>
            <a:fld id="{F7FD9469-D0B7-484C-A606-56FA48C56A07}" type="slidenum">
              <a:rPr lang="en-US" altLang="zh-CN"/>
              <a:pPr>
                <a:defRPr/>
              </a:pPr>
              <a:t>‹#›</a:t>
            </a:fld>
            <a:endParaRPr lang="en-US" altLang="zh-CN"/>
          </a:p>
        </p:txBody>
      </p:sp>
    </p:spTree>
    <p:extLst>
      <p:ext uri="{BB962C8B-B14F-4D97-AF65-F5344CB8AC3E}">
        <p14:creationId xmlns:p14="http://schemas.microsoft.com/office/powerpoint/2010/main" val="205732266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12BCC14-F226-4EB8-8A30-8220AD63B2B1}"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34526933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0DDB99E-8D8E-4A6C-B613-29CBC060D464}"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703391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5D4A741-30BB-4BA3-AE35-A9A3A93DBEDD}"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8909991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0A0B7C5-6FC6-4C68-80C8-4DEEA8B357B1}"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8794564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8"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9"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AA59030-9E8A-4743-8795-1FF6FFE4FB99}"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3700806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E83211E-2EE2-4B07-9EB2-663034E2B5E6}"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31368439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3"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4"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EC38FDA-6E90-427D-AF5A-27BD1CA2AFAE}"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8129786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D67020F-ECBC-4686-9928-19F7EA8396A2}"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65919899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33A28C1-1D3F-4B4F-8AB6-865D560D8D1C}"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7473391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EB22AE7-698C-4273-96DE-9B3A4DF0EC40}"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265049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kumimoji="0" b="1">
                <a:latin typeface="Tahoma" pitchFamily="34" charset="0"/>
              </a:defRPr>
            </a:lvl1pPr>
          </a:lstStyle>
          <a:p>
            <a:pPr>
              <a:defRPr/>
            </a:pPr>
            <a:fld id="{D399AE8B-38F1-492F-AD32-E504DDC53F4C}" type="datetime1">
              <a:rPr lang="zh-CN" altLang="en-US"/>
              <a:pPr>
                <a:defRPr/>
              </a:pPr>
              <a:t>2022/12/14</a:t>
            </a:fld>
            <a:endParaRPr lang="en-US" altLang="zh-CN"/>
          </a:p>
        </p:txBody>
      </p:sp>
      <p:sp>
        <p:nvSpPr>
          <p:cNvPr id="8" name="Rectangle 5"/>
          <p:cNvSpPr>
            <a:spLocks noGrp="1" noChangeArrowheads="1"/>
          </p:cNvSpPr>
          <p:nvPr>
            <p:ph type="ftr" sz="quarter" idx="11"/>
          </p:nvPr>
        </p:nvSpPr>
        <p:spPr/>
        <p:txBody>
          <a:bodyPr/>
          <a:lstStyle>
            <a:lvl1pPr>
              <a:defRPr kumimoji="0" b="1">
                <a:latin typeface="Tahoma" pitchFamily="34" charset="0"/>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kumimoji="0" b="1">
                <a:latin typeface="Tahoma" pitchFamily="34" charset="0"/>
              </a:defRPr>
            </a:lvl1pPr>
          </a:lstStyle>
          <a:p>
            <a:pPr>
              <a:defRPr/>
            </a:pPr>
            <a:fld id="{AC075EF7-7D08-4C8D-ABD4-8EDFA0C94A9D}" type="slidenum">
              <a:rPr lang="en-US" altLang="zh-CN"/>
              <a:pPr>
                <a:defRPr/>
              </a:pPr>
              <a:t>‹#›</a:t>
            </a:fld>
            <a:endParaRPr lang="en-US" altLang="zh-CN"/>
          </a:p>
        </p:txBody>
      </p:sp>
    </p:spTree>
    <p:extLst>
      <p:ext uri="{BB962C8B-B14F-4D97-AF65-F5344CB8AC3E}">
        <p14:creationId xmlns:p14="http://schemas.microsoft.com/office/powerpoint/2010/main" val="409190438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7971517-CC3E-4939-8EF2-7C61E401FD45}"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21589530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957FB86-9A9F-4156-9FBD-86D0869E691A}"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6590784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6C8DD68-86C4-4A97-91CA-AE50702BFAB5}"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04721771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67DA7B4-97A9-46FF-9819-5720B2517B6F}"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35421063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77AB835-A179-4BA4-93EF-34DB456280E5}"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84781761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86F8B64-EE21-42A3-BF12-702347E942AF}"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7497424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B76E7F8-5766-4B3F-8845-C23015B6D020}"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0938470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AC97880-1CAE-497D-AFD3-7E094F2F841A}"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86671506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9257FC1-B12B-4E75-B664-8CA107E1AE08}"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9951457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0BEC9AC-5B95-4BA0-96B3-675CE0D79D93}"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255895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kumimoji="0" b="1">
                <a:latin typeface="Tahoma" pitchFamily="34" charset="0"/>
              </a:defRPr>
            </a:lvl1pPr>
          </a:lstStyle>
          <a:p>
            <a:pPr>
              <a:defRPr/>
            </a:pPr>
            <a:fld id="{54AC83FA-FB6C-4559-B47C-670C8460FEA9}" type="datetime1">
              <a:rPr lang="zh-CN" altLang="en-US"/>
              <a:pPr>
                <a:defRPr/>
              </a:pPr>
              <a:t>2022/12/14</a:t>
            </a:fld>
            <a:endParaRPr lang="en-US" altLang="zh-CN"/>
          </a:p>
        </p:txBody>
      </p:sp>
      <p:sp>
        <p:nvSpPr>
          <p:cNvPr id="4" name="Rectangle 5"/>
          <p:cNvSpPr>
            <a:spLocks noGrp="1" noChangeArrowheads="1"/>
          </p:cNvSpPr>
          <p:nvPr>
            <p:ph type="ftr" sz="quarter" idx="11"/>
          </p:nvPr>
        </p:nvSpPr>
        <p:spPr/>
        <p:txBody>
          <a:bodyPr/>
          <a:lstStyle>
            <a:lvl1pPr>
              <a:defRPr kumimoji="0" b="1">
                <a:latin typeface="Tahoma" pitchFamily="34" charset="0"/>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kumimoji="0" b="1">
                <a:latin typeface="Tahoma" pitchFamily="34" charset="0"/>
              </a:defRPr>
            </a:lvl1pPr>
          </a:lstStyle>
          <a:p>
            <a:pPr>
              <a:defRPr/>
            </a:pPr>
            <a:fld id="{2A0592BD-7502-44DD-96A7-E141B4DB6A6D}" type="slidenum">
              <a:rPr lang="en-US" altLang="zh-CN"/>
              <a:pPr>
                <a:defRPr/>
              </a:pPr>
              <a:t>‹#›</a:t>
            </a:fld>
            <a:endParaRPr lang="en-US" altLang="zh-CN"/>
          </a:p>
        </p:txBody>
      </p:sp>
    </p:spTree>
    <p:extLst>
      <p:ext uri="{BB962C8B-B14F-4D97-AF65-F5344CB8AC3E}">
        <p14:creationId xmlns:p14="http://schemas.microsoft.com/office/powerpoint/2010/main" val="426153971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A2D3197-60D1-47D7-98DE-BBCA0CFC1A12}"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37013182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ECB8590-B530-43AC-8D54-C0FB26611275}"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353652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0A5BF19-7231-4192-B6A8-F4D3187BE614}"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2434100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B9D0ACF-99F2-478F-A1A0-7608A36D2BB6}"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17846037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C1B3DAC-773E-409A-A7DC-5A551A8425EB}"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30328127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B8F58A7-DAB9-439B-8103-444894085C95}"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72408957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4B95E03-1AC7-4158-80F4-F46FE3931A31}"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03611001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E60EF30-11CB-4EEF-A4E5-E61CB8DDDAA6}"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81067475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8"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9"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3305009-2AE4-45D4-96DA-49B4C2D38610}"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82274394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AE880D1-9035-4B10-94E8-C6C6D4DA3DB5}"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284005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kumimoji="0" b="1">
                <a:latin typeface="Tahoma" pitchFamily="34" charset="0"/>
              </a:defRPr>
            </a:lvl1pPr>
          </a:lstStyle>
          <a:p>
            <a:pPr>
              <a:defRPr/>
            </a:pPr>
            <a:fld id="{4F8B92D2-45FB-4650-A2DF-F782AC1F223B}" type="datetime1">
              <a:rPr lang="zh-CN" altLang="en-US"/>
              <a:pPr>
                <a:defRPr/>
              </a:pPr>
              <a:t>2022/12/14</a:t>
            </a:fld>
            <a:endParaRPr lang="en-US" altLang="zh-CN"/>
          </a:p>
        </p:txBody>
      </p:sp>
      <p:sp>
        <p:nvSpPr>
          <p:cNvPr id="3" name="Rectangle 5"/>
          <p:cNvSpPr>
            <a:spLocks noGrp="1" noChangeArrowheads="1"/>
          </p:cNvSpPr>
          <p:nvPr>
            <p:ph type="ftr" sz="quarter" idx="11"/>
          </p:nvPr>
        </p:nvSpPr>
        <p:spPr/>
        <p:txBody>
          <a:bodyPr/>
          <a:lstStyle>
            <a:lvl1pPr>
              <a:defRPr kumimoji="0" b="1">
                <a:latin typeface="Tahoma" pitchFamily="34" charset="0"/>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kumimoji="0" b="1">
                <a:latin typeface="Tahoma" pitchFamily="34" charset="0"/>
              </a:defRPr>
            </a:lvl1pPr>
          </a:lstStyle>
          <a:p>
            <a:pPr>
              <a:defRPr/>
            </a:pPr>
            <a:fld id="{DDFFE993-1157-40BD-A384-1BEFDB344F8B}" type="slidenum">
              <a:rPr lang="en-US" altLang="zh-CN"/>
              <a:pPr>
                <a:defRPr/>
              </a:pPr>
              <a:t>‹#›</a:t>
            </a:fld>
            <a:endParaRPr lang="en-US" altLang="zh-CN"/>
          </a:p>
        </p:txBody>
      </p:sp>
    </p:spTree>
    <p:extLst>
      <p:ext uri="{BB962C8B-B14F-4D97-AF65-F5344CB8AC3E}">
        <p14:creationId xmlns:p14="http://schemas.microsoft.com/office/powerpoint/2010/main" val="172559620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3"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4"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86B61EB-DD84-487C-AC8A-6A362B098385}"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78964643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2066B48-8EE3-4479-AFC7-520DDB35E2A3}"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43836518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5B05231-C918-431B-A57B-6A0B5069AF6B}"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57980665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1632C20-D6D6-4916-A4A9-27E4938CB087}"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38230044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FB636AF-4714-41EA-989A-7DDA07F87BA2}"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404566453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6E41CD7-A645-4CED-B0AF-91EB26F10B69}"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27980758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2" name="Shape 12"/>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defRPr/>
            </a:lvl1pPr>
            <a:lvl2pPr indent="457200">
              <a:defRPr/>
            </a:lvl2pPr>
            <a:lvl3pPr indent="914400">
              <a:defRPr/>
            </a:lvl3pPr>
            <a:lvl4pPr indent="1371600">
              <a:defRPr/>
            </a:lvl4pPr>
            <a:lvl5pPr>
              <a:defRPr/>
            </a:lvl5pPr>
            <a:lvl6pPr>
              <a:defRPr/>
            </a:lvl6pPr>
            <a:lvl7pPr>
              <a:defRPr/>
            </a:lvl7pPr>
            <a:lvl8pPr>
              <a:defRPr/>
            </a:lvl8pPr>
            <a:lvl9pPr>
              <a:defRPr/>
            </a:lvl9pPr>
          </a:lstStyle>
          <a:p>
            <a:endParaRPr/>
          </a:p>
        </p:txBody>
      </p:sp>
    </p:spTree>
    <p:extLst>
      <p:ext uri="{BB962C8B-B14F-4D97-AF65-F5344CB8AC3E}">
        <p14:creationId xmlns:p14="http://schemas.microsoft.com/office/powerpoint/2010/main" val="17591185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C1B3DAC-773E-409A-A7DC-5A551A8425EB}"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80450604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B8F58A7-DAB9-439B-8103-444894085C95}"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7305714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4B95E03-1AC7-4158-80F4-F46FE3931A31}"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536163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p:txBody>
          <a:bodyPr/>
          <a:lstStyle>
            <a:lvl1pPr>
              <a:defRPr kumimoji="0" b="1">
                <a:latin typeface="Tahoma" pitchFamily="34" charset="0"/>
              </a:defRPr>
            </a:lvl1pPr>
          </a:lstStyle>
          <a:p>
            <a:pPr>
              <a:defRPr/>
            </a:pPr>
            <a:fld id="{C11365E5-E9CF-4B58-86A7-558C2E63E124}" type="datetime1">
              <a:rPr lang="zh-CN" altLang="en-US"/>
              <a:pPr>
                <a:defRPr/>
              </a:pPr>
              <a:t>2022/12/14</a:t>
            </a:fld>
            <a:endParaRPr lang="en-US" altLang="zh-CN"/>
          </a:p>
        </p:txBody>
      </p:sp>
      <p:sp>
        <p:nvSpPr>
          <p:cNvPr id="6" name="Rectangle 7"/>
          <p:cNvSpPr>
            <a:spLocks noGrp="1" noChangeArrowheads="1"/>
          </p:cNvSpPr>
          <p:nvPr>
            <p:ph type="ftr" sz="quarter" idx="11"/>
          </p:nvPr>
        </p:nvSpPr>
        <p:spPr/>
        <p:txBody>
          <a:bodyPr/>
          <a:lstStyle>
            <a:lvl1pPr>
              <a:defRPr kumimoji="0" b="1">
                <a:latin typeface="Tahoma" pitchFamily="34" charset="0"/>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kumimoji="0" b="1">
                <a:latin typeface="Tahoma" pitchFamily="34" charset="0"/>
              </a:defRPr>
            </a:lvl1pPr>
          </a:lstStyle>
          <a:p>
            <a:pPr>
              <a:defRPr/>
            </a:pPr>
            <a:fld id="{D33A59F1-601C-4EB6-9C43-4DF675DD250F}" type="slidenum">
              <a:rPr lang="en-US" altLang="zh-CN"/>
              <a:pPr>
                <a:defRPr/>
              </a:pPr>
              <a:t>‹#›</a:t>
            </a:fld>
            <a:endParaRPr lang="en-US" altLang="zh-CN"/>
          </a:p>
        </p:txBody>
      </p:sp>
    </p:spTree>
    <p:extLst>
      <p:ext uri="{BB962C8B-B14F-4D97-AF65-F5344CB8AC3E}">
        <p14:creationId xmlns:p14="http://schemas.microsoft.com/office/powerpoint/2010/main" val="189839136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E60EF30-11CB-4EEF-A4E5-E61CB8DDDAA6}"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61715181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8"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9"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3305009-2AE4-45D4-96DA-49B4C2D38610}"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419697042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AE880D1-9035-4B10-94E8-C6C6D4DA3DB5}"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52669729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3"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4"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86B61EB-DD84-487C-AC8A-6A362B098385}"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423018999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2066B48-8EE3-4479-AFC7-520DDB35E2A3}"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412429131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5B05231-C918-431B-A57B-6A0B5069AF6B}"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89942457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1632C20-D6D6-4916-A4A9-27E4938CB087}"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20103538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FB636AF-4714-41EA-989A-7DDA07F87BA2}"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00114904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6E41CD7-A645-4CED-B0AF-91EB26F10B69}"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77997815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2" name="Shape 12"/>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defRPr/>
            </a:lvl1pPr>
            <a:lvl2pPr indent="457200">
              <a:defRPr/>
            </a:lvl2pPr>
            <a:lvl3pPr indent="914400">
              <a:defRPr/>
            </a:lvl3pPr>
            <a:lvl4pPr indent="1371600">
              <a:defRPr/>
            </a:lvl4pPr>
            <a:lvl5pPr>
              <a:defRPr/>
            </a:lvl5pPr>
            <a:lvl6pPr>
              <a:defRPr/>
            </a:lvl6pPr>
            <a:lvl7pPr>
              <a:defRPr/>
            </a:lvl7pPr>
            <a:lvl8pPr>
              <a:defRPr/>
            </a:lvl8pPr>
            <a:lvl9pPr>
              <a:defRPr/>
            </a:lvl9pPr>
          </a:lstStyle>
          <a:p>
            <a:endParaRPr/>
          </a:p>
        </p:txBody>
      </p:sp>
    </p:spTree>
    <p:extLst>
      <p:ext uri="{BB962C8B-B14F-4D97-AF65-F5344CB8AC3E}">
        <p14:creationId xmlns:p14="http://schemas.microsoft.com/office/powerpoint/2010/main" val="3636909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p:txBody>
          <a:bodyPr/>
          <a:lstStyle>
            <a:lvl1pPr>
              <a:defRPr kumimoji="0" b="1">
                <a:latin typeface="Tahoma" pitchFamily="34" charset="0"/>
              </a:defRPr>
            </a:lvl1pPr>
          </a:lstStyle>
          <a:p>
            <a:pPr>
              <a:defRPr/>
            </a:pPr>
            <a:fld id="{5572D9CD-5BD3-4143-974A-FD62A90DC596}" type="datetime1">
              <a:rPr lang="zh-CN" altLang="en-US"/>
              <a:pPr>
                <a:defRPr/>
              </a:pPr>
              <a:t>2022/12/14</a:t>
            </a:fld>
            <a:endParaRPr lang="en-US" altLang="zh-CN"/>
          </a:p>
        </p:txBody>
      </p:sp>
      <p:sp>
        <p:nvSpPr>
          <p:cNvPr id="6" name="Rectangle 7"/>
          <p:cNvSpPr>
            <a:spLocks noGrp="1" noChangeArrowheads="1"/>
          </p:cNvSpPr>
          <p:nvPr>
            <p:ph type="ftr" sz="quarter" idx="11"/>
          </p:nvPr>
        </p:nvSpPr>
        <p:spPr/>
        <p:txBody>
          <a:bodyPr/>
          <a:lstStyle>
            <a:lvl1pPr>
              <a:defRPr kumimoji="0" b="1">
                <a:latin typeface="Tahoma" pitchFamily="34" charset="0"/>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kumimoji="0" b="1">
                <a:latin typeface="Tahoma" pitchFamily="34" charset="0"/>
              </a:defRPr>
            </a:lvl1pPr>
          </a:lstStyle>
          <a:p>
            <a:pPr>
              <a:defRPr/>
            </a:pPr>
            <a:fld id="{355367B2-5431-4557-AB93-E742BD05D678}" type="slidenum">
              <a:rPr lang="en-US" altLang="zh-CN"/>
              <a:pPr>
                <a:defRPr/>
              </a:pPr>
              <a:t>‹#›</a:t>
            </a:fld>
            <a:endParaRPr lang="en-US" altLang="zh-CN"/>
          </a:p>
        </p:txBody>
      </p:sp>
    </p:spTree>
    <p:extLst>
      <p:ext uri="{BB962C8B-B14F-4D97-AF65-F5344CB8AC3E}">
        <p14:creationId xmlns:p14="http://schemas.microsoft.com/office/powerpoint/2010/main" val="333891675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C2289F8-36B6-456B-983C-EA75F523AB2E}"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15391067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D02E1EE-F05D-4042-8613-E1C5F6E3E4B2}"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96596882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AB4C0D3-8863-45F1-8841-AA89BA0AE69C}"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38790718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4630A48-13FB-48BE-A80C-5E122C0B87B7}"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2750857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8"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9"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C7EB95B-D925-41DB-8185-498E45185E3C}"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80450922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BE109A3-E9E4-4B8B-8410-5E19F9D9398A}"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15619563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3"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4"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CB036DB-992D-47C0-B344-02D26EB1D957}"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93614904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D119E44-8830-4C7C-8090-F5BB0FABD9D0}"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22569132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C4F6B20-39D7-4F68-8C8D-F6EA6BA02551}"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73298129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A8B61EB-08B9-4F3B-905A-B4D9DBC82C8C}"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769307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21.xml"/><Relationship Id="rId13" Type="http://schemas.openxmlformats.org/officeDocument/2006/relationships/theme" Target="../theme/theme10.xml"/><Relationship Id="rId3" Type="http://schemas.openxmlformats.org/officeDocument/2006/relationships/slideLayout" Target="../slideLayouts/slideLayout116.xml"/><Relationship Id="rId7" Type="http://schemas.openxmlformats.org/officeDocument/2006/relationships/slideLayout" Target="../slideLayouts/slideLayout120.xml"/><Relationship Id="rId12" Type="http://schemas.openxmlformats.org/officeDocument/2006/relationships/slideLayout" Target="../slideLayouts/slideLayout125.xml"/><Relationship Id="rId2" Type="http://schemas.openxmlformats.org/officeDocument/2006/relationships/slideLayout" Target="../slideLayouts/slideLayout115.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slideLayout" Target="../slideLayouts/slideLayout124.xml"/><Relationship Id="rId5" Type="http://schemas.openxmlformats.org/officeDocument/2006/relationships/slideLayout" Target="../slideLayouts/slideLayout118.xml"/><Relationship Id="rId10" Type="http://schemas.openxmlformats.org/officeDocument/2006/relationships/slideLayout" Target="../slideLayouts/slideLayout123.xml"/><Relationship Id="rId4" Type="http://schemas.openxmlformats.org/officeDocument/2006/relationships/slideLayout" Target="../slideLayouts/slideLayout117.xml"/><Relationship Id="rId9" Type="http://schemas.openxmlformats.org/officeDocument/2006/relationships/slideLayout" Target="../slideLayouts/slideLayout122.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33.xml"/><Relationship Id="rId3" Type="http://schemas.openxmlformats.org/officeDocument/2006/relationships/slideLayout" Target="../slideLayouts/slideLayout128.xml"/><Relationship Id="rId7" Type="http://schemas.openxmlformats.org/officeDocument/2006/relationships/slideLayout" Target="../slideLayouts/slideLayout132.xml"/><Relationship Id="rId12" Type="http://schemas.openxmlformats.org/officeDocument/2006/relationships/theme" Target="../theme/theme11.xml"/><Relationship Id="rId2" Type="http://schemas.openxmlformats.org/officeDocument/2006/relationships/slideLayout" Target="../slideLayouts/slideLayout127.xml"/><Relationship Id="rId1" Type="http://schemas.openxmlformats.org/officeDocument/2006/relationships/slideLayout" Target="../slideLayouts/slideLayout126.xml"/><Relationship Id="rId6" Type="http://schemas.openxmlformats.org/officeDocument/2006/relationships/slideLayout" Target="../slideLayouts/slideLayout131.xml"/><Relationship Id="rId11" Type="http://schemas.openxmlformats.org/officeDocument/2006/relationships/slideLayout" Target="../slideLayouts/slideLayout136.xml"/><Relationship Id="rId5" Type="http://schemas.openxmlformats.org/officeDocument/2006/relationships/slideLayout" Target="../slideLayouts/slideLayout130.xml"/><Relationship Id="rId10" Type="http://schemas.openxmlformats.org/officeDocument/2006/relationships/slideLayout" Target="../slideLayouts/slideLayout135.xml"/><Relationship Id="rId4" Type="http://schemas.openxmlformats.org/officeDocument/2006/relationships/slideLayout" Target="../slideLayouts/slideLayout129.xml"/><Relationship Id="rId9" Type="http://schemas.openxmlformats.org/officeDocument/2006/relationships/slideLayout" Target="../slideLayouts/slideLayout134.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4.xml"/><Relationship Id="rId13" Type="http://schemas.openxmlformats.org/officeDocument/2006/relationships/theme" Target="../theme/theme12.xml"/><Relationship Id="rId3" Type="http://schemas.openxmlformats.org/officeDocument/2006/relationships/slideLayout" Target="../slideLayouts/slideLayout139.xml"/><Relationship Id="rId7" Type="http://schemas.openxmlformats.org/officeDocument/2006/relationships/slideLayout" Target="../slideLayouts/slideLayout143.xml"/><Relationship Id="rId12" Type="http://schemas.openxmlformats.org/officeDocument/2006/relationships/slideLayout" Target="../slideLayouts/slideLayout148.xml"/><Relationship Id="rId2" Type="http://schemas.openxmlformats.org/officeDocument/2006/relationships/slideLayout" Target="../slideLayouts/slideLayout138.xml"/><Relationship Id="rId1" Type="http://schemas.openxmlformats.org/officeDocument/2006/relationships/slideLayout" Target="../slideLayouts/slideLayout137.xml"/><Relationship Id="rId6" Type="http://schemas.openxmlformats.org/officeDocument/2006/relationships/slideLayout" Target="../slideLayouts/slideLayout142.xml"/><Relationship Id="rId11" Type="http://schemas.openxmlformats.org/officeDocument/2006/relationships/slideLayout" Target="../slideLayouts/slideLayout147.xml"/><Relationship Id="rId5" Type="http://schemas.openxmlformats.org/officeDocument/2006/relationships/slideLayout" Target="../slideLayouts/slideLayout141.xml"/><Relationship Id="rId10" Type="http://schemas.openxmlformats.org/officeDocument/2006/relationships/slideLayout" Target="../slideLayouts/slideLayout146.xml"/><Relationship Id="rId4" Type="http://schemas.openxmlformats.org/officeDocument/2006/relationships/slideLayout" Target="../slideLayouts/slideLayout140.xml"/><Relationship Id="rId9" Type="http://schemas.openxmlformats.org/officeDocument/2006/relationships/slideLayout" Target="../slideLayouts/slideLayout145.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6.xml"/><Relationship Id="rId13" Type="http://schemas.openxmlformats.org/officeDocument/2006/relationships/theme" Target="../theme/theme13.xml"/><Relationship Id="rId3" Type="http://schemas.openxmlformats.org/officeDocument/2006/relationships/slideLayout" Target="../slideLayouts/slideLayout151.xml"/><Relationship Id="rId7" Type="http://schemas.openxmlformats.org/officeDocument/2006/relationships/slideLayout" Target="../slideLayouts/slideLayout155.xml"/><Relationship Id="rId12" Type="http://schemas.openxmlformats.org/officeDocument/2006/relationships/slideLayout" Target="../slideLayouts/slideLayout160.xml"/><Relationship Id="rId2" Type="http://schemas.openxmlformats.org/officeDocument/2006/relationships/slideLayout" Target="../slideLayouts/slideLayout150.xml"/><Relationship Id="rId1" Type="http://schemas.openxmlformats.org/officeDocument/2006/relationships/slideLayout" Target="../slideLayouts/slideLayout149.xml"/><Relationship Id="rId6" Type="http://schemas.openxmlformats.org/officeDocument/2006/relationships/slideLayout" Target="../slideLayouts/slideLayout154.xml"/><Relationship Id="rId11" Type="http://schemas.openxmlformats.org/officeDocument/2006/relationships/slideLayout" Target="../slideLayouts/slideLayout159.xml"/><Relationship Id="rId5" Type="http://schemas.openxmlformats.org/officeDocument/2006/relationships/slideLayout" Target="../slideLayouts/slideLayout153.xml"/><Relationship Id="rId10" Type="http://schemas.openxmlformats.org/officeDocument/2006/relationships/slideLayout" Target="../slideLayouts/slideLayout158.xml"/><Relationship Id="rId4" Type="http://schemas.openxmlformats.org/officeDocument/2006/relationships/slideLayout" Target="../slideLayouts/slideLayout152.xml"/><Relationship Id="rId9" Type="http://schemas.openxmlformats.org/officeDocument/2006/relationships/slideLayout" Target="../slideLayouts/slideLayout157.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8.xml"/><Relationship Id="rId3" Type="http://schemas.openxmlformats.org/officeDocument/2006/relationships/slideLayout" Target="../slideLayouts/slideLayout163.xml"/><Relationship Id="rId7" Type="http://schemas.openxmlformats.org/officeDocument/2006/relationships/slideLayout" Target="../slideLayouts/slideLayout167.xml"/><Relationship Id="rId12" Type="http://schemas.openxmlformats.org/officeDocument/2006/relationships/theme" Target="../theme/theme14.xml"/><Relationship Id="rId2" Type="http://schemas.openxmlformats.org/officeDocument/2006/relationships/slideLayout" Target="../slideLayouts/slideLayout162.xml"/><Relationship Id="rId1" Type="http://schemas.openxmlformats.org/officeDocument/2006/relationships/slideLayout" Target="../slideLayouts/slideLayout161.xml"/><Relationship Id="rId6" Type="http://schemas.openxmlformats.org/officeDocument/2006/relationships/slideLayout" Target="../slideLayouts/slideLayout166.xml"/><Relationship Id="rId11" Type="http://schemas.openxmlformats.org/officeDocument/2006/relationships/slideLayout" Target="../slideLayouts/slideLayout171.xml"/><Relationship Id="rId5" Type="http://schemas.openxmlformats.org/officeDocument/2006/relationships/slideLayout" Target="../slideLayouts/slideLayout165.xml"/><Relationship Id="rId10" Type="http://schemas.openxmlformats.org/officeDocument/2006/relationships/slideLayout" Target="../slideLayouts/slideLayout170.xml"/><Relationship Id="rId4" Type="http://schemas.openxmlformats.org/officeDocument/2006/relationships/slideLayout" Target="../slideLayouts/slideLayout164.xml"/><Relationship Id="rId9" Type="http://schemas.openxmlformats.org/officeDocument/2006/relationships/slideLayout" Target="../slideLayouts/slideLayout16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3.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theme" Target="../theme/theme5.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3" Type="http://schemas.openxmlformats.org/officeDocument/2006/relationships/slideLayout" Target="../slideLayouts/slideLayout79.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2" Type="http://schemas.openxmlformats.org/officeDocument/2006/relationships/slideLayout" Target="../slideLayouts/slideLayout78.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5" Type="http://schemas.openxmlformats.org/officeDocument/2006/relationships/slideLayout" Target="../slideLayouts/slideLayout81.xml"/><Relationship Id="rId10" Type="http://schemas.openxmlformats.org/officeDocument/2006/relationships/slideLayout" Target="../slideLayouts/slideLayout86.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theme" Target="../theme/theme8.xml"/><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slideLayout" Target="../slideLayouts/slideLayout101.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9.xml"/><Relationship Id="rId13" Type="http://schemas.openxmlformats.org/officeDocument/2006/relationships/theme" Target="../theme/theme9.xml"/><Relationship Id="rId3" Type="http://schemas.openxmlformats.org/officeDocument/2006/relationships/slideLayout" Target="../slideLayouts/slideLayout104.xml"/><Relationship Id="rId7" Type="http://schemas.openxmlformats.org/officeDocument/2006/relationships/slideLayout" Target="../slideLayouts/slideLayout108.xml"/><Relationship Id="rId12" Type="http://schemas.openxmlformats.org/officeDocument/2006/relationships/slideLayout" Target="../slideLayouts/slideLayout113.xml"/><Relationship Id="rId2" Type="http://schemas.openxmlformats.org/officeDocument/2006/relationships/slideLayout" Target="../slideLayouts/slideLayout103.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5" Type="http://schemas.openxmlformats.org/officeDocument/2006/relationships/slideLayout" Target="../slideLayouts/slideLayout106.xml"/><Relationship Id="rId10" Type="http://schemas.openxmlformats.org/officeDocument/2006/relationships/slideLayout" Target="../slideLayouts/slideLayout111.xml"/><Relationship Id="rId4" Type="http://schemas.openxmlformats.org/officeDocument/2006/relationships/slideLayout" Target="../slideLayouts/slideLayout105.xml"/><Relationship Id="rId9" Type="http://schemas.openxmlformats.org/officeDocument/2006/relationships/slideLayout" Target="../slideLayouts/slideLayout1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5603"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kumimoji="1" sz="1400" b="0">
                <a:solidFill>
                  <a:srgbClr val="000000"/>
                </a:solidFill>
                <a:latin typeface="Times New Roman" pitchFamily="18" charset="0"/>
              </a:defRPr>
            </a:lvl1pPr>
          </a:lstStyle>
          <a:p>
            <a:pPr>
              <a:defRPr/>
            </a:pPr>
            <a:fld id="{F8B90F7F-BCB7-42D3-82CF-E4C12F83B088}" type="datetime1">
              <a:rPr lang="zh-CN" altLang="en-US"/>
              <a:pPr>
                <a:defRPr/>
              </a:pPr>
              <a:t>2022/12/14</a:t>
            </a:fld>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kumimoji="1" sz="1400" b="0">
                <a:solidFill>
                  <a:srgbClr val="000000"/>
                </a:solidFill>
                <a:latin typeface="Times New Roman" pitchFamily="18"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kumimoji="1" sz="1400" b="0">
                <a:solidFill>
                  <a:srgbClr val="000000"/>
                </a:solidFill>
                <a:latin typeface="Times New Roman" pitchFamily="18" charset="0"/>
                <a:ea typeface="宋体" pitchFamily="2" charset="-122"/>
              </a:defRPr>
            </a:lvl1pPr>
          </a:lstStyle>
          <a:p>
            <a:pPr>
              <a:defRPr/>
            </a:pPr>
            <a:fld id="{9947F61E-332D-48BE-8EDB-38C5893E5601}" type="slidenum">
              <a:rPr lang="en-US" altLang="zh-CN"/>
              <a:pPr>
                <a:defRPr/>
              </a:pPr>
              <a:t>‹#›</a:t>
            </a:fld>
            <a:endParaRPr lang="en-US" altLang="zh-CN"/>
          </a:p>
        </p:txBody>
      </p:sp>
    </p:spTree>
    <p:extLst>
      <p:ext uri="{BB962C8B-B14F-4D97-AF65-F5344CB8AC3E}">
        <p14:creationId xmlns:p14="http://schemas.microsoft.com/office/powerpoint/2010/main" val="2535468142"/>
      </p:ext>
    </p:extLst>
  </p:cSld>
  <p:clrMap bg1="lt1" tx1="dk1" bg2="lt2" tx2="dk2" accent1="accent1" accent2="accent2" accent3="accent3" accent4="accent4" accent5="accent5" accent6="accent6" hlink="hlink" folHlink="folHlink"/>
  <p:sldLayoutIdLst>
    <p:sldLayoutId id="2147488632" r:id="rId1"/>
    <p:sldLayoutId id="2147488633" r:id="rId2"/>
    <p:sldLayoutId id="2147488634" r:id="rId3"/>
    <p:sldLayoutId id="2147488635" r:id="rId4"/>
    <p:sldLayoutId id="2147488636" r:id="rId5"/>
    <p:sldLayoutId id="2147488637" r:id="rId6"/>
    <p:sldLayoutId id="2147488638" r:id="rId7"/>
    <p:sldLayoutId id="2147488639" r:id="rId8"/>
    <p:sldLayoutId id="2147488640" r:id="rId9"/>
    <p:sldLayoutId id="2147488641" r:id="rId10"/>
    <p:sldLayoutId id="2147488642" r:id="rId11"/>
    <p:sldLayoutId id="2147488643" r:id="rId12"/>
    <p:sldLayoutId id="2147488644" r:id="rId13"/>
    <p:sldLayoutId id="2147488645" r:id="rId14"/>
    <p:sldLayoutId id="2147488646" r:id="rId15"/>
  </p:sldLayoutIdLst>
  <p:transition/>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2969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18AA9A3-CDE5-4F56-B058-9B1520433829}"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523695225"/>
      </p:ext>
    </p:extLst>
  </p:cSld>
  <p:clrMap bg1="lt1" tx1="dk1" bg2="lt2" tx2="dk2" accent1="accent1" accent2="accent2" accent3="accent3" accent4="accent4" accent5="accent5" accent6="accent6" hlink="hlink" folHlink="folHlink"/>
  <p:sldLayoutIdLst>
    <p:sldLayoutId id="2147489137" r:id="rId1"/>
    <p:sldLayoutId id="2147489138" r:id="rId2"/>
    <p:sldLayoutId id="2147489139" r:id="rId3"/>
    <p:sldLayoutId id="2147489140" r:id="rId4"/>
    <p:sldLayoutId id="2147489141" r:id="rId5"/>
    <p:sldLayoutId id="2147489142" r:id="rId6"/>
    <p:sldLayoutId id="2147489143" r:id="rId7"/>
    <p:sldLayoutId id="2147489144" r:id="rId8"/>
    <p:sldLayoutId id="2147489145" r:id="rId9"/>
    <p:sldLayoutId id="2147489146" r:id="rId10"/>
    <p:sldLayoutId id="2147489147" r:id="rId11"/>
    <p:sldLayoutId id="2147489148"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fontAlgn="auto">
              <a:spcBef>
                <a:spcPts val="0"/>
              </a:spcBef>
              <a:spcAft>
                <a:spcPts val="0"/>
              </a:spcAft>
            </a:pPr>
            <a:fld id="{46BDE1B6-0089-4DA1-B1B4-32E414E6F88A}" type="datetimeFigureOut">
              <a:rPr lang="zh-CN" altLang="en-US" b="0" smtClean="0">
                <a:solidFill>
                  <a:prstClr val="black">
                    <a:tint val="75000"/>
                  </a:prstClr>
                </a:solidFill>
                <a:latin typeface="Calibri" panose="020F0502020204030204"/>
              </a:rPr>
              <a:pPr defTabSz="685800" fontAlgn="auto">
                <a:spcBef>
                  <a:spcPts val="0"/>
                </a:spcBef>
                <a:spcAft>
                  <a:spcPts val="0"/>
                </a:spcAft>
              </a:pPr>
              <a:t>2022/12/14</a:t>
            </a:fld>
            <a:endParaRPr lang="zh-CN" altLang="en-US" b="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fontAlgn="auto">
              <a:spcBef>
                <a:spcPts val="0"/>
              </a:spcBef>
              <a:spcAft>
                <a:spcPts val="0"/>
              </a:spcAft>
            </a:pPr>
            <a:endParaRPr lang="zh-CN" altLang="en-US" b="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fontAlgn="auto">
              <a:spcBef>
                <a:spcPts val="0"/>
              </a:spcBef>
              <a:spcAft>
                <a:spcPts val="0"/>
              </a:spcAft>
            </a:pPr>
            <a:fld id="{D9CFC48F-9951-4780-936B-32C275691118}" type="slidenum">
              <a:rPr lang="zh-CN" altLang="en-US" b="0" smtClean="0">
                <a:solidFill>
                  <a:prstClr val="black">
                    <a:tint val="75000"/>
                  </a:prstClr>
                </a:solidFill>
                <a:latin typeface="Calibri" panose="020F0502020204030204"/>
              </a:rPr>
              <a:pPr defTabSz="685800" fontAlgn="auto">
                <a:spcBef>
                  <a:spcPts val="0"/>
                </a:spcBef>
                <a:spcAft>
                  <a:spcPts val="0"/>
                </a:spcAft>
              </a:pPr>
              <a:t>‹#›</a:t>
            </a:fld>
            <a:endParaRPr lang="zh-CN" altLang="en-US" b="0">
              <a:solidFill>
                <a:prstClr val="black">
                  <a:tint val="75000"/>
                </a:prstClr>
              </a:solidFill>
              <a:latin typeface="Calibri" panose="020F0502020204030204"/>
            </a:endParaRPr>
          </a:p>
        </p:txBody>
      </p:sp>
    </p:spTree>
    <p:extLst>
      <p:ext uri="{BB962C8B-B14F-4D97-AF65-F5344CB8AC3E}">
        <p14:creationId xmlns:p14="http://schemas.microsoft.com/office/powerpoint/2010/main" val="3399386978"/>
      </p:ext>
    </p:extLst>
  </p:cSld>
  <p:clrMap bg1="lt1" tx1="dk1" bg2="lt2" tx2="dk2" accent1="accent1" accent2="accent2" accent3="accent3" accent4="accent4" accent5="accent5" accent6="accent6" hlink="hlink" folHlink="folHlink"/>
  <p:sldLayoutIdLst>
    <p:sldLayoutId id="2147489150" r:id="rId1"/>
    <p:sldLayoutId id="2147489151" r:id="rId2"/>
    <p:sldLayoutId id="2147489152" r:id="rId3"/>
    <p:sldLayoutId id="2147489153" r:id="rId4"/>
    <p:sldLayoutId id="2147489154" r:id="rId5"/>
    <p:sldLayoutId id="2147489155" r:id="rId6"/>
    <p:sldLayoutId id="2147489156" r:id="rId7"/>
    <p:sldLayoutId id="2147489157" r:id="rId8"/>
    <p:sldLayoutId id="2147489158" r:id="rId9"/>
    <p:sldLayoutId id="2147489159" r:id="rId10"/>
    <p:sldLayoutId id="214748916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E11D783-C6BD-485E-9B54-98A688E79337}"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834336768"/>
      </p:ext>
    </p:extLst>
  </p:cSld>
  <p:clrMap bg1="lt1" tx1="dk1" bg2="lt2" tx2="dk2" accent1="accent1" accent2="accent2" accent3="accent3" accent4="accent4" accent5="accent5" accent6="accent6" hlink="hlink" folHlink="folHlink"/>
  <p:sldLayoutIdLst>
    <p:sldLayoutId id="2147489162" r:id="rId1"/>
    <p:sldLayoutId id="2147489163" r:id="rId2"/>
    <p:sldLayoutId id="2147489164" r:id="rId3"/>
    <p:sldLayoutId id="2147489165" r:id="rId4"/>
    <p:sldLayoutId id="2147489166" r:id="rId5"/>
    <p:sldLayoutId id="2147489167" r:id="rId6"/>
    <p:sldLayoutId id="2147489168" r:id="rId7"/>
    <p:sldLayoutId id="2147489169" r:id="rId8"/>
    <p:sldLayoutId id="2147489170" r:id="rId9"/>
    <p:sldLayoutId id="2147489171" r:id="rId10"/>
    <p:sldLayoutId id="2147489172" r:id="rId11"/>
    <p:sldLayoutId id="2147489173"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30723"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C0907F1-967D-465A-BE8A-6802B7585E7E}"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317556086"/>
      </p:ext>
    </p:extLst>
  </p:cSld>
  <p:clrMap bg1="lt1" tx1="dk1" bg2="lt2" tx2="dk2" accent1="accent1" accent2="accent2" accent3="accent3" accent4="accent4" accent5="accent5" accent6="accent6" hlink="hlink" folHlink="folHlink"/>
  <p:sldLayoutIdLst>
    <p:sldLayoutId id="2147489175" r:id="rId1"/>
    <p:sldLayoutId id="2147489176" r:id="rId2"/>
    <p:sldLayoutId id="2147489177" r:id="rId3"/>
    <p:sldLayoutId id="2147489178" r:id="rId4"/>
    <p:sldLayoutId id="2147489179" r:id="rId5"/>
    <p:sldLayoutId id="2147489180" r:id="rId6"/>
    <p:sldLayoutId id="2147489181" r:id="rId7"/>
    <p:sldLayoutId id="2147489182" r:id="rId8"/>
    <p:sldLayoutId id="2147489183" r:id="rId9"/>
    <p:sldLayoutId id="2147489184" r:id="rId10"/>
    <p:sldLayoutId id="2147489185" r:id="rId11"/>
    <p:sldLayoutId id="2147489186"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fontAlgn="auto">
              <a:spcBef>
                <a:spcPts val="0"/>
              </a:spcBef>
              <a:spcAft>
                <a:spcPts val="0"/>
              </a:spcAft>
            </a:pPr>
            <a:fld id="{46BDE1B6-0089-4DA1-B1B4-32E414E6F88A}" type="datetimeFigureOut">
              <a:rPr lang="zh-CN" altLang="en-US" b="0" smtClean="0">
                <a:solidFill>
                  <a:prstClr val="black">
                    <a:tint val="75000"/>
                  </a:prstClr>
                </a:solidFill>
                <a:latin typeface="Calibri" panose="020F0502020204030204"/>
              </a:rPr>
              <a:pPr defTabSz="685800" fontAlgn="auto">
                <a:spcBef>
                  <a:spcPts val="0"/>
                </a:spcBef>
                <a:spcAft>
                  <a:spcPts val="0"/>
                </a:spcAft>
              </a:pPr>
              <a:t>2022/12/14</a:t>
            </a:fld>
            <a:endParaRPr lang="zh-CN" altLang="en-US" b="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fontAlgn="auto">
              <a:spcBef>
                <a:spcPts val="0"/>
              </a:spcBef>
              <a:spcAft>
                <a:spcPts val="0"/>
              </a:spcAft>
            </a:pPr>
            <a:endParaRPr lang="zh-CN" altLang="en-US" b="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fontAlgn="auto">
              <a:spcBef>
                <a:spcPts val="0"/>
              </a:spcBef>
              <a:spcAft>
                <a:spcPts val="0"/>
              </a:spcAft>
            </a:pPr>
            <a:fld id="{D9CFC48F-9951-4780-936B-32C275691118}" type="slidenum">
              <a:rPr lang="zh-CN" altLang="en-US" b="0" smtClean="0">
                <a:solidFill>
                  <a:prstClr val="black">
                    <a:tint val="75000"/>
                  </a:prstClr>
                </a:solidFill>
                <a:latin typeface="Calibri" panose="020F0502020204030204"/>
              </a:rPr>
              <a:pPr defTabSz="685800" fontAlgn="auto">
                <a:spcBef>
                  <a:spcPts val="0"/>
                </a:spcBef>
                <a:spcAft>
                  <a:spcPts val="0"/>
                </a:spcAft>
              </a:pPr>
              <a:t>‹#›</a:t>
            </a:fld>
            <a:endParaRPr lang="zh-CN" altLang="en-US" b="0">
              <a:solidFill>
                <a:prstClr val="black">
                  <a:tint val="75000"/>
                </a:prstClr>
              </a:solidFill>
              <a:latin typeface="Calibri" panose="020F0502020204030204"/>
            </a:endParaRPr>
          </a:p>
        </p:txBody>
      </p:sp>
    </p:spTree>
    <p:extLst>
      <p:ext uri="{BB962C8B-B14F-4D97-AF65-F5344CB8AC3E}">
        <p14:creationId xmlns:p14="http://schemas.microsoft.com/office/powerpoint/2010/main" val="4261203953"/>
      </p:ext>
    </p:extLst>
  </p:cSld>
  <p:clrMap bg1="lt1" tx1="dk1" bg2="lt2" tx2="dk2" accent1="accent1" accent2="accent2" accent3="accent3" accent4="accent4" accent5="accent5" accent6="accent6" hlink="hlink" folHlink="folHlink"/>
  <p:sldLayoutIdLst>
    <p:sldLayoutId id="2147489188" r:id="rId1"/>
    <p:sldLayoutId id="2147489189" r:id="rId2"/>
    <p:sldLayoutId id="2147489190" r:id="rId3"/>
    <p:sldLayoutId id="2147489191" r:id="rId4"/>
    <p:sldLayoutId id="2147489192" r:id="rId5"/>
    <p:sldLayoutId id="2147489193" r:id="rId6"/>
    <p:sldLayoutId id="2147489194" r:id="rId7"/>
    <p:sldLayoutId id="2147489195" r:id="rId8"/>
    <p:sldLayoutId id="2147489196" r:id="rId9"/>
    <p:sldLayoutId id="2147489197" r:id="rId10"/>
    <p:sldLayoutId id="2147489198"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E11D783-C6BD-485E-9B54-98A688E79337}"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490087849"/>
      </p:ext>
    </p:extLst>
  </p:cSld>
  <p:clrMap bg1="lt1" tx1="dk1" bg2="lt2" tx2="dk2" accent1="accent1" accent2="accent2" accent3="accent3" accent4="accent4" accent5="accent5" accent6="accent6" hlink="hlink" folHlink="folHlink"/>
  <p:sldLayoutIdLst>
    <p:sldLayoutId id="2147488855" r:id="rId1"/>
    <p:sldLayoutId id="2147488856" r:id="rId2"/>
    <p:sldLayoutId id="2147488857" r:id="rId3"/>
    <p:sldLayoutId id="2147488858" r:id="rId4"/>
    <p:sldLayoutId id="2147488859" r:id="rId5"/>
    <p:sldLayoutId id="2147488860" r:id="rId6"/>
    <p:sldLayoutId id="2147488861" r:id="rId7"/>
    <p:sldLayoutId id="2147488862" r:id="rId8"/>
    <p:sldLayoutId id="2147488863" r:id="rId9"/>
    <p:sldLayoutId id="2147488864" r:id="rId10"/>
    <p:sldLayoutId id="2147488865" r:id="rId11"/>
    <p:sldLayoutId id="2147488866"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E11D783-C6BD-485E-9B54-98A688E79337}"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107865918"/>
      </p:ext>
    </p:extLst>
  </p:cSld>
  <p:clrMap bg1="lt1" tx1="dk1" bg2="lt2" tx2="dk2" accent1="accent1" accent2="accent2" accent3="accent3" accent4="accent4" accent5="accent5" accent6="accent6" hlink="hlink" folHlink="folHlink"/>
  <p:sldLayoutIdLst>
    <p:sldLayoutId id="2147488911" r:id="rId1"/>
    <p:sldLayoutId id="2147488912" r:id="rId2"/>
    <p:sldLayoutId id="2147488913" r:id="rId3"/>
    <p:sldLayoutId id="2147488914" r:id="rId4"/>
    <p:sldLayoutId id="2147488915" r:id="rId5"/>
    <p:sldLayoutId id="2147488916" r:id="rId6"/>
    <p:sldLayoutId id="2147488917" r:id="rId7"/>
    <p:sldLayoutId id="2147488918" r:id="rId8"/>
    <p:sldLayoutId id="2147488919" r:id="rId9"/>
    <p:sldLayoutId id="2147488920" r:id="rId10"/>
    <p:sldLayoutId id="2147488921" r:id="rId11"/>
    <p:sldLayoutId id="2147488922"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2969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F4CC5F5-ECC3-46B4-84C8-62BA2CBD79DC}"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96825532"/>
      </p:ext>
    </p:extLst>
  </p:cSld>
  <p:clrMap bg1="lt1" tx1="dk1" bg2="lt2" tx2="dk2" accent1="accent1" accent2="accent2" accent3="accent3" accent4="accent4" accent5="accent5" accent6="accent6" hlink="hlink" folHlink="folHlink"/>
  <p:sldLayoutIdLst>
    <p:sldLayoutId id="2147489003" r:id="rId1"/>
    <p:sldLayoutId id="2147489004" r:id="rId2"/>
    <p:sldLayoutId id="2147489005" r:id="rId3"/>
    <p:sldLayoutId id="2147489006" r:id="rId4"/>
    <p:sldLayoutId id="2147489007" r:id="rId5"/>
    <p:sldLayoutId id="2147489008" r:id="rId6"/>
    <p:sldLayoutId id="2147489009" r:id="rId7"/>
    <p:sldLayoutId id="2147489010" r:id="rId8"/>
    <p:sldLayoutId id="2147489011" r:id="rId9"/>
    <p:sldLayoutId id="2147489012" r:id="rId10"/>
    <p:sldLayoutId id="2147489013" r:id="rId11"/>
    <p:sldLayoutId id="2147489014"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9BAA954-070D-423F-9568-2C059E57523A}"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753890152"/>
      </p:ext>
    </p:extLst>
  </p:cSld>
  <p:clrMap bg1="lt1" tx1="dk1" bg2="lt2" tx2="dk2" accent1="accent1" accent2="accent2" accent3="accent3" accent4="accent4" accent5="accent5" accent6="accent6" hlink="hlink" folHlink="folHlink"/>
  <p:sldLayoutIdLst>
    <p:sldLayoutId id="2147489029" r:id="rId1"/>
    <p:sldLayoutId id="2147489030" r:id="rId2"/>
    <p:sldLayoutId id="2147489031" r:id="rId3"/>
    <p:sldLayoutId id="2147489032" r:id="rId4"/>
    <p:sldLayoutId id="2147489033" r:id="rId5"/>
    <p:sldLayoutId id="2147489034" r:id="rId6"/>
    <p:sldLayoutId id="2147489035" r:id="rId7"/>
    <p:sldLayoutId id="2147489036" r:id="rId8"/>
    <p:sldLayoutId id="2147489037" r:id="rId9"/>
    <p:sldLayoutId id="2147489038" r:id="rId10"/>
    <p:sldLayoutId id="2147489039" r:id="rId11"/>
    <p:sldLayoutId id="2147489040" r:id="rId12"/>
  </p:sldLayoutIdLst>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3174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E37081E-A722-408B-93F0-C99F22C4BF20}"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980475508"/>
      </p:ext>
    </p:extLst>
  </p:cSld>
  <p:clrMap bg1="lt1" tx1="dk1" bg2="lt2" tx2="dk2" accent1="accent1" accent2="accent2" accent3="accent3" accent4="accent4" accent5="accent5" accent6="accent6" hlink="hlink" folHlink="folHlink"/>
  <p:sldLayoutIdLst>
    <p:sldLayoutId id="2147489056" r:id="rId1"/>
    <p:sldLayoutId id="2147489057" r:id="rId2"/>
    <p:sldLayoutId id="2147489058" r:id="rId3"/>
    <p:sldLayoutId id="2147489059" r:id="rId4"/>
    <p:sldLayoutId id="2147489060" r:id="rId5"/>
    <p:sldLayoutId id="2147489061" r:id="rId6"/>
    <p:sldLayoutId id="2147489062" r:id="rId7"/>
    <p:sldLayoutId id="2147489063" r:id="rId8"/>
    <p:sldLayoutId id="2147489064" r:id="rId9"/>
    <p:sldLayoutId id="2147489065" r:id="rId10"/>
    <p:sldLayoutId id="2147489066" r:id="rId11"/>
    <p:sldLayoutId id="2147489067" r:id="rId12"/>
    <p:sldLayoutId id="2147489068"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3174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E37081E-A722-408B-93F0-C99F22C4BF20}" type="slidenum">
              <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378235718"/>
      </p:ext>
    </p:extLst>
  </p:cSld>
  <p:clrMap bg1="lt1" tx1="dk1" bg2="lt2" tx2="dk2" accent1="accent1" accent2="accent2" accent3="accent3" accent4="accent4" accent5="accent5" accent6="accent6" hlink="hlink" folHlink="folHlink"/>
  <p:sldLayoutIdLst>
    <p:sldLayoutId id="2147489070" r:id="rId1"/>
    <p:sldLayoutId id="2147489071" r:id="rId2"/>
    <p:sldLayoutId id="2147489072" r:id="rId3"/>
    <p:sldLayoutId id="2147489073" r:id="rId4"/>
    <p:sldLayoutId id="2147489074" r:id="rId5"/>
    <p:sldLayoutId id="2147489075" r:id="rId6"/>
    <p:sldLayoutId id="2147489076" r:id="rId7"/>
    <p:sldLayoutId id="2147489077" r:id="rId8"/>
    <p:sldLayoutId id="2147489078" r:id="rId9"/>
    <p:sldLayoutId id="2147489079" r:id="rId10"/>
    <p:sldLayoutId id="2147489080" r:id="rId11"/>
    <p:sldLayoutId id="2147489081" r:id="rId12"/>
    <p:sldLayoutId id="2147489082"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2969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18AA9A3-CDE5-4F56-B058-9B1520433829}"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842221377"/>
      </p:ext>
    </p:extLst>
  </p:cSld>
  <p:clrMap bg1="lt1" tx1="dk1" bg2="lt2" tx2="dk2" accent1="accent1" accent2="accent2" accent3="accent3" accent4="accent4" accent5="accent5" accent6="accent6" hlink="hlink" folHlink="folHlink"/>
  <p:sldLayoutIdLst>
    <p:sldLayoutId id="2147489111" r:id="rId1"/>
    <p:sldLayoutId id="2147489112" r:id="rId2"/>
    <p:sldLayoutId id="2147489113" r:id="rId3"/>
    <p:sldLayoutId id="2147489114" r:id="rId4"/>
    <p:sldLayoutId id="2147489115" r:id="rId5"/>
    <p:sldLayoutId id="2147489116" r:id="rId6"/>
    <p:sldLayoutId id="2147489117" r:id="rId7"/>
    <p:sldLayoutId id="2147489118" r:id="rId8"/>
    <p:sldLayoutId id="2147489119" r:id="rId9"/>
    <p:sldLayoutId id="2147489120" r:id="rId10"/>
    <p:sldLayoutId id="2147489121" r:id="rId11"/>
    <p:sldLayoutId id="2147489122"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2969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18AA9A3-CDE5-4F56-B058-9B1520433829}"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374361775"/>
      </p:ext>
    </p:extLst>
  </p:cSld>
  <p:clrMap bg1="lt1" tx1="dk1" bg2="lt2" tx2="dk2" accent1="accent1" accent2="accent2" accent3="accent3" accent4="accent4" accent5="accent5" accent6="accent6" hlink="hlink" folHlink="folHlink"/>
  <p:sldLayoutIdLst>
    <p:sldLayoutId id="2147489124" r:id="rId1"/>
    <p:sldLayoutId id="2147489125" r:id="rId2"/>
    <p:sldLayoutId id="2147489126" r:id="rId3"/>
    <p:sldLayoutId id="2147489127" r:id="rId4"/>
    <p:sldLayoutId id="2147489128" r:id="rId5"/>
    <p:sldLayoutId id="2147489129" r:id="rId6"/>
    <p:sldLayoutId id="2147489130" r:id="rId7"/>
    <p:sldLayoutId id="2147489131" r:id="rId8"/>
    <p:sldLayoutId id="2147489132" r:id="rId9"/>
    <p:sldLayoutId id="2147489133" r:id="rId10"/>
    <p:sldLayoutId id="2147489134" r:id="rId11"/>
    <p:sldLayoutId id="2147489135"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5.xml"/></Relationships>
</file>

<file path=ppt/slides/_rels/slide11.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10.bin"/><Relationship Id="rId18" Type="http://schemas.openxmlformats.org/officeDocument/2006/relationships/image" Target="../media/image32.wmf"/><Relationship Id="rId3" Type="http://schemas.openxmlformats.org/officeDocument/2006/relationships/notesSlide" Target="../notesSlides/notesSlide11.xml"/><Relationship Id="rId21" Type="http://schemas.openxmlformats.org/officeDocument/2006/relationships/oleObject" Target="../embeddings/oleObject14.bin"/><Relationship Id="rId7" Type="http://schemas.openxmlformats.org/officeDocument/2006/relationships/oleObject" Target="../embeddings/oleObject7.bin"/><Relationship Id="rId12" Type="http://schemas.openxmlformats.org/officeDocument/2006/relationships/image" Target="../media/image29.wmf"/><Relationship Id="rId17" Type="http://schemas.openxmlformats.org/officeDocument/2006/relationships/oleObject" Target="../embeddings/oleObject12.bin"/><Relationship Id="rId2" Type="http://schemas.openxmlformats.org/officeDocument/2006/relationships/slideLayout" Target="../slideLayouts/slideLayout91.xml"/><Relationship Id="rId16" Type="http://schemas.openxmlformats.org/officeDocument/2006/relationships/image" Target="../media/image31.wmf"/><Relationship Id="rId20" Type="http://schemas.openxmlformats.org/officeDocument/2006/relationships/image" Target="../media/image33.wmf"/><Relationship Id="rId1" Type="http://schemas.openxmlformats.org/officeDocument/2006/relationships/vmlDrawing" Target="../drawings/vmlDrawing2.vml"/><Relationship Id="rId6" Type="http://schemas.openxmlformats.org/officeDocument/2006/relationships/image" Target="../media/image26.wmf"/><Relationship Id="rId11" Type="http://schemas.openxmlformats.org/officeDocument/2006/relationships/oleObject" Target="../embeddings/oleObject9.bin"/><Relationship Id="rId24" Type="http://schemas.openxmlformats.org/officeDocument/2006/relationships/image" Target="../media/image28.png"/><Relationship Id="rId5" Type="http://schemas.openxmlformats.org/officeDocument/2006/relationships/oleObject" Target="../embeddings/oleObject6.bin"/><Relationship Id="rId15" Type="http://schemas.openxmlformats.org/officeDocument/2006/relationships/oleObject" Target="../embeddings/oleObject11.bin"/><Relationship Id="rId23" Type="http://schemas.openxmlformats.org/officeDocument/2006/relationships/image" Target="../media/image27.png"/><Relationship Id="rId10" Type="http://schemas.openxmlformats.org/officeDocument/2006/relationships/image" Target="../media/image28.wmf"/><Relationship Id="rId19" Type="http://schemas.openxmlformats.org/officeDocument/2006/relationships/oleObject" Target="../embeddings/oleObject13.bin"/><Relationship Id="rId4" Type="http://schemas.openxmlformats.org/officeDocument/2006/relationships/image" Target="../media/image35.png"/><Relationship Id="rId9" Type="http://schemas.openxmlformats.org/officeDocument/2006/relationships/oleObject" Target="../embeddings/oleObject8.bin"/><Relationship Id="rId14" Type="http://schemas.openxmlformats.org/officeDocument/2006/relationships/image" Target="../media/image30.wmf"/><Relationship Id="rId22" Type="http://schemas.openxmlformats.org/officeDocument/2006/relationships/image" Target="../media/image34.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32.wmf"/><Relationship Id="rId3" Type="http://schemas.openxmlformats.org/officeDocument/2006/relationships/notesSlide" Target="../notesSlides/notesSlide12.xml"/><Relationship Id="rId7" Type="http://schemas.openxmlformats.org/officeDocument/2006/relationships/image" Target="../media/image29.wmf"/><Relationship Id="rId12" Type="http://schemas.openxmlformats.org/officeDocument/2006/relationships/oleObject" Target="../embeddings/oleObject12.bin"/><Relationship Id="rId2" Type="http://schemas.openxmlformats.org/officeDocument/2006/relationships/slideLayout" Target="../slideLayouts/slideLayout103.xml"/><Relationship Id="rId1" Type="http://schemas.openxmlformats.org/officeDocument/2006/relationships/vmlDrawing" Target="../drawings/vmlDrawing3.vml"/><Relationship Id="rId6" Type="http://schemas.openxmlformats.org/officeDocument/2006/relationships/oleObject" Target="../embeddings/oleObject9.bin"/><Relationship Id="rId11" Type="http://schemas.openxmlformats.org/officeDocument/2006/relationships/image" Target="../media/image31.wmf"/><Relationship Id="rId5" Type="http://schemas.openxmlformats.org/officeDocument/2006/relationships/image" Target="../media/image38.png"/><Relationship Id="rId10" Type="http://schemas.openxmlformats.org/officeDocument/2006/relationships/oleObject" Target="../embeddings/oleObject11.bin"/><Relationship Id="rId4" Type="http://schemas.openxmlformats.org/officeDocument/2006/relationships/image" Target="../media/image37.png"/><Relationship Id="rId9" Type="http://schemas.openxmlformats.org/officeDocument/2006/relationships/image" Target="../media/image30.wmf"/></Relationships>
</file>

<file path=ppt/slides/_rels/slide13.xml.rels><?xml version="1.0" encoding="UTF-8" standalone="yes"?>
<Relationships xmlns="http://schemas.openxmlformats.org/package/2006/relationships"><Relationship Id="rId13" Type="http://schemas.openxmlformats.org/officeDocument/2006/relationships/image" Target="../media/image40.wmf"/><Relationship Id="rId18" Type="http://schemas.openxmlformats.org/officeDocument/2006/relationships/oleObject" Target="../embeddings/oleObject23.bin"/><Relationship Id="rId26" Type="http://schemas.openxmlformats.org/officeDocument/2006/relationships/oleObject" Target="../embeddings/oleObject31.bin"/><Relationship Id="rId39" Type="http://schemas.openxmlformats.org/officeDocument/2006/relationships/image" Target="../media/image53.jpeg"/><Relationship Id="rId21" Type="http://schemas.openxmlformats.org/officeDocument/2006/relationships/oleObject" Target="../embeddings/oleObject26.bin"/><Relationship Id="rId34" Type="http://schemas.openxmlformats.org/officeDocument/2006/relationships/image" Target="../media/image45.wmf"/><Relationship Id="rId42" Type="http://schemas.openxmlformats.org/officeDocument/2006/relationships/oleObject" Target="../embeddings/oleObject39.bin"/><Relationship Id="rId47" Type="http://schemas.openxmlformats.org/officeDocument/2006/relationships/image" Target="../media/image51.wmf"/><Relationship Id="rId50" Type="http://schemas.openxmlformats.org/officeDocument/2006/relationships/image" Target="../media/image25.png"/><Relationship Id="rId55" Type="http://schemas.openxmlformats.org/officeDocument/2006/relationships/image" Target="../media/image55.png"/><Relationship Id="rId7" Type="http://schemas.openxmlformats.org/officeDocument/2006/relationships/image" Target="../media/image37.wmf"/><Relationship Id="rId2" Type="http://schemas.openxmlformats.org/officeDocument/2006/relationships/slideLayout" Target="../slideLayouts/slideLayout115.xml"/><Relationship Id="rId16" Type="http://schemas.openxmlformats.org/officeDocument/2006/relationships/image" Target="../media/image41.wmf"/><Relationship Id="rId29" Type="http://schemas.openxmlformats.org/officeDocument/2006/relationships/oleObject" Target="../embeddings/oleObject33.bin"/><Relationship Id="rId11" Type="http://schemas.openxmlformats.org/officeDocument/2006/relationships/image" Target="../media/image39.wmf"/><Relationship Id="rId24" Type="http://schemas.openxmlformats.org/officeDocument/2006/relationships/oleObject" Target="../embeddings/oleObject29.bin"/><Relationship Id="rId32" Type="http://schemas.openxmlformats.org/officeDocument/2006/relationships/image" Target="../media/image44.wmf"/><Relationship Id="rId37" Type="http://schemas.openxmlformats.org/officeDocument/2006/relationships/oleObject" Target="../embeddings/oleObject37.bin"/><Relationship Id="rId40" Type="http://schemas.openxmlformats.org/officeDocument/2006/relationships/oleObject" Target="../embeddings/oleObject38.bin"/><Relationship Id="rId45" Type="http://schemas.openxmlformats.org/officeDocument/2006/relationships/image" Target="../media/image50.wmf"/><Relationship Id="rId53" Type="http://schemas.openxmlformats.org/officeDocument/2006/relationships/image" Target="../media/image52.png"/><Relationship Id="rId5" Type="http://schemas.openxmlformats.org/officeDocument/2006/relationships/image" Target="../media/image36.wmf"/><Relationship Id="rId10" Type="http://schemas.openxmlformats.org/officeDocument/2006/relationships/oleObject" Target="../embeddings/oleObject18.bin"/><Relationship Id="rId19" Type="http://schemas.openxmlformats.org/officeDocument/2006/relationships/oleObject" Target="../embeddings/oleObject24.bin"/><Relationship Id="rId31" Type="http://schemas.openxmlformats.org/officeDocument/2006/relationships/oleObject" Target="../embeddings/oleObject34.bin"/><Relationship Id="rId44" Type="http://schemas.openxmlformats.org/officeDocument/2006/relationships/oleObject" Target="../embeddings/oleObject40.bin"/><Relationship Id="rId4" Type="http://schemas.openxmlformats.org/officeDocument/2006/relationships/oleObject" Target="../embeddings/oleObject15.bin"/><Relationship Id="rId9" Type="http://schemas.openxmlformats.org/officeDocument/2006/relationships/image" Target="../media/image38.wmf"/><Relationship Id="rId14" Type="http://schemas.openxmlformats.org/officeDocument/2006/relationships/oleObject" Target="../embeddings/oleObject20.bin"/><Relationship Id="rId22" Type="http://schemas.openxmlformats.org/officeDocument/2006/relationships/oleObject" Target="../embeddings/oleObject27.bin"/><Relationship Id="rId27" Type="http://schemas.openxmlformats.org/officeDocument/2006/relationships/oleObject" Target="../embeddings/oleObject32.bin"/><Relationship Id="rId30" Type="http://schemas.openxmlformats.org/officeDocument/2006/relationships/image" Target="../media/image43.wmf"/><Relationship Id="rId35" Type="http://schemas.openxmlformats.org/officeDocument/2006/relationships/oleObject" Target="../embeddings/oleObject36.bin"/><Relationship Id="rId43" Type="http://schemas.openxmlformats.org/officeDocument/2006/relationships/image" Target="../media/image49.wmf"/><Relationship Id="rId48" Type="http://schemas.openxmlformats.org/officeDocument/2006/relationships/oleObject" Target="../embeddings/oleObject42.bin"/><Relationship Id="rId8" Type="http://schemas.openxmlformats.org/officeDocument/2006/relationships/oleObject" Target="../embeddings/oleObject17.bin"/><Relationship Id="rId3" Type="http://schemas.openxmlformats.org/officeDocument/2006/relationships/notesSlide" Target="../notesSlides/notesSlide13.xml"/><Relationship Id="rId12" Type="http://schemas.openxmlformats.org/officeDocument/2006/relationships/oleObject" Target="../embeddings/oleObject19.bin"/><Relationship Id="rId17" Type="http://schemas.openxmlformats.org/officeDocument/2006/relationships/oleObject" Target="../embeddings/oleObject22.bin"/><Relationship Id="rId25" Type="http://schemas.openxmlformats.org/officeDocument/2006/relationships/oleObject" Target="../embeddings/oleObject30.bin"/><Relationship Id="rId33" Type="http://schemas.openxmlformats.org/officeDocument/2006/relationships/oleObject" Target="../embeddings/oleObject35.bin"/><Relationship Id="rId38" Type="http://schemas.openxmlformats.org/officeDocument/2006/relationships/image" Target="../media/image47.wmf"/><Relationship Id="rId46" Type="http://schemas.openxmlformats.org/officeDocument/2006/relationships/oleObject" Target="../embeddings/oleObject41.bin"/><Relationship Id="rId20" Type="http://schemas.openxmlformats.org/officeDocument/2006/relationships/oleObject" Target="../embeddings/oleObject25.bin"/><Relationship Id="rId41" Type="http://schemas.openxmlformats.org/officeDocument/2006/relationships/image" Target="../media/image48.wmf"/><Relationship Id="rId54" Type="http://schemas.openxmlformats.org/officeDocument/2006/relationships/image" Target="../media/image54.png"/><Relationship Id="rId1" Type="http://schemas.openxmlformats.org/officeDocument/2006/relationships/vmlDrawing" Target="../drawings/vmlDrawing4.vml"/><Relationship Id="rId6" Type="http://schemas.openxmlformats.org/officeDocument/2006/relationships/oleObject" Target="../embeddings/oleObject16.bin"/><Relationship Id="rId15" Type="http://schemas.openxmlformats.org/officeDocument/2006/relationships/oleObject" Target="../embeddings/oleObject21.bin"/><Relationship Id="rId23" Type="http://schemas.openxmlformats.org/officeDocument/2006/relationships/oleObject" Target="../embeddings/oleObject28.bin"/><Relationship Id="rId28" Type="http://schemas.openxmlformats.org/officeDocument/2006/relationships/image" Target="../media/image42.wmf"/><Relationship Id="rId36" Type="http://schemas.openxmlformats.org/officeDocument/2006/relationships/image" Target="../media/image46.wmf"/><Relationship Id="rId49" Type="http://schemas.openxmlformats.org/officeDocument/2006/relationships/image" Target="../media/image52.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54.wmf"/><Relationship Id="rId18" Type="http://schemas.openxmlformats.org/officeDocument/2006/relationships/oleObject" Target="../embeddings/oleObject50.bin"/><Relationship Id="rId26" Type="http://schemas.openxmlformats.org/officeDocument/2006/relationships/oleObject" Target="../embeddings/oleObject54.bin"/><Relationship Id="rId3" Type="http://schemas.openxmlformats.org/officeDocument/2006/relationships/notesSlide" Target="../notesSlides/notesSlide14.xml"/><Relationship Id="rId21" Type="http://schemas.openxmlformats.org/officeDocument/2006/relationships/image" Target="../media/image58.wmf"/><Relationship Id="rId7" Type="http://schemas.openxmlformats.org/officeDocument/2006/relationships/image" Target="../media/image38.wmf"/><Relationship Id="rId12" Type="http://schemas.openxmlformats.org/officeDocument/2006/relationships/oleObject" Target="../embeddings/oleObject47.bin"/><Relationship Id="rId17" Type="http://schemas.openxmlformats.org/officeDocument/2006/relationships/image" Target="../media/image56.wmf"/><Relationship Id="rId25" Type="http://schemas.openxmlformats.org/officeDocument/2006/relationships/image" Target="../media/image60.wmf"/><Relationship Id="rId2" Type="http://schemas.openxmlformats.org/officeDocument/2006/relationships/slideLayout" Target="../slideLayouts/slideLayout58.xml"/><Relationship Id="rId16" Type="http://schemas.openxmlformats.org/officeDocument/2006/relationships/oleObject" Target="../embeddings/oleObject49.bin"/><Relationship Id="rId20" Type="http://schemas.openxmlformats.org/officeDocument/2006/relationships/oleObject" Target="../embeddings/oleObject51.bin"/><Relationship Id="rId29" Type="http://schemas.openxmlformats.org/officeDocument/2006/relationships/image" Target="../media/image62.wmf"/><Relationship Id="rId1" Type="http://schemas.openxmlformats.org/officeDocument/2006/relationships/vmlDrawing" Target="../drawings/vmlDrawing5.vml"/><Relationship Id="rId6" Type="http://schemas.openxmlformats.org/officeDocument/2006/relationships/oleObject" Target="../embeddings/oleObject44.bin"/><Relationship Id="rId11" Type="http://schemas.openxmlformats.org/officeDocument/2006/relationships/image" Target="../media/image41.wmf"/><Relationship Id="rId24" Type="http://schemas.openxmlformats.org/officeDocument/2006/relationships/oleObject" Target="../embeddings/oleObject53.bin"/><Relationship Id="rId32" Type="http://schemas.openxmlformats.org/officeDocument/2006/relationships/image" Target="../media/image60.png"/><Relationship Id="rId5" Type="http://schemas.openxmlformats.org/officeDocument/2006/relationships/image" Target="../media/image37.wmf"/><Relationship Id="rId15" Type="http://schemas.openxmlformats.org/officeDocument/2006/relationships/image" Target="../media/image55.wmf"/><Relationship Id="rId23" Type="http://schemas.openxmlformats.org/officeDocument/2006/relationships/image" Target="../media/image59.wmf"/><Relationship Id="rId28" Type="http://schemas.openxmlformats.org/officeDocument/2006/relationships/oleObject" Target="../embeddings/oleObject55.bin"/><Relationship Id="rId10" Type="http://schemas.openxmlformats.org/officeDocument/2006/relationships/oleObject" Target="../embeddings/oleObject46.bin"/><Relationship Id="rId19" Type="http://schemas.openxmlformats.org/officeDocument/2006/relationships/image" Target="../media/image57.wmf"/><Relationship Id="rId31" Type="http://schemas.openxmlformats.org/officeDocument/2006/relationships/image" Target="../media/image63.wmf"/><Relationship Id="rId4" Type="http://schemas.openxmlformats.org/officeDocument/2006/relationships/oleObject" Target="../embeddings/oleObject43.bin"/><Relationship Id="rId9" Type="http://schemas.openxmlformats.org/officeDocument/2006/relationships/image" Target="../media/image39.wmf"/><Relationship Id="rId14" Type="http://schemas.openxmlformats.org/officeDocument/2006/relationships/oleObject" Target="../embeddings/oleObject48.bin"/><Relationship Id="rId22" Type="http://schemas.openxmlformats.org/officeDocument/2006/relationships/oleObject" Target="../embeddings/oleObject52.bin"/><Relationship Id="rId27" Type="http://schemas.openxmlformats.org/officeDocument/2006/relationships/image" Target="../media/image61.wmf"/><Relationship Id="rId30" Type="http://schemas.openxmlformats.org/officeDocument/2006/relationships/oleObject" Target="../embeddings/oleObject56.bin"/></Relationships>
</file>

<file path=ppt/slides/_rels/slide15.xml.rels><?xml version="1.0" encoding="UTF-8" standalone="yes"?>
<Relationships xmlns="http://schemas.openxmlformats.org/package/2006/relationships"><Relationship Id="rId13" Type="http://schemas.openxmlformats.org/officeDocument/2006/relationships/image" Target="../media/image68.wmf"/><Relationship Id="rId18" Type="http://schemas.openxmlformats.org/officeDocument/2006/relationships/oleObject" Target="../embeddings/oleObject64.bin"/><Relationship Id="rId26" Type="http://schemas.openxmlformats.org/officeDocument/2006/relationships/oleObject" Target="../embeddings/oleObject68.bin"/><Relationship Id="rId39" Type="http://schemas.openxmlformats.org/officeDocument/2006/relationships/oleObject" Target="../embeddings/oleObject74.bin"/><Relationship Id="rId21" Type="http://schemas.openxmlformats.org/officeDocument/2006/relationships/image" Target="../media/image72.wmf"/><Relationship Id="rId34" Type="http://schemas.openxmlformats.org/officeDocument/2006/relationships/oleObject" Target="../embeddings/oleObject72.bin"/><Relationship Id="rId42" Type="http://schemas.openxmlformats.org/officeDocument/2006/relationships/oleObject" Target="../embeddings/oleObject76.bin"/><Relationship Id="rId47" Type="http://schemas.openxmlformats.org/officeDocument/2006/relationships/oleObject" Target="../embeddings/oleObject80.bin"/><Relationship Id="rId50" Type="http://schemas.openxmlformats.org/officeDocument/2006/relationships/image" Target="../media/image82.png"/><Relationship Id="rId7" Type="http://schemas.openxmlformats.org/officeDocument/2006/relationships/image" Target="../media/image65.wmf"/><Relationship Id="rId2" Type="http://schemas.openxmlformats.org/officeDocument/2006/relationships/slideLayout" Target="../slideLayouts/slideLayout58.xml"/><Relationship Id="rId16" Type="http://schemas.openxmlformats.org/officeDocument/2006/relationships/oleObject" Target="../embeddings/oleObject63.bin"/><Relationship Id="rId29" Type="http://schemas.openxmlformats.org/officeDocument/2006/relationships/image" Target="../media/image41.wmf"/><Relationship Id="rId11" Type="http://schemas.openxmlformats.org/officeDocument/2006/relationships/image" Target="../media/image67.wmf"/><Relationship Id="rId24" Type="http://schemas.openxmlformats.org/officeDocument/2006/relationships/oleObject" Target="../embeddings/oleObject67.bin"/><Relationship Id="rId32" Type="http://schemas.openxmlformats.org/officeDocument/2006/relationships/oleObject" Target="../embeddings/oleObject71.bin"/><Relationship Id="rId37" Type="http://schemas.openxmlformats.org/officeDocument/2006/relationships/image" Target="../media/image76.wmf"/><Relationship Id="rId40" Type="http://schemas.openxmlformats.org/officeDocument/2006/relationships/image" Target="../media/image77.wmf"/><Relationship Id="rId45" Type="http://schemas.openxmlformats.org/officeDocument/2006/relationships/oleObject" Target="../embeddings/oleObject78.bin"/><Relationship Id="rId5" Type="http://schemas.openxmlformats.org/officeDocument/2006/relationships/image" Target="../media/image64.wmf"/><Relationship Id="rId15" Type="http://schemas.openxmlformats.org/officeDocument/2006/relationships/image" Target="../media/image69.wmf"/><Relationship Id="rId23" Type="http://schemas.openxmlformats.org/officeDocument/2006/relationships/image" Target="../media/image37.wmf"/><Relationship Id="rId28" Type="http://schemas.openxmlformats.org/officeDocument/2006/relationships/oleObject" Target="../embeddings/oleObject69.bin"/><Relationship Id="rId36" Type="http://schemas.openxmlformats.org/officeDocument/2006/relationships/oleObject" Target="../embeddings/oleObject73.bin"/><Relationship Id="rId49" Type="http://schemas.openxmlformats.org/officeDocument/2006/relationships/image" Target="../media/image80.png"/><Relationship Id="rId10" Type="http://schemas.openxmlformats.org/officeDocument/2006/relationships/oleObject" Target="../embeddings/oleObject60.bin"/><Relationship Id="rId19" Type="http://schemas.openxmlformats.org/officeDocument/2006/relationships/image" Target="../media/image71.wmf"/><Relationship Id="rId31" Type="http://schemas.openxmlformats.org/officeDocument/2006/relationships/image" Target="../media/image73.wmf"/><Relationship Id="rId44" Type="http://schemas.openxmlformats.org/officeDocument/2006/relationships/image" Target="../media/image78.wmf"/><Relationship Id="rId4" Type="http://schemas.openxmlformats.org/officeDocument/2006/relationships/oleObject" Target="../embeddings/oleObject57.bin"/><Relationship Id="rId9" Type="http://schemas.openxmlformats.org/officeDocument/2006/relationships/image" Target="../media/image66.wmf"/><Relationship Id="rId14" Type="http://schemas.openxmlformats.org/officeDocument/2006/relationships/oleObject" Target="../embeddings/oleObject62.bin"/><Relationship Id="rId22" Type="http://schemas.openxmlformats.org/officeDocument/2006/relationships/oleObject" Target="../embeddings/oleObject66.bin"/><Relationship Id="rId27" Type="http://schemas.openxmlformats.org/officeDocument/2006/relationships/image" Target="../media/image39.wmf"/><Relationship Id="rId30" Type="http://schemas.openxmlformats.org/officeDocument/2006/relationships/oleObject" Target="../embeddings/oleObject70.bin"/><Relationship Id="rId35" Type="http://schemas.openxmlformats.org/officeDocument/2006/relationships/image" Target="../media/image75.wmf"/><Relationship Id="rId43" Type="http://schemas.openxmlformats.org/officeDocument/2006/relationships/oleObject" Target="../embeddings/oleObject77.bin"/><Relationship Id="rId48" Type="http://schemas.openxmlformats.org/officeDocument/2006/relationships/image" Target="../media/image79.png"/><Relationship Id="rId8" Type="http://schemas.openxmlformats.org/officeDocument/2006/relationships/oleObject" Target="../embeddings/oleObject59.bin"/><Relationship Id="rId51" Type="http://schemas.openxmlformats.org/officeDocument/2006/relationships/image" Target="../media/image83.png"/><Relationship Id="rId3" Type="http://schemas.openxmlformats.org/officeDocument/2006/relationships/notesSlide" Target="../notesSlides/notesSlide15.xml"/><Relationship Id="rId12" Type="http://schemas.openxmlformats.org/officeDocument/2006/relationships/oleObject" Target="../embeddings/oleObject61.bin"/><Relationship Id="rId17" Type="http://schemas.openxmlformats.org/officeDocument/2006/relationships/image" Target="../media/image70.wmf"/><Relationship Id="rId25" Type="http://schemas.openxmlformats.org/officeDocument/2006/relationships/image" Target="../media/image38.wmf"/><Relationship Id="rId33" Type="http://schemas.openxmlformats.org/officeDocument/2006/relationships/image" Target="../media/image74.wmf"/><Relationship Id="rId38" Type="http://schemas.openxmlformats.org/officeDocument/2006/relationships/image" Target="../media/image81.png"/><Relationship Id="rId46" Type="http://schemas.openxmlformats.org/officeDocument/2006/relationships/oleObject" Target="../embeddings/oleObject79.bin"/><Relationship Id="rId20" Type="http://schemas.openxmlformats.org/officeDocument/2006/relationships/oleObject" Target="../embeddings/oleObject65.bin"/><Relationship Id="rId41" Type="http://schemas.openxmlformats.org/officeDocument/2006/relationships/oleObject" Target="../embeddings/oleObject75.bin"/><Relationship Id="rId1" Type="http://schemas.openxmlformats.org/officeDocument/2006/relationships/vmlDrawing" Target="../drawings/vmlDrawing6.vml"/><Relationship Id="rId6" Type="http://schemas.openxmlformats.org/officeDocument/2006/relationships/oleObject" Target="../embeddings/oleObject58.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50.xml"/><Relationship Id="rId1" Type="http://schemas.openxmlformats.org/officeDocument/2006/relationships/vmlDrawing" Target="../drawings/vmlDrawing7.vml"/><Relationship Id="rId6" Type="http://schemas.openxmlformats.org/officeDocument/2006/relationships/image" Target="../media/image84.wmf"/><Relationship Id="rId5" Type="http://schemas.openxmlformats.org/officeDocument/2006/relationships/oleObject" Target="../embeddings/oleObject81.bin"/><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3" Type="http://schemas.openxmlformats.org/officeDocument/2006/relationships/image" Target="../media/image240.png"/><Relationship Id="rId3" Type="http://schemas.openxmlformats.org/officeDocument/2006/relationships/image" Target="../media/image830.png"/><Relationship Id="rId12" Type="http://schemas.openxmlformats.org/officeDocument/2006/relationships/image" Target="../media/image88.png"/><Relationship Id="rId2" Type="http://schemas.openxmlformats.org/officeDocument/2006/relationships/notesSlide" Target="../notesSlides/notesSlide18.xml"/><Relationship Id="rId16" Type="http://schemas.openxmlformats.org/officeDocument/2006/relationships/image" Target="../media/image270.png"/><Relationship Id="rId1" Type="http://schemas.openxmlformats.org/officeDocument/2006/relationships/slideLayout" Target="../slideLayouts/slideLayout58.xml"/><Relationship Id="rId6" Type="http://schemas.openxmlformats.org/officeDocument/2006/relationships/image" Target="../media/image86.png"/><Relationship Id="rId11" Type="http://schemas.openxmlformats.org/officeDocument/2006/relationships/image" Target="../media/image220.png"/><Relationship Id="rId5" Type="http://schemas.openxmlformats.org/officeDocument/2006/relationships/image" Target="../media/image85.png"/><Relationship Id="rId15" Type="http://schemas.openxmlformats.org/officeDocument/2006/relationships/image" Target="../media/image90.png"/><Relationship Id="rId10" Type="http://schemas.openxmlformats.org/officeDocument/2006/relationships/image" Target="../media/image87.png"/><Relationship Id="rId4" Type="http://schemas.openxmlformats.org/officeDocument/2006/relationships/image" Target="../media/image85.emf"/><Relationship Id="rId9" Type="http://schemas.openxmlformats.org/officeDocument/2006/relationships/image" Target="../media/image200.png"/><Relationship Id="rId14" Type="http://schemas.openxmlformats.org/officeDocument/2006/relationships/image" Target="../media/image89.png"/></Relationships>
</file>

<file path=ppt/slides/_rels/slide19.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image" Target="../media/image91.png"/><Relationship Id="rId7" Type="http://schemas.openxmlformats.org/officeDocument/2006/relationships/image" Target="../media/image95.png"/><Relationship Id="rId2" Type="http://schemas.openxmlformats.org/officeDocument/2006/relationships/notesSlide" Target="../notesSlides/notesSlide19.xml"/><Relationship Id="rId1" Type="http://schemas.openxmlformats.org/officeDocument/2006/relationships/slideLayout" Target="../slideLayouts/slideLayout52.xml"/><Relationship Id="rId6" Type="http://schemas.openxmlformats.org/officeDocument/2006/relationships/image" Target="../media/image94.png"/><Relationship Id="rId5" Type="http://schemas.openxmlformats.org/officeDocument/2006/relationships/image" Target="../media/image93.png"/><Relationship Id="rId10" Type="http://schemas.openxmlformats.org/officeDocument/2006/relationships/image" Target="../media/image98.png"/><Relationship Id="rId4" Type="http://schemas.openxmlformats.org/officeDocument/2006/relationships/image" Target="../media/image92.png"/><Relationship Id="rId9" Type="http://schemas.openxmlformats.org/officeDocument/2006/relationships/image" Target="../media/image9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3.xml"/></Relationships>
</file>

<file path=ppt/slides/_rels/slide20.xml.rels><?xml version="1.0" encoding="UTF-8" standalone="yes"?>
<Relationships xmlns="http://schemas.openxmlformats.org/package/2006/relationships"><Relationship Id="rId13" Type="http://schemas.openxmlformats.org/officeDocument/2006/relationships/image" Target="../media/image940.png"/><Relationship Id="rId8" Type="http://schemas.openxmlformats.org/officeDocument/2006/relationships/image" Target="../media/image890.png"/><Relationship Id="rId3" Type="http://schemas.openxmlformats.org/officeDocument/2006/relationships/image" Target="../media/image99.png"/><Relationship Id="rId7" Type="http://schemas.openxmlformats.org/officeDocument/2006/relationships/image" Target="../media/image990.png"/><Relationship Id="rId12" Type="http://schemas.openxmlformats.org/officeDocument/2006/relationships/image" Target="../media/image930.png"/><Relationship Id="rId2" Type="http://schemas.openxmlformats.org/officeDocument/2006/relationships/notesSlide" Target="../notesSlides/notesSlide20.xml"/><Relationship Id="rId1" Type="http://schemas.openxmlformats.org/officeDocument/2006/relationships/slideLayout" Target="../slideLayouts/slideLayout126.xml"/><Relationship Id="rId6" Type="http://schemas.openxmlformats.org/officeDocument/2006/relationships/image" Target="../media/image102.png"/><Relationship Id="rId11" Type="http://schemas.openxmlformats.org/officeDocument/2006/relationships/image" Target="../media/image920.png"/><Relationship Id="rId5" Type="http://schemas.openxmlformats.org/officeDocument/2006/relationships/image" Target="../media/image101.png"/><Relationship Id="rId15" Type="http://schemas.openxmlformats.org/officeDocument/2006/relationships/image" Target="../media/image105.png"/><Relationship Id="rId10" Type="http://schemas.openxmlformats.org/officeDocument/2006/relationships/image" Target="../media/image910.png"/><Relationship Id="rId4" Type="http://schemas.openxmlformats.org/officeDocument/2006/relationships/image" Target="../media/image100.png"/><Relationship Id="rId14" Type="http://schemas.openxmlformats.org/officeDocument/2006/relationships/image" Target="../media/image104.png"/><Relationship Id="rId9" Type="http://schemas.openxmlformats.org/officeDocument/2006/relationships/image" Target="../media/image900.png"/></Relationships>
</file>

<file path=ppt/slides/_rels/slide21.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106.png"/><Relationship Id="rId7" Type="http://schemas.openxmlformats.org/officeDocument/2006/relationships/image" Target="../media/image110.png"/><Relationship Id="rId2" Type="http://schemas.openxmlformats.org/officeDocument/2006/relationships/notesSlide" Target="../notesSlides/notesSlide21.xml"/><Relationship Id="rId1" Type="http://schemas.openxmlformats.org/officeDocument/2006/relationships/slideLayout" Target="../slideLayouts/slideLayout126.xml"/><Relationship Id="rId6" Type="http://schemas.openxmlformats.org/officeDocument/2006/relationships/image" Target="../media/image108.png"/><Relationship Id="rId5" Type="http://schemas.openxmlformats.org/officeDocument/2006/relationships/image" Target="../media/image107.png"/><Relationship Id="rId4" Type="http://schemas.openxmlformats.org/officeDocument/2006/relationships/image" Target="../media/image103.png"/></Relationships>
</file>

<file path=ppt/slides/_rels/slide22.xml.rels><?xml version="1.0" encoding="UTF-8" standalone="yes"?>
<Relationships xmlns="http://schemas.openxmlformats.org/package/2006/relationships"><Relationship Id="rId8" Type="http://schemas.openxmlformats.org/officeDocument/2006/relationships/image" Target="../media/image116.png"/><Relationship Id="rId3" Type="http://schemas.openxmlformats.org/officeDocument/2006/relationships/image" Target="../media/image1110.png"/><Relationship Id="rId7" Type="http://schemas.openxmlformats.org/officeDocument/2006/relationships/image" Target="../media/image115.png"/><Relationship Id="rId12" Type="http://schemas.openxmlformats.org/officeDocument/2006/relationships/image" Target="../media/image120.png"/><Relationship Id="rId2" Type="http://schemas.openxmlformats.org/officeDocument/2006/relationships/notesSlide" Target="../notesSlides/notesSlide22.xml"/><Relationship Id="rId1" Type="http://schemas.openxmlformats.org/officeDocument/2006/relationships/slideLayout" Target="../slideLayouts/slideLayout126.xml"/><Relationship Id="rId6" Type="http://schemas.openxmlformats.org/officeDocument/2006/relationships/image" Target="../media/image114.png"/><Relationship Id="rId11" Type="http://schemas.openxmlformats.org/officeDocument/2006/relationships/image" Target="../media/image119.png"/><Relationship Id="rId5" Type="http://schemas.openxmlformats.org/officeDocument/2006/relationships/image" Target="../media/image113.png"/><Relationship Id="rId10" Type="http://schemas.openxmlformats.org/officeDocument/2006/relationships/image" Target="../media/image118.png"/><Relationship Id="rId4" Type="http://schemas.openxmlformats.org/officeDocument/2006/relationships/image" Target="../media/image112.png"/><Relationship Id="rId9" Type="http://schemas.openxmlformats.org/officeDocument/2006/relationships/image" Target="../media/image109.png"/></Relationships>
</file>

<file path=ppt/slides/_rels/slide23.xml.rels><?xml version="1.0" encoding="UTF-8" standalone="yes"?>
<Relationships xmlns="http://schemas.openxmlformats.org/package/2006/relationships"><Relationship Id="rId8" Type="http://schemas.openxmlformats.org/officeDocument/2006/relationships/image" Target="../media/image126.png"/><Relationship Id="rId3" Type="http://schemas.openxmlformats.org/officeDocument/2006/relationships/image" Target="../media/image104.emf"/><Relationship Id="rId7" Type="http://schemas.openxmlformats.org/officeDocument/2006/relationships/image" Target="../media/image106.emf"/><Relationship Id="rId2" Type="http://schemas.openxmlformats.org/officeDocument/2006/relationships/notesSlide" Target="../notesSlides/notesSlide23.xml"/><Relationship Id="rId1" Type="http://schemas.openxmlformats.org/officeDocument/2006/relationships/slideLayout" Target="../slideLayouts/slideLayout126.xml"/><Relationship Id="rId6" Type="http://schemas.openxmlformats.org/officeDocument/2006/relationships/image" Target="../media/image105.emf"/><Relationship Id="rId5" Type="http://schemas.openxmlformats.org/officeDocument/2006/relationships/image" Target="../media/image123.png"/><Relationship Id="rId4" Type="http://schemas.openxmlformats.org/officeDocument/2006/relationships/image" Target="../media/image12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2.wmf"/><Relationship Id="rId7" Type="http://schemas.openxmlformats.org/officeDocument/2006/relationships/image" Target="../media/image129.png"/><Relationship Id="rId2" Type="http://schemas.openxmlformats.org/officeDocument/2006/relationships/notesSlide" Target="../notesSlides/notesSlide25.xml"/><Relationship Id="rId1" Type="http://schemas.openxmlformats.org/officeDocument/2006/relationships/slideLayout" Target="../slideLayouts/slideLayout17.xml"/><Relationship Id="rId6" Type="http://schemas.openxmlformats.org/officeDocument/2006/relationships/image" Target="../media/image128.png"/><Relationship Id="rId5" Type="http://schemas.openxmlformats.org/officeDocument/2006/relationships/image" Target="../media/image127.png"/><Relationship Id="rId4" Type="http://schemas.openxmlformats.org/officeDocument/2006/relationships/image" Target="../media/image1100.png"/><Relationship Id="rId9" Type="http://schemas.openxmlformats.org/officeDocument/2006/relationships/image" Target="../media/image131.png"/></Relationships>
</file>

<file path=ppt/slides/_rels/slide26.xml.rels><?xml version="1.0" encoding="UTF-8" standalone="yes"?>
<Relationships xmlns="http://schemas.openxmlformats.org/package/2006/relationships"><Relationship Id="rId3" Type="http://schemas.openxmlformats.org/officeDocument/2006/relationships/image" Target="../media/image1160.png"/><Relationship Id="rId2" Type="http://schemas.openxmlformats.org/officeDocument/2006/relationships/notesSlide" Target="../notesSlides/notesSlide26.xml"/><Relationship Id="rId1" Type="http://schemas.openxmlformats.org/officeDocument/2006/relationships/slideLayout" Target="../slideLayouts/slideLayout17.xml"/><Relationship Id="rId6" Type="http://schemas.openxmlformats.org/officeDocument/2006/relationships/image" Target="../media/image1190.png"/><Relationship Id="rId5" Type="http://schemas.openxmlformats.org/officeDocument/2006/relationships/image" Target="../media/image108.emf"/><Relationship Id="rId4" Type="http://schemas.openxmlformats.org/officeDocument/2006/relationships/image" Target="../media/image107.emf"/></Relationships>
</file>

<file path=ppt/slides/_rels/slide27.xml.rels><?xml version="1.0" encoding="UTF-8" standalone="yes"?>
<Relationships xmlns="http://schemas.openxmlformats.org/package/2006/relationships"><Relationship Id="rId8" Type="http://schemas.openxmlformats.org/officeDocument/2006/relationships/image" Target="../media/image139.png"/><Relationship Id="rId3" Type="http://schemas.openxmlformats.org/officeDocument/2006/relationships/image" Target="../media/image109.emf"/><Relationship Id="rId7" Type="http://schemas.openxmlformats.org/officeDocument/2006/relationships/image" Target="../media/image138.png"/><Relationship Id="rId2" Type="http://schemas.openxmlformats.org/officeDocument/2006/relationships/notesSlide" Target="../notesSlides/notesSlide27.xml"/><Relationship Id="rId1" Type="http://schemas.openxmlformats.org/officeDocument/2006/relationships/slideLayout" Target="../slideLayouts/slideLayout17.xml"/><Relationship Id="rId6" Type="http://schemas.openxmlformats.org/officeDocument/2006/relationships/image" Target="../media/image137.png"/><Relationship Id="rId5" Type="http://schemas.openxmlformats.org/officeDocument/2006/relationships/image" Target="../media/image136.png"/><Relationship Id="rId4" Type="http://schemas.openxmlformats.org/officeDocument/2006/relationships/image" Target="../media/image135.png"/></Relationships>
</file>

<file path=ppt/slides/_rels/slide28.xml.rels><?xml version="1.0" encoding="UTF-8" standalone="yes"?>
<Relationships xmlns="http://schemas.openxmlformats.org/package/2006/relationships"><Relationship Id="rId8" Type="http://schemas.openxmlformats.org/officeDocument/2006/relationships/image" Target="../media/image1300.png"/><Relationship Id="rId3" Type="http://schemas.openxmlformats.org/officeDocument/2006/relationships/image" Target="../media/image1260.png"/><Relationship Id="rId7" Type="http://schemas.openxmlformats.org/officeDocument/2006/relationships/image" Target="../media/image1290.png"/><Relationship Id="rId2" Type="http://schemas.openxmlformats.org/officeDocument/2006/relationships/notesSlide" Target="../notesSlides/notesSlide28.xml"/><Relationship Id="rId1" Type="http://schemas.openxmlformats.org/officeDocument/2006/relationships/slideLayout" Target="../slideLayouts/slideLayout17.xml"/><Relationship Id="rId6" Type="http://schemas.openxmlformats.org/officeDocument/2006/relationships/image" Target="../media/image1280.png"/><Relationship Id="rId5" Type="http://schemas.openxmlformats.org/officeDocument/2006/relationships/image" Target="../media/image2.wmf"/><Relationship Id="rId4" Type="http://schemas.openxmlformats.org/officeDocument/2006/relationships/image" Target="../media/image1270.png"/><Relationship Id="rId9" Type="http://schemas.openxmlformats.org/officeDocument/2006/relationships/image" Target="../media/image117.png"/></Relationships>
</file>

<file path=ppt/slides/_rels/slide29.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image" Target="../media/image1.png"/><Relationship Id="rId7" Type="http://schemas.openxmlformats.org/officeDocument/2006/relationships/image" Target="../media/image133.png"/><Relationship Id="rId2" Type="http://schemas.openxmlformats.org/officeDocument/2006/relationships/notesSlide" Target="../notesSlides/notesSlide29.xml"/><Relationship Id="rId1" Type="http://schemas.openxmlformats.org/officeDocument/2006/relationships/slideLayout" Target="../slideLayouts/slideLayout17.xml"/><Relationship Id="rId6" Type="http://schemas.openxmlformats.org/officeDocument/2006/relationships/image" Target="../media/image132.png"/><Relationship Id="rId4" Type="http://schemas.openxmlformats.org/officeDocument/2006/relationships/image" Target="../media/image2.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8" Type="http://schemas.openxmlformats.org/officeDocument/2006/relationships/image" Target="../media/image123.wmf"/><Relationship Id="rId13" Type="http://schemas.openxmlformats.org/officeDocument/2006/relationships/image" Target="../media/image29.wmf"/><Relationship Id="rId18" Type="http://schemas.openxmlformats.org/officeDocument/2006/relationships/oleObject" Target="../embeddings/oleObject88.bin"/><Relationship Id="rId3" Type="http://schemas.openxmlformats.org/officeDocument/2006/relationships/notesSlide" Target="../notesSlides/notesSlide31.xml"/><Relationship Id="rId21" Type="http://schemas.openxmlformats.org/officeDocument/2006/relationships/image" Target="../media/image121.wmf"/><Relationship Id="rId7" Type="http://schemas.openxmlformats.org/officeDocument/2006/relationships/image" Target="../media/image119.wmf"/><Relationship Id="rId12" Type="http://schemas.openxmlformats.org/officeDocument/2006/relationships/oleObject" Target="../embeddings/oleObject85.bin"/><Relationship Id="rId17" Type="http://schemas.openxmlformats.org/officeDocument/2006/relationships/image" Target="../media/image31.wmf"/><Relationship Id="rId2" Type="http://schemas.openxmlformats.org/officeDocument/2006/relationships/slideLayout" Target="../slideLayouts/slideLayout17.xml"/><Relationship Id="rId16" Type="http://schemas.openxmlformats.org/officeDocument/2006/relationships/oleObject" Target="../embeddings/oleObject87.bin"/><Relationship Id="rId20" Type="http://schemas.openxmlformats.org/officeDocument/2006/relationships/oleObject" Target="../embeddings/oleObject89.bin"/><Relationship Id="rId1" Type="http://schemas.openxmlformats.org/officeDocument/2006/relationships/vmlDrawing" Target="../drawings/vmlDrawing8.vml"/><Relationship Id="rId6" Type="http://schemas.openxmlformats.org/officeDocument/2006/relationships/oleObject" Target="../embeddings/oleObject83.bin"/><Relationship Id="rId11" Type="http://schemas.openxmlformats.org/officeDocument/2006/relationships/image" Target="../media/image120.wmf"/><Relationship Id="rId5" Type="http://schemas.openxmlformats.org/officeDocument/2006/relationships/image" Target="../media/image118.wmf"/><Relationship Id="rId15" Type="http://schemas.openxmlformats.org/officeDocument/2006/relationships/image" Target="../media/image30.wmf"/><Relationship Id="rId23" Type="http://schemas.openxmlformats.org/officeDocument/2006/relationships/image" Target="../media/image122.wmf"/><Relationship Id="rId10" Type="http://schemas.openxmlformats.org/officeDocument/2006/relationships/oleObject" Target="../embeddings/oleObject84.bin"/><Relationship Id="rId19" Type="http://schemas.openxmlformats.org/officeDocument/2006/relationships/image" Target="../media/image32.wmf"/><Relationship Id="rId4" Type="http://schemas.openxmlformats.org/officeDocument/2006/relationships/oleObject" Target="../embeddings/oleObject82.bin"/><Relationship Id="rId9" Type="http://schemas.openxmlformats.org/officeDocument/2006/relationships/image" Target="../media/image124.png"/><Relationship Id="rId14" Type="http://schemas.openxmlformats.org/officeDocument/2006/relationships/oleObject" Target="../embeddings/oleObject86.bin"/><Relationship Id="rId22" Type="http://schemas.openxmlformats.org/officeDocument/2006/relationships/oleObject" Target="../embeddings/oleObject90.bin"/></Relationships>
</file>

<file path=ppt/slides/_rels/slide32.xml.rels><?xml version="1.0" encoding="UTF-8" standalone="yes"?>
<Relationships xmlns="http://schemas.openxmlformats.org/package/2006/relationships"><Relationship Id="rId8" Type="http://schemas.openxmlformats.org/officeDocument/2006/relationships/image" Target="../media/image2.wmf"/><Relationship Id="rId13" Type="http://schemas.openxmlformats.org/officeDocument/2006/relationships/oleObject" Target="../embeddings/oleObject95.bin"/><Relationship Id="rId18" Type="http://schemas.openxmlformats.org/officeDocument/2006/relationships/image" Target="../media/image131.wmf"/><Relationship Id="rId3" Type="http://schemas.openxmlformats.org/officeDocument/2006/relationships/notesSlide" Target="../notesSlides/notesSlide32.xml"/><Relationship Id="rId21" Type="http://schemas.openxmlformats.org/officeDocument/2006/relationships/oleObject" Target="../embeddings/oleObject99.bin"/><Relationship Id="rId7" Type="http://schemas.openxmlformats.org/officeDocument/2006/relationships/image" Target="../media/image126.wmf"/><Relationship Id="rId12" Type="http://schemas.openxmlformats.org/officeDocument/2006/relationships/image" Target="../media/image128.wmf"/><Relationship Id="rId17" Type="http://schemas.openxmlformats.org/officeDocument/2006/relationships/oleObject" Target="../embeddings/oleObject97.bin"/><Relationship Id="rId2" Type="http://schemas.openxmlformats.org/officeDocument/2006/relationships/slideLayout" Target="../slideLayouts/slideLayout21.xml"/><Relationship Id="rId16" Type="http://schemas.openxmlformats.org/officeDocument/2006/relationships/image" Target="../media/image130.wmf"/><Relationship Id="rId20" Type="http://schemas.openxmlformats.org/officeDocument/2006/relationships/image" Target="../media/image132.wmf"/><Relationship Id="rId1" Type="http://schemas.openxmlformats.org/officeDocument/2006/relationships/vmlDrawing" Target="../drawings/vmlDrawing9.vml"/><Relationship Id="rId6" Type="http://schemas.openxmlformats.org/officeDocument/2006/relationships/oleObject" Target="../embeddings/oleObject92.bin"/><Relationship Id="rId11" Type="http://schemas.openxmlformats.org/officeDocument/2006/relationships/oleObject" Target="../embeddings/oleObject94.bin"/><Relationship Id="rId5" Type="http://schemas.openxmlformats.org/officeDocument/2006/relationships/image" Target="../media/image125.wmf"/><Relationship Id="rId15" Type="http://schemas.openxmlformats.org/officeDocument/2006/relationships/oleObject" Target="../embeddings/oleObject96.bin"/><Relationship Id="rId10" Type="http://schemas.openxmlformats.org/officeDocument/2006/relationships/image" Target="../media/image127.wmf"/><Relationship Id="rId19" Type="http://schemas.openxmlformats.org/officeDocument/2006/relationships/oleObject" Target="../embeddings/oleObject98.bin"/><Relationship Id="rId4" Type="http://schemas.openxmlformats.org/officeDocument/2006/relationships/oleObject" Target="../embeddings/oleObject91.bin"/><Relationship Id="rId9" Type="http://schemas.openxmlformats.org/officeDocument/2006/relationships/oleObject" Target="../embeddings/oleObject93.bin"/><Relationship Id="rId14" Type="http://schemas.openxmlformats.org/officeDocument/2006/relationships/image" Target="../media/image129.wmf"/><Relationship Id="rId22" Type="http://schemas.openxmlformats.org/officeDocument/2006/relationships/image" Target="../media/image133.wmf"/></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17.xml"/><Relationship Id="rId4" Type="http://schemas.openxmlformats.org/officeDocument/2006/relationships/image" Target="../media/image13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1.xml"/><Relationship Id="rId5" Type="http://schemas.openxmlformats.org/officeDocument/2006/relationships/image" Target="../media/image7.pn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4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2.wmf"/><Relationship Id="rId3" Type="http://schemas.openxmlformats.org/officeDocument/2006/relationships/notesSlide" Target="../notesSlides/notesSlide6.xml"/><Relationship Id="rId7" Type="http://schemas.openxmlformats.org/officeDocument/2006/relationships/image" Target="../media/image9.wmf"/><Relationship Id="rId12" Type="http://schemas.openxmlformats.org/officeDocument/2006/relationships/oleObject" Target="../embeddings/oleObject5.bin"/><Relationship Id="rId2" Type="http://schemas.openxmlformats.org/officeDocument/2006/relationships/slideLayout" Target="../slideLayouts/slideLayout78.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1.wmf"/><Relationship Id="rId5" Type="http://schemas.openxmlformats.org/officeDocument/2006/relationships/image" Target="../media/image8.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0.wmf"/></Relationships>
</file>

<file path=ppt/slides/_rels/slide7.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notesSlide" Target="../notesSlides/notesSlide7.xml"/><Relationship Id="rId7" Type="http://schemas.openxmlformats.org/officeDocument/2006/relationships/image" Target="../media/image17.png"/><Relationship Id="rId2" Type="http://schemas.openxmlformats.org/officeDocument/2006/relationships/slideLayout" Target="../slideLayouts/slideLayout65.xml"/><Relationship Id="rId1" Type="http://schemas.openxmlformats.org/officeDocument/2006/relationships/tags" Target="../tags/tag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6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23.png"/><Relationship Id="rId7" Type="http://schemas.openxmlformats.org/officeDocument/2006/relationships/image" Target="../media/image52.png"/><Relationship Id="rId2" Type="http://schemas.openxmlformats.org/officeDocument/2006/relationships/notesSlide" Target="../notesSlides/notesSlide9.xml"/><Relationship Id="rId1" Type="http://schemas.openxmlformats.org/officeDocument/2006/relationships/slideLayout" Target="../slideLayouts/slideLayout6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NULL"/><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pPr>
              <a:defRPr/>
            </a:pPr>
            <a:fld id="{A3FC82A0-3B35-4A22-BE83-378ED187EA05}" type="slidenum">
              <a:rPr lang="en-US" altLang="zh-CN"/>
              <a:pPr>
                <a:defRPr/>
              </a:pPr>
              <a:t>1</a:t>
            </a:fld>
            <a:endParaRPr lang="en-US" altLang="zh-CN" dirty="0"/>
          </a:p>
        </p:txBody>
      </p:sp>
      <p:sp>
        <p:nvSpPr>
          <p:cNvPr id="15363" name="AutoShape 2"/>
          <p:cNvSpPr>
            <a:spLocks noChangeArrowheads="1"/>
          </p:cNvSpPr>
          <p:nvPr/>
        </p:nvSpPr>
        <p:spPr bwMode="auto">
          <a:xfrm>
            <a:off x="616285" y="855865"/>
            <a:ext cx="7591860" cy="883557"/>
          </a:xfrm>
          <a:prstGeom prst="roundRect">
            <a:avLst>
              <a:gd name="adj" fmla="val 16667"/>
            </a:avLst>
          </a:pr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zh-CN" sz="2800" b="0" dirty="0" smtClean="0">
                <a:solidFill>
                  <a:srgbClr val="0000CC"/>
                </a:solidFill>
                <a:latin typeface="Tahoma" pitchFamily="34" charset="0"/>
                <a:ea typeface="宋体" pitchFamily="2" charset="-122"/>
              </a:rPr>
              <a:t>Frustrated superconductivity and </a:t>
            </a:r>
            <a:r>
              <a:rPr lang="en-US" altLang="zh-CN" sz="2800" b="0" dirty="0" err="1" smtClean="0">
                <a:solidFill>
                  <a:srgbClr val="0000CC"/>
                </a:solidFill>
                <a:latin typeface="Tahoma" pitchFamily="34" charset="0"/>
                <a:ea typeface="宋体" pitchFamily="2" charset="-122"/>
              </a:rPr>
              <a:t>superfluidity</a:t>
            </a:r>
            <a:endParaRPr lang="en-US" altLang="zh-CN" sz="2800" b="0" dirty="0" smtClean="0">
              <a:solidFill>
                <a:srgbClr val="0000CC"/>
              </a:solidFill>
              <a:latin typeface="Tahoma" pitchFamily="34" charset="0"/>
              <a:ea typeface="宋体" pitchFamily="2" charset="-122"/>
            </a:endParaRPr>
          </a:p>
        </p:txBody>
      </p:sp>
      <p:sp>
        <p:nvSpPr>
          <p:cNvPr id="15364" name="Text Box 3"/>
          <p:cNvSpPr txBox="1">
            <a:spLocks noChangeArrowheads="1"/>
          </p:cNvSpPr>
          <p:nvPr/>
        </p:nvSpPr>
        <p:spPr bwMode="auto">
          <a:xfrm>
            <a:off x="1269170" y="2122175"/>
            <a:ext cx="5943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kumimoji="1" lang="en-US" altLang="ja-JP" sz="2400" b="0" dirty="0" err="1">
                <a:latin typeface="Tahoma" pitchFamily="34" charset="0"/>
                <a:ea typeface="MS PGothic" pitchFamily="34" charset="-128"/>
              </a:rPr>
              <a:t>Congjun</a:t>
            </a:r>
            <a:r>
              <a:rPr kumimoji="1" lang="en-US" altLang="ja-JP" sz="2400" b="0" dirty="0">
                <a:latin typeface="Tahoma" pitchFamily="34" charset="0"/>
                <a:ea typeface="MS PGothic" pitchFamily="34" charset="-128"/>
              </a:rPr>
              <a:t> </a:t>
            </a:r>
            <a:r>
              <a:rPr kumimoji="1" lang="en-US" altLang="ja-JP" sz="2400" b="0" dirty="0" smtClean="0">
                <a:latin typeface="Tahoma" pitchFamily="34" charset="0"/>
                <a:ea typeface="MS PGothic" pitchFamily="34" charset="-128"/>
              </a:rPr>
              <a:t>Wu  </a:t>
            </a:r>
            <a:endParaRPr kumimoji="1" lang="en-US" altLang="ja-JP" sz="2400" b="0" dirty="0">
              <a:latin typeface="Tahoma" pitchFamily="34" charset="0"/>
              <a:ea typeface="MS PGothic" pitchFamily="34" charset="-128"/>
            </a:endParaRPr>
          </a:p>
        </p:txBody>
      </p:sp>
      <p:sp>
        <p:nvSpPr>
          <p:cNvPr id="9" name="Text Box 7"/>
          <p:cNvSpPr txBox="1">
            <a:spLocks noChangeArrowheads="1"/>
          </p:cNvSpPr>
          <p:nvPr/>
        </p:nvSpPr>
        <p:spPr bwMode="auto">
          <a:xfrm>
            <a:off x="616285" y="6152842"/>
            <a:ext cx="7377977" cy="430887"/>
          </a:xfrm>
          <a:prstGeom prst="rect">
            <a:avLst/>
          </a:prstGeom>
          <a:noFill/>
          <a:ln w="9525">
            <a:noFill/>
            <a:miter lim="800000"/>
            <a:headEnd/>
            <a:tailEnd/>
          </a:ln>
        </p:spPr>
        <p:txBody>
          <a:bodyPr wrap="square">
            <a:spAutoFit/>
          </a:bodyPr>
          <a:lstStyle/>
          <a:p>
            <a:pPr algn="r"/>
            <a:r>
              <a:rPr lang="en-US" altLang="zh-CN" b="0" dirty="0" smtClean="0"/>
              <a:t>WTQI </a:t>
            </a:r>
            <a:r>
              <a:rPr lang="en-US" altLang="zh-CN" b="0" dirty="0" smtClean="0"/>
              <a:t>workshop</a:t>
            </a:r>
            <a:r>
              <a:rPr lang="en-US" altLang="zh-CN" b="0" dirty="0" smtClean="0"/>
              <a:t>, </a:t>
            </a:r>
            <a:r>
              <a:rPr lang="en-US" altLang="zh-CN" b="0" dirty="0" smtClean="0"/>
              <a:t>Shanghai Tech</a:t>
            </a:r>
            <a:r>
              <a:rPr lang="en-US" altLang="zh-CN" b="0" dirty="0" smtClean="0"/>
              <a:t>, 12/15/2022 </a:t>
            </a:r>
            <a:endParaRPr lang="en-US" altLang="zh-CN" sz="1600" b="0" kern="0" dirty="0">
              <a:solidFill>
                <a:sysClr val="windowText" lastClr="000000"/>
              </a:solidFill>
            </a:endParaRPr>
          </a:p>
        </p:txBody>
      </p:sp>
      <p:sp>
        <p:nvSpPr>
          <p:cNvPr id="37" name="Text Box 4"/>
          <p:cNvSpPr txBox="1">
            <a:spLocks noChangeArrowheads="1"/>
          </p:cNvSpPr>
          <p:nvPr/>
        </p:nvSpPr>
        <p:spPr bwMode="auto">
          <a:xfrm>
            <a:off x="890567" y="2963486"/>
            <a:ext cx="71969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US" altLang="zh-CN" sz="2000" b="0" dirty="0" smtClean="0">
                <a:latin typeface="Tahoma" pitchFamily="34" charset="0"/>
                <a:ea typeface="宋体" pitchFamily="2" charset="-122"/>
              </a:rPr>
              <a:t>Department of Physics, School of Science, Westlake University</a:t>
            </a:r>
            <a:endParaRPr lang="en-US" altLang="zh-CN" sz="2000" b="0" dirty="0">
              <a:latin typeface="Tahoma" pitchFamily="34" charset="0"/>
              <a:ea typeface="宋体" pitchFamily="2" charset="-122"/>
            </a:endParaRPr>
          </a:p>
        </p:txBody>
      </p:sp>
      <p:pic>
        <p:nvPicPr>
          <p:cNvPr id="7" name="Picture 9"/>
          <p:cNvPicPr>
            <a:picLocks noChangeAspect="1" noChangeArrowheads="1"/>
          </p:cNvPicPr>
          <p:nvPr/>
        </p:nvPicPr>
        <p:blipFill rotWithShape="1">
          <a:blip r:embed="rId3">
            <a:extLst>
              <a:ext uri="{28A0092B-C50C-407E-A947-70E740481C1C}">
                <a14:useLocalDpi xmlns:a14="http://schemas.microsoft.com/office/drawing/2010/main" val="0"/>
              </a:ext>
            </a:extLst>
          </a:blip>
          <a:srcRect t="2858" r="38127"/>
          <a:stretch/>
        </p:blipFill>
        <p:spPr bwMode="auto">
          <a:xfrm>
            <a:off x="551926" y="3717923"/>
            <a:ext cx="2361175" cy="214491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10" name="组合 9">
            <a:extLst>
              <a:ext uri="{FF2B5EF4-FFF2-40B4-BE49-F238E27FC236}">
                <a16:creationId xmlns:a16="http://schemas.microsoft.com/office/drawing/2014/main" id="{F6F76B5F-5C59-C747-D794-929A905BDC18}"/>
              </a:ext>
            </a:extLst>
          </p:cNvPr>
          <p:cNvGrpSpPr/>
          <p:nvPr/>
        </p:nvGrpSpPr>
        <p:grpSpPr>
          <a:xfrm>
            <a:off x="3544343" y="3960049"/>
            <a:ext cx="1694408" cy="1472961"/>
            <a:chOff x="2854715" y="1910427"/>
            <a:chExt cx="4625247" cy="3904901"/>
          </a:xfrm>
        </p:grpSpPr>
        <p:cxnSp>
          <p:nvCxnSpPr>
            <p:cNvPr id="11" name="直接连接符 10">
              <a:extLst>
                <a:ext uri="{FF2B5EF4-FFF2-40B4-BE49-F238E27FC236}">
                  <a16:creationId xmlns:a16="http://schemas.microsoft.com/office/drawing/2014/main" id="{0C6FA3F9-56EF-405F-82C5-7614CE4321C9}"/>
                </a:ext>
              </a:extLst>
            </p:cNvPr>
            <p:cNvCxnSpPr>
              <a:cxnSpLocks/>
            </p:cNvCxnSpPr>
            <p:nvPr/>
          </p:nvCxnSpPr>
          <p:spPr>
            <a:xfrm rot="9000000">
              <a:off x="2854721" y="3212060"/>
              <a:ext cx="86775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7BD5A55F-6911-4DC7-95D9-0FCC622FAE35}"/>
                </a:ext>
              </a:extLst>
            </p:cNvPr>
            <p:cNvCxnSpPr>
              <a:cxnSpLocks/>
            </p:cNvCxnSpPr>
            <p:nvPr/>
          </p:nvCxnSpPr>
          <p:spPr>
            <a:xfrm rot="16200000">
              <a:off x="3230470" y="2561243"/>
              <a:ext cx="867755"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C0AC7914-1E6D-43CD-B791-21ADDDFA2796}"/>
                </a:ext>
              </a:extLst>
            </p:cNvPr>
            <p:cNvCxnSpPr>
              <a:cxnSpLocks/>
            </p:cNvCxnSpPr>
            <p:nvPr/>
          </p:nvCxnSpPr>
          <p:spPr>
            <a:xfrm rot="16200000">
              <a:off x="2478971" y="3862876"/>
              <a:ext cx="86775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1E1BF6F-FEEB-476C-8AB1-255E7F7430CA}"/>
                </a:ext>
              </a:extLst>
            </p:cNvPr>
            <p:cNvCxnSpPr>
              <a:cxnSpLocks/>
            </p:cNvCxnSpPr>
            <p:nvPr/>
          </p:nvCxnSpPr>
          <p:spPr>
            <a:xfrm rot="9000000">
              <a:off x="3606216" y="1910427"/>
              <a:ext cx="86775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C26F4EF4-3BD8-4446-8F70-E9A780047B33}"/>
                </a:ext>
              </a:extLst>
            </p:cNvPr>
            <p:cNvCxnSpPr>
              <a:cxnSpLocks/>
            </p:cNvCxnSpPr>
            <p:nvPr/>
          </p:nvCxnSpPr>
          <p:spPr>
            <a:xfrm rot="1800000">
              <a:off x="3606217" y="3212060"/>
              <a:ext cx="86775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117E7A66-DF58-EC09-19ED-331EDEECBE57}"/>
                </a:ext>
              </a:extLst>
            </p:cNvPr>
            <p:cNvCxnSpPr>
              <a:cxnSpLocks/>
            </p:cNvCxnSpPr>
            <p:nvPr/>
          </p:nvCxnSpPr>
          <p:spPr>
            <a:xfrm rot="16200000">
              <a:off x="4733464" y="2561244"/>
              <a:ext cx="86775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8C4FBE91-AA4E-3D14-8C93-52FBFFB2B4C5}"/>
                </a:ext>
              </a:extLst>
            </p:cNvPr>
            <p:cNvCxnSpPr>
              <a:cxnSpLocks/>
            </p:cNvCxnSpPr>
            <p:nvPr/>
          </p:nvCxnSpPr>
          <p:spPr>
            <a:xfrm rot="1800000">
              <a:off x="5109213" y="3212061"/>
              <a:ext cx="867755"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801E062A-CEB2-6B3C-8032-357827BBCA9E}"/>
                </a:ext>
              </a:extLst>
            </p:cNvPr>
            <p:cNvCxnSpPr>
              <a:cxnSpLocks/>
            </p:cNvCxnSpPr>
            <p:nvPr/>
          </p:nvCxnSpPr>
          <p:spPr>
            <a:xfrm rot="9000000">
              <a:off x="5860711" y="3212061"/>
              <a:ext cx="86775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03A4078B-73FA-29BB-312B-658ED84F35DA}"/>
                </a:ext>
              </a:extLst>
            </p:cNvPr>
            <p:cNvCxnSpPr>
              <a:cxnSpLocks/>
            </p:cNvCxnSpPr>
            <p:nvPr/>
          </p:nvCxnSpPr>
          <p:spPr>
            <a:xfrm rot="16200000">
              <a:off x="6236460" y="2561244"/>
              <a:ext cx="867755"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6907071D-AC29-76FD-1863-76BBE2EB84C9}"/>
                </a:ext>
              </a:extLst>
            </p:cNvPr>
            <p:cNvCxnSpPr>
              <a:cxnSpLocks/>
            </p:cNvCxnSpPr>
            <p:nvPr/>
          </p:nvCxnSpPr>
          <p:spPr>
            <a:xfrm rot="9000000">
              <a:off x="5109212" y="1910427"/>
              <a:ext cx="867755"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B18677FC-0EAD-FCAE-7359-30C43CA960FA}"/>
                </a:ext>
              </a:extLst>
            </p:cNvPr>
            <p:cNvCxnSpPr>
              <a:cxnSpLocks/>
            </p:cNvCxnSpPr>
            <p:nvPr/>
          </p:nvCxnSpPr>
          <p:spPr>
            <a:xfrm rot="1800000">
              <a:off x="5860710" y="1910427"/>
              <a:ext cx="86775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45FCF660-349F-5D55-88F6-92E7F17C90E2}"/>
                </a:ext>
              </a:extLst>
            </p:cNvPr>
            <p:cNvCxnSpPr>
              <a:cxnSpLocks/>
            </p:cNvCxnSpPr>
            <p:nvPr/>
          </p:nvCxnSpPr>
          <p:spPr>
            <a:xfrm rot="16200000">
              <a:off x="5484961" y="3862877"/>
              <a:ext cx="86775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55EF4CCD-5EBA-9A9D-35F9-D98A00B388F9}"/>
                </a:ext>
              </a:extLst>
            </p:cNvPr>
            <p:cNvCxnSpPr>
              <a:cxnSpLocks/>
            </p:cNvCxnSpPr>
            <p:nvPr/>
          </p:nvCxnSpPr>
          <p:spPr>
            <a:xfrm rot="9000000">
              <a:off x="4357714" y="3212061"/>
              <a:ext cx="86775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38CD97D-5D3A-60C6-C9C1-7C646EEAAF60}"/>
                </a:ext>
              </a:extLst>
            </p:cNvPr>
            <p:cNvCxnSpPr>
              <a:cxnSpLocks/>
            </p:cNvCxnSpPr>
            <p:nvPr/>
          </p:nvCxnSpPr>
          <p:spPr>
            <a:xfrm rot="1800000">
              <a:off x="6612207" y="3212061"/>
              <a:ext cx="86775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D8ACBC48-44A3-C550-80BA-B7730858AD09}"/>
                </a:ext>
              </a:extLst>
            </p:cNvPr>
            <p:cNvCxnSpPr>
              <a:cxnSpLocks/>
            </p:cNvCxnSpPr>
            <p:nvPr/>
          </p:nvCxnSpPr>
          <p:spPr>
            <a:xfrm rot="1800000">
              <a:off x="4357713" y="1910428"/>
              <a:ext cx="86775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BB6203BA-1786-CFF7-F48F-9295BF27F8E0}"/>
                </a:ext>
              </a:extLst>
            </p:cNvPr>
            <p:cNvCxnSpPr>
              <a:cxnSpLocks/>
            </p:cNvCxnSpPr>
            <p:nvPr/>
          </p:nvCxnSpPr>
          <p:spPr>
            <a:xfrm rot="16200000">
              <a:off x="3230466" y="5164511"/>
              <a:ext cx="867755"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B850C5BB-47D6-A857-4B9E-C87D9F76C97D}"/>
                </a:ext>
              </a:extLst>
            </p:cNvPr>
            <p:cNvCxnSpPr>
              <a:cxnSpLocks/>
            </p:cNvCxnSpPr>
            <p:nvPr/>
          </p:nvCxnSpPr>
          <p:spPr>
            <a:xfrm rot="1800000">
              <a:off x="3606215" y="5815328"/>
              <a:ext cx="86775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76893767-C11E-1E61-262F-1FADEAF61C4B}"/>
                </a:ext>
              </a:extLst>
            </p:cNvPr>
            <p:cNvCxnSpPr>
              <a:cxnSpLocks/>
            </p:cNvCxnSpPr>
            <p:nvPr/>
          </p:nvCxnSpPr>
          <p:spPr>
            <a:xfrm rot="9000000">
              <a:off x="4357713" y="5815328"/>
              <a:ext cx="86775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C57A03CD-EE27-DF00-9FDC-6A11F1E54E7B}"/>
                </a:ext>
              </a:extLst>
            </p:cNvPr>
            <p:cNvCxnSpPr>
              <a:cxnSpLocks/>
            </p:cNvCxnSpPr>
            <p:nvPr/>
          </p:nvCxnSpPr>
          <p:spPr>
            <a:xfrm rot="16200000">
              <a:off x="4733462" y="5164511"/>
              <a:ext cx="86775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ED11F7D5-6159-3895-B254-B40E71C6A7A6}"/>
                </a:ext>
              </a:extLst>
            </p:cNvPr>
            <p:cNvCxnSpPr>
              <a:cxnSpLocks/>
            </p:cNvCxnSpPr>
            <p:nvPr/>
          </p:nvCxnSpPr>
          <p:spPr>
            <a:xfrm rot="9000000">
              <a:off x="3606214" y="4513694"/>
              <a:ext cx="86775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EEB02BBD-AE30-01FF-832D-B768ECF8D6DF}"/>
                </a:ext>
              </a:extLst>
            </p:cNvPr>
            <p:cNvCxnSpPr>
              <a:cxnSpLocks/>
            </p:cNvCxnSpPr>
            <p:nvPr/>
          </p:nvCxnSpPr>
          <p:spPr>
            <a:xfrm rot="1800000">
              <a:off x="4357712" y="4513694"/>
              <a:ext cx="86775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FD9277F5-A90A-0C7C-9F0B-391D2EF31DA5}"/>
                </a:ext>
              </a:extLst>
            </p:cNvPr>
            <p:cNvCxnSpPr>
              <a:cxnSpLocks/>
            </p:cNvCxnSpPr>
            <p:nvPr/>
          </p:nvCxnSpPr>
          <p:spPr>
            <a:xfrm rot="16200000">
              <a:off x="3981963" y="3862877"/>
              <a:ext cx="867755"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0AC8020E-A49B-2872-875E-AE7872AF800B}"/>
                </a:ext>
              </a:extLst>
            </p:cNvPr>
            <p:cNvCxnSpPr>
              <a:cxnSpLocks/>
            </p:cNvCxnSpPr>
            <p:nvPr/>
          </p:nvCxnSpPr>
          <p:spPr>
            <a:xfrm rot="9000000">
              <a:off x="5109208" y="4513695"/>
              <a:ext cx="867755"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E26B3302-208D-8E70-3976-ECB504480641}"/>
                </a:ext>
              </a:extLst>
            </p:cNvPr>
            <p:cNvCxnSpPr>
              <a:cxnSpLocks/>
            </p:cNvCxnSpPr>
            <p:nvPr/>
          </p:nvCxnSpPr>
          <p:spPr>
            <a:xfrm rot="1800000">
              <a:off x="5109209" y="5815328"/>
              <a:ext cx="867755"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1C23B307-F593-2B10-A500-13C983547928}"/>
                </a:ext>
              </a:extLst>
            </p:cNvPr>
            <p:cNvCxnSpPr>
              <a:cxnSpLocks/>
            </p:cNvCxnSpPr>
            <p:nvPr/>
          </p:nvCxnSpPr>
          <p:spPr>
            <a:xfrm rot="1800000">
              <a:off x="2854715" y="4513695"/>
              <a:ext cx="86775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7B167221-3A9C-27E8-6F99-3AB72B1B445F}"/>
                </a:ext>
              </a:extLst>
            </p:cNvPr>
            <p:cNvCxnSpPr>
              <a:cxnSpLocks/>
            </p:cNvCxnSpPr>
            <p:nvPr/>
          </p:nvCxnSpPr>
          <p:spPr>
            <a:xfrm rot="16200000">
              <a:off x="6236453" y="5164509"/>
              <a:ext cx="86775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3C77EEB7-F60C-4AA4-E8C9-DF74AF0D5FC3}"/>
                </a:ext>
              </a:extLst>
            </p:cNvPr>
            <p:cNvCxnSpPr>
              <a:cxnSpLocks/>
            </p:cNvCxnSpPr>
            <p:nvPr/>
          </p:nvCxnSpPr>
          <p:spPr>
            <a:xfrm rot="9000000">
              <a:off x="6612201" y="4513692"/>
              <a:ext cx="867755"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6D3522B7-22D5-EE48-6C8D-C03D9DD849BC}"/>
                </a:ext>
              </a:extLst>
            </p:cNvPr>
            <p:cNvCxnSpPr>
              <a:cxnSpLocks/>
            </p:cNvCxnSpPr>
            <p:nvPr/>
          </p:nvCxnSpPr>
          <p:spPr>
            <a:xfrm rot="16200000">
              <a:off x="6987950" y="3862875"/>
              <a:ext cx="86775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33ADEEB8-FCD2-3D3A-EA8A-9466591716D2}"/>
                </a:ext>
              </a:extLst>
            </p:cNvPr>
            <p:cNvCxnSpPr>
              <a:cxnSpLocks/>
            </p:cNvCxnSpPr>
            <p:nvPr/>
          </p:nvCxnSpPr>
          <p:spPr>
            <a:xfrm rot="9000000">
              <a:off x="5860703" y="5815326"/>
              <a:ext cx="86775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1F1DEE78-541C-CF63-BB5E-FC7478E7E733}"/>
                </a:ext>
              </a:extLst>
            </p:cNvPr>
            <p:cNvCxnSpPr>
              <a:cxnSpLocks/>
            </p:cNvCxnSpPr>
            <p:nvPr/>
          </p:nvCxnSpPr>
          <p:spPr>
            <a:xfrm rot="1800000">
              <a:off x="5860702" y="4513693"/>
              <a:ext cx="86775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6035020" y="3713896"/>
            <a:ext cx="2050950" cy="1846043"/>
            <a:chOff x="5148075" y="1649960"/>
            <a:chExt cx="3316313" cy="2739305"/>
          </a:xfrm>
        </p:grpSpPr>
        <p:sp>
          <p:nvSpPr>
            <p:cNvPr id="43" name="Oval 98"/>
            <p:cNvSpPr>
              <a:spLocks noChangeArrowheads="1"/>
            </p:cNvSpPr>
            <p:nvPr/>
          </p:nvSpPr>
          <p:spPr bwMode="auto">
            <a:xfrm>
              <a:off x="7030514" y="4044964"/>
              <a:ext cx="274017" cy="344301"/>
            </a:xfrm>
            <a:prstGeom prst="ellipse">
              <a:avLst/>
            </a:prstGeom>
            <a:solidFill>
              <a:schemeClr val="bg1"/>
            </a:solidFill>
            <a:ln>
              <a:noFill/>
            </a:ln>
            <a:effectLst/>
            <a:extLst>
              <a:ext uri="{91240B29-F687-4F45-9708-019B960494DF}">
                <a14:hiddenLine xmlns:a14="http://schemas.microsoft.com/office/drawing/2010/main" w="9525">
                  <a:solidFill>
                    <a:schemeClr val="accent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 name="AutoShape 99"/>
            <p:cNvSpPr>
              <a:spLocks noChangeArrowheads="1"/>
            </p:cNvSpPr>
            <p:nvPr/>
          </p:nvSpPr>
          <p:spPr bwMode="auto">
            <a:xfrm>
              <a:off x="5148075" y="1931815"/>
              <a:ext cx="1358667" cy="1174928"/>
            </a:xfrm>
            <a:prstGeom prst="triangle">
              <a:avLst>
                <a:gd name="adj" fmla="val 50000"/>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 name="AutoShape 100"/>
            <p:cNvSpPr>
              <a:spLocks noChangeArrowheads="1"/>
            </p:cNvSpPr>
            <p:nvPr/>
          </p:nvSpPr>
          <p:spPr bwMode="auto">
            <a:xfrm>
              <a:off x="6516733" y="1931815"/>
              <a:ext cx="1358667" cy="1174928"/>
            </a:xfrm>
            <a:prstGeom prst="triangle">
              <a:avLst>
                <a:gd name="adj" fmla="val 50000"/>
              </a:avLst>
            </a:prstGeom>
            <a:noFill/>
            <a:ln w="12700">
              <a:solidFill>
                <a:schemeClr val="tx1"/>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 name="AutoShape 101"/>
            <p:cNvSpPr>
              <a:spLocks noChangeArrowheads="1"/>
            </p:cNvSpPr>
            <p:nvPr/>
          </p:nvSpPr>
          <p:spPr bwMode="auto">
            <a:xfrm>
              <a:off x="5837399" y="3111047"/>
              <a:ext cx="1357240" cy="1174928"/>
            </a:xfrm>
            <a:prstGeom prst="triangle">
              <a:avLst>
                <a:gd name="adj" fmla="val 50000"/>
              </a:avLst>
            </a:prstGeom>
            <a:noFill/>
            <a:ln w="12700">
              <a:solidFill>
                <a:schemeClr val="tx1"/>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 name="Line 102"/>
            <p:cNvSpPr>
              <a:spLocks noChangeShapeType="1"/>
            </p:cNvSpPr>
            <p:nvPr/>
          </p:nvSpPr>
          <p:spPr bwMode="auto">
            <a:xfrm>
              <a:off x="5837399" y="1931815"/>
              <a:ext cx="1381502"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 name="Line 103"/>
            <p:cNvSpPr>
              <a:spLocks noChangeShapeType="1"/>
            </p:cNvSpPr>
            <p:nvPr/>
          </p:nvSpPr>
          <p:spPr bwMode="auto">
            <a:xfrm flipH="1">
              <a:off x="7218901" y="3111047"/>
              <a:ext cx="656499" cy="1180666"/>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 name="Line 104"/>
            <p:cNvSpPr>
              <a:spLocks noChangeShapeType="1"/>
            </p:cNvSpPr>
            <p:nvPr/>
          </p:nvSpPr>
          <p:spPr bwMode="auto">
            <a:xfrm>
              <a:off x="5148075" y="3111047"/>
              <a:ext cx="689324" cy="1180666"/>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50" name="组合 49"/>
            <p:cNvGrpSpPr/>
            <p:nvPr/>
          </p:nvGrpSpPr>
          <p:grpSpPr>
            <a:xfrm>
              <a:off x="5973089" y="2607500"/>
              <a:ext cx="1129453" cy="1019708"/>
              <a:chOff x="2156906" y="3293827"/>
              <a:chExt cx="840825" cy="840825"/>
            </a:xfrm>
          </p:grpSpPr>
          <p:pic>
            <p:nvPicPr>
              <p:cNvPr id="60" name="Picture 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6182" y="3308048"/>
                <a:ext cx="182273" cy="84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8130" y="3293827"/>
                <a:ext cx="182273" cy="84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 name="Oval 81"/>
            <p:cNvSpPr>
              <a:spLocks noChangeArrowheads="1"/>
            </p:cNvSpPr>
            <p:nvPr/>
          </p:nvSpPr>
          <p:spPr bwMode="auto">
            <a:xfrm>
              <a:off x="6418365" y="2641090"/>
              <a:ext cx="206375" cy="20637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52" name="组合 51"/>
            <p:cNvGrpSpPr/>
            <p:nvPr/>
          </p:nvGrpSpPr>
          <p:grpSpPr>
            <a:xfrm>
              <a:off x="7334935" y="2607500"/>
              <a:ext cx="1129453" cy="1019708"/>
              <a:chOff x="2156906" y="3293827"/>
              <a:chExt cx="840825" cy="840825"/>
            </a:xfrm>
          </p:grpSpPr>
          <p:pic>
            <p:nvPicPr>
              <p:cNvPr id="58" name="Picture 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6182" y="3308048"/>
                <a:ext cx="182273" cy="84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8130" y="3293827"/>
                <a:ext cx="182273" cy="84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3" name="Oval 81"/>
            <p:cNvSpPr>
              <a:spLocks noChangeArrowheads="1"/>
            </p:cNvSpPr>
            <p:nvPr/>
          </p:nvSpPr>
          <p:spPr bwMode="auto">
            <a:xfrm>
              <a:off x="6764010" y="2986735"/>
              <a:ext cx="206375" cy="20637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4" name="Freeform 271"/>
            <p:cNvSpPr>
              <a:spLocks/>
            </p:cNvSpPr>
            <p:nvPr/>
          </p:nvSpPr>
          <p:spPr bwMode="auto">
            <a:xfrm rot="10800000">
              <a:off x="6648795" y="2454379"/>
              <a:ext cx="1164916" cy="263521"/>
            </a:xfrm>
            <a:custGeom>
              <a:avLst/>
              <a:gdLst>
                <a:gd name="T0" fmla="*/ 0 w 544"/>
                <a:gd name="T1" fmla="*/ 0 h 181"/>
                <a:gd name="T2" fmla="*/ 2147483647 w 544"/>
                <a:gd name="T3" fmla="*/ 2147483647 h 181"/>
                <a:gd name="T4" fmla="*/ 2147483647 w 544"/>
                <a:gd name="T5" fmla="*/ 0 h 181"/>
                <a:gd name="T6" fmla="*/ 0 60000 65536"/>
                <a:gd name="T7" fmla="*/ 0 60000 65536"/>
                <a:gd name="T8" fmla="*/ 0 60000 65536"/>
                <a:gd name="T9" fmla="*/ 0 w 544"/>
                <a:gd name="T10" fmla="*/ 0 h 181"/>
                <a:gd name="T11" fmla="*/ 544 w 544"/>
                <a:gd name="T12" fmla="*/ 181 h 181"/>
              </a:gdLst>
              <a:ahLst/>
              <a:cxnLst>
                <a:cxn ang="T6">
                  <a:pos x="T0" y="T1"/>
                </a:cxn>
                <a:cxn ang="T7">
                  <a:pos x="T2" y="T3"/>
                </a:cxn>
                <a:cxn ang="T8">
                  <a:pos x="T4" y="T5"/>
                </a:cxn>
              </a:cxnLst>
              <a:rect l="T9" t="T10" r="T11" b="T12"/>
              <a:pathLst>
                <a:path w="544" h="181">
                  <a:moveTo>
                    <a:pt x="0" y="0"/>
                  </a:moveTo>
                  <a:cubicBezTo>
                    <a:pt x="90" y="90"/>
                    <a:pt x="181" y="181"/>
                    <a:pt x="272" y="181"/>
                  </a:cubicBezTo>
                  <a:cubicBezTo>
                    <a:pt x="363" y="181"/>
                    <a:pt x="453" y="90"/>
                    <a:pt x="544" y="0"/>
                  </a:cubicBezTo>
                </a:path>
              </a:pathLst>
            </a:custGeom>
            <a:noFill/>
            <a:ln w="2857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200" b="1" i="0" u="none" strike="noStrike" kern="1200" cap="none" spc="0" normalizeH="0" baseline="0" noProof="0">
                <a:ln>
                  <a:noFill/>
                </a:ln>
                <a:solidFill>
                  <a:srgbClr val="000000"/>
                </a:solidFill>
                <a:effectLst/>
                <a:uLnTx/>
                <a:uFillTx/>
                <a:latin typeface="Tahoma" pitchFamily="34" charset="0"/>
                <a:ea typeface="宋体"/>
                <a:cs typeface="+mn-cs"/>
              </a:endParaRPr>
            </a:p>
          </p:txBody>
        </p:sp>
        <p:sp>
          <p:nvSpPr>
            <p:cNvPr id="55" name="Freeform 271"/>
            <p:cNvSpPr>
              <a:spLocks/>
            </p:cNvSpPr>
            <p:nvPr/>
          </p:nvSpPr>
          <p:spPr bwMode="auto">
            <a:xfrm rot="10800000">
              <a:off x="6879225" y="2948330"/>
              <a:ext cx="692268" cy="132505"/>
            </a:xfrm>
            <a:custGeom>
              <a:avLst/>
              <a:gdLst>
                <a:gd name="T0" fmla="*/ 0 w 544"/>
                <a:gd name="T1" fmla="*/ 0 h 181"/>
                <a:gd name="T2" fmla="*/ 2147483647 w 544"/>
                <a:gd name="T3" fmla="*/ 2147483647 h 181"/>
                <a:gd name="T4" fmla="*/ 2147483647 w 544"/>
                <a:gd name="T5" fmla="*/ 0 h 181"/>
                <a:gd name="T6" fmla="*/ 0 60000 65536"/>
                <a:gd name="T7" fmla="*/ 0 60000 65536"/>
                <a:gd name="T8" fmla="*/ 0 60000 65536"/>
                <a:gd name="T9" fmla="*/ 0 w 544"/>
                <a:gd name="T10" fmla="*/ 0 h 181"/>
                <a:gd name="T11" fmla="*/ 544 w 544"/>
                <a:gd name="T12" fmla="*/ 181 h 181"/>
              </a:gdLst>
              <a:ahLst/>
              <a:cxnLst>
                <a:cxn ang="T6">
                  <a:pos x="T0" y="T1"/>
                </a:cxn>
                <a:cxn ang="T7">
                  <a:pos x="T2" y="T3"/>
                </a:cxn>
                <a:cxn ang="T8">
                  <a:pos x="T4" y="T5"/>
                </a:cxn>
              </a:cxnLst>
              <a:rect l="T9" t="T10" r="T11" b="T12"/>
              <a:pathLst>
                <a:path w="544" h="181">
                  <a:moveTo>
                    <a:pt x="0" y="0"/>
                  </a:moveTo>
                  <a:cubicBezTo>
                    <a:pt x="90" y="90"/>
                    <a:pt x="181" y="181"/>
                    <a:pt x="272" y="181"/>
                  </a:cubicBezTo>
                  <a:cubicBezTo>
                    <a:pt x="363" y="181"/>
                    <a:pt x="453" y="90"/>
                    <a:pt x="544" y="0"/>
                  </a:cubicBezTo>
                </a:path>
              </a:pathLst>
            </a:custGeom>
            <a:noFill/>
            <a:ln w="2857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200" b="1" i="0" u="none" strike="noStrike" kern="1200" cap="none" spc="0" normalizeH="0" baseline="0" noProof="0">
                <a:ln>
                  <a:noFill/>
                </a:ln>
                <a:solidFill>
                  <a:srgbClr val="000000"/>
                </a:solidFill>
                <a:effectLst/>
                <a:uLnTx/>
                <a:uFillTx/>
                <a:latin typeface="Tahoma" pitchFamily="34" charset="0"/>
                <a:ea typeface="宋体"/>
                <a:cs typeface="+mn-cs"/>
              </a:endParaRPr>
            </a:p>
          </p:txBody>
        </p:sp>
        <mc:AlternateContent xmlns:mc="http://schemas.openxmlformats.org/markup-compatibility/2006" xmlns:a14="http://schemas.microsoft.com/office/drawing/2010/main">
          <mc:Choice Requires="a14">
            <p:sp>
              <p:nvSpPr>
                <p:cNvPr id="56" name="Text Box 47"/>
                <p:cNvSpPr txBox="1">
                  <a:spLocks noChangeArrowheads="1"/>
                </p:cNvSpPr>
                <p:nvPr/>
              </p:nvSpPr>
              <p:spPr bwMode="auto">
                <a:xfrm>
                  <a:off x="6748149" y="3122312"/>
                  <a:ext cx="1068429" cy="63453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1200" cap="none" spc="0" normalizeH="0" baseline="0" noProof="0" smtClean="0">
                                <a:ln>
                                  <a:noFill/>
                                </a:ln>
                                <a:solidFill>
                                  <a:srgbClr val="0000CC"/>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smtClean="0">
                                <a:ln>
                                  <a:noFill/>
                                </a:ln>
                                <a:solidFill>
                                  <a:srgbClr val="0000CC"/>
                                </a:solidFill>
                                <a:effectLst/>
                                <a:uLnTx/>
                                <a:uFillTx/>
                                <a:latin typeface="Cambria Math" panose="02040503050406030204" pitchFamily="18" charset="0"/>
                                <a:cs typeface="+mn-cs"/>
                              </a:rPr>
                              <m:t>𝑡</m:t>
                            </m:r>
                          </m:e>
                          <m:sub>
                            <m:r>
                              <a:rPr kumimoji="0" lang="en-US" altLang="zh-CN" sz="2000" b="0" i="1" u="none" strike="noStrike" kern="1200" cap="none" spc="0" normalizeH="0" baseline="0" noProof="0">
                                <a:ln>
                                  <a:noFill/>
                                </a:ln>
                                <a:solidFill>
                                  <a:srgbClr val="0000CC"/>
                                </a:solidFill>
                                <a:effectLst/>
                                <a:uLnTx/>
                                <a:uFillTx/>
                                <a:latin typeface="Cambria Math" panose="02040503050406030204" pitchFamily="18" charset="0"/>
                                <a:cs typeface="+mn-cs"/>
                              </a:rPr>
                              <m:t>/</m:t>
                            </m:r>
                            <m:r>
                              <a:rPr kumimoji="0" lang="en-US" altLang="zh-CN" sz="2000" b="0" i="1" u="none" strike="noStrike" kern="1200" cap="none" spc="0" normalizeH="0" baseline="0" noProof="0" smtClean="0">
                                <a:ln>
                                  <a:noFill/>
                                </a:ln>
                                <a:solidFill>
                                  <a:srgbClr val="0000CC"/>
                                </a:solidFill>
                                <a:effectLst/>
                                <a:uLnTx/>
                                <a:uFillTx/>
                                <a:latin typeface="Cambria Math" panose="02040503050406030204" pitchFamily="18" charset="0"/>
                                <a:cs typeface="+mn-cs"/>
                              </a:rPr>
                              <m:t>/</m:t>
                            </m:r>
                          </m:sub>
                        </m:sSub>
                      </m:oMath>
                    </m:oMathPara>
                  </a14:m>
                  <a:endParaRPr kumimoji="0" lang="en-US" altLang="zh-CN" sz="2000" b="0" i="0" u="none" strike="noStrike" kern="1200" cap="none" spc="0" normalizeH="0" baseline="0" noProof="0" dirty="0" smtClean="0">
                    <a:ln>
                      <a:noFill/>
                    </a:ln>
                    <a:solidFill>
                      <a:srgbClr val="0000CC"/>
                    </a:solidFill>
                    <a:effectLst/>
                    <a:uLnTx/>
                    <a:uFillTx/>
                    <a:latin typeface="Tahoma" panose="020B0604030504040204" pitchFamily="34" charset="0"/>
                    <a:cs typeface="+mn-cs"/>
                  </a:endParaRPr>
                </a:p>
              </p:txBody>
            </p:sp>
          </mc:Choice>
          <mc:Fallback xmlns="">
            <p:sp>
              <p:nvSpPr>
                <p:cNvPr id="56" name="Text Box 47"/>
                <p:cNvSpPr txBox="1">
                  <a:spLocks noRot="1" noChangeAspect="1" noMove="1" noResize="1" noEditPoints="1" noAdjustHandles="1" noChangeArrowheads="1" noChangeShapeType="1" noTextEdit="1"/>
                </p:cNvSpPr>
                <p:nvPr/>
              </p:nvSpPr>
              <p:spPr bwMode="auto">
                <a:xfrm>
                  <a:off x="6748149" y="3122312"/>
                  <a:ext cx="1068429" cy="634534"/>
                </a:xfrm>
                <a:prstGeom prst="rect">
                  <a:avLst/>
                </a:prstGeom>
                <a:blipFill>
                  <a:blip r:embed="rId5"/>
                  <a:stretch>
                    <a:fillRect b="-1285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Text Box 47"/>
                <p:cNvSpPr txBox="1">
                  <a:spLocks noChangeArrowheads="1"/>
                </p:cNvSpPr>
                <p:nvPr/>
              </p:nvSpPr>
              <p:spPr bwMode="auto">
                <a:xfrm>
                  <a:off x="7373813" y="1649960"/>
                  <a:ext cx="766263" cy="59371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ctrlPr>
                          </m:sSubPr>
                          <m:e>
                            <m:r>
                              <a:rPr kumimoji="0" lang="en-US" altLang="zh-CN" sz="20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m:t>
                            </m:r>
                            <m:r>
                              <a:rPr kumimoji="0" lang="en-US" altLang="zh-CN" sz="20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𝑡</m:t>
                            </m:r>
                          </m:e>
                          <m:sub>
                            <m:r>
                              <a:rPr kumimoji="0" lang="en-US" altLang="zh-CN" sz="20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m:t>
                            </m:r>
                          </m:sub>
                        </m:sSub>
                      </m:oMath>
                    </m:oMathPara>
                  </a14:m>
                  <a:endParaRPr kumimoji="0" lang="en-US" altLang="zh-CN" sz="20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endParaRPr>
                </a:p>
              </p:txBody>
            </p:sp>
          </mc:Choice>
          <mc:Fallback xmlns="">
            <p:sp>
              <p:nvSpPr>
                <p:cNvPr id="57" name="Text Box 47"/>
                <p:cNvSpPr txBox="1">
                  <a:spLocks noRot="1" noChangeAspect="1" noMove="1" noResize="1" noEditPoints="1" noAdjustHandles="1" noChangeArrowheads="1" noChangeShapeType="1" noTextEdit="1"/>
                </p:cNvSpPr>
                <p:nvPr/>
              </p:nvSpPr>
              <p:spPr bwMode="auto">
                <a:xfrm>
                  <a:off x="7373813" y="1649960"/>
                  <a:ext cx="766263" cy="593715"/>
                </a:xfrm>
                <a:prstGeom prst="rect">
                  <a:avLst/>
                </a:prstGeom>
                <a:blipFill>
                  <a:blip r:embed="rId6"/>
                  <a:stretch>
                    <a:fillRect r="-20513" b="-303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spTree>
    <p:extLst>
      <p:ext uri="{BB962C8B-B14F-4D97-AF65-F5344CB8AC3E}">
        <p14:creationId xmlns:p14="http://schemas.microsoft.com/office/powerpoint/2010/main" val="14068546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val 5"/>
          <p:cNvSpPr/>
          <p:nvPr/>
        </p:nvSpPr>
        <p:spPr>
          <a:xfrm>
            <a:off x="490796" y="4696365"/>
            <a:ext cx="2840383" cy="1748571"/>
          </a:xfrm>
          <a:prstGeom prst="ellipse">
            <a:avLst/>
          </a:prstGeom>
          <a:solidFill>
            <a:srgbClr val="FBFE7E"/>
          </a:solidFill>
          <a:ln w="38100">
            <a:noFill/>
          </a:ln>
          <a:effectLst>
            <a:glow rad="101600">
              <a:srgbClr val="FFC000">
                <a:alpha val="60000"/>
              </a:srgb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en-US" sz="1800" b="1" i="0" u="none" strike="noStrike" kern="1200" cap="none" spc="0" normalizeH="0" baseline="0" noProof="0" dirty="0">
              <a:ln>
                <a:noFill/>
              </a:ln>
              <a:solidFill>
                <a:srgbClr val="0000CC"/>
              </a:solidFill>
              <a:effectLst/>
              <a:uLnTx/>
              <a:uFillTx/>
              <a:latin typeface="Arial"/>
              <a:ea typeface="宋体"/>
              <a:cs typeface="+mn-cs"/>
            </a:endParaRPr>
          </a:p>
        </p:txBody>
      </p:sp>
      <p:sp>
        <p:nvSpPr>
          <p:cNvPr id="24" name="Oval 5"/>
          <p:cNvSpPr/>
          <p:nvPr/>
        </p:nvSpPr>
        <p:spPr>
          <a:xfrm>
            <a:off x="5795779" y="4653193"/>
            <a:ext cx="3002240" cy="1829494"/>
          </a:xfrm>
          <a:prstGeom prst="ellipse">
            <a:avLst/>
          </a:prstGeom>
          <a:solidFill>
            <a:srgbClr val="FBFE7E"/>
          </a:solidFill>
          <a:ln w="38100">
            <a:noFill/>
          </a:ln>
          <a:effectLst>
            <a:glow rad="101600">
              <a:srgbClr val="FFC000">
                <a:alpha val="60000"/>
              </a:srgb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en-US" sz="1800" b="1" i="0" u="none" strike="noStrike" kern="1200" cap="none" spc="0" normalizeH="0" baseline="0" noProof="0" dirty="0">
              <a:ln>
                <a:noFill/>
              </a:ln>
              <a:solidFill>
                <a:srgbClr val="0000CC"/>
              </a:solidFill>
              <a:effectLst/>
              <a:uLnTx/>
              <a:uFillTx/>
              <a:latin typeface="Arial"/>
              <a:ea typeface="宋体"/>
              <a:cs typeface="+mn-cs"/>
            </a:endParaRPr>
          </a:p>
        </p:txBody>
      </p:sp>
      <p:sp>
        <p:nvSpPr>
          <p:cNvPr id="9" name="Oval 5"/>
          <p:cNvSpPr/>
          <p:nvPr/>
        </p:nvSpPr>
        <p:spPr>
          <a:xfrm>
            <a:off x="2960923" y="471815"/>
            <a:ext cx="2834855" cy="1694662"/>
          </a:xfrm>
          <a:prstGeom prst="ellipse">
            <a:avLst/>
          </a:prstGeom>
          <a:solidFill>
            <a:srgbClr val="FBFE7E"/>
          </a:solidFill>
          <a:ln w="38100">
            <a:noFill/>
          </a:ln>
          <a:effectLst>
            <a:glow rad="101600">
              <a:srgbClr val="FFC000">
                <a:alpha val="60000"/>
              </a:srgb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en-US" sz="1800" b="1" i="0" u="none" strike="noStrike" kern="1200" cap="none" spc="0" normalizeH="0" baseline="0" noProof="0" dirty="0">
              <a:ln>
                <a:noFill/>
              </a:ln>
              <a:solidFill>
                <a:srgbClr val="0000CC"/>
              </a:solidFill>
              <a:effectLst/>
              <a:uLnTx/>
              <a:uFillTx/>
              <a:latin typeface="Arial"/>
              <a:ea typeface="宋体"/>
              <a:cs typeface="+mn-cs"/>
            </a:endParaRPr>
          </a:p>
        </p:txBody>
      </p:sp>
      <p:sp>
        <p:nvSpPr>
          <p:cNvPr id="14" name="Text Box 26"/>
          <p:cNvSpPr txBox="1">
            <a:spLocks noChangeArrowheads="1"/>
          </p:cNvSpPr>
          <p:nvPr/>
        </p:nvSpPr>
        <p:spPr bwMode="auto">
          <a:xfrm>
            <a:off x="6062527" y="5108060"/>
            <a:ext cx="262261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400" b="0" dirty="0" smtClean="0">
                <a:solidFill>
                  <a:srgbClr val="0000CC"/>
                </a:solidFill>
                <a:latin typeface="Tahoma" pitchFamily="34" charset="0"/>
                <a:ea typeface="宋体" pitchFamily="2" charset="-122"/>
              </a:rPr>
              <a:t>Inter-orbital </a:t>
            </a:r>
            <a:endParaRPr lang="en-US" altLang="zh-CN" sz="2400" b="0" dirty="0">
              <a:solidFill>
                <a:srgbClr val="0000CC"/>
              </a:solidFill>
              <a:latin typeface="Tahoma" pitchFamily="34" charset="0"/>
              <a:ea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400" b="0" dirty="0" smtClean="0">
                <a:solidFill>
                  <a:srgbClr val="0000CC"/>
                </a:solidFill>
                <a:latin typeface="Tahoma" pitchFamily="34" charset="0"/>
                <a:ea typeface="宋体" pitchFamily="2" charset="-122"/>
              </a:rPr>
              <a:t>f-wave pair density wave</a:t>
            </a:r>
            <a:endParaRPr kumimoji="0" lang="en-US" altLang="zh-CN" sz="2400" b="0" i="0" u="none" strike="noStrike" kern="1200" cap="none" spc="0" normalizeH="0" noProof="0" dirty="0" smtClean="0">
              <a:ln>
                <a:noFill/>
              </a:ln>
              <a:solidFill>
                <a:srgbClr val="0000CC"/>
              </a:solidFill>
              <a:effectLst/>
              <a:uLnTx/>
              <a:uFillTx/>
              <a:latin typeface="Tahoma" pitchFamily="34" charset="0"/>
              <a:ea typeface="宋体" pitchFamily="2" charset="-122"/>
            </a:endParaRPr>
          </a:p>
        </p:txBody>
      </p:sp>
      <p:sp>
        <p:nvSpPr>
          <p:cNvPr id="17" name="Oval 5"/>
          <p:cNvSpPr/>
          <p:nvPr/>
        </p:nvSpPr>
        <p:spPr>
          <a:xfrm>
            <a:off x="2991310" y="2968140"/>
            <a:ext cx="2924865" cy="1618170"/>
          </a:xfrm>
          <a:prstGeom prst="ellipse">
            <a:avLst/>
          </a:prstGeom>
          <a:solidFill>
            <a:srgbClr val="FBFE7E"/>
          </a:solidFill>
          <a:ln w="38100">
            <a:noFill/>
          </a:ln>
          <a:effectLst>
            <a:glow rad="101600">
              <a:srgbClr val="FFC000">
                <a:alpha val="60000"/>
              </a:srgb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en-US" sz="1800" b="1" i="0" u="none" strike="noStrike" kern="1200" cap="none" spc="0" normalizeH="0" baseline="0" noProof="0" dirty="0">
              <a:ln>
                <a:noFill/>
              </a:ln>
              <a:solidFill>
                <a:srgbClr val="0000CC"/>
              </a:solidFill>
              <a:effectLst/>
              <a:uLnTx/>
              <a:uFillTx/>
              <a:latin typeface="Arial"/>
              <a:ea typeface="宋体"/>
              <a:cs typeface="+mn-cs"/>
            </a:endParaRPr>
          </a:p>
        </p:txBody>
      </p:sp>
      <p:sp>
        <p:nvSpPr>
          <p:cNvPr id="19" name="Text Box 26"/>
          <p:cNvSpPr txBox="1">
            <a:spLocks noChangeArrowheads="1"/>
          </p:cNvSpPr>
          <p:nvPr/>
        </p:nvSpPr>
        <p:spPr bwMode="auto">
          <a:xfrm>
            <a:off x="3203983" y="3398409"/>
            <a:ext cx="2502870"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600" b="0" dirty="0" smtClean="0">
                <a:solidFill>
                  <a:srgbClr val="0000CC"/>
                </a:solidFill>
                <a:latin typeface="Tahoma" pitchFamily="34" charset="0"/>
                <a:ea typeface="宋体" pitchFamily="2" charset="-122"/>
              </a:rPr>
              <a:t>Frustrated SF/SC</a:t>
            </a:r>
          </a:p>
        </p:txBody>
      </p:sp>
      <p:sp>
        <p:nvSpPr>
          <p:cNvPr id="13" name="Line 16"/>
          <p:cNvSpPr>
            <a:spLocks noChangeShapeType="1"/>
          </p:cNvSpPr>
          <p:nvPr/>
        </p:nvSpPr>
        <p:spPr bwMode="auto">
          <a:xfrm flipV="1">
            <a:off x="4410757" y="2270672"/>
            <a:ext cx="0" cy="611188"/>
          </a:xfrm>
          <a:prstGeom prst="line">
            <a:avLst/>
          </a:prstGeom>
          <a:noFill/>
          <a:ln w="38100">
            <a:solidFill>
              <a:srgbClr val="FF0000"/>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200" b="0" i="0" u="none" strike="noStrike" kern="1200" cap="none" spc="0" normalizeH="0" baseline="0" noProof="0" smtClean="0">
              <a:ln>
                <a:noFill/>
              </a:ln>
              <a:solidFill>
                <a:srgbClr val="0000CC"/>
              </a:solidFill>
              <a:effectLst/>
              <a:uLnTx/>
              <a:uFillTx/>
              <a:latin typeface="Tahoma" panose="020B0604030504040204" pitchFamily="34" charset="0"/>
              <a:ea typeface="宋体"/>
              <a:cs typeface="+mn-cs"/>
            </a:endParaRPr>
          </a:p>
        </p:txBody>
      </p:sp>
      <p:sp>
        <p:nvSpPr>
          <p:cNvPr id="15" name="Line 16"/>
          <p:cNvSpPr>
            <a:spLocks noChangeShapeType="1"/>
          </p:cNvSpPr>
          <p:nvPr/>
        </p:nvSpPr>
        <p:spPr bwMode="auto">
          <a:xfrm flipV="1">
            <a:off x="2286253" y="4054224"/>
            <a:ext cx="569989" cy="532086"/>
          </a:xfrm>
          <a:prstGeom prst="line">
            <a:avLst/>
          </a:prstGeom>
          <a:noFill/>
          <a:ln w="38100">
            <a:solidFill>
              <a:srgbClr val="FF0000"/>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200" b="0" i="0" u="none" strike="noStrike" kern="1200" cap="none" spc="0" normalizeH="0" baseline="0" noProof="0" smtClean="0">
              <a:ln>
                <a:noFill/>
              </a:ln>
              <a:solidFill>
                <a:srgbClr val="0000CC"/>
              </a:solidFill>
              <a:effectLst/>
              <a:uLnTx/>
              <a:uFillTx/>
              <a:latin typeface="Tahoma" panose="020B0604030504040204" pitchFamily="34" charset="0"/>
              <a:ea typeface="宋体"/>
              <a:cs typeface="+mn-cs"/>
            </a:endParaRPr>
          </a:p>
        </p:txBody>
      </p:sp>
      <p:sp>
        <p:nvSpPr>
          <p:cNvPr id="28" name="Text Box 26"/>
          <p:cNvSpPr txBox="1">
            <a:spLocks noChangeArrowheads="1"/>
          </p:cNvSpPr>
          <p:nvPr/>
        </p:nvSpPr>
        <p:spPr bwMode="auto">
          <a:xfrm>
            <a:off x="3250302" y="916332"/>
            <a:ext cx="245655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400" b="0" dirty="0" smtClean="0">
                <a:solidFill>
                  <a:srgbClr val="0000CC"/>
                </a:solidFill>
                <a:latin typeface="Tahoma" pitchFamily="34" charset="0"/>
                <a:ea typeface="宋体" pitchFamily="2" charset="-122"/>
              </a:rPr>
              <a:t>P-orbital BEC</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400" b="0" dirty="0" smtClean="0">
                <a:solidFill>
                  <a:srgbClr val="0000CC"/>
                </a:solidFill>
                <a:latin typeface="Tahoma" pitchFamily="34" charset="0"/>
                <a:ea typeface="宋体" pitchFamily="2" charset="-122"/>
              </a:rPr>
              <a:t>beyond no-node theorem </a:t>
            </a:r>
          </a:p>
        </p:txBody>
      </p:sp>
      <p:sp>
        <p:nvSpPr>
          <p:cNvPr id="29" name="Text Box 26"/>
          <p:cNvSpPr txBox="1">
            <a:spLocks noChangeArrowheads="1"/>
          </p:cNvSpPr>
          <p:nvPr/>
        </p:nvSpPr>
        <p:spPr bwMode="auto">
          <a:xfrm>
            <a:off x="577880" y="5195630"/>
            <a:ext cx="257313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400" b="0" dirty="0" smtClean="0">
                <a:solidFill>
                  <a:srgbClr val="0000CC"/>
                </a:solidFill>
                <a:latin typeface="Tahoma" panose="020B0604030504040204" pitchFamily="34" charset="0"/>
                <a:ea typeface="Tahoma" panose="020B0604030504040204" pitchFamily="34" charset="0"/>
                <a:cs typeface="Tahoma" panose="020B0604030504040204" pitchFamily="34" charset="0"/>
              </a:rPr>
              <a:t>Charge “6e” SC</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400" b="0" dirty="0" smtClean="0">
                <a:solidFill>
                  <a:srgbClr val="0000CC"/>
                </a:solidFill>
                <a:latin typeface="Tahoma" panose="020B0604030504040204" pitchFamily="34" charset="0"/>
                <a:ea typeface="Tahoma" panose="020B0604030504040204" pitchFamily="34" charset="0"/>
                <a:cs typeface="Tahoma" panose="020B0604030504040204" pitchFamily="34" charset="0"/>
              </a:rPr>
              <a:t>3-color model</a:t>
            </a:r>
          </a:p>
        </p:txBody>
      </p:sp>
      <p:sp>
        <p:nvSpPr>
          <p:cNvPr id="16" name="Line 16"/>
          <p:cNvSpPr>
            <a:spLocks noChangeShapeType="1"/>
          </p:cNvSpPr>
          <p:nvPr/>
        </p:nvSpPr>
        <p:spPr bwMode="auto">
          <a:xfrm rot="16200000" flipV="1">
            <a:off x="6109896" y="4024917"/>
            <a:ext cx="569989" cy="532086"/>
          </a:xfrm>
          <a:prstGeom prst="line">
            <a:avLst/>
          </a:prstGeom>
          <a:noFill/>
          <a:ln w="38100">
            <a:solidFill>
              <a:srgbClr val="FF0000"/>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200" b="0" i="0" u="none" strike="noStrike" kern="1200" cap="none" spc="0" normalizeH="0" baseline="0" noProof="0" smtClean="0">
              <a:ln>
                <a:noFill/>
              </a:ln>
              <a:solidFill>
                <a:srgbClr val="0000CC"/>
              </a:solidFill>
              <a:effectLst/>
              <a:uLnTx/>
              <a:uFillTx/>
              <a:latin typeface="Tahoma" panose="020B0604030504040204" pitchFamily="34" charset="0"/>
              <a:ea typeface="宋体"/>
              <a:cs typeface="+mn-cs"/>
            </a:endParaRPr>
          </a:p>
        </p:txBody>
      </p:sp>
      <p:sp>
        <p:nvSpPr>
          <p:cNvPr id="18" name="矩形 17"/>
          <p:cNvSpPr/>
          <p:nvPr/>
        </p:nvSpPr>
        <p:spPr>
          <a:xfrm>
            <a:off x="420705" y="2373171"/>
            <a:ext cx="2586786" cy="1107996"/>
          </a:xfrm>
          <a:prstGeom prst="rect">
            <a:avLst/>
          </a:prstGeom>
        </p:spPr>
        <p:txBody>
          <a:bodyPr wrap="square">
            <a:spAutoFit/>
          </a:bodyPr>
          <a:lstStyle/>
          <a:p>
            <a:r>
              <a:rPr lang="en-US" altLang="zh-CN" dirty="0" smtClean="0"/>
              <a:t>Condensations at non-zero </a:t>
            </a:r>
          </a:p>
          <a:p>
            <a:r>
              <a:rPr lang="en-US" altLang="zh-CN" dirty="0" smtClean="0"/>
              <a:t>momenta</a:t>
            </a:r>
            <a:endParaRPr lang="zh-CN" altLang="en-US" dirty="0"/>
          </a:p>
        </p:txBody>
      </p:sp>
    </p:spTree>
    <p:extLst>
      <p:ext uri="{BB962C8B-B14F-4D97-AF65-F5344CB8AC3E}">
        <p14:creationId xmlns:p14="http://schemas.microsoft.com/office/powerpoint/2010/main" val="170670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6" name="AutoShape 2"/>
          <p:cNvSpPr>
            <a:spLocks noChangeArrowheads="1"/>
          </p:cNvSpPr>
          <p:nvPr/>
        </p:nvSpPr>
        <p:spPr bwMode="auto">
          <a:xfrm>
            <a:off x="863600" y="333375"/>
            <a:ext cx="7200900" cy="560388"/>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3200" b="0" i="0" u="none" strike="noStrike" kern="1200" cap="none" spc="0" normalizeH="0" baseline="0" noProof="0" smtClean="0">
              <a:ln>
                <a:noFill/>
              </a:ln>
              <a:solidFill>
                <a:srgbClr val="0000CC"/>
              </a:solidFill>
              <a:effectLst/>
              <a:uLnTx/>
              <a:uFillTx/>
              <a:latin typeface="Tahoma" panose="020B0604030504040204" pitchFamily="34" charset="0"/>
              <a:ea typeface="宋体" panose="02010600030101010101" pitchFamily="2" charset="-122"/>
              <a:cs typeface="+mn-cs"/>
            </a:endParaRPr>
          </a:p>
        </p:txBody>
      </p:sp>
      <p:sp>
        <p:nvSpPr>
          <p:cNvPr id="7187" name="Rectangle 3"/>
          <p:cNvSpPr>
            <a:spLocks noGrp="1" noChangeArrowheads="1"/>
          </p:cNvSpPr>
          <p:nvPr>
            <p:ph type="title"/>
          </p:nvPr>
        </p:nvSpPr>
        <p:spPr>
          <a:xfrm>
            <a:off x="363538" y="447675"/>
            <a:ext cx="8364537" cy="500063"/>
          </a:xfrm>
        </p:spPr>
        <p:txBody>
          <a:bodyPr/>
          <a:lstStyle/>
          <a:p>
            <a:pPr eaLnBrk="1" hangingPunct="1"/>
            <a:r>
              <a:rPr lang="en-US" altLang="zh-CN" sz="2600" u="sng" dirty="0" smtClean="0">
                <a:solidFill>
                  <a:schemeClr val="tx1"/>
                </a:solidFill>
                <a:latin typeface="Tahoma" panose="020B0604030504040204" pitchFamily="34" charset="0"/>
              </a:rPr>
              <a:t>Ferro-orbital interaction</a:t>
            </a:r>
            <a:endParaRPr lang="en-US" altLang="zh-CN" sz="2800" u="sng" dirty="0" smtClean="0">
              <a:solidFill>
                <a:schemeClr val="tx1"/>
              </a:solidFill>
              <a:latin typeface="Tahoma" panose="020B0604030504040204" pitchFamily="34" charset="0"/>
            </a:endParaRPr>
          </a:p>
        </p:txBody>
      </p:sp>
      <p:sp>
        <p:nvSpPr>
          <p:cNvPr id="41" name="Text Box 47"/>
          <p:cNvSpPr txBox="1">
            <a:spLocks noChangeArrowheads="1"/>
          </p:cNvSpPr>
          <p:nvPr/>
        </p:nvSpPr>
        <p:spPr bwMode="auto">
          <a:xfrm>
            <a:off x="587082" y="1157320"/>
            <a:ext cx="510473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Char char="•"/>
              <a:tabLst/>
              <a:defRPr/>
            </a:pPr>
            <a:r>
              <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rPr>
              <a:t> </a:t>
            </a:r>
            <a:r>
              <a:rPr lang="en-US" altLang="zh-CN" b="0" dirty="0" smtClean="0">
                <a:solidFill>
                  <a:srgbClr val="0000CC"/>
                </a:solidFill>
                <a:latin typeface="Tahoma" panose="020B0604030504040204" pitchFamily="34" charset="0"/>
              </a:rPr>
              <a:t>Filling the shell structure with bosons – boson orbital physics </a:t>
            </a:r>
            <a:endPar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endParaRPr>
          </a:p>
        </p:txBody>
      </p:sp>
      <p:pic>
        <p:nvPicPr>
          <p:cNvPr id="3" name="图片 2"/>
          <p:cNvPicPr>
            <a:picLocks noChangeAspect="1"/>
          </p:cNvPicPr>
          <p:nvPr/>
        </p:nvPicPr>
        <p:blipFill rotWithShape="1">
          <a:blip r:embed="rId4">
            <a:extLst>
              <a:ext uri="{28A0092B-C50C-407E-A947-70E740481C1C}">
                <a14:useLocalDpi xmlns:a14="http://schemas.microsoft.com/office/drawing/2010/main" val="0"/>
              </a:ext>
            </a:extLst>
          </a:blip>
          <a:srcRect r="62009"/>
          <a:stretch/>
        </p:blipFill>
        <p:spPr>
          <a:xfrm>
            <a:off x="6331083" y="1169458"/>
            <a:ext cx="1497795" cy="1430864"/>
          </a:xfrm>
          <a:prstGeom prst="rect">
            <a:avLst/>
          </a:prstGeom>
        </p:spPr>
      </p:pic>
      <p:graphicFrame>
        <p:nvGraphicFramePr>
          <p:cNvPr id="54" name="Object 23"/>
          <p:cNvGraphicFramePr>
            <a:graphicFrameLocks noChangeAspect="1"/>
          </p:cNvGraphicFramePr>
          <p:nvPr>
            <p:extLst>
              <p:ext uri="{D42A27DB-BD31-4B8C-83A1-F6EECF244321}">
                <p14:modId xmlns:p14="http://schemas.microsoft.com/office/powerpoint/2010/main" val="2541336769"/>
              </p:ext>
            </p:extLst>
          </p:nvPr>
        </p:nvGraphicFramePr>
        <p:xfrm>
          <a:off x="961930" y="2929735"/>
          <a:ext cx="3738563" cy="452438"/>
        </p:xfrm>
        <a:graphic>
          <a:graphicData uri="http://schemas.openxmlformats.org/presentationml/2006/ole">
            <mc:AlternateContent xmlns:mc="http://schemas.openxmlformats.org/markup-compatibility/2006">
              <mc:Choice xmlns:v="urn:schemas-microsoft-com:vml" Requires="v">
                <p:oleObj spid="_x0000_s318455" name="Equation" r:id="rId5" imgW="2844720" imgH="291960" progId="Equation.3">
                  <p:embed/>
                </p:oleObj>
              </mc:Choice>
              <mc:Fallback>
                <p:oleObj name="Equation" r:id="rId5" imgW="2844720" imgH="291960" progId="Equation.3">
                  <p:embed/>
                  <p:pic>
                    <p:nvPicPr>
                      <p:cNvPr id="43"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1930" y="2929735"/>
                        <a:ext cx="3738563" cy="4524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59" name="Text Box 71"/>
          <p:cNvSpPr txBox="1">
            <a:spLocks noChangeArrowheads="1"/>
          </p:cNvSpPr>
          <p:nvPr/>
        </p:nvSpPr>
        <p:spPr bwMode="auto">
          <a:xfrm>
            <a:off x="7638432" y="3161987"/>
            <a:ext cx="595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800" dirty="0" smtClean="0">
                <a:solidFill>
                  <a:srgbClr val="000000"/>
                </a:solidFill>
              </a:rPr>
              <a:t>real</a:t>
            </a:r>
            <a:endParaRPr kumimoji="0" lang="en-US" altLang="zh-CN" sz="1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60" name="Group 66"/>
          <p:cNvGrpSpPr>
            <a:grpSpLocks/>
          </p:cNvGrpSpPr>
          <p:nvPr/>
        </p:nvGrpSpPr>
        <p:grpSpPr bwMode="auto">
          <a:xfrm>
            <a:off x="5493720" y="3630300"/>
            <a:ext cx="1192212" cy="252412"/>
            <a:chOff x="4235" y="1995"/>
            <a:chExt cx="796" cy="168"/>
          </a:xfrm>
        </p:grpSpPr>
        <p:sp>
          <p:nvSpPr>
            <p:cNvPr id="61" name="Oval 67"/>
            <p:cNvSpPr>
              <a:spLocks noChangeArrowheads="1"/>
            </p:cNvSpPr>
            <p:nvPr/>
          </p:nvSpPr>
          <p:spPr bwMode="auto">
            <a:xfrm>
              <a:off x="4621" y="1995"/>
              <a:ext cx="410" cy="156"/>
            </a:xfrm>
            <a:prstGeom prst="ellipse">
              <a:avLst/>
            </a:prstGeom>
            <a:noFill/>
            <a:ln w="25400">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 name="Oval 68"/>
            <p:cNvSpPr>
              <a:spLocks noChangeArrowheads="1"/>
            </p:cNvSpPr>
            <p:nvPr/>
          </p:nvSpPr>
          <p:spPr bwMode="auto">
            <a:xfrm rot="10800000">
              <a:off x="4235" y="1995"/>
              <a:ext cx="386" cy="168"/>
            </a:xfrm>
            <a:prstGeom prst="ellipse">
              <a:avLst/>
            </a:prstGeom>
            <a:noFill/>
            <a:ln w="28575">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63" name="Group 74"/>
          <p:cNvGrpSpPr>
            <a:grpSpLocks/>
          </p:cNvGrpSpPr>
          <p:nvPr/>
        </p:nvGrpSpPr>
        <p:grpSpPr bwMode="auto">
          <a:xfrm rot="16200000">
            <a:off x="6637514" y="3666018"/>
            <a:ext cx="1195388" cy="250825"/>
            <a:chOff x="4235" y="1995"/>
            <a:chExt cx="796" cy="168"/>
          </a:xfrm>
        </p:grpSpPr>
        <p:sp>
          <p:nvSpPr>
            <p:cNvPr id="64" name="Oval 75"/>
            <p:cNvSpPr>
              <a:spLocks noChangeArrowheads="1"/>
            </p:cNvSpPr>
            <p:nvPr/>
          </p:nvSpPr>
          <p:spPr bwMode="auto">
            <a:xfrm>
              <a:off x="4621" y="1995"/>
              <a:ext cx="410" cy="156"/>
            </a:xfrm>
            <a:prstGeom prst="ellipse">
              <a:avLst/>
            </a:prstGeom>
            <a:noFill/>
            <a:ln w="25400">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5" name="Oval 76"/>
            <p:cNvSpPr>
              <a:spLocks noChangeArrowheads="1"/>
            </p:cNvSpPr>
            <p:nvPr/>
          </p:nvSpPr>
          <p:spPr bwMode="auto">
            <a:xfrm rot="10800000">
              <a:off x="4235" y="1995"/>
              <a:ext cx="386" cy="168"/>
            </a:xfrm>
            <a:prstGeom prst="ellipse">
              <a:avLst/>
            </a:prstGeom>
            <a:noFill/>
            <a:ln w="28575">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aphicFrame>
        <p:nvGraphicFramePr>
          <p:cNvPr id="66" name="Object 77"/>
          <p:cNvGraphicFramePr>
            <a:graphicFrameLocks noChangeAspect="1"/>
          </p:cNvGraphicFramePr>
          <p:nvPr>
            <p:extLst>
              <p:ext uri="{D42A27DB-BD31-4B8C-83A1-F6EECF244321}">
                <p14:modId xmlns:p14="http://schemas.microsoft.com/office/powerpoint/2010/main" val="1768847363"/>
              </p:ext>
            </p:extLst>
          </p:nvPr>
        </p:nvGraphicFramePr>
        <p:xfrm>
          <a:off x="6755782" y="3649350"/>
          <a:ext cx="214313" cy="214312"/>
        </p:xfrm>
        <a:graphic>
          <a:graphicData uri="http://schemas.openxmlformats.org/presentationml/2006/ole">
            <mc:AlternateContent xmlns:mc="http://schemas.openxmlformats.org/markup-compatibility/2006">
              <mc:Choice xmlns:v="urn:schemas-microsoft-com:vml" Requires="v">
                <p:oleObj spid="_x0000_s318456" name="Equation" r:id="rId7" imgW="139680" imgH="139680" progId="Equation.3">
                  <p:embed/>
                </p:oleObj>
              </mc:Choice>
              <mc:Fallback>
                <p:oleObj name="Equation" r:id="rId7" imgW="139680" imgH="139680" progId="Equation.3">
                  <p:embed/>
                  <p:pic>
                    <p:nvPicPr>
                      <p:cNvPr id="7173" name="Object 7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55782" y="3649350"/>
                        <a:ext cx="214313" cy="2143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67" name="Oval 80"/>
          <p:cNvSpPr>
            <a:spLocks noChangeArrowheads="1"/>
          </p:cNvSpPr>
          <p:nvPr/>
        </p:nvSpPr>
        <p:spPr bwMode="auto">
          <a:xfrm>
            <a:off x="6209682" y="3649350"/>
            <a:ext cx="206375" cy="206375"/>
          </a:xfrm>
          <a:prstGeom prst="ellipse">
            <a:avLst/>
          </a:prstGeom>
          <a:solidFill>
            <a:srgbClr val="0000CC"/>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8" name="Oval 81"/>
          <p:cNvSpPr>
            <a:spLocks noChangeArrowheads="1"/>
          </p:cNvSpPr>
          <p:nvPr/>
        </p:nvSpPr>
        <p:spPr bwMode="auto">
          <a:xfrm>
            <a:off x="5701682" y="3657287"/>
            <a:ext cx="206375" cy="206375"/>
          </a:xfrm>
          <a:prstGeom prst="ellipse">
            <a:avLst/>
          </a:prstGeom>
          <a:solidFill>
            <a:srgbClr val="0000CC"/>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9" name="Oval 82"/>
          <p:cNvSpPr>
            <a:spLocks noChangeArrowheads="1"/>
          </p:cNvSpPr>
          <p:nvPr/>
        </p:nvSpPr>
        <p:spPr bwMode="auto">
          <a:xfrm>
            <a:off x="7116145" y="3423925"/>
            <a:ext cx="206375" cy="206375"/>
          </a:xfrm>
          <a:prstGeom prst="ellipse">
            <a:avLst/>
          </a:prstGeom>
          <a:solidFill>
            <a:srgbClr val="0000CC"/>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0" name="Oval 83"/>
          <p:cNvSpPr>
            <a:spLocks noChangeArrowheads="1"/>
          </p:cNvSpPr>
          <p:nvPr/>
        </p:nvSpPr>
        <p:spPr bwMode="auto">
          <a:xfrm>
            <a:off x="7135195" y="4022412"/>
            <a:ext cx="206375" cy="207963"/>
          </a:xfrm>
          <a:prstGeom prst="ellipse">
            <a:avLst/>
          </a:prstGeom>
          <a:solidFill>
            <a:srgbClr val="0000CC"/>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71" name="Object 85"/>
          <p:cNvGraphicFramePr>
            <a:graphicFrameLocks noChangeAspect="1"/>
          </p:cNvGraphicFramePr>
          <p:nvPr>
            <p:extLst>
              <p:ext uri="{D42A27DB-BD31-4B8C-83A1-F6EECF244321}">
                <p14:modId xmlns:p14="http://schemas.microsoft.com/office/powerpoint/2010/main" val="625346814"/>
              </p:ext>
            </p:extLst>
          </p:nvPr>
        </p:nvGraphicFramePr>
        <p:xfrm>
          <a:off x="7563820" y="3758887"/>
          <a:ext cx="1065212" cy="454025"/>
        </p:xfrm>
        <a:graphic>
          <a:graphicData uri="http://schemas.openxmlformats.org/presentationml/2006/ole">
            <mc:AlternateContent xmlns:mc="http://schemas.openxmlformats.org/markup-compatibility/2006">
              <mc:Choice xmlns:v="urn:schemas-microsoft-com:vml" Requires="v">
                <p:oleObj spid="_x0000_s318457" name="Equation" r:id="rId9" imgW="571320" imgH="253800" progId="Equation.3">
                  <p:embed/>
                </p:oleObj>
              </mc:Choice>
              <mc:Fallback>
                <p:oleObj name="Equation" r:id="rId9" imgW="571320" imgH="253800" progId="Equation.3">
                  <p:embed/>
                  <p:pic>
                    <p:nvPicPr>
                      <p:cNvPr id="7174" name="Object 8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63820" y="3758887"/>
                        <a:ext cx="1065212" cy="4540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pSp>
        <p:nvGrpSpPr>
          <p:cNvPr id="72" name="Group 54"/>
          <p:cNvGrpSpPr>
            <a:grpSpLocks/>
          </p:cNvGrpSpPr>
          <p:nvPr/>
        </p:nvGrpSpPr>
        <p:grpSpPr bwMode="auto">
          <a:xfrm>
            <a:off x="5800960" y="4958413"/>
            <a:ext cx="1322387" cy="1350962"/>
            <a:chOff x="4090" y="805"/>
            <a:chExt cx="860" cy="854"/>
          </a:xfrm>
        </p:grpSpPr>
        <p:sp>
          <p:nvSpPr>
            <p:cNvPr id="73" name="Arc 55"/>
            <p:cNvSpPr>
              <a:spLocks/>
            </p:cNvSpPr>
            <p:nvPr/>
          </p:nvSpPr>
          <p:spPr bwMode="auto">
            <a:xfrm>
              <a:off x="4090" y="805"/>
              <a:ext cx="860" cy="854"/>
            </a:xfrm>
            <a:custGeom>
              <a:avLst/>
              <a:gdLst>
                <a:gd name="T0" fmla="*/ 0 w 43200"/>
                <a:gd name="T1" fmla="*/ 0 h 43198"/>
                <a:gd name="T2" fmla="*/ 0 w 43200"/>
                <a:gd name="T3" fmla="*/ 0 h 43198"/>
                <a:gd name="T4" fmla="*/ 0 w 43200"/>
                <a:gd name="T5" fmla="*/ 0 h 43198"/>
                <a:gd name="T6" fmla="*/ 0 60000 65536"/>
                <a:gd name="T7" fmla="*/ 0 60000 65536"/>
                <a:gd name="T8" fmla="*/ 0 60000 65536"/>
                <a:gd name="T9" fmla="*/ 0 w 43200"/>
                <a:gd name="T10" fmla="*/ 0 h 43198"/>
                <a:gd name="T11" fmla="*/ 43200 w 43200"/>
                <a:gd name="T12" fmla="*/ 43198 h 43198"/>
              </a:gdLst>
              <a:ahLst/>
              <a:cxnLst>
                <a:cxn ang="T6">
                  <a:pos x="T0" y="T1"/>
                </a:cxn>
                <a:cxn ang="T7">
                  <a:pos x="T2" y="T3"/>
                </a:cxn>
                <a:cxn ang="T8">
                  <a:pos x="T4" y="T5"/>
                </a:cxn>
              </a:cxnLst>
              <a:rect l="T9" t="T10" r="T11" b="T12"/>
              <a:pathLst>
                <a:path w="43200" h="43198" fill="none" extrusionOk="0">
                  <a:moveTo>
                    <a:pt x="21914" y="0"/>
                  </a:moveTo>
                  <a:cubicBezTo>
                    <a:pt x="33720" y="172"/>
                    <a:pt x="43200" y="9791"/>
                    <a:pt x="43200" y="21598"/>
                  </a:cubicBezTo>
                  <a:cubicBezTo>
                    <a:pt x="43200" y="33527"/>
                    <a:pt x="33529" y="43198"/>
                    <a:pt x="21600" y="43198"/>
                  </a:cubicBezTo>
                  <a:cubicBezTo>
                    <a:pt x="9670" y="43198"/>
                    <a:pt x="0" y="33527"/>
                    <a:pt x="0" y="21598"/>
                  </a:cubicBezTo>
                  <a:cubicBezTo>
                    <a:pt x="-1" y="16856"/>
                    <a:pt x="1560" y="12246"/>
                    <a:pt x="4440" y="8479"/>
                  </a:cubicBezTo>
                </a:path>
                <a:path w="43200" h="43198" stroke="0" extrusionOk="0">
                  <a:moveTo>
                    <a:pt x="21914" y="0"/>
                  </a:moveTo>
                  <a:cubicBezTo>
                    <a:pt x="33720" y="172"/>
                    <a:pt x="43200" y="9791"/>
                    <a:pt x="43200" y="21598"/>
                  </a:cubicBezTo>
                  <a:cubicBezTo>
                    <a:pt x="43200" y="33527"/>
                    <a:pt x="33529" y="43198"/>
                    <a:pt x="21600" y="43198"/>
                  </a:cubicBezTo>
                  <a:cubicBezTo>
                    <a:pt x="9670" y="43198"/>
                    <a:pt x="0" y="33527"/>
                    <a:pt x="0" y="21598"/>
                  </a:cubicBezTo>
                  <a:cubicBezTo>
                    <a:pt x="-1" y="16856"/>
                    <a:pt x="1560" y="12246"/>
                    <a:pt x="4440" y="8479"/>
                  </a:cubicBezTo>
                  <a:lnTo>
                    <a:pt x="21600" y="21598"/>
                  </a:lnTo>
                  <a:close/>
                </a:path>
              </a:pathLst>
            </a:custGeom>
            <a:noFill/>
            <a:ln w="28575">
              <a:solidFill>
                <a:srgbClr val="FF0000"/>
              </a:solidFill>
              <a:round/>
              <a:headEnd type="stealth" w="lg" len="lg"/>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74" name="Group 56"/>
            <p:cNvGrpSpPr>
              <a:grpSpLocks/>
            </p:cNvGrpSpPr>
            <p:nvPr/>
          </p:nvGrpSpPr>
          <p:grpSpPr bwMode="auto">
            <a:xfrm>
              <a:off x="4138" y="878"/>
              <a:ext cx="796" cy="759"/>
              <a:chOff x="1247" y="913"/>
              <a:chExt cx="629" cy="649"/>
            </a:xfrm>
          </p:grpSpPr>
          <p:sp>
            <p:nvSpPr>
              <p:cNvPr id="79" name="Oval 57"/>
              <p:cNvSpPr>
                <a:spLocks noChangeArrowheads="1"/>
              </p:cNvSpPr>
              <p:nvPr/>
            </p:nvSpPr>
            <p:spPr bwMode="auto">
              <a:xfrm rot="-5400000">
                <a:off x="1388" y="1014"/>
                <a:ext cx="331" cy="130"/>
              </a:xfrm>
              <a:prstGeom prst="ellipse">
                <a:avLst/>
              </a:prstGeom>
              <a:noFill/>
              <a:ln w="28575">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0" name="Oval 58"/>
              <p:cNvSpPr>
                <a:spLocks noChangeArrowheads="1"/>
              </p:cNvSpPr>
              <p:nvPr/>
            </p:nvSpPr>
            <p:spPr bwMode="auto">
              <a:xfrm>
                <a:off x="1552" y="1173"/>
                <a:ext cx="324" cy="133"/>
              </a:xfrm>
              <a:prstGeom prst="ellipse">
                <a:avLst/>
              </a:prstGeom>
              <a:noFill/>
              <a:ln w="25400">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1" name="Oval 59"/>
              <p:cNvSpPr>
                <a:spLocks noChangeArrowheads="1"/>
              </p:cNvSpPr>
              <p:nvPr/>
            </p:nvSpPr>
            <p:spPr bwMode="auto">
              <a:xfrm rot="-5400000">
                <a:off x="1396" y="1337"/>
                <a:ext cx="311" cy="140"/>
              </a:xfrm>
              <a:prstGeom prst="ellipse">
                <a:avLst/>
              </a:prstGeom>
              <a:noFill/>
              <a:ln w="28575">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2" name="Oval 60"/>
              <p:cNvSpPr>
                <a:spLocks noChangeArrowheads="1"/>
              </p:cNvSpPr>
              <p:nvPr/>
            </p:nvSpPr>
            <p:spPr bwMode="auto">
              <a:xfrm rot="10800000">
                <a:off x="1247" y="1173"/>
                <a:ext cx="305" cy="144"/>
              </a:xfrm>
              <a:prstGeom prst="ellipse">
                <a:avLst/>
              </a:prstGeom>
              <a:noFill/>
              <a:ln w="28575">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aphicFrame>
          <p:nvGraphicFramePr>
            <p:cNvPr id="75" name="Object 61"/>
            <p:cNvGraphicFramePr>
              <a:graphicFrameLocks noChangeAspect="1"/>
            </p:cNvGraphicFramePr>
            <p:nvPr/>
          </p:nvGraphicFramePr>
          <p:xfrm>
            <a:off x="4703" y="1155"/>
            <a:ext cx="104" cy="181"/>
          </p:xfrm>
          <a:graphic>
            <a:graphicData uri="http://schemas.openxmlformats.org/presentationml/2006/ole">
              <mc:AlternateContent xmlns:mc="http://schemas.openxmlformats.org/markup-compatibility/2006">
                <mc:Choice xmlns:v="urn:schemas-microsoft-com:vml" Requires="v">
                  <p:oleObj spid="_x0000_s318458" name="Equation" r:id="rId11" imgW="88560" imgH="164880" progId="Equation.3">
                    <p:embed/>
                  </p:oleObj>
                </mc:Choice>
                <mc:Fallback>
                  <p:oleObj name="Equation" r:id="rId11" imgW="88560" imgH="164880" progId="Equation.3">
                    <p:embed/>
                    <p:pic>
                      <p:nvPicPr>
                        <p:cNvPr id="7180" name="Object 6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03" y="1155"/>
                          <a:ext cx="104" cy="18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aphicFrame>
          <p:nvGraphicFramePr>
            <p:cNvPr id="76" name="Object 62"/>
            <p:cNvGraphicFramePr>
              <a:graphicFrameLocks noChangeAspect="1"/>
            </p:cNvGraphicFramePr>
            <p:nvPr/>
          </p:nvGraphicFramePr>
          <p:xfrm>
            <a:off x="4186" y="1144"/>
            <a:ext cx="236" cy="181"/>
          </p:xfrm>
          <a:graphic>
            <a:graphicData uri="http://schemas.openxmlformats.org/presentationml/2006/ole">
              <mc:AlternateContent xmlns:mc="http://schemas.openxmlformats.org/markup-compatibility/2006">
                <mc:Choice xmlns:v="urn:schemas-microsoft-com:vml" Requires="v">
                  <p:oleObj spid="_x0000_s318459" name="Equation" r:id="rId13" imgW="203040" imgH="164880" progId="Equation.3">
                    <p:embed/>
                  </p:oleObj>
                </mc:Choice>
                <mc:Fallback>
                  <p:oleObj name="Equation" r:id="rId13" imgW="203040" imgH="164880" progId="Equation.3">
                    <p:embed/>
                    <p:pic>
                      <p:nvPicPr>
                        <p:cNvPr id="7181" name="Object 6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86" y="1144"/>
                          <a:ext cx="236" cy="18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aphicFrame>
          <p:nvGraphicFramePr>
            <p:cNvPr id="77" name="Object 63"/>
            <p:cNvGraphicFramePr>
              <a:graphicFrameLocks noChangeAspect="1"/>
            </p:cNvGraphicFramePr>
            <p:nvPr/>
          </p:nvGraphicFramePr>
          <p:xfrm>
            <a:off x="4473" y="963"/>
            <a:ext cx="116" cy="203"/>
          </p:xfrm>
          <a:graphic>
            <a:graphicData uri="http://schemas.openxmlformats.org/presentationml/2006/ole">
              <mc:AlternateContent xmlns:mc="http://schemas.openxmlformats.org/markup-compatibility/2006">
                <mc:Choice xmlns:v="urn:schemas-microsoft-com:vml" Requires="v">
                  <p:oleObj spid="_x0000_s318460" name="Equation" r:id="rId15" imgW="88560" imgH="164880" progId="Equation.3">
                    <p:embed/>
                  </p:oleObj>
                </mc:Choice>
                <mc:Fallback>
                  <p:oleObj name="Equation" r:id="rId15" imgW="88560" imgH="164880" progId="Equation.3">
                    <p:embed/>
                    <p:pic>
                      <p:nvPicPr>
                        <p:cNvPr id="7182" name="Object 6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73" y="963"/>
                          <a:ext cx="116" cy="20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aphicFrame>
          <p:nvGraphicFramePr>
            <p:cNvPr id="78" name="Object 64"/>
            <p:cNvGraphicFramePr>
              <a:graphicFrameLocks noChangeAspect="1"/>
            </p:cNvGraphicFramePr>
            <p:nvPr/>
          </p:nvGraphicFramePr>
          <p:xfrm>
            <a:off x="4404" y="1389"/>
            <a:ext cx="236" cy="181"/>
          </p:xfrm>
          <a:graphic>
            <a:graphicData uri="http://schemas.openxmlformats.org/presentationml/2006/ole">
              <mc:AlternateContent xmlns:mc="http://schemas.openxmlformats.org/markup-compatibility/2006">
                <mc:Choice xmlns:v="urn:schemas-microsoft-com:vml" Requires="v">
                  <p:oleObj spid="_x0000_s318461" name="Equation" r:id="rId17" imgW="203040" imgH="164880" progId="Equation.3">
                    <p:embed/>
                  </p:oleObj>
                </mc:Choice>
                <mc:Fallback>
                  <p:oleObj name="Equation" r:id="rId17" imgW="203040" imgH="164880" progId="Equation.3">
                    <p:embed/>
                    <p:pic>
                      <p:nvPicPr>
                        <p:cNvPr id="7183" name="Object 6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04" y="1389"/>
                          <a:ext cx="236" cy="18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pSp>
      <p:sp>
        <p:nvSpPr>
          <p:cNvPr id="83" name="Text Box 72"/>
          <p:cNvSpPr txBox="1">
            <a:spLocks noChangeArrowheads="1"/>
          </p:cNvSpPr>
          <p:nvPr/>
        </p:nvSpPr>
        <p:spPr bwMode="auto">
          <a:xfrm>
            <a:off x="7667092" y="4959206"/>
            <a:ext cx="11208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800" dirty="0" smtClean="0">
                <a:solidFill>
                  <a:srgbClr val="000000"/>
                </a:solidFill>
              </a:rPr>
              <a:t>complex</a:t>
            </a:r>
            <a:endParaRPr kumimoji="0" lang="en-US" altLang="zh-CN" sz="1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84" name="Object 86"/>
          <p:cNvGraphicFramePr>
            <a:graphicFrameLocks noChangeAspect="1"/>
          </p:cNvGraphicFramePr>
          <p:nvPr>
            <p:extLst>
              <p:ext uri="{D42A27DB-BD31-4B8C-83A1-F6EECF244321}">
                <p14:modId xmlns:p14="http://schemas.microsoft.com/office/powerpoint/2010/main" val="2637598465"/>
              </p:ext>
            </p:extLst>
          </p:nvPr>
        </p:nvGraphicFramePr>
        <p:xfrm>
          <a:off x="7504064" y="5529487"/>
          <a:ext cx="1122362" cy="452437"/>
        </p:xfrm>
        <a:graphic>
          <a:graphicData uri="http://schemas.openxmlformats.org/presentationml/2006/ole">
            <mc:AlternateContent xmlns:mc="http://schemas.openxmlformats.org/markup-compatibility/2006">
              <mc:Choice xmlns:v="urn:schemas-microsoft-com:vml" Requires="v">
                <p:oleObj spid="_x0000_s318462" name="Equation" r:id="rId19" imgW="622080" imgH="253800" progId="Equation.3">
                  <p:embed/>
                </p:oleObj>
              </mc:Choice>
              <mc:Fallback>
                <p:oleObj name="Equation" r:id="rId19" imgW="622080" imgH="253800" progId="Equation.3">
                  <p:embed/>
                  <p:pic>
                    <p:nvPicPr>
                      <p:cNvPr id="7175" name="Object 8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504064" y="5529487"/>
                        <a:ext cx="1122362" cy="45243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85" name="Oval 89"/>
          <p:cNvSpPr>
            <a:spLocks noChangeArrowheads="1"/>
          </p:cNvSpPr>
          <p:nvPr/>
        </p:nvSpPr>
        <p:spPr bwMode="auto">
          <a:xfrm>
            <a:off x="6366110" y="5039375"/>
            <a:ext cx="206375" cy="206375"/>
          </a:xfrm>
          <a:prstGeom prst="ellipse">
            <a:avLst/>
          </a:prstGeom>
          <a:solidFill>
            <a:srgbClr val="0000CC"/>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6" name="Oval 90"/>
          <p:cNvSpPr>
            <a:spLocks noChangeArrowheads="1"/>
          </p:cNvSpPr>
          <p:nvPr/>
        </p:nvSpPr>
        <p:spPr bwMode="auto">
          <a:xfrm>
            <a:off x="6936022" y="5575950"/>
            <a:ext cx="206375" cy="206375"/>
          </a:xfrm>
          <a:prstGeom prst="ellipse">
            <a:avLst/>
          </a:prstGeom>
          <a:solidFill>
            <a:srgbClr val="0000CC"/>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7" name="AutoShape 93"/>
          <p:cNvSpPr>
            <a:spLocks noChangeArrowheads="1"/>
          </p:cNvSpPr>
          <p:nvPr/>
        </p:nvSpPr>
        <p:spPr bwMode="auto">
          <a:xfrm>
            <a:off x="2037270" y="5573995"/>
            <a:ext cx="2057400" cy="889000"/>
          </a:xfrm>
          <a:prstGeom prst="roundRect">
            <a:avLst>
              <a:gd name="adj" fmla="val 16667"/>
            </a:avLst>
          </a:prstGeom>
          <a:solidFill>
            <a:srgbClr val="00FF00">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88" name="Object 92"/>
          <p:cNvGraphicFramePr>
            <a:graphicFrameLocks noChangeAspect="1"/>
          </p:cNvGraphicFramePr>
          <p:nvPr>
            <p:extLst>
              <p:ext uri="{D42A27DB-BD31-4B8C-83A1-F6EECF244321}">
                <p14:modId xmlns:p14="http://schemas.microsoft.com/office/powerpoint/2010/main" val="203601663"/>
              </p:ext>
            </p:extLst>
          </p:nvPr>
        </p:nvGraphicFramePr>
        <p:xfrm>
          <a:off x="2194433" y="5694895"/>
          <a:ext cx="1684337" cy="661988"/>
        </p:xfrm>
        <a:graphic>
          <a:graphicData uri="http://schemas.openxmlformats.org/presentationml/2006/ole">
            <mc:AlternateContent xmlns:mc="http://schemas.openxmlformats.org/markup-compatibility/2006">
              <mc:Choice xmlns:v="urn:schemas-microsoft-com:vml" Requires="v">
                <p:oleObj spid="_x0000_s318463" name="Equation" r:id="rId21" imgW="558720" imgH="228600" progId="Equation.3">
                  <p:embed/>
                </p:oleObj>
              </mc:Choice>
              <mc:Fallback>
                <p:oleObj name="Equation" r:id="rId21" imgW="558720" imgH="228600" progId="Equation.3">
                  <p:embed/>
                  <p:pic>
                    <p:nvPicPr>
                      <p:cNvPr id="7177" name="Object 9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194433" y="5694895"/>
                        <a:ext cx="1684337" cy="6619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89" name="Text Box 47"/>
          <p:cNvSpPr txBox="1">
            <a:spLocks noChangeArrowheads="1"/>
          </p:cNvSpPr>
          <p:nvPr/>
        </p:nvSpPr>
        <p:spPr bwMode="auto">
          <a:xfrm>
            <a:off x="587082" y="2148051"/>
            <a:ext cx="510473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Char char="•"/>
              <a:tabLst/>
              <a:defRPr/>
            </a:pPr>
            <a:r>
              <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rPr>
              <a:t> Metastable</a:t>
            </a:r>
            <a:r>
              <a:rPr kumimoji="0" lang="en-US" altLang="zh-CN" sz="2200" b="0" i="0" u="none" strike="noStrike" kern="1200" cap="none" spc="0" normalizeH="0" noProof="0" dirty="0" smtClean="0">
                <a:ln>
                  <a:noFill/>
                </a:ln>
                <a:solidFill>
                  <a:srgbClr val="0000CC"/>
                </a:solidFill>
                <a:effectLst/>
                <a:uLnTx/>
                <a:uFillTx/>
                <a:latin typeface="Tahoma" panose="020B0604030504040204" pitchFamily="34" charset="0"/>
                <a:ea typeface="宋体" panose="02010600030101010101" pitchFamily="2" charset="-122"/>
                <a:cs typeface="+mn-cs"/>
              </a:rPr>
              <a:t> states of bosons</a:t>
            </a:r>
            <a:endPar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91" name="Rectangle 203"/>
              <p:cNvSpPr>
                <a:spLocks noChangeArrowheads="1"/>
              </p:cNvSpPr>
              <p:nvPr/>
            </p:nvSpPr>
            <p:spPr bwMode="auto">
              <a:xfrm>
                <a:off x="939495" y="4611962"/>
                <a:ext cx="3928984" cy="72616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tabLst/>
                  <a:defRPr/>
                </a:pPr>
                <a14:m>
                  <m:oMathPara xmlns:m="http://schemas.openxmlformats.org/officeDocument/2006/math">
                    <m:oMathParaPr>
                      <m:jc m:val="centerGroup"/>
                    </m:oMathParaPr>
                    <m:oMath xmlns:m="http://schemas.openxmlformats.org/officeDocument/2006/math">
                      <m:sSub>
                        <m:sSubPr>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Pr>
                        <m:e>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𝐿</m:t>
                          </m:r>
                        </m:e>
                        <m:sub>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𝑧</m:t>
                          </m:r>
                        </m:sub>
                      </m:sSub>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=±2,  </m:t>
                      </m:r>
                      <m:f>
                        <m:fPr>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fPr>
                        <m:num>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1</m:t>
                          </m:r>
                        </m:num>
                        <m:den>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2</m:t>
                          </m:r>
                        </m:den>
                      </m:f>
                      <m:sSup>
                        <m:sSupPr>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pPr>
                        <m:e>
                          <m:d>
                            <m:dPr>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dPr>
                            <m:e>
                              <m:sSubSup>
                                <m:sSubSupPr>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SupPr>
                                <m:e>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𝑝</m:t>
                                  </m:r>
                                </m:e>
                                <m:sub>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𝑥</m:t>
                                  </m:r>
                                </m:sub>
                                <m:sup>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sup>
                              </m:sSubSup>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𝑖</m:t>
                              </m:r>
                              <m:sSubSup>
                                <m:sSubSupPr>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SupPr>
                                <m:e>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𝑝</m:t>
                                  </m:r>
                                </m:e>
                                <m:sub>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𝑦</m:t>
                                  </m:r>
                                </m:sub>
                                <m:sup>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sup>
                              </m:sSubSup>
                            </m:e>
                          </m:d>
                        </m:e>
                        <m:sup>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2</m:t>
                          </m:r>
                        </m:sup>
                      </m:sSup>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|0〉</m:t>
                      </m:r>
                    </m:oMath>
                  </m:oMathPara>
                </a14:m>
                <a:endParaRPr kumimoji="0" lang="en-US" altLang="zh-CN" b="0" i="0" u="none" strike="noStrike" kern="1200" cap="none" spc="0" normalizeH="0" baseline="0" noProof="0" dirty="0" smtClean="0">
                  <a:ln>
                    <a:noFill/>
                  </a:ln>
                  <a:solidFill>
                    <a:schemeClr val="tx1"/>
                  </a:solidFill>
                  <a:effectLst/>
                  <a:uLnTx/>
                  <a:uFillTx/>
                  <a:ea typeface="宋体" panose="02010600030101010101" pitchFamily="2" charset="-122"/>
                </a:endParaRPr>
              </a:p>
            </p:txBody>
          </p:sp>
        </mc:Choice>
        <mc:Fallback xmlns="">
          <p:sp>
            <p:nvSpPr>
              <p:cNvPr id="91" name="Rectangle 203"/>
              <p:cNvSpPr>
                <a:spLocks noRot="1" noChangeAspect="1" noMove="1" noResize="1" noEditPoints="1" noAdjustHandles="1" noChangeArrowheads="1" noChangeShapeType="1" noTextEdit="1"/>
              </p:cNvSpPr>
              <p:nvPr/>
            </p:nvSpPr>
            <p:spPr bwMode="auto">
              <a:xfrm>
                <a:off x="939495" y="4611962"/>
                <a:ext cx="3928984" cy="726161"/>
              </a:xfrm>
              <a:prstGeom prst="rect">
                <a:avLst/>
              </a:prstGeom>
              <a:blipFill>
                <a:blip r:embed="rId2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4" name="Rectangle 203"/>
              <p:cNvSpPr>
                <a:spLocks noChangeArrowheads="1"/>
              </p:cNvSpPr>
              <p:nvPr/>
            </p:nvSpPr>
            <p:spPr bwMode="auto">
              <a:xfrm>
                <a:off x="979234" y="3682095"/>
                <a:ext cx="4340319" cy="79175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tabLst/>
                  <a:defRPr/>
                </a:pPr>
                <a14:m>
                  <m:oMathPara xmlns:m="http://schemas.openxmlformats.org/officeDocument/2006/math">
                    <m:oMathParaPr>
                      <m:jc m:val="centerGroup"/>
                    </m:oMathParaPr>
                    <m:oMath xmlns:m="http://schemas.openxmlformats.org/officeDocument/2006/math">
                      <m:sSubSup>
                        <m:sSubSupPr>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SupPr>
                        <m:e>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𝐿</m:t>
                          </m:r>
                        </m:e>
                        <m:sub>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𝑧</m:t>
                          </m:r>
                        </m:sub>
                        <m:sup>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 </m:t>
                          </m:r>
                        </m:sup>
                      </m:sSubSup>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=0,  </m:t>
                      </m:r>
                      <m:f>
                        <m:fPr>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fPr>
                        <m:num>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1</m:t>
                          </m:r>
                        </m:num>
                        <m:den>
                          <m:rad>
                            <m:radPr>
                              <m:degHide m:val="on"/>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radPr>
                            <m:deg/>
                            <m:e>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2</m:t>
                              </m:r>
                            </m:e>
                          </m:rad>
                        </m:den>
                      </m:f>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sSubSup>
                        <m:sSubSupPr>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SupPr>
                        <m:e>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𝑝</m:t>
                          </m:r>
                        </m:e>
                        <m:sub>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𝑥</m:t>
                          </m:r>
                        </m:sub>
                        <m:sup>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sup>
                      </m:sSubSup>
                      <m:sSubSup>
                        <m:sSubSupPr>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SupPr>
                        <m:e>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𝑝</m:t>
                          </m:r>
                        </m:e>
                        <m:sub>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𝑥</m:t>
                          </m:r>
                        </m:sub>
                        <m:sup>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sup>
                      </m:sSubSup>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sSubSup>
                        <m:sSubSupPr>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SupPr>
                        <m:e>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𝑝</m:t>
                          </m:r>
                        </m:e>
                        <m:sub>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𝑦</m:t>
                          </m:r>
                        </m:sub>
                        <m:sup>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sup>
                      </m:sSubSup>
                      <m:sSubSup>
                        <m:sSubSupPr>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SupPr>
                        <m:e>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𝑝</m:t>
                          </m:r>
                        </m:e>
                        <m:sub>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𝑦</m:t>
                          </m:r>
                        </m:sub>
                        <m:sup>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sup>
                      </m:sSubSup>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)|0〉 </m:t>
                      </m:r>
                    </m:oMath>
                  </m:oMathPara>
                </a14:m>
                <a:endParaRPr kumimoji="0" lang="en-US" altLang="zh-CN" b="0" i="0" u="none" strike="noStrike" kern="1200" cap="none" spc="0" normalizeH="0" baseline="0" noProof="0" dirty="0" smtClean="0">
                  <a:ln>
                    <a:noFill/>
                  </a:ln>
                  <a:solidFill>
                    <a:schemeClr val="tx1"/>
                  </a:solidFill>
                  <a:effectLst/>
                  <a:uLnTx/>
                  <a:uFillTx/>
                  <a:ea typeface="宋体" panose="02010600030101010101" pitchFamily="2" charset="-122"/>
                </a:endParaRPr>
              </a:p>
            </p:txBody>
          </p:sp>
        </mc:Choice>
        <mc:Fallback xmlns="">
          <p:sp>
            <p:nvSpPr>
              <p:cNvPr id="94" name="Rectangle 203"/>
              <p:cNvSpPr>
                <a:spLocks noRot="1" noChangeAspect="1" noMove="1" noResize="1" noEditPoints="1" noAdjustHandles="1" noChangeArrowheads="1" noChangeShapeType="1" noTextEdit="1"/>
              </p:cNvSpPr>
              <p:nvPr/>
            </p:nvSpPr>
            <p:spPr bwMode="auto">
              <a:xfrm>
                <a:off x="979234" y="3682095"/>
                <a:ext cx="4340319" cy="791755"/>
              </a:xfrm>
              <a:prstGeom prst="rect">
                <a:avLst/>
              </a:prstGeom>
              <a:blipFill>
                <a:blip r:embed="rId2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415085737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 name="AutoShape 2"/>
          <p:cNvSpPr>
            <a:spLocks noChangeArrowheads="1"/>
          </p:cNvSpPr>
          <p:nvPr/>
        </p:nvSpPr>
        <p:spPr bwMode="auto">
          <a:xfrm>
            <a:off x="863600" y="333375"/>
            <a:ext cx="7200900" cy="560388"/>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3200" b="0" i="0" u="none" strike="noStrike" kern="1200" cap="none" spc="0" normalizeH="0" baseline="0" noProof="0" smtClean="0">
              <a:ln>
                <a:noFill/>
              </a:ln>
              <a:solidFill>
                <a:srgbClr val="0000CC"/>
              </a:solidFill>
              <a:effectLst/>
              <a:uLnTx/>
              <a:uFillTx/>
              <a:latin typeface="Tahoma" panose="020B0604030504040204" pitchFamily="34" charset="0"/>
              <a:ea typeface="宋体" panose="02010600030101010101" pitchFamily="2" charset="-122"/>
              <a:cs typeface="+mn-cs"/>
            </a:endParaRPr>
          </a:p>
        </p:txBody>
      </p:sp>
      <p:sp>
        <p:nvSpPr>
          <p:cNvPr id="8203" name="Rectangle 3"/>
          <p:cNvSpPr>
            <a:spLocks noGrp="1" noChangeArrowheads="1"/>
          </p:cNvSpPr>
          <p:nvPr>
            <p:ph type="title"/>
          </p:nvPr>
        </p:nvSpPr>
        <p:spPr>
          <a:xfrm>
            <a:off x="371475" y="355802"/>
            <a:ext cx="7966075" cy="500063"/>
          </a:xfrm>
        </p:spPr>
        <p:txBody>
          <a:bodyPr>
            <a:normAutofit fontScale="90000"/>
          </a:bodyPr>
          <a:lstStyle/>
          <a:p>
            <a:pPr eaLnBrk="1" hangingPunct="1">
              <a:defRPr/>
            </a:pPr>
            <a:r>
              <a:rPr lang="en-US" altLang="zh-CN" sz="2800" u="sng" dirty="0" smtClean="0">
                <a:solidFill>
                  <a:schemeClr val="tx1"/>
                </a:solidFill>
                <a:latin typeface="Tahoma" pitchFamily="34" charset="0"/>
              </a:rPr>
              <a:t>Orbital </a:t>
            </a:r>
            <a:r>
              <a:rPr lang="en-US" altLang="zh-CN" sz="2800" u="sng" dirty="0" err="1" smtClean="0">
                <a:solidFill>
                  <a:schemeClr val="tx1"/>
                </a:solidFill>
                <a:latin typeface="Tahoma" pitchFamily="34" charset="0"/>
              </a:rPr>
              <a:t>Hund’s</a:t>
            </a:r>
            <a:r>
              <a:rPr lang="en-US" altLang="zh-CN" sz="2800" u="sng" dirty="0" smtClean="0">
                <a:solidFill>
                  <a:schemeClr val="tx1"/>
                </a:solidFill>
                <a:latin typeface="Tahoma" pitchFamily="34" charset="0"/>
              </a:rPr>
              <a:t> rule for bosons  </a:t>
            </a:r>
          </a:p>
        </p:txBody>
      </p:sp>
      <p:sp>
        <p:nvSpPr>
          <p:cNvPr id="8206" name="Rectangle 31"/>
          <p:cNvSpPr>
            <a:spLocks noChangeArrowheads="1"/>
          </p:cNvSpPr>
          <p:nvPr/>
        </p:nvSpPr>
        <p:spPr bwMode="auto">
          <a:xfrm>
            <a:off x="648342" y="3544215"/>
            <a:ext cx="7802563"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Char char="•"/>
              <a:tabLst/>
              <a:defRPr/>
            </a:pPr>
            <a:r>
              <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rPr>
              <a:t> </a:t>
            </a:r>
            <a:r>
              <a:rPr lang="en-US" altLang="zh-CN" b="0" noProof="0" dirty="0" smtClean="0">
                <a:solidFill>
                  <a:srgbClr val="0000CC"/>
                </a:solidFill>
                <a:latin typeface="Tahoma" panose="020B0604030504040204" pitchFamily="34" charset="0"/>
              </a:rPr>
              <a:t>Bosons </a:t>
            </a:r>
            <a:r>
              <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rPr>
              <a:t>aggregate into the same single-particle state. </a:t>
            </a:r>
          </a:p>
          <a:p>
            <a:pPr marL="0" marR="0" lvl="0" indent="0" algn="l" defTabSz="914400" rtl="0" eaLnBrk="1" fontAlgn="base" latinLnBrk="0" hangingPunct="1">
              <a:lnSpc>
                <a:spcPct val="100000"/>
              </a:lnSpc>
              <a:spcBef>
                <a:spcPct val="50000"/>
              </a:spcBef>
              <a:spcAft>
                <a:spcPct val="0"/>
              </a:spcAft>
              <a:buClrTx/>
              <a:buSzTx/>
              <a:buFontTx/>
              <a:buChar char="•"/>
              <a:tabLst/>
              <a:defRPr/>
            </a:pPr>
            <a:r>
              <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rPr>
              <a:t> </a:t>
            </a:r>
            <a:r>
              <a:rPr lang="en-US" altLang="zh-CN" b="0" dirty="0" smtClean="0">
                <a:solidFill>
                  <a:srgbClr val="0000CC"/>
                </a:solidFill>
                <a:latin typeface="Tahoma" panose="020B0604030504040204" pitchFamily="34" charset="0"/>
              </a:rPr>
              <a:t>Complex</a:t>
            </a:r>
            <a:r>
              <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rPr>
              <a:t> state (e.g. </a:t>
            </a:r>
            <a:r>
              <a:rPr kumimoji="0" lang="en-US" altLang="zh-CN" sz="2200" b="0" i="0" u="none" strike="noStrike" kern="1200" cap="none" spc="0" normalizeH="0" baseline="0" noProof="0" dirty="0" err="1" smtClean="0">
                <a:ln>
                  <a:noFill/>
                </a:ln>
                <a:solidFill>
                  <a:srgbClr val="0000CC"/>
                </a:solidFill>
                <a:effectLst/>
                <a:uLnTx/>
                <a:uFillTx/>
                <a:latin typeface="Tahoma" panose="020B0604030504040204" pitchFamily="34" charset="0"/>
                <a:ea typeface="宋体" panose="02010600030101010101" pitchFamily="2" charset="-122"/>
                <a:cs typeface="+mn-cs"/>
              </a:rPr>
              <a:t>p+ip</a:t>
            </a:r>
            <a:r>
              <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rPr>
              <a:t>) is</a:t>
            </a:r>
            <a:r>
              <a:rPr kumimoji="0" lang="en-US" altLang="zh-CN" sz="2200" b="0" i="0" u="none" strike="noStrike" kern="1200" cap="none" spc="0" normalizeH="0" noProof="0" dirty="0" smtClean="0">
                <a:ln>
                  <a:noFill/>
                </a:ln>
                <a:solidFill>
                  <a:srgbClr val="0000CC"/>
                </a:solidFill>
                <a:effectLst/>
                <a:uLnTx/>
                <a:uFillTx/>
                <a:latin typeface="Tahoma" panose="020B0604030504040204" pitchFamily="34" charset="0"/>
                <a:ea typeface="宋体" panose="02010600030101010101" pitchFamily="2" charset="-122"/>
                <a:cs typeface="+mn-cs"/>
              </a:rPr>
              <a:t> favored</a:t>
            </a:r>
            <a:r>
              <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rPr>
              <a:t> to minimize repulsion.</a:t>
            </a:r>
          </a:p>
        </p:txBody>
      </p:sp>
      <p:sp>
        <p:nvSpPr>
          <p:cNvPr id="8207" name="AutoShape 32"/>
          <p:cNvSpPr>
            <a:spLocks noChangeArrowheads="1"/>
          </p:cNvSpPr>
          <p:nvPr/>
        </p:nvSpPr>
        <p:spPr bwMode="auto">
          <a:xfrm>
            <a:off x="1570509" y="1238958"/>
            <a:ext cx="4589622" cy="1926740"/>
          </a:xfrm>
          <a:prstGeom prst="roundRect">
            <a:avLst>
              <a:gd name="adj" fmla="val 16667"/>
            </a:avLst>
          </a:prstGeom>
          <a:solidFill>
            <a:srgbClr val="00FF00">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29" name="Rectangle 203"/>
              <p:cNvSpPr>
                <a:spLocks noChangeArrowheads="1"/>
              </p:cNvSpPr>
              <p:nvPr/>
            </p:nvSpPr>
            <p:spPr bwMode="auto">
              <a:xfrm>
                <a:off x="1752405" y="1366495"/>
                <a:ext cx="4332030" cy="98655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tabLst/>
                  <a:defRPr/>
                </a:pPr>
                <a14:m>
                  <m:oMathPara xmlns:m="http://schemas.openxmlformats.org/officeDocument/2006/math">
                    <m:oMathParaPr>
                      <m:jc m:val="centerGroup"/>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𝐻</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𝑖𝑛𝑡</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f>
                        <m:f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fPr>
                        <m:num>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𝑈</m:t>
                          </m:r>
                        </m:num>
                        <m:den>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2</m:t>
                          </m:r>
                        </m:den>
                      </m:f>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naryPr>
                        <m:sub>
                          <m:r>
                            <m:rPr>
                              <m:brk m:alnAt="7"/>
                            </m:r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𝑖</m:t>
                          </m:r>
                        </m:sub>
                        <m:sup/>
                        <m:e>
                          <m:sSubSup>
                            <m:sSubSup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Sup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𝑛</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𝑖</m:t>
                              </m:r>
                            </m:sub>
                            <m:sup>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2</m:t>
                              </m:r>
                            </m:sup>
                          </m:sSubSup>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f>
                            <m:f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fPr>
                            <m:num>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1</m:t>
                              </m:r>
                            </m:num>
                            <m:den>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3</m:t>
                              </m:r>
                            </m:den>
                          </m:f>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sSubSup>
                            <m:sSubSup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Sup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𝐿</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𝑖</m:t>
                              </m:r>
                            </m:sub>
                            <m:sup>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𝑧</m:t>
                              </m:r>
                            </m:sup>
                          </m:sSubSup>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sSup>
                        <m:sSup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p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 </m:t>
                          </m:r>
                        </m:e>
                        <m:sup>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2</m:t>
                          </m:r>
                        </m:sup>
                      </m:sSup>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  </m:t>
                      </m:r>
                    </m:oMath>
                  </m:oMathPara>
                </a14:m>
                <a:endParaRPr kumimoji="0" lang="en-US" altLang="zh-CN" sz="2400" b="0" i="0" u="none" strike="noStrike" kern="1200" cap="none" spc="0" normalizeH="0" baseline="0" noProof="0" dirty="0" smtClean="0">
                  <a:ln>
                    <a:noFill/>
                  </a:ln>
                  <a:solidFill>
                    <a:schemeClr val="tx1"/>
                  </a:solidFill>
                  <a:effectLst/>
                  <a:uLnTx/>
                  <a:uFillTx/>
                  <a:ea typeface="宋体" panose="02010600030101010101" pitchFamily="2" charset="-122"/>
                </a:endParaRPr>
              </a:p>
            </p:txBody>
          </p:sp>
        </mc:Choice>
        <mc:Fallback xmlns="">
          <p:sp>
            <p:nvSpPr>
              <p:cNvPr id="29" name="Rectangle 203"/>
              <p:cNvSpPr>
                <a:spLocks noRot="1" noChangeAspect="1" noMove="1" noResize="1" noEditPoints="1" noAdjustHandles="1" noChangeArrowheads="1" noChangeShapeType="1" noTextEdit="1"/>
              </p:cNvSpPr>
              <p:nvPr/>
            </p:nvSpPr>
            <p:spPr bwMode="auto">
              <a:xfrm>
                <a:off x="1752405" y="1366495"/>
                <a:ext cx="4332030" cy="986552"/>
              </a:xfrm>
              <a:prstGeom prst="rect">
                <a:avLst/>
              </a:prstGeom>
              <a:blipFill>
                <a:blip r:embed="rId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Rectangle 203"/>
              <p:cNvSpPr>
                <a:spLocks noChangeArrowheads="1"/>
              </p:cNvSpPr>
              <p:nvPr/>
            </p:nvSpPr>
            <p:spPr bwMode="auto">
              <a:xfrm>
                <a:off x="2027237" y="2469451"/>
                <a:ext cx="3708499" cy="49084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tabLst/>
                  <a:defRPr/>
                </a:pPr>
                <a14:m>
                  <m:oMathPara xmlns:m="http://schemas.openxmlformats.org/officeDocument/2006/math">
                    <m:oMathParaPr>
                      <m:jc m:val="centerGroup"/>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𝐿</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𝑧</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sSubSup>
                        <m:sSubSup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Sup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𝑝</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𝑥</m:t>
                          </m:r>
                        </m:sub>
                        <m:sup>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sup>
                      </m:sSubSup>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𝑝</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𝑦</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sSubSup>
                        <m:sSubSup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Sup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𝑝</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𝑦</m:t>
                          </m:r>
                        </m:sub>
                        <m:sup>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sup>
                      </m:sSubSup>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𝑝</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𝑥</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oMath>
                  </m:oMathPara>
                </a14:m>
                <a:endParaRPr kumimoji="0" lang="en-US" altLang="zh-CN" sz="2400" b="0" i="0" u="none" strike="noStrike" kern="1200" cap="none" spc="0" normalizeH="0" baseline="0" noProof="0" dirty="0" smtClean="0">
                  <a:ln>
                    <a:noFill/>
                  </a:ln>
                  <a:solidFill>
                    <a:schemeClr val="tx1"/>
                  </a:solidFill>
                  <a:effectLst/>
                  <a:uLnTx/>
                  <a:uFillTx/>
                  <a:ea typeface="宋体" panose="02010600030101010101" pitchFamily="2" charset="-122"/>
                </a:endParaRPr>
              </a:p>
            </p:txBody>
          </p:sp>
        </mc:Choice>
        <mc:Fallback xmlns="">
          <p:sp>
            <p:nvSpPr>
              <p:cNvPr id="30" name="Rectangle 203"/>
              <p:cNvSpPr>
                <a:spLocks noRot="1" noChangeAspect="1" noMove="1" noResize="1" noEditPoints="1" noAdjustHandles="1" noChangeArrowheads="1" noChangeShapeType="1" noTextEdit="1"/>
              </p:cNvSpPr>
              <p:nvPr/>
            </p:nvSpPr>
            <p:spPr bwMode="auto">
              <a:xfrm>
                <a:off x="2027237" y="2469451"/>
                <a:ext cx="3708499" cy="490840"/>
              </a:xfrm>
              <a:prstGeom prst="rect">
                <a:avLst/>
              </a:prstGeom>
              <a:blipFill>
                <a:blip r:embed="rId5"/>
                <a:stretch>
                  <a:fillRect b="-1111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31" name="Rectangle 31"/>
          <p:cNvSpPr>
            <a:spLocks noChangeArrowheads="1"/>
          </p:cNvSpPr>
          <p:nvPr/>
        </p:nvSpPr>
        <p:spPr bwMode="auto">
          <a:xfrm>
            <a:off x="654690" y="4926795"/>
            <a:ext cx="331942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Char char="•"/>
              <a:tabLst/>
              <a:defRPr/>
            </a:pPr>
            <a:r>
              <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rPr>
              <a:t> </a:t>
            </a:r>
            <a:r>
              <a:rPr kumimoji="0" lang="en-US" altLang="zh-CN" sz="2200" b="1"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rPr>
              <a:t>Orbital angular momentum moments</a:t>
            </a:r>
            <a:r>
              <a:rPr kumimoji="0" lang="en-US" altLang="zh-CN" sz="2200" b="1" i="0" u="none" strike="noStrike" kern="1200" cap="none" spc="0" normalizeH="0" noProof="0" dirty="0" smtClean="0">
                <a:ln>
                  <a:noFill/>
                </a:ln>
                <a:solidFill>
                  <a:srgbClr val="0000CC"/>
                </a:solidFill>
                <a:effectLst/>
                <a:uLnTx/>
                <a:uFillTx/>
                <a:latin typeface="Tahoma" panose="020B0604030504040204" pitchFamily="34" charset="0"/>
                <a:ea typeface="宋体" panose="02010600030101010101" pitchFamily="2" charset="-122"/>
                <a:cs typeface="+mn-cs"/>
              </a:rPr>
              <a:t> (OAM) </a:t>
            </a:r>
            <a:r>
              <a:rPr lang="en-US" altLang="zh-CN" noProof="0" dirty="0" smtClean="0">
                <a:solidFill>
                  <a:srgbClr val="0000CC"/>
                </a:solidFill>
                <a:latin typeface="Tahoma" panose="020B0604030504040204" pitchFamily="34" charset="0"/>
              </a:rPr>
              <a:t>-</a:t>
            </a:r>
            <a:r>
              <a:rPr kumimoji="0" lang="en-US" altLang="zh-CN" sz="2200" b="1" i="0" u="none" strike="noStrike" kern="1200" cap="none" spc="0" normalizeH="0" noProof="0" dirty="0" smtClean="0">
                <a:ln>
                  <a:noFill/>
                </a:ln>
                <a:solidFill>
                  <a:srgbClr val="0000CC"/>
                </a:solidFill>
                <a:effectLst/>
                <a:uLnTx/>
                <a:uFillTx/>
                <a:latin typeface="Tahoma" panose="020B0604030504040204" pitchFamily="34" charset="0"/>
                <a:ea typeface="宋体" panose="02010600030101010101" pitchFamily="2" charset="-122"/>
                <a:cs typeface="+mn-cs"/>
              </a:rPr>
              <a:t> vorticity</a:t>
            </a:r>
            <a:endPar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endParaRPr>
          </a:p>
        </p:txBody>
      </p:sp>
      <p:grpSp>
        <p:nvGrpSpPr>
          <p:cNvPr id="2" name="组合 1"/>
          <p:cNvGrpSpPr/>
          <p:nvPr/>
        </p:nvGrpSpPr>
        <p:grpSpPr>
          <a:xfrm>
            <a:off x="4299824" y="4905389"/>
            <a:ext cx="1341437" cy="1350962"/>
            <a:chOff x="4364727" y="4905389"/>
            <a:chExt cx="1341437" cy="1350962"/>
          </a:xfrm>
        </p:grpSpPr>
        <p:grpSp>
          <p:nvGrpSpPr>
            <p:cNvPr id="44" name="Group 54"/>
            <p:cNvGrpSpPr>
              <a:grpSpLocks/>
            </p:cNvGrpSpPr>
            <p:nvPr/>
          </p:nvGrpSpPr>
          <p:grpSpPr bwMode="auto">
            <a:xfrm>
              <a:off x="4364727" y="4905389"/>
              <a:ext cx="1322387" cy="1350962"/>
              <a:chOff x="4090" y="805"/>
              <a:chExt cx="860" cy="854"/>
            </a:xfrm>
          </p:grpSpPr>
          <p:sp>
            <p:nvSpPr>
              <p:cNvPr id="45" name="Arc 55"/>
              <p:cNvSpPr>
                <a:spLocks/>
              </p:cNvSpPr>
              <p:nvPr/>
            </p:nvSpPr>
            <p:spPr bwMode="auto">
              <a:xfrm>
                <a:off x="4090" y="805"/>
                <a:ext cx="860" cy="854"/>
              </a:xfrm>
              <a:custGeom>
                <a:avLst/>
                <a:gdLst>
                  <a:gd name="T0" fmla="*/ 0 w 43200"/>
                  <a:gd name="T1" fmla="*/ 0 h 43198"/>
                  <a:gd name="T2" fmla="*/ 0 w 43200"/>
                  <a:gd name="T3" fmla="*/ 0 h 43198"/>
                  <a:gd name="T4" fmla="*/ 0 w 43200"/>
                  <a:gd name="T5" fmla="*/ 0 h 43198"/>
                  <a:gd name="T6" fmla="*/ 0 60000 65536"/>
                  <a:gd name="T7" fmla="*/ 0 60000 65536"/>
                  <a:gd name="T8" fmla="*/ 0 60000 65536"/>
                  <a:gd name="T9" fmla="*/ 0 w 43200"/>
                  <a:gd name="T10" fmla="*/ 0 h 43198"/>
                  <a:gd name="T11" fmla="*/ 43200 w 43200"/>
                  <a:gd name="T12" fmla="*/ 43198 h 43198"/>
                </a:gdLst>
                <a:ahLst/>
                <a:cxnLst>
                  <a:cxn ang="T6">
                    <a:pos x="T0" y="T1"/>
                  </a:cxn>
                  <a:cxn ang="T7">
                    <a:pos x="T2" y="T3"/>
                  </a:cxn>
                  <a:cxn ang="T8">
                    <a:pos x="T4" y="T5"/>
                  </a:cxn>
                </a:cxnLst>
                <a:rect l="T9" t="T10" r="T11" b="T12"/>
                <a:pathLst>
                  <a:path w="43200" h="43198" fill="none" extrusionOk="0">
                    <a:moveTo>
                      <a:pt x="21914" y="0"/>
                    </a:moveTo>
                    <a:cubicBezTo>
                      <a:pt x="33720" y="172"/>
                      <a:pt x="43200" y="9791"/>
                      <a:pt x="43200" y="21598"/>
                    </a:cubicBezTo>
                    <a:cubicBezTo>
                      <a:pt x="43200" y="33527"/>
                      <a:pt x="33529" y="43198"/>
                      <a:pt x="21600" y="43198"/>
                    </a:cubicBezTo>
                    <a:cubicBezTo>
                      <a:pt x="9670" y="43198"/>
                      <a:pt x="0" y="33527"/>
                      <a:pt x="0" y="21598"/>
                    </a:cubicBezTo>
                    <a:cubicBezTo>
                      <a:pt x="-1" y="16856"/>
                      <a:pt x="1560" y="12246"/>
                      <a:pt x="4440" y="8479"/>
                    </a:cubicBezTo>
                  </a:path>
                  <a:path w="43200" h="43198" stroke="0" extrusionOk="0">
                    <a:moveTo>
                      <a:pt x="21914" y="0"/>
                    </a:moveTo>
                    <a:cubicBezTo>
                      <a:pt x="33720" y="172"/>
                      <a:pt x="43200" y="9791"/>
                      <a:pt x="43200" y="21598"/>
                    </a:cubicBezTo>
                    <a:cubicBezTo>
                      <a:pt x="43200" y="33527"/>
                      <a:pt x="33529" y="43198"/>
                      <a:pt x="21600" y="43198"/>
                    </a:cubicBezTo>
                    <a:cubicBezTo>
                      <a:pt x="9670" y="43198"/>
                      <a:pt x="0" y="33527"/>
                      <a:pt x="0" y="21598"/>
                    </a:cubicBezTo>
                    <a:cubicBezTo>
                      <a:pt x="-1" y="16856"/>
                      <a:pt x="1560" y="12246"/>
                      <a:pt x="4440" y="8479"/>
                    </a:cubicBezTo>
                    <a:lnTo>
                      <a:pt x="21600" y="21598"/>
                    </a:lnTo>
                    <a:close/>
                  </a:path>
                </a:pathLst>
              </a:custGeom>
              <a:noFill/>
              <a:ln w="28575">
                <a:solidFill>
                  <a:srgbClr val="FF0000"/>
                </a:solidFill>
                <a:round/>
                <a:headEnd type="stealth" w="lg" len="lg"/>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46" name="Group 56"/>
              <p:cNvGrpSpPr>
                <a:grpSpLocks/>
              </p:cNvGrpSpPr>
              <p:nvPr/>
            </p:nvGrpSpPr>
            <p:grpSpPr bwMode="auto">
              <a:xfrm>
                <a:off x="4138" y="878"/>
                <a:ext cx="796" cy="759"/>
                <a:chOff x="1247" y="913"/>
                <a:chExt cx="629" cy="649"/>
              </a:xfrm>
            </p:grpSpPr>
            <p:sp>
              <p:nvSpPr>
                <p:cNvPr id="51" name="Oval 57"/>
                <p:cNvSpPr>
                  <a:spLocks noChangeArrowheads="1"/>
                </p:cNvSpPr>
                <p:nvPr/>
              </p:nvSpPr>
              <p:spPr bwMode="auto">
                <a:xfrm rot="-5400000">
                  <a:off x="1388" y="1014"/>
                  <a:ext cx="331" cy="130"/>
                </a:xfrm>
                <a:prstGeom prst="ellipse">
                  <a:avLst/>
                </a:prstGeom>
                <a:noFill/>
                <a:ln w="28575">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 name="Oval 58"/>
                <p:cNvSpPr>
                  <a:spLocks noChangeArrowheads="1"/>
                </p:cNvSpPr>
                <p:nvPr/>
              </p:nvSpPr>
              <p:spPr bwMode="auto">
                <a:xfrm>
                  <a:off x="1552" y="1173"/>
                  <a:ext cx="324" cy="133"/>
                </a:xfrm>
                <a:prstGeom prst="ellipse">
                  <a:avLst/>
                </a:prstGeom>
                <a:noFill/>
                <a:ln w="25400">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3" name="Oval 59"/>
                <p:cNvSpPr>
                  <a:spLocks noChangeArrowheads="1"/>
                </p:cNvSpPr>
                <p:nvPr/>
              </p:nvSpPr>
              <p:spPr bwMode="auto">
                <a:xfrm rot="-5400000">
                  <a:off x="1396" y="1337"/>
                  <a:ext cx="311" cy="140"/>
                </a:xfrm>
                <a:prstGeom prst="ellipse">
                  <a:avLst/>
                </a:prstGeom>
                <a:noFill/>
                <a:ln w="28575">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4" name="Oval 60"/>
                <p:cNvSpPr>
                  <a:spLocks noChangeArrowheads="1"/>
                </p:cNvSpPr>
                <p:nvPr/>
              </p:nvSpPr>
              <p:spPr bwMode="auto">
                <a:xfrm rot="10800000">
                  <a:off x="1247" y="1173"/>
                  <a:ext cx="305" cy="144"/>
                </a:xfrm>
                <a:prstGeom prst="ellipse">
                  <a:avLst/>
                </a:prstGeom>
                <a:noFill/>
                <a:ln w="28575">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aphicFrame>
            <p:nvGraphicFramePr>
              <p:cNvPr id="47" name="Object 61"/>
              <p:cNvGraphicFramePr>
                <a:graphicFrameLocks noChangeAspect="1"/>
              </p:cNvGraphicFramePr>
              <p:nvPr/>
            </p:nvGraphicFramePr>
            <p:xfrm>
              <a:off x="4703" y="1155"/>
              <a:ext cx="104" cy="181"/>
            </p:xfrm>
            <a:graphic>
              <a:graphicData uri="http://schemas.openxmlformats.org/presentationml/2006/ole">
                <mc:AlternateContent xmlns:mc="http://schemas.openxmlformats.org/markup-compatibility/2006">
                  <mc:Choice xmlns:v="urn:schemas-microsoft-com:vml" Requires="v">
                    <p:oleObj spid="_x0000_s324750" name="Equation" r:id="rId6" imgW="88560" imgH="164880" progId="Equation.3">
                      <p:embed/>
                    </p:oleObj>
                  </mc:Choice>
                  <mc:Fallback>
                    <p:oleObj name="Equation" r:id="rId6" imgW="88560" imgH="164880" progId="Equation.3">
                      <p:embed/>
                      <p:pic>
                        <p:nvPicPr>
                          <p:cNvPr id="7180" name="Object 6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03" y="1155"/>
                            <a:ext cx="104" cy="18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aphicFrame>
            <p:nvGraphicFramePr>
              <p:cNvPr id="48" name="Object 62"/>
              <p:cNvGraphicFramePr>
                <a:graphicFrameLocks noChangeAspect="1"/>
              </p:cNvGraphicFramePr>
              <p:nvPr/>
            </p:nvGraphicFramePr>
            <p:xfrm>
              <a:off x="4186" y="1144"/>
              <a:ext cx="236" cy="181"/>
            </p:xfrm>
            <a:graphic>
              <a:graphicData uri="http://schemas.openxmlformats.org/presentationml/2006/ole">
                <mc:AlternateContent xmlns:mc="http://schemas.openxmlformats.org/markup-compatibility/2006">
                  <mc:Choice xmlns:v="urn:schemas-microsoft-com:vml" Requires="v">
                    <p:oleObj spid="_x0000_s324751" name="Equation" r:id="rId8" imgW="203040" imgH="164880" progId="Equation.3">
                      <p:embed/>
                    </p:oleObj>
                  </mc:Choice>
                  <mc:Fallback>
                    <p:oleObj name="Equation" r:id="rId8" imgW="203040" imgH="164880" progId="Equation.3">
                      <p:embed/>
                      <p:pic>
                        <p:nvPicPr>
                          <p:cNvPr id="7181" name="Object 6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86" y="1144"/>
                            <a:ext cx="236" cy="18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aphicFrame>
            <p:nvGraphicFramePr>
              <p:cNvPr id="49" name="Object 63"/>
              <p:cNvGraphicFramePr>
                <a:graphicFrameLocks noChangeAspect="1"/>
              </p:cNvGraphicFramePr>
              <p:nvPr/>
            </p:nvGraphicFramePr>
            <p:xfrm>
              <a:off x="4473" y="963"/>
              <a:ext cx="116" cy="203"/>
            </p:xfrm>
            <a:graphic>
              <a:graphicData uri="http://schemas.openxmlformats.org/presentationml/2006/ole">
                <mc:AlternateContent xmlns:mc="http://schemas.openxmlformats.org/markup-compatibility/2006">
                  <mc:Choice xmlns:v="urn:schemas-microsoft-com:vml" Requires="v">
                    <p:oleObj spid="_x0000_s324752" name="Equation" r:id="rId10" imgW="88560" imgH="164880" progId="Equation.3">
                      <p:embed/>
                    </p:oleObj>
                  </mc:Choice>
                  <mc:Fallback>
                    <p:oleObj name="Equation" r:id="rId10" imgW="88560" imgH="164880" progId="Equation.3">
                      <p:embed/>
                      <p:pic>
                        <p:nvPicPr>
                          <p:cNvPr id="7182" name="Object 6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73" y="963"/>
                            <a:ext cx="116" cy="20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aphicFrame>
            <p:nvGraphicFramePr>
              <p:cNvPr id="50" name="Object 64"/>
              <p:cNvGraphicFramePr>
                <a:graphicFrameLocks noChangeAspect="1"/>
              </p:cNvGraphicFramePr>
              <p:nvPr/>
            </p:nvGraphicFramePr>
            <p:xfrm>
              <a:off x="4404" y="1389"/>
              <a:ext cx="236" cy="181"/>
            </p:xfrm>
            <a:graphic>
              <a:graphicData uri="http://schemas.openxmlformats.org/presentationml/2006/ole">
                <mc:AlternateContent xmlns:mc="http://schemas.openxmlformats.org/markup-compatibility/2006">
                  <mc:Choice xmlns:v="urn:schemas-microsoft-com:vml" Requires="v">
                    <p:oleObj spid="_x0000_s324753" name="Equation" r:id="rId12" imgW="203040" imgH="164880" progId="Equation.3">
                      <p:embed/>
                    </p:oleObj>
                  </mc:Choice>
                  <mc:Fallback>
                    <p:oleObj name="Equation" r:id="rId12" imgW="203040" imgH="164880" progId="Equation.3">
                      <p:embed/>
                      <p:pic>
                        <p:nvPicPr>
                          <p:cNvPr id="7183" name="Object 6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04" y="1389"/>
                            <a:ext cx="236" cy="18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pSp>
        <p:sp>
          <p:nvSpPr>
            <p:cNvPr id="55" name="Oval 89"/>
            <p:cNvSpPr>
              <a:spLocks noChangeArrowheads="1"/>
            </p:cNvSpPr>
            <p:nvPr/>
          </p:nvSpPr>
          <p:spPr bwMode="auto">
            <a:xfrm>
              <a:off x="4929877" y="4986351"/>
              <a:ext cx="206375" cy="206375"/>
            </a:xfrm>
            <a:prstGeom prst="ellipse">
              <a:avLst/>
            </a:prstGeom>
            <a:solidFill>
              <a:srgbClr val="0000CC"/>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6" name="Oval 90"/>
            <p:cNvSpPr>
              <a:spLocks noChangeArrowheads="1"/>
            </p:cNvSpPr>
            <p:nvPr/>
          </p:nvSpPr>
          <p:spPr bwMode="auto">
            <a:xfrm>
              <a:off x="5499789" y="5522926"/>
              <a:ext cx="206375" cy="206375"/>
            </a:xfrm>
            <a:prstGeom prst="ellipse">
              <a:avLst/>
            </a:prstGeom>
            <a:solidFill>
              <a:srgbClr val="0000CC"/>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57" name="Text Box 47"/>
          <p:cNvSpPr txBox="1">
            <a:spLocks noChangeArrowheads="1"/>
          </p:cNvSpPr>
          <p:nvPr/>
        </p:nvSpPr>
        <p:spPr bwMode="auto">
          <a:xfrm>
            <a:off x="6203920" y="4970870"/>
            <a:ext cx="23622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altLang="zh-CN" b="0" dirty="0" smtClean="0">
                <a:latin typeface="Tahoma" panose="020B0604030504040204" pitchFamily="34" charset="0"/>
              </a:rPr>
              <a:t>Complex</a:t>
            </a:r>
            <a:r>
              <a:rPr kumimoji="0" lang="en-US" altLang="zh-CN" sz="2200" b="0" i="0" u="none" strike="noStrike" kern="1200" cap="none" spc="0" normalizeH="0" baseline="0" noProof="0" dirty="0" smtClean="0">
                <a:ln>
                  <a:noFill/>
                </a:ln>
                <a:effectLst/>
                <a:uLnTx/>
                <a:uFillTx/>
                <a:latin typeface="Tahoma" panose="020B0604030504040204" pitchFamily="34" charset="0"/>
                <a:ea typeface="宋体" panose="02010600030101010101" pitchFamily="2" charset="-122"/>
                <a:cs typeface="+mn-cs"/>
              </a:rPr>
              <a:t> states are spatially more extended!</a:t>
            </a:r>
          </a:p>
        </p:txBody>
      </p:sp>
      <p:sp>
        <p:nvSpPr>
          <p:cNvPr id="24" name="Rectangle 31"/>
          <p:cNvSpPr>
            <a:spLocks noChangeArrowheads="1"/>
          </p:cNvSpPr>
          <p:nvPr/>
        </p:nvSpPr>
        <p:spPr bwMode="auto">
          <a:xfrm>
            <a:off x="6317454" y="1637653"/>
            <a:ext cx="218908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lang="en-US" altLang="zh-CN" sz="1600" b="0" dirty="0" smtClean="0">
                <a:latin typeface="Tahoma" pitchFamily="34" charset="0"/>
              </a:rPr>
              <a:t>C</a:t>
            </a:r>
            <a:r>
              <a:rPr lang="en-US" altLang="zh-CN" sz="1600" b="0" dirty="0">
                <a:latin typeface="Tahoma" pitchFamily="34" charset="0"/>
              </a:rPr>
              <a:t>. Wu, Mod. Phys. Lett. 23, 1(2009). </a:t>
            </a:r>
            <a:endParaRPr lang="en-US" altLang="zh-CN" sz="1600" b="0" dirty="0" smtClean="0">
              <a:latin typeface="Tahoma" pitchFamily="34" charset="0"/>
            </a:endParaRPr>
          </a:p>
          <a:p>
            <a:pPr algn="l" eaLnBrk="1" hangingPunct="1"/>
            <a:r>
              <a:rPr lang="en-US" altLang="zh-CN" sz="1600" b="0" dirty="0" smtClean="0">
                <a:latin typeface="Tahoma" pitchFamily="34" charset="0"/>
              </a:rPr>
              <a:t>W. V. Liu and C. Wu, PRA 2006.  </a:t>
            </a:r>
            <a:endParaRPr lang="en-US" altLang="zh-CN" sz="1600" b="0" dirty="0">
              <a:latin typeface="Tahoma" pitchFamily="34" charset="0"/>
            </a:endParaRPr>
          </a:p>
        </p:txBody>
      </p:sp>
    </p:spTree>
    <p:extLst>
      <p:ext uri="{BB962C8B-B14F-4D97-AF65-F5344CB8AC3E}">
        <p14:creationId xmlns:p14="http://schemas.microsoft.com/office/powerpoint/2010/main" val="15319323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0F9DEE4-2D64-4D37-ABAA-3E41432C2A61}"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244" name="Rectangle 2"/>
          <p:cNvSpPr>
            <a:spLocks noChangeArrowheads="1"/>
          </p:cNvSpPr>
          <p:nvPr/>
        </p:nvSpPr>
        <p:spPr bwMode="auto">
          <a:xfrm>
            <a:off x="105416" y="577743"/>
            <a:ext cx="8826495" cy="448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800" b="0" u="sng" noProof="0" dirty="0" smtClean="0">
                <a:solidFill>
                  <a:srgbClr val="000000"/>
                </a:solidFill>
                <a:latin typeface="Tahoma" panose="020B0604030504040204" pitchFamily="34" charset="0"/>
              </a:rPr>
              <a:t>Neel ordering and non-zero momentum condensations </a:t>
            </a:r>
            <a:endParaRPr kumimoji="0" lang="en-US" altLang="zh-CN" sz="2800" b="0" i="0" u="sng" strike="noStrike" kern="1200" cap="none" spc="0" normalizeH="0" baseline="0" noProof="0" dirty="0" smtClean="0">
              <a:ln>
                <a:noFill/>
              </a:ln>
              <a:solidFill>
                <a:srgbClr val="000000"/>
              </a:solidFill>
              <a:effectLst/>
              <a:uLnTx/>
              <a:uFillTx/>
              <a:latin typeface="Tahoma" panose="020B0604030504040204" pitchFamily="34" charset="0"/>
            </a:endParaRPr>
          </a:p>
        </p:txBody>
      </p:sp>
      <p:graphicFrame>
        <p:nvGraphicFramePr>
          <p:cNvPr id="9218" name="Object 58"/>
          <p:cNvGraphicFramePr>
            <a:graphicFrameLocks noChangeAspect="1"/>
          </p:cNvGraphicFramePr>
          <p:nvPr/>
        </p:nvGraphicFramePr>
        <p:xfrm>
          <a:off x="3032125" y="5676900"/>
          <a:ext cx="187325" cy="384175"/>
        </p:xfrm>
        <a:graphic>
          <a:graphicData uri="http://schemas.openxmlformats.org/presentationml/2006/ole">
            <mc:AlternateContent xmlns:mc="http://schemas.openxmlformats.org/markup-compatibility/2006">
              <mc:Choice xmlns:v="urn:schemas-microsoft-com:vml" Requires="v">
                <p:oleObj spid="_x0000_s329089" name="Equation" r:id="rId4" imgW="114120" imgH="215640" progId="Equation.3">
                  <p:embed/>
                </p:oleObj>
              </mc:Choice>
              <mc:Fallback>
                <p:oleObj name="Equation" r:id="rId4" imgW="114120" imgH="215640" progId="Equation.3">
                  <p:embed/>
                  <p:pic>
                    <p:nvPicPr>
                      <p:cNvPr id="9218" name="Object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2125" y="5676900"/>
                        <a:ext cx="187325" cy="3841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pSp>
        <p:nvGrpSpPr>
          <p:cNvPr id="2" name="组合 1"/>
          <p:cNvGrpSpPr/>
          <p:nvPr/>
        </p:nvGrpSpPr>
        <p:grpSpPr>
          <a:xfrm>
            <a:off x="460138" y="1509328"/>
            <a:ext cx="3751263" cy="3152775"/>
            <a:chOff x="693095" y="1236350"/>
            <a:chExt cx="3751263" cy="3152775"/>
          </a:xfrm>
        </p:grpSpPr>
        <p:grpSp>
          <p:nvGrpSpPr>
            <p:cNvPr id="9247" name="Group 145"/>
            <p:cNvGrpSpPr>
              <a:grpSpLocks/>
            </p:cNvGrpSpPr>
            <p:nvPr/>
          </p:nvGrpSpPr>
          <p:grpSpPr bwMode="auto">
            <a:xfrm>
              <a:off x="1277295" y="1236350"/>
              <a:ext cx="2533650" cy="3152775"/>
              <a:chOff x="947" y="1183"/>
              <a:chExt cx="1319" cy="1591"/>
            </a:xfrm>
          </p:grpSpPr>
          <p:grpSp>
            <p:nvGrpSpPr>
              <p:cNvPr id="9251" name="Group 5"/>
              <p:cNvGrpSpPr>
                <a:grpSpLocks/>
              </p:cNvGrpSpPr>
              <p:nvPr/>
            </p:nvGrpSpPr>
            <p:grpSpPr bwMode="auto">
              <a:xfrm>
                <a:off x="947" y="1562"/>
                <a:ext cx="1319" cy="1212"/>
                <a:chOff x="629" y="2475"/>
                <a:chExt cx="1549" cy="1439"/>
              </a:xfrm>
            </p:grpSpPr>
            <p:grpSp>
              <p:nvGrpSpPr>
                <p:cNvPr id="9254" name="Group 6"/>
                <p:cNvGrpSpPr>
                  <a:grpSpLocks/>
                </p:cNvGrpSpPr>
                <p:nvPr/>
              </p:nvGrpSpPr>
              <p:grpSpPr bwMode="auto">
                <a:xfrm>
                  <a:off x="630" y="2492"/>
                  <a:ext cx="646" cy="624"/>
                  <a:chOff x="630" y="2492"/>
                  <a:chExt cx="646" cy="624"/>
                </a:xfrm>
              </p:grpSpPr>
              <p:sp>
                <p:nvSpPr>
                  <p:cNvPr id="9274" name="Arc 7"/>
                  <p:cNvSpPr>
                    <a:spLocks/>
                  </p:cNvSpPr>
                  <p:nvPr/>
                </p:nvSpPr>
                <p:spPr bwMode="auto">
                  <a:xfrm>
                    <a:off x="630" y="2492"/>
                    <a:ext cx="646" cy="62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6858"/>
                          <a:pt x="1560" y="12248"/>
                          <a:pt x="4440" y="8481"/>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6858"/>
                          <a:pt x="1560" y="12248"/>
                          <a:pt x="4440" y="8481"/>
                        </a:cubicBezTo>
                        <a:lnTo>
                          <a:pt x="21600" y="21600"/>
                        </a:lnTo>
                        <a:close/>
                      </a:path>
                    </a:pathLst>
                  </a:custGeom>
                  <a:noFill/>
                  <a:ln w="28575">
                    <a:solidFill>
                      <a:srgbClr val="FF0000"/>
                    </a:solidFill>
                    <a:prstDash val="dash"/>
                    <a:round/>
                    <a:headEnd type="stealth" w="lg" len="lg"/>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9275" name="Group 8"/>
                  <p:cNvGrpSpPr>
                    <a:grpSpLocks/>
                  </p:cNvGrpSpPr>
                  <p:nvPr/>
                </p:nvGrpSpPr>
                <p:grpSpPr bwMode="auto">
                  <a:xfrm>
                    <a:off x="887" y="2524"/>
                    <a:ext cx="116" cy="284"/>
                    <a:chOff x="2844" y="2156"/>
                    <a:chExt cx="159" cy="398"/>
                  </a:xfrm>
                </p:grpSpPr>
                <p:sp>
                  <p:nvSpPr>
                    <p:cNvPr id="9282" name="Oval 9"/>
                    <p:cNvSpPr>
                      <a:spLocks noChangeArrowheads="1"/>
                    </p:cNvSpPr>
                    <p:nvPr/>
                  </p:nvSpPr>
                  <p:spPr bwMode="auto">
                    <a:xfrm rot="-5400000">
                      <a:off x="2725" y="2275"/>
                      <a:ext cx="398" cy="159"/>
                    </a:xfrm>
                    <a:prstGeom prst="ellipse">
                      <a:avLst/>
                    </a:prstGeom>
                    <a:noFill/>
                    <a:ln w="28575">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9242" name="Object 10"/>
                    <p:cNvGraphicFramePr>
                      <a:graphicFrameLocks noChangeAspect="1"/>
                    </p:cNvGraphicFramePr>
                    <p:nvPr/>
                  </p:nvGraphicFramePr>
                  <p:xfrm>
                    <a:off x="2871" y="2217"/>
                    <a:ext cx="104" cy="222"/>
                  </p:xfrm>
                  <a:graphic>
                    <a:graphicData uri="http://schemas.openxmlformats.org/presentationml/2006/ole">
                      <mc:AlternateContent xmlns:mc="http://schemas.openxmlformats.org/markup-compatibility/2006">
                        <mc:Choice xmlns:v="urn:schemas-microsoft-com:vml" Requires="v">
                          <p:oleObj spid="_x0000_s329090" name="Equation" r:id="rId6" imgW="88560" imgH="164880" progId="Equation.3">
                            <p:embed/>
                          </p:oleObj>
                        </mc:Choice>
                        <mc:Fallback>
                          <p:oleObj name="Equation" r:id="rId6" imgW="88560" imgH="164880" progId="Equation.3">
                            <p:embed/>
                            <p:pic>
                              <p:nvPicPr>
                                <p:cNvPr id="9242"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1" y="2217"/>
                                  <a:ext cx="104"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276" name="Group 11"/>
                  <p:cNvGrpSpPr>
                    <a:grpSpLocks/>
                  </p:cNvGrpSpPr>
                  <p:nvPr/>
                </p:nvGrpSpPr>
                <p:grpSpPr bwMode="auto">
                  <a:xfrm>
                    <a:off x="867" y="2808"/>
                    <a:ext cx="136" cy="284"/>
                    <a:chOff x="2818" y="2554"/>
                    <a:chExt cx="185" cy="397"/>
                  </a:xfrm>
                </p:grpSpPr>
                <p:sp>
                  <p:nvSpPr>
                    <p:cNvPr id="9281" name="Oval 12"/>
                    <p:cNvSpPr>
                      <a:spLocks noChangeArrowheads="1"/>
                    </p:cNvSpPr>
                    <p:nvPr/>
                  </p:nvSpPr>
                  <p:spPr bwMode="auto">
                    <a:xfrm rot="-5400000">
                      <a:off x="2725" y="2673"/>
                      <a:ext cx="397" cy="159"/>
                    </a:xfrm>
                    <a:prstGeom prst="ellipse">
                      <a:avLst/>
                    </a:prstGeom>
                    <a:noFill/>
                    <a:ln w="28575">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9241" name="Object 13"/>
                    <p:cNvGraphicFramePr>
                      <a:graphicFrameLocks noChangeAspect="1"/>
                    </p:cNvGraphicFramePr>
                    <p:nvPr/>
                  </p:nvGraphicFramePr>
                  <p:xfrm>
                    <a:off x="2818" y="2688"/>
                    <a:ext cx="178" cy="186"/>
                  </p:xfrm>
                  <a:graphic>
                    <a:graphicData uri="http://schemas.openxmlformats.org/presentationml/2006/ole">
                      <mc:AlternateContent xmlns:mc="http://schemas.openxmlformats.org/markup-compatibility/2006">
                        <mc:Choice xmlns:v="urn:schemas-microsoft-com:vml" Requires="v">
                          <p:oleObj spid="_x0000_s329091" name="Equation" r:id="rId8" imgW="203040" imgH="164880" progId="Equation.3">
                            <p:embed/>
                          </p:oleObj>
                        </mc:Choice>
                        <mc:Fallback>
                          <p:oleObj name="Equation" r:id="rId8" imgW="203040" imgH="164880" progId="Equation.3">
                            <p:embed/>
                            <p:pic>
                              <p:nvPicPr>
                                <p:cNvPr id="9241"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18" y="2688"/>
                                  <a:ext cx="178"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277" name="Group 14"/>
                  <p:cNvGrpSpPr>
                    <a:grpSpLocks/>
                  </p:cNvGrpSpPr>
                  <p:nvPr/>
                </p:nvGrpSpPr>
                <p:grpSpPr bwMode="auto">
                  <a:xfrm>
                    <a:off x="951" y="2726"/>
                    <a:ext cx="271" cy="147"/>
                    <a:chOff x="2932" y="2439"/>
                    <a:chExt cx="371" cy="205"/>
                  </a:xfrm>
                </p:grpSpPr>
                <p:sp>
                  <p:nvSpPr>
                    <p:cNvPr id="9280" name="Oval 15"/>
                    <p:cNvSpPr>
                      <a:spLocks noChangeArrowheads="1"/>
                    </p:cNvSpPr>
                    <p:nvPr/>
                  </p:nvSpPr>
                  <p:spPr bwMode="auto">
                    <a:xfrm>
                      <a:off x="2932" y="2459"/>
                      <a:ext cx="371" cy="169"/>
                    </a:xfrm>
                    <a:prstGeom prst="ellipse">
                      <a:avLst/>
                    </a:prstGeom>
                    <a:noFill/>
                    <a:ln w="25400">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9240" name="Object 16"/>
                    <p:cNvGraphicFramePr>
                      <a:graphicFrameLocks noChangeAspect="1"/>
                    </p:cNvGraphicFramePr>
                    <p:nvPr/>
                  </p:nvGraphicFramePr>
                  <p:xfrm>
                    <a:off x="3074" y="2439"/>
                    <a:ext cx="94" cy="205"/>
                  </p:xfrm>
                  <a:graphic>
                    <a:graphicData uri="http://schemas.openxmlformats.org/presentationml/2006/ole">
                      <mc:AlternateContent xmlns:mc="http://schemas.openxmlformats.org/markup-compatibility/2006">
                        <mc:Choice xmlns:v="urn:schemas-microsoft-com:vml" Requires="v">
                          <p:oleObj spid="_x0000_s329092" name="Equation" r:id="rId10" imgW="88560" imgH="164880" progId="Equation.3">
                            <p:embed/>
                          </p:oleObj>
                        </mc:Choice>
                        <mc:Fallback>
                          <p:oleObj name="Equation" r:id="rId10" imgW="88560" imgH="164880" progId="Equation.3">
                            <p:embed/>
                            <p:pic>
                              <p:nvPicPr>
                                <p:cNvPr id="924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74" y="2439"/>
                                  <a:ext cx="94"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278" name="Group 17"/>
                  <p:cNvGrpSpPr>
                    <a:grpSpLocks/>
                  </p:cNvGrpSpPr>
                  <p:nvPr/>
                </p:nvGrpSpPr>
                <p:grpSpPr bwMode="auto">
                  <a:xfrm>
                    <a:off x="665" y="2716"/>
                    <a:ext cx="272" cy="142"/>
                    <a:chOff x="2550" y="2432"/>
                    <a:chExt cx="372" cy="197"/>
                  </a:xfrm>
                </p:grpSpPr>
                <p:sp>
                  <p:nvSpPr>
                    <p:cNvPr id="9279" name="Oval 18"/>
                    <p:cNvSpPr>
                      <a:spLocks noChangeArrowheads="1"/>
                    </p:cNvSpPr>
                    <p:nvPr/>
                  </p:nvSpPr>
                  <p:spPr bwMode="auto">
                    <a:xfrm>
                      <a:off x="2550" y="2460"/>
                      <a:ext cx="372" cy="169"/>
                    </a:xfrm>
                    <a:prstGeom prst="ellipse">
                      <a:avLst/>
                    </a:prstGeom>
                    <a:noFill/>
                    <a:ln w="28575">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9239" name="Object 19"/>
                    <p:cNvGraphicFramePr>
                      <a:graphicFrameLocks noChangeAspect="1"/>
                    </p:cNvGraphicFramePr>
                    <p:nvPr/>
                  </p:nvGraphicFramePr>
                  <p:xfrm>
                    <a:off x="2606" y="2432"/>
                    <a:ext cx="195" cy="182"/>
                  </p:xfrm>
                  <a:graphic>
                    <a:graphicData uri="http://schemas.openxmlformats.org/presentationml/2006/ole">
                      <mc:AlternateContent xmlns:mc="http://schemas.openxmlformats.org/markup-compatibility/2006">
                        <mc:Choice xmlns:v="urn:schemas-microsoft-com:vml" Requires="v">
                          <p:oleObj spid="_x0000_s329093" name="Equation" r:id="rId12" imgW="203040" imgH="164880" progId="Equation.3">
                            <p:embed/>
                          </p:oleObj>
                        </mc:Choice>
                        <mc:Fallback>
                          <p:oleObj name="Equation" r:id="rId12" imgW="203040" imgH="164880" progId="Equation.3">
                            <p:embed/>
                            <p:pic>
                              <p:nvPicPr>
                                <p:cNvPr id="9239"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06" y="2432"/>
                                  <a:ext cx="195"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9255" name="Group 20"/>
                <p:cNvGrpSpPr>
                  <a:grpSpLocks/>
                </p:cNvGrpSpPr>
                <p:nvPr/>
              </p:nvGrpSpPr>
              <p:grpSpPr bwMode="auto">
                <a:xfrm>
                  <a:off x="1523" y="2475"/>
                  <a:ext cx="655" cy="641"/>
                  <a:chOff x="1497" y="2475"/>
                  <a:chExt cx="655" cy="641"/>
                </a:xfrm>
              </p:grpSpPr>
              <p:sp>
                <p:nvSpPr>
                  <p:cNvPr id="9269" name="Oval 21"/>
                  <p:cNvSpPr>
                    <a:spLocks noChangeArrowheads="1"/>
                  </p:cNvSpPr>
                  <p:nvPr/>
                </p:nvSpPr>
                <p:spPr bwMode="auto">
                  <a:xfrm rot="-5400000">
                    <a:off x="1664" y="2594"/>
                    <a:ext cx="284" cy="116"/>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9235" name="Object 22"/>
                  <p:cNvGraphicFramePr>
                    <a:graphicFrameLocks noChangeAspect="1"/>
                  </p:cNvGraphicFramePr>
                  <p:nvPr/>
                </p:nvGraphicFramePr>
                <p:xfrm>
                  <a:off x="1782" y="2554"/>
                  <a:ext cx="76" cy="158"/>
                </p:xfrm>
                <a:graphic>
                  <a:graphicData uri="http://schemas.openxmlformats.org/presentationml/2006/ole">
                    <mc:AlternateContent xmlns:mc="http://schemas.openxmlformats.org/markup-compatibility/2006">
                      <mc:Choice xmlns:v="urn:schemas-microsoft-com:vml" Requires="v">
                        <p:oleObj spid="_x0000_s329094" name="Equation" r:id="rId14" imgW="88560" imgH="164880" progId="Equation.3">
                          <p:embed/>
                        </p:oleObj>
                      </mc:Choice>
                      <mc:Fallback>
                        <p:oleObj name="Equation" r:id="rId14" imgW="88560" imgH="164880" progId="Equation.3">
                          <p:embed/>
                          <p:pic>
                            <p:nvPicPr>
                              <p:cNvPr id="9235" name="Object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82" y="2554"/>
                                <a:ext cx="76"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70" name="Oval 23"/>
                  <p:cNvSpPr>
                    <a:spLocks noChangeArrowheads="1"/>
                  </p:cNvSpPr>
                  <p:nvPr/>
                </p:nvSpPr>
                <p:spPr bwMode="auto">
                  <a:xfrm>
                    <a:off x="1833" y="2741"/>
                    <a:ext cx="273" cy="121"/>
                  </a:xfrm>
                  <a:prstGeom prst="ellipse">
                    <a:avLst/>
                  </a:prstGeom>
                  <a:noFill/>
                  <a:ln w="28575">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9236" name="Object 24"/>
                  <p:cNvGraphicFramePr>
                    <a:graphicFrameLocks noChangeAspect="1"/>
                  </p:cNvGraphicFramePr>
                  <p:nvPr/>
                </p:nvGraphicFramePr>
                <p:xfrm>
                  <a:off x="1856" y="2717"/>
                  <a:ext cx="143" cy="130"/>
                </p:xfrm>
                <a:graphic>
                  <a:graphicData uri="http://schemas.openxmlformats.org/presentationml/2006/ole">
                    <mc:AlternateContent xmlns:mc="http://schemas.openxmlformats.org/markup-compatibility/2006">
                      <mc:Choice xmlns:v="urn:schemas-microsoft-com:vml" Requires="v">
                        <p:oleObj spid="_x0000_s329095" name="Equation" r:id="rId15" imgW="203040" imgH="164880" progId="Equation.3">
                          <p:embed/>
                        </p:oleObj>
                      </mc:Choice>
                      <mc:Fallback>
                        <p:oleObj name="Equation" r:id="rId15" imgW="203040" imgH="164880" progId="Equation.3">
                          <p:embed/>
                          <p:pic>
                            <p:nvPicPr>
                              <p:cNvPr id="9236"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56" y="2717"/>
                                <a:ext cx="143"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71" name="Oval 25"/>
                  <p:cNvSpPr>
                    <a:spLocks noChangeArrowheads="1"/>
                  </p:cNvSpPr>
                  <p:nvPr/>
                </p:nvSpPr>
                <p:spPr bwMode="auto">
                  <a:xfrm>
                    <a:off x="1525" y="2741"/>
                    <a:ext cx="271" cy="122"/>
                  </a:xfrm>
                  <a:prstGeom prst="ellipse">
                    <a:avLst/>
                  </a:prstGeom>
                  <a:noFill/>
                  <a:ln w="25400">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9237" name="Object 26"/>
                  <p:cNvGraphicFramePr>
                    <a:graphicFrameLocks noChangeAspect="1"/>
                  </p:cNvGraphicFramePr>
                  <p:nvPr/>
                </p:nvGraphicFramePr>
                <p:xfrm>
                  <a:off x="1654" y="2734"/>
                  <a:ext cx="69" cy="147"/>
                </p:xfrm>
                <a:graphic>
                  <a:graphicData uri="http://schemas.openxmlformats.org/presentationml/2006/ole">
                    <mc:AlternateContent xmlns:mc="http://schemas.openxmlformats.org/markup-compatibility/2006">
                      <mc:Choice xmlns:v="urn:schemas-microsoft-com:vml" Requires="v">
                        <p:oleObj spid="_x0000_s329096" name="Equation" r:id="rId17" imgW="88560" imgH="164880" progId="Equation.3">
                          <p:embed/>
                        </p:oleObj>
                      </mc:Choice>
                      <mc:Fallback>
                        <p:oleObj name="Equation" r:id="rId17" imgW="88560" imgH="164880" progId="Equation.3">
                          <p:embed/>
                          <p:pic>
                            <p:nvPicPr>
                              <p:cNvPr id="9237" name="Object 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54" y="2734"/>
                                <a:ext cx="69" cy="1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72" name="Oval 27"/>
                  <p:cNvSpPr>
                    <a:spLocks noChangeArrowheads="1"/>
                  </p:cNvSpPr>
                  <p:nvPr/>
                </p:nvSpPr>
                <p:spPr bwMode="auto">
                  <a:xfrm rot="-5400000">
                    <a:off x="1664" y="2886"/>
                    <a:ext cx="285" cy="116"/>
                  </a:xfrm>
                  <a:prstGeom prst="ellipse">
                    <a:avLst/>
                  </a:prstGeom>
                  <a:noFill/>
                  <a:ln w="28575">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9238" name="Object 28"/>
                  <p:cNvGraphicFramePr>
                    <a:graphicFrameLocks noChangeAspect="1"/>
                  </p:cNvGraphicFramePr>
                  <p:nvPr/>
                </p:nvGraphicFramePr>
                <p:xfrm>
                  <a:off x="1729" y="2898"/>
                  <a:ext cx="130" cy="133"/>
                </p:xfrm>
                <a:graphic>
                  <a:graphicData uri="http://schemas.openxmlformats.org/presentationml/2006/ole">
                    <mc:AlternateContent xmlns:mc="http://schemas.openxmlformats.org/markup-compatibility/2006">
                      <mc:Choice xmlns:v="urn:schemas-microsoft-com:vml" Requires="v">
                        <p:oleObj spid="_x0000_s329097" name="Equation" r:id="rId18" imgW="203040" imgH="164880" progId="Equation.3">
                          <p:embed/>
                        </p:oleObj>
                      </mc:Choice>
                      <mc:Fallback>
                        <p:oleObj name="Equation" r:id="rId18" imgW="203040" imgH="164880" progId="Equation.3">
                          <p:embed/>
                          <p:pic>
                            <p:nvPicPr>
                              <p:cNvPr id="9238"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29" y="2898"/>
                                <a:ext cx="130" cy="1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73" name="Arc 29"/>
                  <p:cNvSpPr>
                    <a:spLocks/>
                  </p:cNvSpPr>
                  <p:nvPr/>
                </p:nvSpPr>
                <p:spPr bwMode="auto">
                  <a:xfrm>
                    <a:off x="1497" y="2475"/>
                    <a:ext cx="655" cy="641"/>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6858"/>
                          <a:pt x="1560" y="12248"/>
                          <a:pt x="4440" y="8481"/>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6858"/>
                          <a:pt x="1560" y="12248"/>
                          <a:pt x="4440" y="8481"/>
                        </a:cubicBezTo>
                        <a:lnTo>
                          <a:pt x="21600" y="21600"/>
                        </a:lnTo>
                        <a:close/>
                      </a:path>
                    </a:pathLst>
                  </a:custGeom>
                  <a:noFill/>
                  <a:ln w="28575">
                    <a:solidFill>
                      <a:srgbClr val="FF0000"/>
                    </a:solidFill>
                    <a:prstDash val="dash"/>
                    <a:round/>
                    <a:headEnd type="none" w="lg" len="lg"/>
                    <a:tailEnd type="arrow" w="med" len="lg"/>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9256" name="Group 30"/>
                <p:cNvGrpSpPr>
                  <a:grpSpLocks/>
                </p:cNvGrpSpPr>
                <p:nvPr/>
              </p:nvGrpSpPr>
              <p:grpSpPr bwMode="auto">
                <a:xfrm>
                  <a:off x="1532" y="3278"/>
                  <a:ext cx="646" cy="624"/>
                  <a:chOff x="1532" y="3254"/>
                  <a:chExt cx="646" cy="624"/>
                </a:xfrm>
              </p:grpSpPr>
              <p:sp>
                <p:nvSpPr>
                  <p:cNvPr id="9264" name="Arc 31"/>
                  <p:cNvSpPr>
                    <a:spLocks/>
                  </p:cNvSpPr>
                  <p:nvPr/>
                </p:nvSpPr>
                <p:spPr bwMode="auto">
                  <a:xfrm>
                    <a:off x="1532" y="3254"/>
                    <a:ext cx="646" cy="62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6858"/>
                          <a:pt x="1560" y="12248"/>
                          <a:pt x="4440" y="8481"/>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6858"/>
                          <a:pt x="1560" y="12248"/>
                          <a:pt x="4440" y="8481"/>
                        </a:cubicBezTo>
                        <a:lnTo>
                          <a:pt x="21600" y="21600"/>
                        </a:lnTo>
                        <a:close/>
                      </a:path>
                    </a:pathLst>
                  </a:custGeom>
                  <a:noFill/>
                  <a:ln w="28575">
                    <a:solidFill>
                      <a:srgbClr val="FF0000"/>
                    </a:solidFill>
                    <a:prstDash val="dash"/>
                    <a:round/>
                    <a:headEnd type="stealth" w="lg" len="lg"/>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265" name="Oval 32"/>
                  <p:cNvSpPr>
                    <a:spLocks noChangeArrowheads="1"/>
                  </p:cNvSpPr>
                  <p:nvPr/>
                </p:nvSpPr>
                <p:spPr bwMode="auto">
                  <a:xfrm>
                    <a:off x="1858" y="3491"/>
                    <a:ext cx="272" cy="121"/>
                  </a:xfrm>
                  <a:prstGeom prst="ellipse">
                    <a:avLst/>
                  </a:prstGeom>
                  <a:noFill/>
                  <a:ln w="28575">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9231" name="Object 33"/>
                  <p:cNvGraphicFramePr>
                    <a:graphicFrameLocks noChangeAspect="1"/>
                  </p:cNvGraphicFramePr>
                  <p:nvPr/>
                </p:nvGraphicFramePr>
                <p:xfrm>
                  <a:off x="1885" y="3471"/>
                  <a:ext cx="143" cy="131"/>
                </p:xfrm>
                <a:graphic>
                  <a:graphicData uri="http://schemas.openxmlformats.org/presentationml/2006/ole">
                    <mc:AlternateContent xmlns:mc="http://schemas.openxmlformats.org/markup-compatibility/2006">
                      <mc:Choice xmlns:v="urn:schemas-microsoft-com:vml" Requires="v">
                        <p:oleObj spid="_x0000_s329098" name="Equation" r:id="rId19" imgW="203040" imgH="164880" progId="Equation.3">
                          <p:embed/>
                        </p:oleObj>
                      </mc:Choice>
                      <mc:Fallback>
                        <p:oleObj name="Equation" r:id="rId19" imgW="203040" imgH="164880" progId="Equation.3">
                          <p:embed/>
                          <p:pic>
                            <p:nvPicPr>
                              <p:cNvPr id="9231" name="Object 3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85" y="3471"/>
                                <a:ext cx="143"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66" name="Oval 34"/>
                  <p:cNvSpPr>
                    <a:spLocks noChangeArrowheads="1"/>
                  </p:cNvSpPr>
                  <p:nvPr/>
                </p:nvSpPr>
                <p:spPr bwMode="auto">
                  <a:xfrm>
                    <a:off x="1549" y="3502"/>
                    <a:ext cx="271" cy="122"/>
                  </a:xfrm>
                  <a:prstGeom prst="ellipse">
                    <a:avLst/>
                  </a:prstGeom>
                  <a:noFill/>
                  <a:ln w="25400">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9232" name="Object 35"/>
                  <p:cNvGraphicFramePr>
                    <a:graphicFrameLocks noChangeAspect="1"/>
                  </p:cNvGraphicFramePr>
                  <p:nvPr/>
                </p:nvGraphicFramePr>
                <p:xfrm>
                  <a:off x="1683" y="3488"/>
                  <a:ext cx="68" cy="147"/>
                </p:xfrm>
                <a:graphic>
                  <a:graphicData uri="http://schemas.openxmlformats.org/presentationml/2006/ole">
                    <mc:AlternateContent xmlns:mc="http://schemas.openxmlformats.org/markup-compatibility/2006">
                      <mc:Choice xmlns:v="urn:schemas-microsoft-com:vml" Requires="v">
                        <p:oleObj spid="_x0000_s329099" name="Equation" r:id="rId20" imgW="88560" imgH="164880" progId="Equation.3">
                          <p:embed/>
                        </p:oleObj>
                      </mc:Choice>
                      <mc:Fallback>
                        <p:oleObj name="Equation" r:id="rId20" imgW="88560" imgH="164880" progId="Equation.3">
                          <p:embed/>
                          <p:pic>
                            <p:nvPicPr>
                              <p:cNvPr id="9232" name="Object 3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83" y="3488"/>
                                <a:ext cx="68" cy="1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67" name="Oval 36"/>
                  <p:cNvSpPr>
                    <a:spLocks noChangeArrowheads="1"/>
                  </p:cNvSpPr>
                  <p:nvPr/>
                </p:nvSpPr>
                <p:spPr bwMode="auto">
                  <a:xfrm rot="-5400000">
                    <a:off x="1703" y="3365"/>
                    <a:ext cx="285" cy="115"/>
                  </a:xfrm>
                  <a:prstGeom prst="ellipse">
                    <a:avLst/>
                  </a:prstGeom>
                  <a:noFill/>
                  <a:ln w="28575">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9233" name="Object 37"/>
                  <p:cNvGraphicFramePr>
                    <a:graphicFrameLocks noChangeAspect="1"/>
                  </p:cNvGraphicFramePr>
                  <p:nvPr/>
                </p:nvGraphicFramePr>
                <p:xfrm>
                  <a:off x="1769" y="3377"/>
                  <a:ext cx="130" cy="132"/>
                </p:xfrm>
                <a:graphic>
                  <a:graphicData uri="http://schemas.openxmlformats.org/presentationml/2006/ole">
                    <mc:AlternateContent xmlns:mc="http://schemas.openxmlformats.org/markup-compatibility/2006">
                      <mc:Choice xmlns:v="urn:schemas-microsoft-com:vml" Requires="v">
                        <p:oleObj spid="_x0000_s329100" name="Equation" r:id="rId21" imgW="203040" imgH="164880" progId="Equation.3">
                          <p:embed/>
                        </p:oleObj>
                      </mc:Choice>
                      <mc:Fallback>
                        <p:oleObj name="Equation" r:id="rId21" imgW="203040" imgH="164880" progId="Equation.3">
                          <p:embed/>
                          <p:pic>
                            <p:nvPicPr>
                              <p:cNvPr id="9233" name="Object 3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69" y="3377"/>
                                <a:ext cx="130"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68" name="Oval 38"/>
                  <p:cNvSpPr>
                    <a:spLocks noChangeArrowheads="1"/>
                  </p:cNvSpPr>
                  <p:nvPr/>
                </p:nvSpPr>
                <p:spPr bwMode="auto">
                  <a:xfrm rot="-5400000">
                    <a:off x="1703" y="3642"/>
                    <a:ext cx="284" cy="116"/>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9234" name="Object 39"/>
                  <p:cNvGraphicFramePr>
                    <a:graphicFrameLocks noChangeAspect="1"/>
                  </p:cNvGraphicFramePr>
                  <p:nvPr/>
                </p:nvGraphicFramePr>
                <p:xfrm>
                  <a:off x="1806" y="3602"/>
                  <a:ext cx="76" cy="158"/>
                </p:xfrm>
                <a:graphic>
                  <a:graphicData uri="http://schemas.openxmlformats.org/presentationml/2006/ole">
                    <mc:AlternateContent xmlns:mc="http://schemas.openxmlformats.org/markup-compatibility/2006">
                      <mc:Choice xmlns:v="urn:schemas-microsoft-com:vml" Requires="v">
                        <p:oleObj spid="_x0000_s329101" name="Equation" r:id="rId22" imgW="88560" imgH="164880" progId="Equation.3">
                          <p:embed/>
                        </p:oleObj>
                      </mc:Choice>
                      <mc:Fallback>
                        <p:oleObj name="Equation" r:id="rId22" imgW="88560" imgH="164880" progId="Equation.3">
                          <p:embed/>
                          <p:pic>
                            <p:nvPicPr>
                              <p:cNvPr id="9234" name="Object 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6" y="3602"/>
                                <a:ext cx="76"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257" name="Group 40"/>
                <p:cNvGrpSpPr>
                  <a:grpSpLocks/>
                </p:cNvGrpSpPr>
                <p:nvPr/>
              </p:nvGrpSpPr>
              <p:grpSpPr bwMode="auto">
                <a:xfrm>
                  <a:off x="629" y="3273"/>
                  <a:ext cx="654" cy="641"/>
                  <a:chOff x="666" y="3237"/>
                  <a:chExt cx="654" cy="641"/>
                </a:xfrm>
              </p:grpSpPr>
              <p:sp>
                <p:nvSpPr>
                  <p:cNvPr id="9259" name="Arc 41"/>
                  <p:cNvSpPr>
                    <a:spLocks/>
                  </p:cNvSpPr>
                  <p:nvPr/>
                </p:nvSpPr>
                <p:spPr bwMode="auto">
                  <a:xfrm>
                    <a:off x="666" y="3237"/>
                    <a:ext cx="654" cy="641"/>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6858"/>
                          <a:pt x="1560" y="12248"/>
                          <a:pt x="4440" y="8481"/>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6858"/>
                          <a:pt x="1560" y="12248"/>
                          <a:pt x="4440" y="8481"/>
                        </a:cubicBezTo>
                        <a:lnTo>
                          <a:pt x="21600" y="21600"/>
                        </a:lnTo>
                        <a:close/>
                      </a:path>
                    </a:pathLst>
                  </a:custGeom>
                  <a:noFill/>
                  <a:ln w="28575">
                    <a:solidFill>
                      <a:srgbClr val="FF0000"/>
                    </a:solidFill>
                    <a:prstDash val="dash"/>
                    <a:round/>
                    <a:headEnd type="none" w="lg" len="lg"/>
                    <a:tailEnd type="arrow" w="med" len="lg"/>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9227" name="Object 42"/>
                  <p:cNvGraphicFramePr>
                    <a:graphicFrameLocks noChangeAspect="1"/>
                  </p:cNvGraphicFramePr>
                  <p:nvPr/>
                </p:nvGraphicFramePr>
                <p:xfrm>
                  <a:off x="1100" y="3480"/>
                  <a:ext cx="69" cy="146"/>
                </p:xfrm>
                <a:graphic>
                  <a:graphicData uri="http://schemas.openxmlformats.org/presentationml/2006/ole">
                    <mc:AlternateContent xmlns:mc="http://schemas.openxmlformats.org/markup-compatibility/2006">
                      <mc:Choice xmlns:v="urn:schemas-microsoft-com:vml" Requires="v">
                        <p:oleObj spid="_x0000_s329102" name="Equation" r:id="rId23" imgW="88560" imgH="164880" progId="Equation.3">
                          <p:embed/>
                        </p:oleObj>
                      </mc:Choice>
                      <mc:Fallback>
                        <p:oleObj name="Equation" r:id="rId23" imgW="88560" imgH="164880" progId="Equation.3">
                          <p:embed/>
                          <p:pic>
                            <p:nvPicPr>
                              <p:cNvPr id="9227" name="Object 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00" y="3480"/>
                                <a:ext cx="69" cy="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8" name="Object 43"/>
                  <p:cNvGraphicFramePr>
                    <a:graphicFrameLocks noChangeAspect="1"/>
                  </p:cNvGraphicFramePr>
                  <p:nvPr/>
                </p:nvGraphicFramePr>
                <p:xfrm>
                  <a:off x="753" y="3480"/>
                  <a:ext cx="143" cy="130"/>
                </p:xfrm>
                <a:graphic>
                  <a:graphicData uri="http://schemas.openxmlformats.org/presentationml/2006/ole">
                    <mc:AlternateContent xmlns:mc="http://schemas.openxmlformats.org/markup-compatibility/2006">
                      <mc:Choice xmlns:v="urn:schemas-microsoft-com:vml" Requires="v">
                        <p:oleObj spid="_x0000_s329103" name="Equation" r:id="rId24" imgW="203040" imgH="164880" progId="Equation.3">
                          <p:embed/>
                        </p:oleObj>
                      </mc:Choice>
                      <mc:Fallback>
                        <p:oleObj name="Equation" r:id="rId24" imgW="203040" imgH="164880" progId="Equation.3">
                          <p:embed/>
                          <p:pic>
                            <p:nvPicPr>
                              <p:cNvPr id="9228" name="Object 4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3" y="3480"/>
                                <a:ext cx="143"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60" name="Oval 44"/>
                  <p:cNvSpPr>
                    <a:spLocks noChangeArrowheads="1"/>
                  </p:cNvSpPr>
                  <p:nvPr/>
                </p:nvSpPr>
                <p:spPr bwMode="auto">
                  <a:xfrm rot="-5400000">
                    <a:off x="849" y="3357"/>
                    <a:ext cx="283" cy="116"/>
                  </a:xfrm>
                  <a:prstGeom prst="ellipse">
                    <a:avLst/>
                  </a:prstGeom>
                  <a:noFill/>
                  <a:ln w="28575">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9229" name="Object 45"/>
                  <p:cNvGraphicFramePr>
                    <a:graphicFrameLocks noChangeAspect="1"/>
                  </p:cNvGraphicFramePr>
                  <p:nvPr/>
                </p:nvGraphicFramePr>
                <p:xfrm>
                  <a:off x="914" y="3368"/>
                  <a:ext cx="130" cy="133"/>
                </p:xfrm>
                <a:graphic>
                  <a:graphicData uri="http://schemas.openxmlformats.org/presentationml/2006/ole">
                    <mc:AlternateContent xmlns:mc="http://schemas.openxmlformats.org/markup-compatibility/2006">
                      <mc:Choice xmlns:v="urn:schemas-microsoft-com:vml" Requires="v">
                        <p:oleObj spid="_x0000_s329104" name="Equation" r:id="rId25" imgW="203040" imgH="164880" progId="Equation.3">
                          <p:embed/>
                        </p:oleObj>
                      </mc:Choice>
                      <mc:Fallback>
                        <p:oleObj name="Equation" r:id="rId25" imgW="203040" imgH="164880" progId="Equation.3">
                          <p:embed/>
                          <p:pic>
                            <p:nvPicPr>
                              <p:cNvPr id="9229" name="Object 4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4" y="3368"/>
                                <a:ext cx="130" cy="1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61" name="Oval 46"/>
                  <p:cNvSpPr>
                    <a:spLocks noChangeArrowheads="1"/>
                  </p:cNvSpPr>
                  <p:nvPr/>
                </p:nvSpPr>
                <p:spPr bwMode="auto">
                  <a:xfrm rot="-5400000">
                    <a:off x="847" y="3634"/>
                    <a:ext cx="284" cy="116"/>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9230" name="Object 47"/>
                  <p:cNvGraphicFramePr>
                    <a:graphicFrameLocks noChangeAspect="1"/>
                  </p:cNvGraphicFramePr>
                  <p:nvPr/>
                </p:nvGraphicFramePr>
                <p:xfrm>
                  <a:off x="951" y="3594"/>
                  <a:ext cx="76" cy="158"/>
                </p:xfrm>
                <a:graphic>
                  <a:graphicData uri="http://schemas.openxmlformats.org/presentationml/2006/ole">
                    <mc:AlternateContent xmlns:mc="http://schemas.openxmlformats.org/markup-compatibility/2006">
                      <mc:Choice xmlns:v="urn:schemas-microsoft-com:vml" Requires="v">
                        <p:oleObj spid="_x0000_s329105" name="Equation" r:id="rId26" imgW="88560" imgH="164880" progId="Equation.3">
                          <p:embed/>
                        </p:oleObj>
                      </mc:Choice>
                      <mc:Fallback>
                        <p:oleObj name="Equation" r:id="rId26" imgW="88560" imgH="164880" progId="Equation.3">
                          <p:embed/>
                          <p:pic>
                            <p:nvPicPr>
                              <p:cNvPr id="9230" name="Object 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1" y="3594"/>
                                <a:ext cx="76"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62" name="Oval 48"/>
                  <p:cNvSpPr>
                    <a:spLocks noChangeArrowheads="1"/>
                  </p:cNvSpPr>
                  <p:nvPr/>
                </p:nvSpPr>
                <p:spPr bwMode="auto">
                  <a:xfrm>
                    <a:off x="1011" y="3494"/>
                    <a:ext cx="273" cy="120"/>
                  </a:xfrm>
                  <a:prstGeom prst="ellipse">
                    <a:avLst/>
                  </a:prstGeom>
                  <a:noFill/>
                  <a:ln w="28575">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263" name="Oval 49"/>
                  <p:cNvSpPr>
                    <a:spLocks noChangeArrowheads="1"/>
                  </p:cNvSpPr>
                  <p:nvPr/>
                </p:nvSpPr>
                <p:spPr bwMode="auto">
                  <a:xfrm>
                    <a:off x="694" y="3494"/>
                    <a:ext cx="273" cy="120"/>
                  </a:xfrm>
                  <a:prstGeom prst="ellipse">
                    <a:avLst/>
                  </a:prstGeom>
                  <a:noFill/>
                  <a:ln w="28575">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9258" name="Rectangle 50"/>
                <p:cNvSpPr>
                  <a:spLocks noChangeArrowheads="1"/>
                </p:cNvSpPr>
                <p:nvPr/>
              </p:nvSpPr>
              <p:spPr bwMode="auto">
                <a:xfrm>
                  <a:off x="945" y="2789"/>
                  <a:ext cx="895" cy="798"/>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9252" name="Freeform 56"/>
              <p:cNvSpPr>
                <a:spLocks/>
              </p:cNvSpPr>
              <p:nvPr/>
            </p:nvSpPr>
            <p:spPr bwMode="auto">
              <a:xfrm flipH="1" flipV="1">
                <a:off x="1309" y="1894"/>
                <a:ext cx="567" cy="156"/>
              </a:xfrm>
              <a:custGeom>
                <a:avLst/>
                <a:gdLst>
                  <a:gd name="T0" fmla="*/ 0 w 435"/>
                  <a:gd name="T1" fmla="*/ 6 h 169"/>
                  <a:gd name="T2" fmla="*/ 2147483647 w 435"/>
                  <a:gd name="T3" fmla="*/ 0 h 169"/>
                  <a:gd name="T4" fmla="*/ 2147483647 w 435"/>
                  <a:gd name="T5" fmla="*/ 6 h 169"/>
                  <a:gd name="T6" fmla="*/ 0 60000 65536"/>
                  <a:gd name="T7" fmla="*/ 0 60000 65536"/>
                  <a:gd name="T8" fmla="*/ 0 60000 65536"/>
                  <a:gd name="T9" fmla="*/ 0 w 435"/>
                  <a:gd name="T10" fmla="*/ 0 h 169"/>
                  <a:gd name="T11" fmla="*/ 435 w 435"/>
                  <a:gd name="T12" fmla="*/ 169 h 169"/>
                </a:gdLst>
                <a:ahLst/>
                <a:cxnLst>
                  <a:cxn ang="T6">
                    <a:pos x="T0" y="T1"/>
                  </a:cxn>
                  <a:cxn ang="T7">
                    <a:pos x="T2" y="T3"/>
                  </a:cxn>
                  <a:cxn ang="T8">
                    <a:pos x="T4" y="T5"/>
                  </a:cxn>
                </a:cxnLst>
                <a:rect l="T9" t="T10" r="T11" b="T12"/>
                <a:pathLst>
                  <a:path w="435" h="169">
                    <a:moveTo>
                      <a:pt x="0" y="169"/>
                    </a:moveTo>
                    <a:cubicBezTo>
                      <a:pt x="72" y="84"/>
                      <a:pt x="145" y="0"/>
                      <a:pt x="217" y="0"/>
                    </a:cubicBezTo>
                    <a:cubicBezTo>
                      <a:pt x="289" y="0"/>
                      <a:pt x="362" y="84"/>
                      <a:pt x="435" y="169"/>
                    </a:cubicBezTo>
                  </a:path>
                </a:pathLst>
              </a:custGeom>
              <a:noFill/>
              <a:ln w="952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9225" name="Object 57"/>
              <p:cNvGraphicFramePr>
                <a:graphicFrameLocks noChangeAspect="1"/>
              </p:cNvGraphicFramePr>
              <p:nvPr/>
            </p:nvGraphicFramePr>
            <p:xfrm>
              <a:off x="1504" y="2044"/>
              <a:ext cx="182" cy="285"/>
            </p:xfrm>
            <a:graphic>
              <a:graphicData uri="http://schemas.openxmlformats.org/presentationml/2006/ole">
                <mc:AlternateContent xmlns:mc="http://schemas.openxmlformats.org/markup-compatibility/2006">
                  <mc:Choice xmlns:v="urn:schemas-microsoft-com:vml" Requires="v">
                    <p:oleObj spid="_x0000_s329106" name="Equation" r:id="rId27" imgW="152280" imgH="228600" progId="Equation.3">
                      <p:embed/>
                    </p:oleObj>
                  </mc:Choice>
                  <mc:Fallback>
                    <p:oleObj name="Equation" r:id="rId27" imgW="152280" imgH="228600" progId="Equation.3">
                      <p:embed/>
                      <p:pic>
                        <p:nvPicPr>
                          <p:cNvPr id="9225" name="Object 5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504" y="2044"/>
                            <a:ext cx="182" cy="28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9253" name="Freeform 59"/>
              <p:cNvSpPr>
                <a:spLocks/>
              </p:cNvSpPr>
              <p:nvPr/>
            </p:nvSpPr>
            <p:spPr bwMode="auto">
              <a:xfrm>
                <a:off x="1255" y="1388"/>
                <a:ext cx="687" cy="160"/>
              </a:xfrm>
              <a:custGeom>
                <a:avLst/>
                <a:gdLst>
                  <a:gd name="T0" fmla="*/ 0 w 435"/>
                  <a:gd name="T1" fmla="*/ 9 h 169"/>
                  <a:gd name="T2" fmla="*/ 2147483647 w 435"/>
                  <a:gd name="T3" fmla="*/ 0 h 169"/>
                  <a:gd name="T4" fmla="*/ 2147483647 w 435"/>
                  <a:gd name="T5" fmla="*/ 9 h 169"/>
                  <a:gd name="T6" fmla="*/ 0 60000 65536"/>
                  <a:gd name="T7" fmla="*/ 0 60000 65536"/>
                  <a:gd name="T8" fmla="*/ 0 60000 65536"/>
                  <a:gd name="T9" fmla="*/ 0 w 435"/>
                  <a:gd name="T10" fmla="*/ 0 h 169"/>
                  <a:gd name="T11" fmla="*/ 435 w 435"/>
                  <a:gd name="T12" fmla="*/ 169 h 169"/>
                </a:gdLst>
                <a:ahLst/>
                <a:cxnLst>
                  <a:cxn ang="T6">
                    <a:pos x="T0" y="T1"/>
                  </a:cxn>
                  <a:cxn ang="T7">
                    <a:pos x="T2" y="T3"/>
                  </a:cxn>
                  <a:cxn ang="T8">
                    <a:pos x="T4" y="T5"/>
                  </a:cxn>
                </a:cxnLst>
                <a:rect l="T9" t="T10" r="T11" b="T12"/>
                <a:pathLst>
                  <a:path w="435" h="169">
                    <a:moveTo>
                      <a:pt x="0" y="169"/>
                    </a:moveTo>
                    <a:cubicBezTo>
                      <a:pt x="72" y="84"/>
                      <a:pt x="145" y="0"/>
                      <a:pt x="217" y="0"/>
                    </a:cubicBezTo>
                    <a:cubicBezTo>
                      <a:pt x="289" y="0"/>
                      <a:pt x="362" y="84"/>
                      <a:pt x="435" y="169"/>
                    </a:cubicBezTo>
                  </a:path>
                </a:pathLst>
              </a:custGeom>
              <a:noFill/>
              <a:ln w="952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9226" name="Object 60"/>
              <p:cNvGraphicFramePr>
                <a:graphicFrameLocks noChangeAspect="1"/>
              </p:cNvGraphicFramePr>
              <p:nvPr/>
            </p:nvGraphicFramePr>
            <p:xfrm>
              <a:off x="1573" y="1183"/>
              <a:ext cx="159" cy="236"/>
            </p:xfrm>
            <a:graphic>
              <a:graphicData uri="http://schemas.openxmlformats.org/presentationml/2006/ole">
                <mc:AlternateContent xmlns:mc="http://schemas.openxmlformats.org/markup-compatibility/2006">
                  <mc:Choice xmlns:v="urn:schemas-microsoft-com:vml" Requires="v">
                    <p:oleObj spid="_x0000_s329107" name="Equation" r:id="rId29" imgW="152280" imgH="215640" progId="Equation.3">
                      <p:embed/>
                    </p:oleObj>
                  </mc:Choice>
                  <mc:Fallback>
                    <p:oleObj name="Equation" r:id="rId29" imgW="152280" imgH="215640" progId="Equation.3">
                      <p:embed/>
                      <p:pic>
                        <p:nvPicPr>
                          <p:cNvPr id="9226" name="Object 60"/>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573" y="1183"/>
                            <a:ext cx="159" cy="236"/>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pSp>
        <p:graphicFrame>
          <p:nvGraphicFramePr>
            <p:cNvPr id="9219" name="Object 63"/>
            <p:cNvGraphicFramePr>
              <a:graphicFrameLocks noChangeAspect="1"/>
            </p:cNvGraphicFramePr>
            <p:nvPr>
              <p:extLst>
                <p:ext uri="{D42A27DB-BD31-4B8C-83A1-F6EECF244321}">
                  <p14:modId xmlns:p14="http://schemas.microsoft.com/office/powerpoint/2010/main" val="247892780"/>
                </p:ext>
              </p:extLst>
            </p:nvPr>
          </p:nvGraphicFramePr>
          <p:xfrm>
            <a:off x="756595" y="1549088"/>
            <a:ext cx="835025" cy="428625"/>
          </p:xfrm>
          <a:graphic>
            <a:graphicData uri="http://schemas.openxmlformats.org/presentationml/2006/ole">
              <mc:AlternateContent xmlns:mc="http://schemas.openxmlformats.org/markup-compatibility/2006">
                <mc:Choice xmlns:v="urn:schemas-microsoft-com:vml" Requires="v">
                  <p:oleObj spid="_x0000_s329108" name="Equation" r:id="rId31" imgW="507960" imgH="241200" progId="Equation.3">
                    <p:embed/>
                  </p:oleObj>
                </mc:Choice>
                <mc:Fallback>
                  <p:oleObj name="Equation" r:id="rId31" imgW="507960" imgH="241200" progId="Equation.3">
                    <p:embed/>
                    <p:pic>
                      <p:nvPicPr>
                        <p:cNvPr id="9219" name="Object 63"/>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56595" y="1549088"/>
                          <a:ext cx="835025" cy="4286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aphicFrame>
          <p:nvGraphicFramePr>
            <p:cNvPr id="9220" name="Object 65"/>
            <p:cNvGraphicFramePr>
              <a:graphicFrameLocks noChangeAspect="1"/>
            </p:cNvGraphicFramePr>
            <p:nvPr>
              <p:extLst>
                <p:ext uri="{D42A27DB-BD31-4B8C-83A1-F6EECF244321}">
                  <p14:modId xmlns:p14="http://schemas.microsoft.com/office/powerpoint/2010/main" val="3293525614"/>
                </p:ext>
              </p:extLst>
            </p:nvPr>
          </p:nvGraphicFramePr>
          <p:xfrm>
            <a:off x="3406133" y="1491938"/>
            <a:ext cx="835025" cy="428625"/>
          </p:xfrm>
          <a:graphic>
            <a:graphicData uri="http://schemas.openxmlformats.org/presentationml/2006/ole">
              <mc:AlternateContent xmlns:mc="http://schemas.openxmlformats.org/markup-compatibility/2006">
                <mc:Choice xmlns:v="urn:schemas-microsoft-com:vml" Requires="v">
                  <p:oleObj spid="_x0000_s329109" name="Equation" r:id="rId33" imgW="507960" imgH="241200" progId="Equation.3">
                    <p:embed/>
                  </p:oleObj>
                </mc:Choice>
                <mc:Fallback>
                  <p:oleObj name="Equation" r:id="rId33" imgW="507960" imgH="241200" progId="Equation.3">
                    <p:embed/>
                    <p:pic>
                      <p:nvPicPr>
                        <p:cNvPr id="9220" name="Object 65"/>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406133" y="1491938"/>
                          <a:ext cx="835025" cy="4286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aphicFrame>
          <p:nvGraphicFramePr>
            <p:cNvPr id="9221" name="Object 66"/>
            <p:cNvGraphicFramePr>
              <a:graphicFrameLocks noChangeAspect="1"/>
            </p:cNvGraphicFramePr>
            <p:nvPr>
              <p:extLst>
                <p:ext uri="{D42A27DB-BD31-4B8C-83A1-F6EECF244321}">
                  <p14:modId xmlns:p14="http://schemas.microsoft.com/office/powerpoint/2010/main" val="2731647882"/>
                </p:ext>
              </p:extLst>
            </p:nvPr>
          </p:nvGraphicFramePr>
          <p:xfrm>
            <a:off x="693095" y="3127063"/>
            <a:ext cx="835025" cy="428625"/>
          </p:xfrm>
          <a:graphic>
            <a:graphicData uri="http://schemas.openxmlformats.org/presentationml/2006/ole">
              <mc:AlternateContent xmlns:mc="http://schemas.openxmlformats.org/markup-compatibility/2006">
                <mc:Choice xmlns:v="urn:schemas-microsoft-com:vml" Requires="v">
                  <p:oleObj spid="_x0000_s329110" name="Equation" r:id="rId35" imgW="507960" imgH="241200" progId="Equation.3">
                    <p:embed/>
                  </p:oleObj>
                </mc:Choice>
                <mc:Fallback>
                  <p:oleObj name="Equation" r:id="rId35" imgW="507960" imgH="241200" progId="Equation.3">
                    <p:embed/>
                    <p:pic>
                      <p:nvPicPr>
                        <p:cNvPr id="9221" name="Object 66"/>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693095" y="3127063"/>
                          <a:ext cx="835025" cy="4286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aphicFrame>
          <p:nvGraphicFramePr>
            <p:cNvPr id="9222" name="Object 67"/>
            <p:cNvGraphicFramePr>
              <a:graphicFrameLocks noChangeAspect="1"/>
            </p:cNvGraphicFramePr>
            <p:nvPr>
              <p:extLst>
                <p:ext uri="{D42A27DB-BD31-4B8C-83A1-F6EECF244321}">
                  <p14:modId xmlns:p14="http://schemas.microsoft.com/office/powerpoint/2010/main" val="3279225426"/>
                </p:ext>
              </p:extLst>
            </p:nvPr>
          </p:nvGraphicFramePr>
          <p:xfrm>
            <a:off x="3609333" y="3190563"/>
            <a:ext cx="835025" cy="428625"/>
          </p:xfrm>
          <a:graphic>
            <a:graphicData uri="http://schemas.openxmlformats.org/presentationml/2006/ole">
              <mc:AlternateContent xmlns:mc="http://schemas.openxmlformats.org/markup-compatibility/2006">
                <mc:Choice xmlns:v="urn:schemas-microsoft-com:vml" Requires="v">
                  <p:oleObj spid="_x0000_s329111" name="Equation" r:id="rId37" imgW="507960" imgH="241200" progId="Equation.3">
                    <p:embed/>
                  </p:oleObj>
                </mc:Choice>
                <mc:Fallback>
                  <p:oleObj name="Equation" r:id="rId37" imgW="507960" imgH="241200" progId="Equation.3">
                    <p:embed/>
                    <p:pic>
                      <p:nvPicPr>
                        <p:cNvPr id="9222" name="Object 67"/>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609333" y="3190563"/>
                          <a:ext cx="835025" cy="4286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pSp>
      <p:grpSp>
        <p:nvGrpSpPr>
          <p:cNvPr id="67" name="组合 66"/>
          <p:cNvGrpSpPr/>
          <p:nvPr/>
        </p:nvGrpSpPr>
        <p:grpSpPr>
          <a:xfrm>
            <a:off x="4255824" y="2686165"/>
            <a:ext cx="2530697" cy="2285001"/>
            <a:chOff x="3170002" y="1478565"/>
            <a:chExt cx="2530697" cy="2673847"/>
          </a:xfrm>
        </p:grpSpPr>
        <p:pic>
          <p:nvPicPr>
            <p:cNvPr id="68" name="Picture 3"/>
            <p:cNvPicPr>
              <a:picLocks noChangeAspect="1" noChangeArrowheads="1"/>
            </p:cNvPicPr>
            <p:nvPr/>
          </p:nvPicPr>
          <p:blipFill rotWithShape="1">
            <a:blip r:embed="rId39">
              <a:extLst>
                <a:ext uri="{28A0092B-C50C-407E-A947-70E740481C1C}">
                  <a14:useLocalDpi xmlns:a14="http://schemas.microsoft.com/office/drawing/2010/main" val="0"/>
                </a:ext>
              </a:extLst>
            </a:blip>
            <a:srcRect l="23070" t="28934" r="32084" b="21551"/>
            <a:stretch/>
          </p:blipFill>
          <p:spPr bwMode="auto">
            <a:xfrm rot="2878868">
              <a:off x="3980809" y="2440665"/>
              <a:ext cx="1226295" cy="981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9" name="对象 68"/>
            <p:cNvGraphicFramePr>
              <a:graphicFrameLocks noChangeAspect="1"/>
            </p:cNvGraphicFramePr>
            <p:nvPr>
              <p:extLst>
                <p:ext uri="{D42A27DB-BD31-4B8C-83A1-F6EECF244321}">
                  <p14:modId xmlns:p14="http://schemas.microsoft.com/office/powerpoint/2010/main" val="4287409175"/>
                </p:ext>
              </p:extLst>
            </p:nvPr>
          </p:nvGraphicFramePr>
          <p:xfrm>
            <a:off x="5389549" y="2611688"/>
            <a:ext cx="311150" cy="463550"/>
          </p:xfrm>
          <a:graphic>
            <a:graphicData uri="http://schemas.openxmlformats.org/presentationml/2006/ole">
              <mc:AlternateContent xmlns:mc="http://schemas.openxmlformats.org/markup-compatibility/2006">
                <mc:Choice xmlns:v="urn:schemas-microsoft-com:vml" Requires="v">
                  <p:oleObj spid="_x0000_s329112" name="公式" r:id="rId40" imgW="177480" imgH="228600" progId="Equation.3">
                    <p:embed/>
                  </p:oleObj>
                </mc:Choice>
                <mc:Fallback>
                  <p:oleObj name="公式" r:id="rId40" imgW="177480" imgH="228600" progId="Equation.3">
                    <p:embed/>
                    <p:pic>
                      <p:nvPicPr>
                        <p:cNvPr id="23" name="对象 22"/>
                        <p:cNvPicPr>
                          <a:picLocks noChangeAspect="1" noChangeArrowheads="1"/>
                        </p:cNvPicPr>
                        <p:nvPr/>
                      </p:nvPicPr>
                      <p:blipFill>
                        <a:blip r:embed="rId41"/>
                        <a:srcRect/>
                        <a:stretch>
                          <a:fillRect/>
                        </a:stretch>
                      </p:blipFill>
                      <p:spPr bwMode="auto">
                        <a:xfrm>
                          <a:off x="5389549" y="2611688"/>
                          <a:ext cx="3111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 name="对象 69"/>
            <p:cNvGraphicFramePr>
              <a:graphicFrameLocks noChangeAspect="1"/>
            </p:cNvGraphicFramePr>
            <p:nvPr>
              <p:extLst>
                <p:ext uri="{D42A27DB-BD31-4B8C-83A1-F6EECF244321}">
                  <p14:modId xmlns:p14="http://schemas.microsoft.com/office/powerpoint/2010/main" val="528585878"/>
                </p:ext>
              </p:extLst>
            </p:nvPr>
          </p:nvGraphicFramePr>
          <p:xfrm>
            <a:off x="3170002" y="2557746"/>
            <a:ext cx="555625" cy="463550"/>
          </p:xfrm>
          <a:graphic>
            <a:graphicData uri="http://schemas.openxmlformats.org/presentationml/2006/ole">
              <mc:AlternateContent xmlns:mc="http://schemas.openxmlformats.org/markup-compatibility/2006">
                <mc:Choice xmlns:v="urn:schemas-microsoft-com:vml" Requires="v">
                  <p:oleObj spid="_x0000_s329113" name="公式" r:id="rId42" imgW="317160" imgH="228600" progId="Equation.3">
                    <p:embed/>
                  </p:oleObj>
                </mc:Choice>
                <mc:Fallback>
                  <p:oleObj name="公式" r:id="rId42" imgW="317160" imgH="228600" progId="Equation.3">
                    <p:embed/>
                    <p:pic>
                      <p:nvPicPr>
                        <p:cNvPr id="24" name="对象 23"/>
                        <p:cNvPicPr>
                          <a:picLocks noChangeAspect="1" noChangeArrowheads="1"/>
                        </p:cNvPicPr>
                        <p:nvPr/>
                      </p:nvPicPr>
                      <p:blipFill>
                        <a:blip r:embed="rId43"/>
                        <a:srcRect/>
                        <a:stretch>
                          <a:fillRect/>
                        </a:stretch>
                      </p:blipFill>
                      <p:spPr bwMode="auto">
                        <a:xfrm>
                          <a:off x="3170002" y="2557746"/>
                          <a:ext cx="5556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 name="对象 70"/>
            <p:cNvGraphicFramePr>
              <a:graphicFrameLocks noChangeAspect="1"/>
            </p:cNvGraphicFramePr>
            <p:nvPr>
              <p:extLst>
                <p:ext uri="{D42A27DB-BD31-4B8C-83A1-F6EECF244321}">
                  <p14:modId xmlns:p14="http://schemas.microsoft.com/office/powerpoint/2010/main" val="3970376050"/>
                </p:ext>
              </p:extLst>
            </p:nvPr>
          </p:nvGraphicFramePr>
          <p:xfrm>
            <a:off x="4427268" y="1478565"/>
            <a:ext cx="333375" cy="463550"/>
          </p:xfrm>
          <a:graphic>
            <a:graphicData uri="http://schemas.openxmlformats.org/presentationml/2006/ole">
              <mc:AlternateContent xmlns:mc="http://schemas.openxmlformats.org/markup-compatibility/2006">
                <mc:Choice xmlns:v="urn:schemas-microsoft-com:vml" Requires="v">
                  <p:oleObj spid="_x0000_s329114" name="公式" r:id="rId44" imgW="190440" imgH="228600" progId="Equation.3">
                    <p:embed/>
                  </p:oleObj>
                </mc:Choice>
                <mc:Fallback>
                  <p:oleObj name="公式" r:id="rId44" imgW="190440" imgH="228600" progId="Equation.3">
                    <p:embed/>
                    <p:pic>
                      <p:nvPicPr>
                        <p:cNvPr id="25" name="对象 24"/>
                        <p:cNvPicPr>
                          <a:picLocks noChangeAspect="1" noChangeArrowheads="1"/>
                        </p:cNvPicPr>
                        <p:nvPr/>
                      </p:nvPicPr>
                      <p:blipFill>
                        <a:blip r:embed="rId45"/>
                        <a:srcRect/>
                        <a:stretch>
                          <a:fillRect/>
                        </a:stretch>
                      </p:blipFill>
                      <p:spPr bwMode="auto">
                        <a:xfrm>
                          <a:off x="4427268" y="1478565"/>
                          <a:ext cx="333375" cy="463550"/>
                        </a:xfrm>
                        <a:prstGeom prst="rect">
                          <a:avLst/>
                        </a:prstGeom>
                        <a:noFill/>
                        <a:ln>
                          <a:noFill/>
                        </a:ln>
                        <a:extLst/>
                      </p:spPr>
                    </p:pic>
                  </p:oleObj>
                </mc:Fallback>
              </mc:AlternateContent>
            </a:graphicData>
          </a:graphic>
        </p:graphicFrame>
        <p:graphicFrame>
          <p:nvGraphicFramePr>
            <p:cNvPr id="72" name="对象 71"/>
            <p:cNvGraphicFramePr>
              <a:graphicFrameLocks noChangeAspect="1"/>
            </p:cNvGraphicFramePr>
            <p:nvPr>
              <p:extLst>
                <p:ext uri="{D42A27DB-BD31-4B8C-83A1-F6EECF244321}">
                  <p14:modId xmlns:p14="http://schemas.microsoft.com/office/powerpoint/2010/main" val="2272765814"/>
                </p:ext>
              </p:extLst>
            </p:nvPr>
          </p:nvGraphicFramePr>
          <p:xfrm>
            <a:off x="4088550" y="3688862"/>
            <a:ext cx="577850" cy="463550"/>
          </p:xfrm>
          <a:graphic>
            <a:graphicData uri="http://schemas.openxmlformats.org/presentationml/2006/ole">
              <mc:AlternateContent xmlns:mc="http://schemas.openxmlformats.org/markup-compatibility/2006">
                <mc:Choice xmlns:v="urn:schemas-microsoft-com:vml" Requires="v">
                  <p:oleObj spid="_x0000_s329115" name="公式" r:id="rId46" imgW="330120" imgH="228600" progId="Equation.3">
                    <p:embed/>
                  </p:oleObj>
                </mc:Choice>
                <mc:Fallback>
                  <p:oleObj name="公式" r:id="rId46" imgW="330120" imgH="228600" progId="Equation.3">
                    <p:embed/>
                    <p:pic>
                      <p:nvPicPr>
                        <p:cNvPr id="26" name="对象 25"/>
                        <p:cNvPicPr>
                          <a:picLocks noChangeAspect="1" noChangeArrowheads="1"/>
                        </p:cNvPicPr>
                        <p:nvPr/>
                      </p:nvPicPr>
                      <p:blipFill>
                        <a:blip r:embed="rId47"/>
                        <a:srcRect/>
                        <a:stretch>
                          <a:fillRect/>
                        </a:stretch>
                      </p:blipFill>
                      <p:spPr bwMode="auto">
                        <a:xfrm>
                          <a:off x="4088550" y="3688862"/>
                          <a:ext cx="5778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76" name="Object 23"/>
          <p:cNvGraphicFramePr>
            <a:graphicFrameLocks noChangeAspect="1"/>
          </p:cNvGraphicFramePr>
          <p:nvPr>
            <p:extLst>
              <p:ext uri="{D42A27DB-BD31-4B8C-83A1-F6EECF244321}">
                <p14:modId xmlns:p14="http://schemas.microsoft.com/office/powerpoint/2010/main" val="3037501478"/>
              </p:ext>
            </p:extLst>
          </p:nvPr>
        </p:nvGraphicFramePr>
        <p:xfrm>
          <a:off x="5025795" y="5306290"/>
          <a:ext cx="2540000" cy="396875"/>
        </p:xfrm>
        <a:graphic>
          <a:graphicData uri="http://schemas.openxmlformats.org/presentationml/2006/ole">
            <mc:AlternateContent xmlns:mc="http://schemas.openxmlformats.org/markup-compatibility/2006">
              <mc:Choice xmlns:v="urn:schemas-microsoft-com:vml" Requires="v">
                <p:oleObj spid="_x0000_s329116" name="Equation" r:id="rId48" imgW="1892160" imgH="253800" progId="Equation.3">
                  <p:embed/>
                </p:oleObj>
              </mc:Choice>
              <mc:Fallback>
                <p:oleObj name="Equation" r:id="rId48" imgW="1892160" imgH="253800" progId="Equation.3">
                  <p:embed/>
                  <p:pic>
                    <p:nvPicPr>
                      <p:cNvPr id="8197" name="Object 23"/>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5025795" y="5306290"/>
                        <a:ext cx="2540000" cy="396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78" name="Rectangle 31"/>
          <p:cNvSpPr>
            <a:spLocks noChangeArrowheads="1"/>
          </p:cNvSpPr>
          <p:nvPr/>
        </p:nvSpPr>
        <p:spPr bwMode="auto">
          <a:xfrm>
            <a:off x="612797" y="5659829"/>
            <a:ext cx="361559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lang="en-US" altLang="zh-CN" sz="1600" b="0" dirty="0" smtClean="0">
                <a:solidFill>
                  <a:srgbClr val="0000CC"/>
                </a:solidFill>
                <a:latin typeface="Tahoma" pitchFamily="34" charset="0"/>
              </a:rPr>
              <a:t>C</a:t>
            </a:r>
            <a:r>
              <a:rPr lang="en-US" altLang="zh-CN" sz="1600" b="0" dirty="0">
                <a:solidFill>
                  <a:srgbClr val="0000CC"/>
                </a:solidFill>
                <a:latin typeface="Tahoma" pitchFamily="34" charset="0"/>
              </a:rPr>
              <a:t>. Wu, Mod. Phys. Lett. 23, 1(2009). </a:t>
            </a:r>
            <a:endParaRPr lang="en-US" altLang="zh-CN" sz="1600" b="0" dirty="0" smtClean="0">
              <a:solidFill>
                <a:srgbClr val="0000CC"/>
              </a:solidFill>
              <a:latin typeface="Tahoma" pitchFamily="34" charset="0"/>
            </a:endParaRPr>
          </a:p>
          <a:p>
            <a:pPr algn="l" eaLnBrk="1" hangingPunct="1"/>
            <a:r>
              <a:rPr lang="en-US" altLang="zh-CN" sz="1600" b="0" dirty="0" smtClean="0">
                <a:solidFill>
                  <a:srgbClr val="0000CC"/>
                </a:solidFill>
                <a:latin typeface="Tahoma" pitchFamily="34" charset="0"/>
              </a:rPr>
              <a:t>W. V. Liu and C. Wu, PRA 2006.  </a:t>
            </a:r>
            <a:endParaRPr lang="en-US" altLang="zh-CN" sz="1600" b="0" dirty="0">
              <a:solidFill>
                <a:srgbClr val="0000CC"/>
              </a:solidFill>
              <a:latin typeface="Tahoma" pitchFamily="34" charset="0"/>
            </a:endParaRPr>
          </a:p>
        </p:txBody>
      </p:sp>
      <p:grpSp>
        <p:nvGrpSpPr>
          <p:cNvPr id="79" name="组合 78"/>
          <p:cNvGrpSpPr/>
          <p:nvPr/>
        </p:nvGrpSpPr>
        <p:grpSpPr>
          <a:xfrm>
            <a:off x="7172062" y="2832761"/>
            <a:ext cx="1015363" cy="2400233"/>
            <a:chOff x="6658983" y="3545651"/>
            <a:chExt cx="1015363" cy="2400233"/>
          </a:xfrm>
        </p:grpSpPr>
        <p:pic>
          <p:nvPicPr>
            <p:cNvPr id="80" name="Picture 4"/>
            <p:cNvPicPr>
              <a:picLocks noChangeAspect="1" noChangeArrowheads="1"/>
            </p:cNvPicPr>
            <p:nvPr/>
          </p:nvPicPr>
          <p:blipFill rotWithShape="1">
            <a:blip r:embed="rId50">
              <a:extLst>
                <a:ext uri="{28A0092B-C50C-407E-A947-70E740481C1C}">
                  <a14:useLocalDpi xmlns:a14="http://schemas.microsoft.com/office/drawing/2010/main" val="0"/>
                </a:ext>
              </a:extLst>
            </a:blip>
            <a:srcRect l="12002" t="15616" r="70386" b="64764"/>
            <a:stretch/>
          </p:blipFill>
          <p:spPr bwMode="auto">
            <a:xfrm>
              <a:off x="6658983" y="3545651"/>
              <a:ext cx="1015363" cy="19669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81" name="Text Box 180"/>
                <p:cNvSpPr txBox="1">
                  <a:spLocks noChangeArrowheads="1"/>
                </p:cNvSpPr>
                <p:nvPr/>
              </p:nvSpPr>
              <p:spPr bwMode="auto">
                <a:xfrm>
                  <a:off x="6679270" y="5622719"/>
                  <a:ext cx="377236" cy="3231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altLang="zh-CN" sz="15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SupPr>
                          <m:e>
                            <m:r>
                              <a:rPr kumimoji="0" lang="en-US" altLang="zh-CN" sz="15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𝑝</m:t>
                            </m:r>
                          </m:e>
                          <m:sub>
                            <m:r>
                              <a:rPr kumimoji="0" lang="en-US" altLang="zh-CN" sz="15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sub>
                          <m:sup>
                            <m:r>
                              <a:rPr kumimoji="0" lang="en-US" altLang="zh-CN" sz="15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sup>
                        </m:sSubSup>
                      </m:oMath>
                    </m:oMathPara>
                  </a14:m>
                  <a:endParaRPr kumimoji="0" lang="en-US" altLang="zh-CN" sz="1500" b="0" i="0" u="none" strike="noStrike" kern="1200" cap="none" spc="0" normalizeH="0" baseline="0" noProof="0" dirty="0">
                    <a:ln>
                      <a:noFill/>
                    </a:ln>
                    <a:solidFill>
                      <a:srgbClr val="000000"/>
                    </a:solidFill>
                    <a:effectLst/>
                    <a:uLnTx/>
                    <a:uFillTx/>
                    <a:latin typeface="Tahoma" pitchFamily="34" charset="0"/>
                    <a:ea typeface="宋体" pitchFamily="2" charset="-122"/>
                    <a:cs typeface="+mn-cs"/>
                  </a:endParaRPr>
                </a:p>
              </p:txBody>
            </p:sp>
          </mc:Choice>
          <mc:Fallback xmlns="">
            <p:sp>
              <p:nvSpPr>
                <p:cNvPr id="29" name="Text Box 180"/>
                <p:cNvSpPr txBox="1">
                  <a:spLocks noRot="1" noChangeAspect="1" noMove="1" noResize="1" noEditPoints="1" noAdjustHandles="1" noChangeArrowheads="1" noChangeShapeType="1" noTextEdit="1"/>
                </p:cNvSpPr>
                <p:nvPr/>
              </p:nvSpPr>
              <p:spPr bwMode="auto">
                <a:xfrm>
                  <a:off x="6679270" y="5622719"/>
                  <a:ext cx="377236" cy="323165"/>
                </a:xfrm>
                <a:prstGeom prst="rect">
                  <a:avLst/>
                </a:prstGeom>
                <a:blipFill rotWithShape="0">
                  <a:blip r:embed="rId53"/>
                  <a:stretch>
                    <a:fillRect b="-75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 name="Text Box 180"/>
                <p:cNvSpPr txBox="1">
                  <a:spLocks noChangeArrowheads="1"/>
                </p:cNvSpPr>
                <p:nvPr/>
              </p:nvSpPr>
              <p:spPr bwMode="auto">
                <a:xfrm>
                  <a:off x="7229344" y="5604314"/>
                  <a:ext cx="377236" cy="34131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altLang="zh-CN" sz="15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SupPr>
                          <m:e>
                            <m:r>
                              <a:rPr kumimoji="0" lang="en-US" altLang="zh-CN" sz="15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𝑝</m:t>
                            </m:r>
                          </m:e>
                          <m:sub>
                            <m:r>
                              <a:rPr kumimoji="0" lang="en-US" altLang="zh-CN" sz="15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𝑦</m:t>
                            </m:r>
                          </m:sub>
                          <m:sup>
                            <m:r>
                              <a:rPr kumimoji="0" lang="en-US" altLang="zh-CN" sz="15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sup>
                        </m:sSubSup>
                      </m:oMath>
                    </m:oMathPara>
                  </a14:m>
                  <a:endParaRPr kumimoji="0" lang="en-US" altLang="zh-CN" sz="1500" b="0" i="0" u="none" strike="noStrike" kern="1200" cap="none" spc="0" normalizeH="0" baseline="0" noProof="0" dirty="0">
                    <a:ln>
                      <a:noFill/>
                    </a:ln>
                    <a:solidFill>
                      <a:srgbClr val="000000"/>
                    </a:solidFill>
                    <a:effectLst/>
                    <a:uLnTx/>
                    <a:uFillTx/>
                    <a:latin typeface="Tahoma" pitchFamily="34" charset="0"/>
                    <a:ea typeface="宋体" pitchFamily="2" charset="-122"/>
                    <a:cs typeface="+mn-cs"/>
                  </a:endParaRPr>
                </a:p>
              </p:txBody>
            </p:sp>
          </mc:Choice>
          <mc:Fallback xmlns="">
            <p:sp>
              <p:nvSpPr>
                <p:cNvPr id="30" name="Text Box 180"/>
                <p:cNvSpPr txBox="1">
                  <a:spLocks noRot="1" noChangeAspect="1" noMove="1" noResize="1" noEditPoints="1" noAdjustHandles="1" noChangeArrowheads="1" noChangeShapeType="1" noTextEdit="1"/>
                </p:cNvSpPr>
                <p:nvPr/>
              </p:nvSpPr>
              <p:spPr bwMode="auto">
                <a:xfrm>
                  <a:off x="7229344" y="5604314"/>
                  <a:ext cx="377236" cy="341312"/>
                </a:xfrm>
                <a:prstGeom prst="rect">
                  <a:avLst/>
                </a:prstGeom>
                <a:blipFill rotWithShape="0">
                  <a:blip r:embed="rId5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sp>
        <p:nvSpPr>
          <p:cNvPr id="84" name="Text Box 10"/>
          <p:cNvSpPr txBox="1">
            <a:spLocks noChangeArrowheads="1"/>
          </p:cNvSpPr>
          <p:nvPr/>
        </p:nvSpPr>
        <p:spPr bwMode="auto">
          <a:xfrm rot="10800000" flipV="1">
            <a:off x="4518664" y="5830446"/>
            <a:ext cx="406907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lang="en-US" altLang="zh-CN" sz="1500" dirty="0" err="1" smtClean="0">
                <a:latin typeface="Tahoma" pitchFamily="34" charset="0"/>
              </a:rPr>
              <a:t>Hemmerich</a:t>
            </a:r>
            <a:r>
              <a:rPr lang="en-US" altLang="zh-CN" sz="1500" dirty="0">
                <a:latin typeface="Tahoma" pitchFamily="34" charset="0"/>
              </a:rPr>
              <a:t> </a:t>
            </a:r>
            <a:r>
              <a:rPr lang="en-US" altLang="zh-CN" sz="1500" dirty="0" smtClean="0">
                <a:latin typeface="Tahoma" pitchFamily="34" charset="0"/>
              </a:rPr>
              <a:t>group PRL 114, 115301 (2015).</a:t>
            </a:r>
            <a:endParaRPr lang="en-US" altLang="zh-CN" sz="1500" dirty="0">
              <a:latin typeface="Tahoma" pitchFamily="34" charset="0"/>
            </a:endParaRPr>
          </a:p>
        </p:txBody>
      </p:sp>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4186858" y="1435495"/>
                <a:ext cx="4888176" cy="76944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lang="en-US" altLang="zh-CN" b="0" dirty="0" smtClean="0">
                    <a:solidFill>
                      <a:srgbClr val="0000CC"/>
                    </a:solidFill>
                    <a:latin typeface="Tahoma" pitchFamily="34" charset="0"/>
                  </a:rPr>
                  <a:t>Condensate momenta (</a:t>
                </a:r>
                <a14:m>
                  <m:oMath xmlns:m="http://schemas.openxmlformats.org/officeDocument/2006/math">
                    <m:r>
                      <a:rPr lang="en-US" altLang="zh-CN" b="0" i="1" smtClean="0">
                        <a:solidFill>
                          <a:srgbClr val="0000CC"/>
                        </a:solidFill>
                        <a:latin typeface="Cambria Math" panose="02040503050406030204" pitchFamily="18" charset="0"/>
                      </a:rPr>
                      <m:t>±</m:t>
                    </m:r>
                    <m:r>
                      <a:rPr lang="en-US" altLang="zh-CN" b="0" i="1" smtClean="0">
                        <a:solidFill>
                          <a:srgbClr val="0000CC"/>
                        </a:solidFill>
                        <a:latin typeface="Cambria Math" panose="02040503050406030204" pitchFamily="18" charset="0"/>
                      </a:rPr>
                      <m:t>𝜋</m:t>
                    </m:r>
                    <m:r>
                      <a:rPr lang="en-US" altLang="zh-CN" b="0" i="1" smtClean="0">
                        <a:solidFill>
                          <a:srgbClr val="0000CC"/>
                        </a:solidFill>
                        <a:latin typeface="Cambria Math" panose="02040503050406030204" pitchFamily="18" charset="0"/>
                      </a:rPr>
                      <m:t>,0), (0,±</m:t>
                    </m:r>
                    <m:r>
                      <a:rPr lang="en-US" altLang="zh-CN" b="0" i="1" smtClean="0">
                        <a:solidFill>
                          <a:srgbClr val="0000CC"/>
                        </a:solidFill>
                        <a:latin typeface="Cambria Math" panose="02040503050406030204" pitchFamily="18" charset="0"/>
                      </a:rPr>
                      <m:t>𝜋</m:t>
                    </m:r>
                  </m:oMath>
                </a14:m>
                <a:r>
                  <a:rPr lang="en-US" altLang="zh-CN" b="0" dirty="0" smtClean="0">
                    <a:solidFill>
                      <a:srgbClr val="0000CC"/>
                    </a:solidFill>
                    <a:latin typeface="Tahoma" pitchFamily="34" charset="0"/>
                  </a:rPr>
                  <a:t>)</a:t>
                </a:r>
              </a:p>
              <a:p>
                <a:pPr algn="l" eaLnBrk="1" hangingPunct="1"/>
                <a:r>
                  <a:rPr lang="en-US" altLang="zh-CN" b="0" dirty="0" smtClean="0">
                    <a:solidFill>
                      <a:srgbClr val="0000CC"/>
                    </a:solidFill>
                    <a:latin typeface="Tahoma" pitchFamily="34" charset="0"/>
                  </a:rPr>
                  <a:t>c.f. PDW of superconductivity</a:t>
                </a:r>
                <a:endParaRPr lang="en-US" altLang="zh-CN" b="0" dirty="0">
                  <a:solidFill>
                    <a:srgbClr val="0000CC"/>
                  </a:solidFill>
                  <a:latin typeface="Tahoma" pitchFamily="34" charset="0"/>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4186858" y="1435495"/>
                <a:ext cx="4888176" cy="769441"/>
              </a:xfrm>
              <a:prstGeom prst="rect">
                <a:avLst/>
              </a:prstGeom>
              <a:blipFill>
                <a:blip r:embed="rId55"/>
                <a:stretch>
                  <a:fillRect l="-1621" t="-4724" b="-1574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863218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58" name="AutoShape 402"/>
          <p:cNvSpPr>
            <a:spLocks noChangeArrowheads="1"/>
          </p:cNvSpPr>
          <p:nvPr/>
        </p:nvSpPr>
        <p:spPr bwMode="auto">
          <a:xfrm>
            <a:off x="923252" y="4696365"/>
            <a:ext cx="3763963" cy="846138"/>
          </a:xfrm>
          <a:prstGeom prst="roundRect">
            <a:avLst>
              <a:gd name="adj" fmla="val 16667"/>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250" name="Rectangle 194"/>
          <p:cNvSpPr>
            <a:spLocks noChangeArrowheads="1"/>
          </p:cNvSpPr>
          <p:nvPr/>
        </p:nvSpPr>
        <p:spPr bwMode="auto">
          <a:xfrm>
            <a:off x="539750" y="317500"/>
            <a:ext cx="8172450"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800" b="0" u="sng" dirty="0" smtClean="0">
                <a:solidFill>
                  <a:srgbClr val="000000"/>
                </a:solidFill>
                <a:latin typeface="Tahoma" panose="020B0604030504040204" pitchFamily="34" charset="0"/>
              </a:rPr>
              <a:t>Vector potential from the p-orbital symmetry </a:t>
            </a:r>
            <a:endParaRPr kumimoji="0" lang="ru-RU" altLang="zh-CN" sz="2800" b="0" i="0" u="sng"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45334" name="Rectangle 278"/>
          <p:cNvSpPr>
            <a:spLocks noChangeArrowheads="1"/>
          </p:cNvSpPr>
          <p:nvPr/>
        </p:nvSpPr>
        <p:spPr bwMode="auto">
          <a:xfrm>
            <a:off x="616285" y="971080"/>
            <a:ext cx="737393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Char char="•"/>
              <a:tabLst/>
              <a:defRPr/>
            </a:pPr>
            <a:r>
              <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rPr>
              <a:t> Onsite U(1) phase and </a:t>
            </a:r>
            <a:r>
              <a:rPr kumimoji="0" lang="en-US" altLang="zh-CN" sz="2200" b="0" i="0" u="none" strike="noStrike" kern="1200" cap="none" spc="0" normalizeH="0" baseline="0" noProof="0" dirty="0" err="1" smtClean="0">
                <a:ln>
                  <a:noFill/>
                </a:ln>
                <a:solidFill>
                  <a:srgbClr val="0000CC"/>
                </a:solidFill>
                <a:effectLst/>
                <a:uLnTx/>
                <a:uFillTx/>
                <a:latin typeface="Tahoma" panose="020B0604030504040204" pitchFamily="34" charset="0"/>
                <a:ea typeface="宋体" panose="02010600030101010101" pitchFamily="2" charset="-122"/>
                <a:cs typeface="+mn-cs"/>
              </a:rPr>
              <a:t>Ising</a:t>
            </a:r>
            <a:r>
              <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rPr>
              <a:t> variable.</a:t>
            </a:r>
          </a:p>
        </p:txBody>
      </p:sp>
      <p:grpSp>
        <p:nvGrpSpPr>
          <p:cNvPr id="45336" name="Group 280"/>
          <p:cNvGrpSpPr>
            <a:grpSpLocks/>
          </p:cNvGrpSpPr>
          <p:nvPr/>
        </p:nvGrpSpPr>
        <p:grpSpPr bwMode="auto">
          <a:xfrm>
            <a:off x="5494338" y="1739430"/>
            <a:ext cx="1104900" cy="1058863"/>
            <a:chOff x="2493" y="2112"/>
            <a:chExt cx="883" cy="871"/>
          </a:xfrm>
        </p:grpSpPr>
        <p:sp>
          <p:nvSpPr>
            <p:cNvPr id="45337" name="Arc 281"/>
            <p:cNvSpPr>
              <a:spLocks/>
            </p:cNvSpPr>
            <p:nvPr/>
          </p:nvSpPr>
          <p:spPr bwMode="auto">
            <a:xfrm>
              <a:off x="2493" y="2112"/>
              <a:ext cx="883" cy="871"/>
            </a:xfrm>
            <a:custGeom>
              <a:avLst/>
              <a:gdLst>
                <a:gd name="G0" fmla="+- 21600 0 0"/>
                <a:gd name="G1" fmla="+- 21600 0 0"/>
                <a:gd name="G2" fmla="+- 21600 0 0"/>
                <a:gd name="T0" fmla="*/ 21600 w 43200"/>
                <a:gd name="T1" fmla="*/ 0 h 43200"/>
                <a:gd name="T2" fmla="*/ 4440 w 43200"/>
                <a:gd name="T3" fmla="*/ 8481 h 43200"/>
                <a:gd name="T4" fmla="*/ 21600 w 43200"/>
                <a:gd name="T5" fmla="*/ 21600 h 43200"/>
              </a:gdLst>
              <a:ahLst/>
              <a:cxnLst>
                <a:cxn ang="0">
                  <a:pos x="T0" y="T1"/>
                </a:cxn>
                <a:cxn ang="0">
                  <a:pos x="T2" y="T3"/>
                </a:cxn>
                <a:cxn ang="0">
                  <a:pos x="T4" y="T5"/>
                </a:cxn>
              </a:cxnLst>
              <a:rect l="0" t="0" r="r" b="b"/>
              <a:pathLst>
                <a:path w="43200" h="43200" fill="none"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16858"/>
                    <a:pt x="1560" y="12248"/>
                    <a:pt x="4440" y="8481"/>
                  </a:cubicBezTo>
                </a:path>
                <a:path w="43200" h="43200" stroke="0"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16858"/>
                    <a:pt x="1560" y="12248"/>
                    <a:pt x="4440" y="8481"/>
                  </a:cubicBezTo>
                  <a:lnTo>
                    <a:pt x="21600" y="21600"/>
                  </a:lnTo>
                  <a:close/>
                </a:path>
              </a:pathLst>
            </a:custGeom>
            <a:noFill/>
            <a:ln w="28575">
              <a:solidFill>
                <a:srgbClr val="FF0000"/>
              </a:solidFill>
              <a:prstDash val="dash"/>
              <a:round/>
              <a:headEnd type="stealth"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45338" name="Group 282"/>
            <p:cNvGrpSpPr>
              <a:grpSpLocks/>
            </p:cNvGrpSpPr>
            <p:nvPr/>
          </p:nvGrpSpPr>
          <p:grpSpPr bwMode="auto">
            <a:xfrm>
              <a:off x="2844" y="2156"/>
              <a:ext cx="159" cy="398"/>
              <a:chOff x="2844" y="2156"/>
              <a:chExt cx="159" cy="398"/>
            </a:xfrm>
          </p:grpSpPr>
          <p:sp>
            <p:nvSpPr>
              <p:cNvPr id="45339" name="Oval 283"/>
              <p:cNvSpPr>
                <a:spLocks noChangeArrowheads="1"/>
              </p:cNvSpPr>
              <p:nvPr/>
            </p:nvSpPr>
            <p:spPr bwMode="auto">
              <a:xfrm rot="16200000">
                <a:off x="2725" y="2275"/>
                <a:ext cx="398" cy="159"/>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45340" name="Object 284"/>
              <p:cNvGraphicFramePr>
                <a:graphicFrameLocks noChangeAspect="1"/>
              </p:cNvGraphicFramePr>
              <p:nvPr/>
            </p:nvGraphicFramePr>
            <p:xfrm>
              <a:off x="2871" y="2217"/>
              <a:ext cx="104" cy="222"/>
            </p:xfrm>
            <a:graphic>
              <a:graphicData uri="http://schemas.openxmlformats.org/presentationml/2006/ole">
                <mc:AlternateContent xmlns:mc="http://schemas.openxmlformats.org/markup-compatibility/2006">
                  <mc:Choice xmlns:v="urn:schemas-microsoft-com:vml" Requires="v">
                    <p:oleObj spid="_x0000_s329809" name="Equation" r:id="rId4" imgW="88560" imgH="164880" progId="Equation.3">
                      <p:embed/>
                    </p:oleObj>
                  </mc:Choice>
                  <mc:Fallback>
                    <p:oleObj name="Equation" r:id="rId4" imgW="88560" imgH="164880" progId="Equation.3">
                      <p:embed/>
                      <p:pic>
                        <p:nvPicPr>
                          <p:cNvPr id="45340" name="Object 2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1" y="2217"/>
                            <a:ext cx="104"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5341" name="Group 285"/>
            <p:cNvGrpSpPr>
              <a:grpSpLocks/>
            </p:cNvGrpSpPr>
            <p:nvPr/>
          </p:nvGrpSpPr>
          <p:grpSpPr bwMode="auto">
            <a:xfrm>
              <a:off x="2818" y="2554"/>
              <a:ext cx="185" cy="397"/>
              <a:chOff x="2818" y="2554"/>
              <a:chExt cx="185" cy="397"/>
            </a:xfrm>
          </p:grpSpPr>
          <p:sp>
            <p:nvSpPr>
              <p:cNvPr id="45342" name="Oval 286"/>
              <p:cNvSpPr>
                <a:spLocks noChangeArrowheads="1"/>
              </p:cNvSpPr>
              <p:nvPr/>
            </p:nvSpPr>
            <p:spPr bwMode="auto">
              <a:xfrm rot="16200000">
                <a:off x="2725" y="2673"/>
                <a:ext cx="397" cy="159"/>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45343" name="Object 287"/>
              <p:cNvGraphicFramePr>
                <a:graphicFrameLocks noChangeAspect="1"/>
              </p:cNvGraphicFramePr>
              <p:nvPr/>
            </p:nvGraphicFramePr>
            <p:xfrm>
              <a:off x="2818" y="2688"/>
              <a:ext cx="178" cy="186"/>
            </p:xfrm>
            <a:graphic>
              <a:graphicData uri="http://schemas.openxmlformats.org/presentationml/2006/ole">
                <mc:AlternateContent xmlns:mc="http://schemas.openxmlformats.org/markup-compatibility/2006">
                  <mc:Choice xmlns:v="urn:schemas-microsoft-com:vml" Requires="v">
                    <p:oleObj spid="_x0000_s329810" name="Equation" r:id="rId6" imgW="203040" imgH="164880" progId="Equation.3">
                      <p:embed/>
                    </p:oleObj>
                  </mc:Choice>
                  <mc:Fallback>
                    <p:oleObj name="Equation" r:id="rId6" imgW="203040" imgH="164880" progId="Equation.3">
                      <p:embed/>
                      <p:pic>
                        <p:nvPicPr>
                          <p:cNvPr id="45343" name="Object 28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8" y="2688"/>
                            <a:ext cx="178"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5344" name="Group 288"/>
            <p:cNvGrpSpPr>
              <a:grpSpLocks/>
            </p:cNvGrpSpPr>
            <p:nvPr/>
          </p:nvGrpSpPr>
          <p:grpSpPr bwMode="auto">
            <a:xfrm>
              <a:off x="2932" y="2439"/>
              <a:ext cx="371" cy="205"/>
              <a:chOff x="2932" y="2439"/>
              <a:chExt cx="371" cy="205"/>
            </a:xfrm>
          </p:grpSpPr>
          <p:sp>
            <p:nvSpPr>
              <p:cNvPr id="45345" name="Oval 289"/>
              <p:cNvSpPr>
                <a:spLocks noChangeArrowheads="1"/>
              </p:cNvSpPr>
              <p:nvPr/>
            </p:nvSpPr>
            <p:spPr bwMode="auto">
              <a:xfrm>
                <a:off x="2932" y="2459"/>
                <a:ext cx="371" cy="169"/>
              </a:xfrm>
              <a:prstGeom prst="ellipse">
                <a:avLst/>
              </a:prstGeom>
              <a:noFill/>
              <a:ln w="25400">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45346" name="Object 290"/>
              <p:cNvGraphicFramePr>
                <a:graphicFrameLocks noChangeAspect="1"/>
              </p:cNvGraphicFramePr>
              <p:nvPr/>
            </p:nvGraphicFramePr>
            <p:xfrm>
              <a:off x="3074" y="2439"/>
              <a:ext cx="94" cy="205"/>
            </p:xfrm>
            <a:graphic>
              <a:graphicData uri="http://schemas.openxmlformats.org/presentationml/2006/ole">
                <mc:AlternateContent xmlns:mc="http://schemas.openxmlformats.org/markup-compatibility/2006">
                  <mc:Choice xmlns:v="urn:schemas-microsoft-com:vml" Requires="v">
                    <p:oleObj spid="_x0000_s329811" name="Equation" r:id="rId8" imgW="88560" imgH="164880" progId="Equation.3">
                      <p:embed/>
                    </p:oleObj>
                  </mc:Choice>
                  <mc:Fallback>
                    <p:oleObj name="Equation" r:id="rId8" imgW="88560" imgH="164880" progId="Equation.3">
                      <p:embed/>
                      <p:pic>
                        <p:nvPicPr>
                          <p:cNvPr id="45346" name="Object 29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74" y="2439"/>
                            <a:ext cx="94"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5347" name="Group 291"/>
            <p:cNvGrpSpPr>
              <a:grpSpLocks/>
            </p:cNvGrpSpPr>
            <p:nvPr/>
          </p:nvGrpSpPr>
          <p:grpSpPr bwMode="auto">
            <a:xfrm>
              <a:off x="2541" y="2426"/>
              <a:ext cx="372" cy="197"/>
              <a:chOff x="2550" y="2432"/>
              <a:chExt cx="372" cy="197"/>
            </a:xfrm>
          </p:grpSpPr>
          <p:sp>
            <p:nvSpPr>
              <p:cNvPr id="45348" name="Oval 292"/>
              <p:cNvSpPr>
                <a:spLocks noChangeArrowheads="1"/>
              </p:cNvSpPr>
              <p:nvPr/>
            </p:nvSpPr>
            <p:spPr bwMode="auto">
              <a:xfrm>
                <a:off x="2550" y="2460"/>
                <a:ext cx="372" cy="169"/>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45349" name="Object 293"/>
              <p:cNvGraphicFramePr>
                <a:graphicFrameLocks noChangeAspect="1"/>
              </p:cNvGraphicFramePr>
              <p:nvPr/>
            </p:nvGraphicFramePr>
            <p:xfrm>
              <a:off x="2606" y="2432"/>
              <a:ext cx="195" cy="182"/>
            </p:xfrm>
            <a:graphic>
              <a:graphicData uri="http://schemas.openxmlformats.org/presentationml/2006/ole">
                <mc:AlternateContent xmlns:mc="http://schemas.openxmlformats.org/markup-compatibility/2006">
                  <mc:Choice xmlns:v="urn:schemas-microsoft-com:vml" Requires="v">
                    <p:oleObj spid="_x0000_s329812" name="Equation" r:id="rId10" imgW="203040" imgH="164880" progId="Equation.3">
                      <p:embed/>
                    </p:oleObj>
                  </mc:Choice>
                  <mc:Fallback>
                    <p:oleObj name="Equation" r:id="rId10" imgW="203040" imgH="164880" progId="Equation.3">
                      <p:embed/>
                      <p:pic>
                        <p:nvPicPr>
                          <p:cNvPr id="45349" name="Object 29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06" y="2432"/>
                            <a:ext cx="195"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45397" name="Group 341"/>
          <p:cNvGrpSpPr>
            <a:grpSpLocks/>
          </p:cNvGrpSpPr>
          <p:nvPr/>
        </p:nvGrpSpPr>
        <p:grpSpPr bwMode="auto">
          <a:xfrm>
            <a:off x="1077145" y="1739430"/>
            <a:ext cx="3938588" cy="827088"/>
            <a:chOff x="2624" y="1507"/>
            <a:chExt cx="2481" cy="521"/>
          </a:xfrm>
        </p:grpSpPr>
        <p:graphicFrame>
          <p:nvGraphicFramePr>
            <p:cNvPr id="45392" name="Object 336"/>
            <p:cNvGraphicFramePr>
              <a:graphicFrameLocks noChangeAspect="1"/>
            </p:cNvGraphicFramePr>
            <p:nvPr/>
          </p:nvGraphicFramePr>
          <p:xfrm>
            <a:off x="2662" y="1531"/>
            <a:ext cx="196" cy="212"/>
          </p:xfrm>
          <a:graphic>
            <a:graphicData uri="http://schemas.openxmlformats.org/presentationml/2006/ole">
              <mc:AlternateContent xmlns:mc="http://schemas.openxmlformats.org/markup-compatibility/2006">
                <mc:Choice xmlns:v="urn:schemas-microsoft-com:vml" Requires="v">
                  <p:oleObj spid="_x0000_s329813" name="Equation" r:id="rId12" imgW="177480" imgH="203040" progId="Equation.3">
                    <p:embed/>
                  </p:oleObj>
                </mc:Choice>
                <mc:Fallback>
                  <p:oleObj name="Equation" r:id="rId12" imgW="177480" imgH="203040" progId="Equation.3">
                    <p:embed/>
                    <p:pic>
                      <p:nvPicPr>
                        <p:cNvPr id="45392" name="Object 33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62" y="1531"/>
                          <a:ext cx="196" cy="2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45393" name="Text Box 337"/>
            <p:cNvSpPr txBox="1">
              <a:spLocks noChangeArrowheads="1"/>
            </p:cNvSpPr>
            <p:nvPr/>
          </p:nvSpPr>
          <p:spPr bwMode="auto">
            <a:xfrm>
              <a:off x="2904" y="1531"/>
              <a:ext cx="10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394" name="Text Box 338"/>
            <p:cNvSpPr txBox="1">
              <a:spLocks noChangeArrowheads="1"/>
            </p:cNvSpPr>
            <p:nvPr/>
          </p:nvSpPr>
          <p:spPr bwMode="auto">
            <a:xfrm>
              <a:off x="2952" y="1507"/>
              <a:ext cx="21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the phase of the right lobe.</a:t>
              </a:r>
            </a:p>
          </p:txBody>
        </p:sp>
        <p:graphicFrame>
          <p:nvGraphicFramePr>
            <p:cNvPr id="45395" name="Object 339"/>
            <p:cNvGraphicFramePr>
              <a:graphicFrameLocks noChangeAspect="1"/>
            </p:cNvGraphicFramePr>
            <p:nvPr/>
          </p:nvGraphicFramePr>
          <p:xfrm>
            <a:off x="2624" y="1878"/>
            <a:ext cx="224" cy="146"/>
          </p:xfrm>
          <a:graphic>
            <a:graphicData uri="http://schemas.openxmlformats.org/presentationml/2006/ole">
              <mc:AlternateContent xmlns:mc="http://schemas.openxmlformats.org/markup-compatibility/2006">
                <mc:Choice xmlns:v="urn:schemas-microsoft-com:vml" Requires="v">
                  <p:oleObj spid="_x0000_s329814" name="Equation" r:id="rId14" imgW="203040" imgH="139680" progId="Equation.3">
                    <p:embed/>
                  </p:oleObj>
                </mc:Choice>
                <mc:Fallback>
                  <p:oleObj name="Equation" r:id="rId14" imgW="203040" imgH="139680" progId="Equation.3">
                    <p:embed/>
                    <p:pic>
                      <p:nvPicPr>
                        <p:cNvPr id="45395" name="Object 33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24" y="1878"/>
                          <a:ext cx="224" cy="146"/>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45396" name="Text Box 340"/>
            <p:cNvSpPr txBox="1">
              <a:spLocks noChangeArrowheads="1"/>
            </p:cNvSpPr>
            <p:nvPr/>
          </p:nvSpPr>
          <p:spPr bwMode="auto">
            <a:xfrm>
              <a:off x="2952" y="1797"/>
              <a:ext cx="21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direction of the Lz.</a:t>
              </a:r>
            </a:p>
          </p:txBody>
        </p:sp>
      </p:grpSp>
      <p:sp>
        <p:nvSpPr>
          <p:cNvPr id="45401" name="Text Box 345"/>
          <p:cNvSpPr txBox="1">
            <a:spLocks noChangeArrowheads="1"/>
          </p:cNvSpPr>
          <p:nvPr/>
        </p:nvSpPr>
        <p:spPr bwMode="auto">
          <a:xfrm>
            <a:off x="1868518" y="3471620"/>
            <a:ext cx="165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406" name="Rectangle 350"/>
          <p:cNvSpPr>
            <a:spLocks noChangeArrowheads="1"/>
          </p:cNvSpPr>
          <p:nvPr/>
        </p:nvSpPr>
        <p:spPr bwMode="auto">
          <a:xfrm>
            <a:off x="577880" y="3030294"/>
            <a:ext cx="437817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Char char="•"/>
              <a:tabLst/>
              <a:defRPr/>
            </a:pPr>
            <a:r>
              <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rPr>
              <a:t> Inter-site Josephson coupling. </a:t>
            </a:r>
          </a:p>
        </p:txBody>
      </p:sp>
      <p:sp>
        <p:nvSpPr>
          <p:cNvPr id="45424" name="Oval 368"/>
          <p:cNvSpPr>
            <a:spLocks noChangeArrowheads="1"/>
          </p:cNvSpPr>
          <p:nvPr/>
        </p:nvSpPr>
        <p:spPr bwMode="auto">
          <a:xfrm rot="16200000">
            <a:off x="5522089" y="5232928"/>
            <a:ext cx="482600" cy="198437"/>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427" name="Oval 371"/>
          <p:cNvSpPr>
            <a:spLocks noChangeArrowheads="1"/>
          </p:cNvSpPr>
          <p:nvPr/>
        </p:nvSpPr>
        <p:spPr bwMode="auto">
          <a:xfrm rot="16200000">
            <a:off x="5539551" y="5731403"/>
            <a:ext cx="482600" cy="198438"/>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430" name="Oval 374"/>
          <p:cNvSpPr>
            <a:spLocks noChangeArrowheads="1"/>
          </p:cNvSpPr>
          <p:nvPr/>
        </p:nvSpPr>
        <p:spPr bwMode="auto">
          <a:xfrm>
            <a:off x="5791170" y="5473435"/>
            <a:ext cx="463550" cy="206375"/>
          </a:xfrm>
          <a:prstGeom prst="ellipse">
            <a:avLst/>
          </a:prstGeom>
          <a:noFill/>
          <a:ln w="25400">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433" name="Oval 377"/>
          <p:cNvSpPr>
            <a:spLocks noChangeArrowheads="1"/>
          </p:cNvSpPr>
          <p:nvPr/>
        </p:nvSpPr>
        <p:spPr bwMode="auto">
          <a:xfrm>
            <a:off x="5302220" y="5467085"/>
            <a:ext cx="465137" cy="206375"/>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435" name="Line 379"/>
          <p:cNvSpPr>
            <a:spLocks noChangeShapeType="1"/>
          </p:cNvSpPr>
          <p:nvPr/>
        </p:nvSpPr>
        <p:spPr bwMode="auto">
          <a:xfrm flipV="1">
            <a:off x="5778470" y="4206610"/>
            <a:ext cx="1536700" cy="13446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45436" name="Object 380"/>
          <p:cNvGraphicFramePr>
            <a:graphicFrameLocks noChangeAspect="1"/>
          </p:cNvGraphicFramePr>
          <p:nvPr>
            <p:extLst>
              <p:ext uri="{D42A27DB-BD31-4B8C-83A1-F6EECF244321}">
                <p14:modId xmlns:p14="http://schemas.microsoft.com/office/powerpoint/2010/main" val="3630143527"/>
              </p:ext>
            </p:extLst>
          </p:nvPr>
        </p:nvGraphicFramePr>
        <p:xfrm>
          <a:off x="7583457" y="4284397"/>
          <a:ext cx="393700" cy="488950"/>
        </p:xfrm>
        <a:graphic>
          <a:graphicData uri="http://schemas.openxmlformats.org/presentationml/2006/ole">
            <mc:AlternateContent xmlns:mc="http://schemas.openxmlformats.org/markup-compatibility/2006">
              <mc:Choice xmlns:v="urn:schemas-microsoft-com:vml" Requires="v">
                <p:oleObj spid="_x0000_s329815" name="Equation" r:id="rId16" imgW="126720" imgH="215640" progId="Equation.3">
                  <p:embed/>
                </p:oleObj>
              </mc:Choice>
              <mc:Fallback>
                <p:oleObj name="Equation" r:id="rId16" imgW="126720" imgH="215640" progId="Equation.3">
                  <p:embed/>
                  <p:pic>
                    <p:nvPicPr>
                      <p:cNvPr id="45436" name="Object 38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583457" y="4284397"/>
                        <a:ext cx="393700" cy="4889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aphicFrame>
        <p:nvGraphicFramePr>
          <p:cNvPr id="45437" name="Object 381"/>
          <p:cNvGraphicFramePr>
            <a:graphicFrameLocks noChangeAspect="1"/>
          </p:cNvGraphicFramePr>
          <p:nvPr>
            <p:extLst>
              <p:ext uri="{D42A27DB-BD31-4B8C-83A1-F6EECF244321}">
                <p14:modId xmlns:p14="http://schemas.microsoft.com/office/powerpoint/2010/main" val="2572658059"/>
              </p:ext>
            </p:extLst>
          </p:nvPr>
        </p:nvGraphicFramePr>
        <p:xfrm>
          <a:off x="5226020" y="5705210"/>
          <a:ext cx="433387" cy="488950"/>
        </p:xfrm>
        <a:graphic>
          <a:graphicData uri="http://schemas.openxmlformats.org/presentationml/2006/ole">
            <mc:AlternateContent xmlns:mc="http://schemas.openxmlformats.org/markup-compatibility/2006">
              <mc:Choice xmlns:v="urn:schemas-microsoft-com:vml" Requires="v">
                <p:oleObj spid="_x0000_s329816" name="Equation" r:id="rId18" imgW="139680" imgH="215640" progId="Equation.3">
                  <p:embed/>
                </p:oleObj>
              </mc:Choice>
              <mc:Fallback>
                <p:oleObj name="Equation" r:id="rId18" imgW="139680" imgH="215640" progId="Equation.3">
                  <p:embed/>
                  <p:pic>
                    <p:nvPicPr>
                      <p:cNvPr id="45437" name="Object 38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226020" y="5705210"/>
                        <a:ext cx="433387" cy="4889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45438" name="Line 382"/>
          <p:cNvSpPr>
            <a:spLocks noChangeShapeType="1"/>
          </p:cNvSpPr>
          <p:nvPr/>
        </p:nvSpPr>
        <p:spPr bwMode="auto">
          <a:xfrm>
            <a:off x="5778470" y="5589322"/>
            <a:ext cx="1152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439" name="Freeform 383"/>
          <p:cNvSpPr>
            <a:spLocks/>
          </p:cNvSpPr>
          <p:nvPr/>
        </p:nvSpPr>
        <p:spPr bwMode="auto">
          <a:xfrm>
            <a:off x="6200745" y="5205147"/>
            <a:ext cx="192087" cy="384175"/>
          </a:xfrm>
          <a:custGeom>
            <a:avLst/>
            <a:gdLst>
              <a:gd name="T0" fmla="*/ 0 w 121"/>
              <a:gd name="T1" fmla="*/ 0 h 242"/>
              <a:gd name="T2" fmla="*/ 87 w 121"/>
              <a:gd name="T3" fmla="*/ 67 h 242"/>
              <a:gd name="T4" fmla="*/ 121 w 121"/>
              <a:gd name="T5" fmla="*/ 242 h 242"/>
            </a:gdLst>
            <a:ahLst/>
            <a:cxnLst>
              <a:cxn ang="0">
                <a:pos x="T0" y="T1"/>
              </a:cxn>
              <a:cxn ang="0">
                <a:pos x="T2" y="T3"/>
              </a:cxn>
              <a:cxn ang="0">
                <a:pos x="T4" y="T5"/>
              </a:cxn>
            </a:cxnLst>
            <a:rect l="0" t="0" r="r" b="b"/>
            <a:pathLst>
              <a:path w="121" h="242">
                <a:moveTo>
                  <a:pt x="0" y="0"/>
                </a:moveTo>
                <a:cubicBezTo>
                  <a:pt x="15" y="11"/>
                  <a:pt x="67" y="27"/>
                  <a:pt x="87" y="67"/>
                </a:cubicBezTo>
                <a:cubicBezTo>
                  <a:pt x="107" y="107"/>
                  <a:pt x="114" y="206"/>
                  <a:pt x="121" y="24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45440" name="Object 384"/>
          <p:cNvGraphicFramePr>
            <a:graphicFrameLocks noChangeAspect="1"/>
          </p:cNvGraphicFramePr>
          <p:nvPr>
            <p:extLst>
              <p:ext uri="{D42A27DB-BD31-4B8C-83A1-F6EECF244321}">
                <p14:modId xmlns:p14="http://schemas.microsoft.com/office/powerpoint/2010/main" val="470483391"/>
              </p:ext>
            </p:extLst>
          </p:nvPr>
        </p:nvGraphicFramePr>
        <p:xfrm>
          <a:off x="6430932" y="5090847"/>
          <a:ext cx="669925" cy="488950"/>
        </p:xfrm>
        <a:graphic>
          <a:graphicData uri="http://schemas.openxmlformats.org/presentationml/2006/ole">
            <mc:AlternateContent xmlns:mc="http://schemas.openxmlformats.org/markup-compatibility/2006">
              <mc:Choice xmlns:v="urn:schemas-microsoft-com:vml" Requires="v">
                <p:oleObj spid="_x0000_s329817" name="Equation" r:id="rId20" imgW="215640" imgH="215640" progId="Equation.3">
                  <p:embed/>
                </p:oleObj>
              </mc:Choice>
              <mc:Fallback>
                <p:oleObj name="Equation" r:id="rId20" imgW="215640" imgH="215640" progId="Equation.3">
                  <p:embed/>
                  <p:pic>
                    <p:nvPicPr>
                      <p:cNvPr id="45440" name="Object 38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430932" y="5090847"/>
                        <a:ext cx="669925" cy="4889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pSp>
        <p:nvGrpSpPr>
          <p:cNvPr id="45451" name="Group 395"/>
          <p:cNvGrpSpPr>
            <a:grpSpLocks/>
          </p:cNvGrpSpPr>
          <p:nvPr/>
        </p:nvGrpSpPr>
        <p:grpSpPr bwMode="auto">
          <a:xfrm>
            <a:off x="6892895" y="3708135"/>
            <a:ext cx="952500" cy="981075"/>
            <a:chOff x="3330" y="2450"/>
            <a:chExt cx="600" cy="618"/>
          </a:xfrm>
        </p:grpSpPr>
        <p:grpSp>
          <p:nvGrpSpPr>
            <p:cNvPr id="45450" name="Group 394"/>
            <p:cNvGrpSpPr>
              <a:grpSpLocks/>
            </p:cNvGrpSpPr>
            <p:nvPr/>
          </p:nvGrpSpPr>
          <p:grpSpPr bwMode="auto">
            <a:xfrm>
              <a:off x="3558" y="2450"/>
              <a:ext cx="372" cy="618"/>
              <a:chOff x="3558" y="2450"/>
              <a:chExt cx="372" cy="618"/>
            </a:xfrm>
          </p:grpSpPr>
          <p:sp>
            <p:nvSpPr>
              <p:cNvPr id="45445" name="Oval 389"/>
              <p:cNvSpPr>
                <a:spLocks noChangeArrowheads="1"/>
              </p:cNvSpPr>
              <p:nvPr/>
            </p:nvSpPr>
            <p:spPr bwMode="auto">
              <a:xfrm rot="16200000">
                <a:off x="3469" y="2539"/>
                <a:ext cx="304" cy="125"/>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446" name="Oval 390"/>
              <p:cNvSpPr>
                <a:spLocks noChangeArrowheads="1"/>
              </p:cNvSpPr>
              <p:nvPr/>
            </p:nvSpPr>
            <p:spPr bwMode="auto">
              <a:xfrm rot="16200000">
                <a:off x="3480" y="2853"/>
                <a:ext cx="304" cy="125"/>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447" name="Oval 391"/>
              <p:cNvSpPr>
                <a:spLocks noChangeArrowheads="1"/>
              </p:cNvSpPr>
              <p:nvPr/>
            </p:nvSpPr>
            <p:spPr bwMode="auto">
              <a:xfrm>
                <a:off x="3638" y="2691"/>
                <a:ext cx="292" cy="130"/>
              </a:xfrm>
              <a:prstGeom prst="ellipse">
                <a:avLst/>
              </a:prstGeom>
              <a:noFill/>
              <a:ln w="25400">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45448" name="Oval 392"/>
            <p:cNvSpPr>
              <a:spLocks noChangeArrowheads="1"/>
            </p:cNvSpPr>
            <p:nvPr/>
          </p:nvSpPr>
          <p:spPr bwMode="auto">
            <a:xfrm>
              <a:off x="3330" y="2687"/>
              <a:ext cx="293" cy="130"/>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45452" name="Line 396"/>
          <p:cNvSpPr>
            <a:spLocks noChangeShapeType="1"/>
          </p:cNvSpPr>
          <p:nvPr/>
        </p:nvSpPr>
        <p:spPr bwMode="auto">
          <a:xfrm>
            <a:off x="7353270" y="4168510"/>
            <a:ext cx="1152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454" name="Arc 398"/>
          <p:cNvSpPr>
            <a:spLocks/>
          </p:cNvSpPr>
          <p:nvPr/>
        </p:nvSpPr>
        <p:spPr bwMode="auto">
          <a:xfrm>
            <a:off x="7084982" y="3862122"/>
            <a:ext cx="530225" cy="436563"/>
          </a:xfrm>
          <a:custGeom>
            <a:avLst/>
            <a:gdLst>
              <a:gd name="G0" fmla="+- 21600 0 0"/>
              <a:gd name="G1" fmla="+- 21600 0 0"/>
              <a:gd name="G2" fmla="+- 21600 0 0"/>
              <a:gd name="T0" fmla="*/ 5278 w 43200"/>
              <a:gd name="T1" fmla="*/ 35748 h 35748"/>
              <a:gd name="T2" fmla="*/ 43200 w 43200"/>
              <a:gd name="T3" fmla="*/ 21600 h 35748"/>
              <a:gd name="T4" fmla="*/ 21600 w 43200"/>
              <a:gd name="T5" fmla="*/ 21600 h 35748"/>
            </a:gdLst>
            <a:ahLst/>
            <a:cxnLst>
              <a:cxn ang="0">
                <a:pos x="T0" y="T1"/>
              </a:cxn>
              <a:cxn ang="0">
                <a:pos x="T2" y="T3"/>
              </a:cxn>
              <a:cxn ang="0">
                <a:pos x="T4" y="T5"/>
              </a:cxn>
            </a:cxnLst>
            <a:rect l="0" t="0" r="r" b="b"/>
            <a:pathLst>
              <a:path w="43200" h="35748" fill="none" extrusionOk="0">
                <a:moveTo>
                  <a:pt x="5278" y="35747"/>
                </a:moveTo>
                <a:cubicBezTo>
                  <a:pt x="1874" y="31820"/>
                  <a:pt x="0" y="26797"/>
                  <a:pt x="0" y="21600"/>
                </a:cubicBezTo>
                <a:cubicBezTo>
                  <a:pt x="0" y="9670"/>
                  <a:pt x="9670" y="0"/>
                  <a:pt x="21600" y="0"/>
                </a:cubicBezTo>
                <a:cubicBezTo>
                  <a:pt x="33529" y="0"/>
                  <a:pt x="43199" y="9670"/>
                  <a:pt x="43199" y="21599"/>
                </a:cubicBezTo>
              </a:path>
              <a:path w="43200" h="35748" stroke="0" extrusionOk="0">
                <a:moveTo>
                  <a:pt x="5278" y="35747"/>
                </a:moveTo>
                <a:cubicBezTo>
                  <a:pt x="1874" y="31820"/>
                  <a:pt x="0" y="26797"/>
                  <a:pt x="0" y="21600"/>
                </a:cubicBezTo>
                <a:cubicBezTo>
                  <a:pt x="0" y="9670"/>
                  <a:pt x="9670" y="0"/>
                  <a:pt x="21600" y="0"/>
                </a:cubicBezTo>
                <a:cubicBezTo>
                  <a:pt x="33529" y="0"/>
                  <a:pt x="43199" y="9670"/>
                  <a:pt x="43199" y="21599"/>
                </a:cubicBezTo>
                <a:lnTo>
                  <a:pt x="21600" y="21600"/>
                </a:lnTo>
                <a:close/>
              </a:path>
            </a:pathLst>
          </a:custGeom>
          <a:noFill/>
          <a:ln w="9525">
            <a:solidFill>
              <a:schemeClr val="tx1"/>
            </a:solidFill>
            <a:round/>
            <a:headEnd type="stealth"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45455" name="Object 399"/>
          <p:cNvGraphicFramePr>
            <a:graphicFrameLocks noChangeAspect="1"/>
          </p:cNvGraphicFramePr>
          <p:nvPr>
            <p:extLst>
              <p:ext uri="{D42A27DB-BD31-4B8C-83A1-F6EECF244321}">
                <p14:modId xmlns:p14="http://schemas.microsoft.com/office/powerpoint/2010/main" val="2324677719"/>
              </p:ext>
            </p:extLst>
          </p:nvPr>
        </p:nvGraphicFramePr>
        <p:xfrm>
          <a:off x="6278532" y="3862122"/>
          <a:ext cx="630238" cy="488950"/>
        </p:xfrm>
        <a:graphic>
          <a:graphicData uri="http://schemas.openxmlformats.org/presentationml/2006/ole">
            <mc:AlternateContent xmlns:mc="http://schemas.openxmlformats.org/markup-compatibility/2006">
              <mc:Choice xmlns:v="urn:schemas-microsoft-com:vml" Requires="v">
                <p:oleObj spid="_x0000_s329818" name="Equation" r:id="rId22" imgW="203040" imgH="215640" progId="Equation.3">
                  <p:embed/>
                </p:oleObj>
              </mc:Choice>
              <mc:Fallback>
                <p:oleObj name="Equation" r:id="rId22" imgW="203040" imgH="215640" progId="Equation.3">
                  <p:embed/>
                  <p:pic>
                    <p:nvPicPr>
                      <p:cNvPr id="45455" name="Object 39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278532" y="3862122"/>
                        <a:ext cx="630238" cy="4889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aphicFrame>
        <p:nvGraphicFramePr>
          <p:cNvPr id="45457" name="Object 401"/>
          <p:cNvGraphicFramePr>
            <a:graphicFrameLocks noChangeAspect="1"/>
          </p:cNvGraphicFramePr>
          <p:nvPr>
            <p:extLst>
              <p:ext uri="{D42A27DB-BD31-4B8C-83A1-F6EECF244321}">
                <p14:modId xmlns:p14="http://schemas.microsoft.com/office/powerpoint/2010/main" val="1606290134"/>
              </p:ext>
            </p:extLst>
          </p:nvPr>
        </p:nvGraphicFramePr>
        <p:xfrm>
          <a:off x="1173373" y="4890040"/>
          <a:ext cx="3154362" cy="438150"/>
        </p:xfrm>
        <a:graphic>
          <a:graphicData uri="http://schemas.openxmlformats.org/presentationml/2006/ole">
            <mc:AlternateContent xmlns:mc="http://schemas.openxmlformats.org/markup-compatibility/2006">
              <mc:Choice xmlns:v="urn:schemas-microsoft-com:vml" Requires="v">
                <p:oleObj spid="_x0000_s329819" name="Equation" r:id="rId24" imgW="1917360" imgH="241200" progId="Equation.3">
                  <p:embed/>
                </p:oleObj>
              </mc:Choice>
              <mc:Fallback>
                <p:oleObj name="Equation" r:id="rId24" imgW="1917360" imgH="241200" progId="Equation.3">
                  <p:embed/>
                  <p:pic>
                    <p:nvPicPr>
                      <p:cNvPr id="45457" name="Object 40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173373" y="4890040"/>
                        <a:ext cx="3154362" cy="4381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45459" name="Text Box 403"/>
          <p:cNvSpPr txBox="1">
            <a:spLocks noChangeArrowheads="1"/>
          </p:cNvSpPr>
          <p:nvPr/>
        </p:nvSpPr>
        <p:spPr bwMode="auto">
          <a:xfrm>
            <a:off x="923252" y="6006857"/>
            <a:ext cx="35702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cs typeface="+mn-cs"/>
              </a:rPr>
              <a:t>J. Moore and D. H. Lee, PRB, 2004.</a:t>
            </a:r>
          </a:p>
        </p:txBody>
      </p:sp>
      <p:graphicFrame>
        <p:nvGraphicFramePr>
          <p:cNvPr id="45460" name="Object 404"/>
          <p:cNvGraphicFramePr>
            <a:graphicFrameLocks noChangeAspect="1"/>
          </p:cNvGraphicFramePr>
          <p:nvPr>
            <p:extLst>
              <p:ext uri="{D42A27DB-BD31-4B8C-83A1-F6EECF244321}">
                <p14:modId xmlns:p14="http://schemas.microsoft.com/office/powerpoint/2010/main" val="3805759509"/>
              </p:ext>
            </p:extLst>
          </p:nvPr>
        </p:nvGraphicFramePr>
        <p:xfrm>
          <a:off x="7975570" y="3555735"/>
          <a:ext cx="590550" cy="488950"/>
        </p:xfrm>
        <a:graphic>
          <a:graphicData uri="http://schemas.openxmlformats.org/presentationml/2006/ole">
            <mc:AlternateContent xmlns:mc="http://schemas.openxmlformats.org/markup-compatibility/2006">
              <mc:Choice xmlns:v="urn:schemas-microsoft-com:vml" Requires="v">
                <p:oleObj spid="_x0000_s329820" name="Equation" r:id="rId26" imgW="190440" imgH="215640" progId="Equation.3">
                  <p:embed/>
                </p:oleObj>
              </mc:Choice>
              <mc:Fallback>
                <p:oleObj name="Equation" r:id="rId26" imgW="190440" imgH="215640" progId="Equation.3">
                  <p:embed/>
                  <p:pic>
                    <p:nvPicPr>
                      <p:cNvPr id="45460" name="Object 40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975570" y="3555735"/>
                        <a:ext cx="590550" cy="4889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45461" name="Line 405"/>
          <p:cNvSpPr>
            <a:spLocks noChangeShapeType="1"/>
          </p:cNvSpPr>
          <p:nvPr/>
        </p:nvSpPr>
        <p:spPr bwMode="auto">
          <a:xfrm flipH="1">
            <a:off x="7721570" y="3900222"/>
            <a:ext cx="269875" cy="269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45462" name="Object 406"/>
          <p:cNvGraphicFramePr>
            <a:graphicFrameLocks noChangeAspect="1"/>
          </p:cNvGraphicFramePr>
          <p:nvPr>
            <p:extLst>
              <p:ext uri="{D42A27DB-BD31-4B8C-83A1-F6EECF244321}">
                <p14:modId xmlns:p14="http://schemas.microsoft.com/office/powerpoint/2010/main" val="340025966"/>
              </p:ext>
            </p:extLst>
          </p:nvPr>
        </p:nvGraphicFramePr>
        <p:xfrm>
          <a:off x="6068982" y="5667110"/>
          <a:ext cx="669925" cy="488950"/>
        </p:xfrm>
        <a:graphic>
          <a:graphicData uri="http://schemas.openxmlformats.org/presentationml/2006/ole">
            <mc:AlternateContent xmlns:mc="http://schemas.openxmlformats.org/markup-compatibility/2006">
              <mc:Choice xmlns:v="urn:schemas-microsoft-com:vml" Requires="v">
                <p:oleObj spid="_x0000_s329821" name="Equation" r:id="rId28" imgW="215640" imgH="215640" progId="Equation.3">
                  <p:embed/>
                </p:oleObj>
              </mc:Choice>
              <mc:Fallback>
                <p:oleObj name="Equation" r:id="rId28" imgW="215640" imgH="215640" progId="Equation.3">
                  <p:embed/>
                  <p:pic>
                    <p:nvPicPr>
                      <p:cNvPr id="45462" name="Object 406"/>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068982" y="5667110"/>
                        <a:ext cx="669925" cy="4889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45463" name="Line 407"/>
          <p:cNvSpPr>
            <a:spLocks noChangeShapeType="1"/>
          </p:cNvSpPr>
          <p:nvPr/>
        </p:nvSpPr>
        <p:spPr bwMode="auto">
          <a:xfrm flipH="1" flipV="1">
            <a:off x="6032470" y="5552810"/>
            <a:ext cx="114300" cy="3063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6" name="Line 396"/>
          <p:cNvSpPr>
            <a:spLocks noChangeShapeType="1"/>
          </p:cNvSpPr>
          <p:nvPr/>
        </p:nvSpPr>
        <p:spPr bwMode="auto">
          <a:xfrm>
            <a:off x="6097465" y="2268861"/>
            <a:ext cx="1152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58" name="Object 404"/>
          <p:cNvGraphicFramePr>
            <a:graphicFrameLocks noChangeAspect="1"/>
          </p:cNvGraphicFramePr>
          <p:nvPr>
            <p:extLst>
              <p:ext uri="{D42A27DB-BD31-4B8C-83A1-F6EECF244321}">
                <p14:modId xmlns:p14="http://schemas.microsoft.com/office/powerpoint/2010/main" val="546588185"/>
              </p:ext>
            </p:extLst>
          </p:nvPr>
        </p:nvGraphicFramePr>
        <p:xfrm>
          <a:off x="7222207" y="2023954"/>
          <a:ext cx="393700" cy="460375"/>
        </p:xfrm>
        <a:graphic>
          <a:graphicData uri="http://schemas.openxmlformats.org/presentationml/2006/ole">
            <mc:AlternateContent xmlns:mc="http://schemas.openxmlformats.org/markup-compatibility/2006">
              <mc:Choice xmlns:v="urn:schemas-microsoft-com:vml" Requires="v">
                <p:oleObj spid="_x0000_s329822" name="公式" r:id="rId30" imgW="126720" imgH="203040" progId="Equation.3">
                  <p:embed/>
                </p:oleObj>
              </mc:Choice>
              <mc:Fallback>
                <p:oleObj name="公式" r:id="rId30" imgW="126720" imgH="203040" progId="Equation.3">
                  <p:embed/>
                  <p:pic>
                    <p:nvPicPr>
                      <p:cNvPr id="45460" name="Object 404"/>
                      <p:cNvPicPr>
                        <a:picLocks noChangeAspect="1" noChangeArrowheads="1"/>
                      </p:cNvPicPr>
                      <p:nvPr/>
                    </p:nvPicPr>
                    <p:blipFill>
                      <a:blip r:embed="rId31"/>
                      <a:srcRect/>
                      <a:stretch>
                        <a:fillRect/>
                      </a:stretch>
                    </p:blipFill>
                    <p:spPr bwMode="auto">
                      <a:xfrm>
                        <a:off x="7222207" y="2023954"/>
                        <a:ext cx="393700" cy="460375"/>
                      </a:xfrm>
                      <a:prstGeom prst="rect">
                        <a:avLst/>
                      </a:prstGeom>
                      <a:noFill/>
                      <a:ln>
                        <a:noFill/>
                      </a:ln>
                      <a:effectLst/>
                    </p:spPr>
                  </p:pic>
                </p:oleObj>
              </mc:Fallback>
            </mc:AlternateContent>
          </a:graphicData>
        </a:graphic>
      </p:graphicFrame>
      <mc:AlternateContent xmlns:mc="http://schemas.openxmlformats.org/markup-compatibility/2006" xmlns:a14="http://schemas.microsoft.com/office/drawing/2010/main">
        <mc:Choice Requires="a14">
          <p:sp>
            <p:nvSpPr>
              <p:cNvPr id="59" name="Rectangle 203"/>
              <p:cNvSpPr>
                <a:spLocks noChangeArrowheads="1"/>
              </p:cNvSpPr>
              <p:nvPr/>
            </p:nvSpPr>
            <p:spPr bwMode="auto">
              <a:xfrm>
                <a:off x="232235" y="3659088"/>
                <a:ext cx="6153179" cy="71461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tabLst/>
                  <a:defRPr/>
                </a:pPr>
                <a14:m>
                  <m:oMathPara xmlns:m="http://schemas.openxmlformats.org/officeDocument/2006/math">
                    <m:oMathParaPr>
                      <m:jc m:val="centerGroup"/>
                    </m:oMathParaPr>
                    <m:oMath xmlns:m="http://schemas.openxmlformats.org/officeDocument/2006/math">
                      <m:sSub>
                        <m:sSubPr>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Pr>
                        <m:e>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𝐻</m:t>
                          </m:r>
                        </m:e>
                        <m:sub>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𝑒𝑓𝑓</m:t>
                          </m:r>
                        </m:sub>
                      </m:sSub>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f>
                        <m:fPr>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fPr>
                        <m:num>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𝑛</m:t>
                          </m:r>
                          <m:sSub>
                            <m:sSubPr>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Pr>
                            <m:e>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𝑡</m:t>
                              </m:r>
                            </m:e>
                            <m:sub>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sub>
                          </m:sSub>
                        </m:num>
                        <m:den>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2</m:t>
                          </m:r>
                        </m:den>
                      </m:f>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r>
                        <m:rPr>
                          <m:sty m:val="p"/>
                        </m:rPr>
                        <a:rPr kumimoji="0" lang="en-US" altLang="zh-CN" b="0" i="0"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cos</m:t>
                      </m:r>
                      <m:func>
                        <m:funcPr>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funcPr>
                        <m:fName>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sSub>
                            <m:sSubPr>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Pr>
                            <m:e>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𝜙</m:t>
                              </m:r>
                            </m:e>
                            <m:sub>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𝑟</m:t>
                              </m:r>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1</m:t>
                              </m:r>
                            </m:sub>
                          </m:sSub>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sSub>
                            <m:sSubPr>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Pr>
                            <m:e>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𝜙</m:t>
                              </m:r>
                            </m:e>
                            <m:sub>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𝑟</m:t>
                              </m:r>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2</m:t>
                              </m:r>
                            </m:sub>
                          </m:sSub>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sSub>
                            <m:sSubPr>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Pr>
                            <m:e>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𝐴</m:t>
                              </m:r>
                            </m:e>
                            <m:sub>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𝑟</m:t>
                              </m:r>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1,</m:t>
                              </m:r>
                              <m:sSub>
                                <m:sSubPr>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Pr>
                                <m:e>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𝑟</m:t>
                                  </m:r>
                                </m:e>
                                <m:sub>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2</m:t>
                                  </m:r>
                                </m:sub>
                              </m:sSub>
                            </m:sub>
                          </m:sSub>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sSub>
                            <m:sSubPr>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Pr>
                            <m:e>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𝜎</m:t>
                              </m:r>
                            </m:e>
                            <m:sub>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1</m:t>
                              </m:r>
                            </m:sub>
                          </m:sSub>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sSub>
                            <m:sSubPr>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Pr>
                            <m:e>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𝜎</m:t>
                              </m:r>
                            </m:e>
                            <m:sub>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2</m:t>
                              </m:r>
                            </m:sub>
                          </m:sSub>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fName>
                        <m:e>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 </m:t>
                          </m:r>
                        </m:e>
                      </m:func>
                    </m:oMath>
                  </m:oMathPara>
                </a14:m>
                <a:endParaRPr kumimoji="0" lang="en-US" altLang="zh-CN" b="0" i="0" u="none" strike="noStrike" kern="1200" cap="none" spc="0" normalizeH="0" baseline="0" noProof="0" dirty="0" smtClean="0">
                  <a:ln>
                    <a:noFill/>
                  </a:ln>
                  <a:solidFill>
                    <a:schemeClr val="tx1"/>
                  </a:solidFill>
                  <a:effectLst/>
                  <a:uLnTx/>
                  <a:uFillTx/>
                  <a:ea typeface="宋体" panose="02010600030101010101" pitchFamily="2" charset="-122"/>
                </a:endParaRPr>
              </a:p>
            </p:txBody>
          </p:sp>
        </mc:Choice>
        <mc:Fallback xmlns="">
          <p:sp>
            <p:nvSpPr>
              <p:cNvPr id="59" name="Rectangle 203"/>
              <p:cNvSpPr>
                <a:spLocks noRot="1" noChangeAspect="1" noMove="1" noResize="1" noEditPoints="1" noAdjustHandles="1" noChangeArrowheads="1" noChangeShapeType="1" noTextEdit="1"/>
              </p:cNvSpPr>
              <p:nvPr/>
            </p:nvSpPr>
            <p:spPr bwMode="auto">
              <a:xfrm>
                <a:off x="232235" y="3659088"/>
                <a:ext cx="6153179" cy="714619"/>
              </a:xfrm>
              <a:prstGeom prst="rect">
                <a:avLst/>
              </a:prstGeom>
              <a:blipFill>
                <a:blip r:embed="rId32"/>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9370071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2971161-C6A8-4928-8D1B-F9E94612BB8C}"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15042" name="Rectangle 2"/>
          <p:cNvSpPr>
            <a:spLocks noChangeArrowheads="1"/>
          </p:cNvSpPr>
          <p:nvPr/>
        </p:nvSpPr>
        <p:spPr bwMode="auto">
          <a:xfrm>
            <a:off x="539750" y="317500"/>
            <a:ext cx="8172450"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800" b="0" u="sng" dirty="0" smtClean="0">
                <a:solidFill>
                  <a:srgbClr val="000000"/>
                </a:solidFill>
                <a:latin typeface="Tahoma" panose="020B0604030504040204" pitchFamily="34" charset="0"/>
              </a:rPr>
              <a:t>P-orbital BEC in a triangular lattice</a:t>
            </a:r>
            <a:endParaRPr kumimoji="0" lang="ru-RU" altLang="zh-CN" sz="2800" b="0" i="0" u="sng"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15043" name="AutoShape 3"/>
          <p:cNvSpPr>
            <a:spLocks noChangeArrowheads="1"/>
          </p:cNvSpPr>
          <p:nvPr/>
        </p:nvSpPr>
        <p:spPr bwMode="auto">
          <a:xfrm>
            <a:off x="3919114" y="2084825"/>
            <a:ext cx="4767685" cy="958850"/>
          </a:xfrm>
          <a:prstGeom prst="roundRect">
            <a:avLst>
              <a:gd name="adj" fmla="val 16667"/>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215045" name="Object 5"/>
          <p:cNvGraphicFramePr>
            <a:graphicFrameLocks noChangeAspect="1"/>
          </p:cNvGraphicFramePr>
          <p:nvPr/>
        </p:nvGraphicFramePr>
        <p:xfrm>
          <a:off x="4087813" y="2276475"/>
          <a:ext cx="4302125" cy="784225"/>
        </p:xfrm>
        <a:graphic>
          <a:graphicData uri="http://schemas.openxmlformats.org/presentationml/2006/ole">
            <mc:AlternateContent xmlns:mc="http://schemas.openxmlformats.org/markup-compatibility/2006">
              <mc:Choice xmlns:v="urn:schemas-microsoft-com:vml" Requires="v">
                <p:oleObj spid="_x0000_s326564" name="Equation" r:id="rId4" imgW="2197080" imgH="406080" progId="Equation.3">
                  <p:embed/>
                </p:oleObj>
              </mc:Choice>
              <mc:Fallback>
                <p:oleObj name="Equation" r:id="rId4" imgW="2197080" imgH="406080" progId="Equation.3">
                  <p:embed/>
                  <p:pic>
                    <p:nvPicPr>
                      <p:cNvPr id="21504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7813" y="2276475"/>
                        <a:ext cx="4302125" cy="7842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pSp>
        <p:nvGrpSpPr>
          <p:cNvPr id="215104" name="Group 64"/>
          <p:cNvGrpSpPr>
            <a:grpSpLocks/>
          </p:cNvGrpSpPr>
          <p:nvPr/>
        </p:nvGrpSpPr>
        <p:grpSpPr bwMode="auto">
          <a:xfrm>
            <a:off x="731838" y="1137260"/>
            <a:ext cx="2649537" cy="2368550"/>
            <a:chOff x="461" y="660"/>
            <a:chExt cx="1669" cy="1492"/>
          </a:xfrm>
        </p:grpSpPr>
        <p:sp>
          <p:nvSpPr>
            <p:cNvPr id="215048" name="AutoShape 8"/>
            <p:cNvSpPr>
              <a:spLocks noChangeArrowheads="1"/>
            </p:cNvSpPr>
            <p:nvPr/>
          </p:nvSpPr>
          <p:spPr bwMode="auto">
            <a:xfrm>
              <a:off x="728" y="900"/>
              <a:ext cx="1149" cy="983"/>
            </a:xfrm>
            <a:prstGeom prst="triangle">
              <a:avLst>
                <a:gd name="adj" fmla="val 50000"/>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215049" name="Object 9"/>
            <p:cNvGraphicFramePr>
              <a:graphicFrameLocks noChangeAspect="1"/>
            </p:cNvGraphicFramePr>
            <p:nvPr/>
          </p:nvGraphicFramePr>
          <p:xfrm>
            <a:off x="461" y="1359"/>
            <a:ext cx="147" cy="255"/>
          </p:xfrm>
          <a:graphic>
            <a:graphicData uri="http://schemas.openxmlformats.org/presentationml/2006/ole">
              <mc:AlternateContent xmlns:mc="http://schemas.openxmlformats.org/markup-compatibility/2006">
                <mc:Choice xmlns:v="urn:schemas-microsoft-com:vml" Requires="v">
                  <p:oleObj spid="_x0000_s326565" name="Equation" r:id="rId6" imgW="126720" imgH="215640" progId="Equation.3">
                    <p:embed/>
                  </p:oleObj>
                </mc:Choice>
                <mc:Fallback>
                  <p:oleObj name="Equation" r:id="rId6" imgW="126720" imgH="215640" progId="Equation.3">
                    <p:embed/>
                    <p:pic>
                      <p:nvPicPr>
                        <p:cNvPr id="215049"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1" y="1359"/>
                          <a:ext cx="147" cy="25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aphicFrame>
          <p:nvGraphicFramePr>
            <p:cNvPr id="215050" name="Object 10"/>
            <p:cNvGraphicFramePr>
              <a:graphicFrameLocks noChangeAspect="1"/>
            </p:cNvGraphicFramePr>
            <p:nvPr/>
          </p:nvGraphicFramePr>
          <p:xfrm>
            <a:off x="1813" y="1359"/>
            <a:ext cx="162" cy="255"/>
          </p:xfrm>
          <a:graphic>
            <a:graphicData uri="http://schemas.openxmlformats.org/presentationml/2006/ole">
              <mc:AlternateContent xmlns:mc="http://schemas.openxmlformats.org/markup-compatibility/2006">
                <mc:Choice xmlns:v="urn:schemas-microsoft-com:vml" Requires="v">
                  <p:oleObj spid="_x0000_s326566" name="Equation" r:id="rId8" imgW="139680" imgH="215640" progId="Equation.3">
                    <p:embed/>
                  </p:oleObj>
                </mc:Choice>
                <mc:Fallback>
                  <p:oleObj name="Equation" r:id="rId8" imgW="139680" imgH="215640" progId="Equation.3">
                    <p:embed/>
                    <p:pic>
                      <p:nvPicPr>
                        <p:cNvPr id="21505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13" y="1359"/>
                          <a:ext cx="162" cy="25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aphicFrame>
          <p:nvGraphicFramePr>
            <p:cNvPr id="215051" name="Object 11"/>
            <p:cNvGraphicFramePr>
              <a:graphicFrameLocks noChangeAspect="1"/>
            </p:cNvGraphicFramePr>
            <p:nvPr/>
          </p:nvGraphicFramePr>
          <p:xfrm>
            <a:off x="693" y="769"/>
            <a:ext cx="162" cy="270"/>
          </p:xfrm>
          <a:graphic>
            <a:graphicData uri="http://schemas.openxmlformats.org/presentationml/2006/ole">
              <mc:AlternateContent xmlns:mc="http://schemas.openxmlformats.org/markup-compatibility/2006">
                <mc:Choice xmlns:v="urn:schemas-microsoft-com:vml" Requires="v">
                  <p:oleObj spid="_x0000_s326567" name="Equation" r:id="rId10" imgW="139680" imgH="228600" progId="Equation.3">
                    <p:embed/>
                  </p:oleObj>
                </mc:Choice>
                <mc:Fallback>
                  <p:oleObj name="Equation" r:id="rId10" imgW="139680" imgH="228600" progId="Equation.3">
                    <p:embed/>
                    <p:pic>
                      <p:nvPicPr>
                        <p:cNvPr id="215051"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3" y="769"/>
                          <a:ext cx="162" cy="27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aphicFrame>
          <p:nvGraphicFramePr>
            <p:cNvPr id="215052" name="Object 12"/>
            <p:cNvGraphicFramePr>
              <a:graphicFrameLocks noChangeAspect="1"/>
            </p:cNvGraphicFramePr>
            <p:nvPr/>
          </p:nvGraphicFramePr>
          <p:xfrm>
            <a:off x="1137" y="1494"/>
            <a:ext cx="439" cy="288"/>
          </p:xfrm>
          <a:graphic>
            <a:graphicData uri="http://schemas.openxmlformats.org/presentationml/2006/ole">
              <mc:AlternateContent xmlns:mc="http://schemas.openxmlformats.org/markup-compatibility/2006">
                <mc:Choice xmlns:v="urn:schemas-microsoft-com:vml" Requires="v">
                  <p:oleObj spid="_x0000_s326568" name="Equation" r:id="rId12" imgW="393480" imgH="253800" progId="Equation.3">
                    <p:embed/>
                  </p:oleObj>
                </mc:Choice>
                <mc:Fallback>
                  <p:oleObj name="Equation" r:id="rId12" imgW="393480" imgH="253800" progId="Equation.3">
                    <p:embed/>
                    <p:pic>
                      <p:nvPicPr>
                        <p:cNvPr id="215052"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37" y="1494"/>
                          <a:ext cx="439" cy="2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pSp>
          <p:nvGrpSpPr>
            <p:cNvPr id="215056" name="Group 16"/>
            <p:cNvGrpSpPr>
              <a:grpSpLocks/>
            </p:cNvGrpSpPr>
            <p:nvPr/>
          </p:nvGrpSpPr>
          <p:grpSpPr bwMode="auto">
            <a:xfrm>
              <a:off x="461" y="1622"/>
              <a:ext cx="528" cy="526"/>
              <a:chOff x="4646" y="1725"/>
              <a:chExt cx="750" cy="750"/>
            </a:xfrm>
          </p:grpSpPr>
          <p:sp>
            <p:nvSpPr>
              <p:cNvPr id="215057" name="Arc 17"/>
              <p:cNvSpPr>
                <a:spLocks/>
              </p:cNvSpPr>
              <p:nvPr/>
            </p:nvSpPr>
            <p:spPr bwMode="auto">
              <a:xfrm>
                <a:off x="4646" y="1725"/>
                <a:ext cx="750" cy="750"/>
              </a:xfrm>
              <a:custGeom>
                <a:avLst/>
                <a:gdLst>
                  <a:gd name="G0" fmla="+- 21600 0 0"/>
                  <a:gd name="G1" fmla="+- 21600 0 0"/>
                  <a:gd name="G2" fmla="+- 21600 0 0"/>
                  <a:gd name="T0" fmla="*/ 21600 w 43200"/>
                  <a:gd name="T1" fmla="*/ 0 h 43200"/>
                  <a:gd name="T2" fmla="*/ 4440 w 43200"/>
                  <a:gd name="T3" fmla="*/ 8481 h 43200"/>
                  <a:gd name="T4" fmla="*/ 21600 w 43200"/>
                  <a:gd name="T5" fmla="*/ 21600 h 43200"/>
                </a:gdLst>
                <a:ahLst/>
                <a:cxnLst>
                  <a:cxn ang="0">
                    <a:pos x="T0" y="T1"/>
                  </a:cxn>
                  <a:cxn ang="0">
                    <a:pos x="T2" y="T3"/>
                  </a:cxn>
                  <a:cxn ang="0">
                    <a:pos x="T4" y="T5"/>
                  </a:cxn>
                </a:cxnLst>
                <a:rect l="0" t="0" r="r" b="b"/>
                <a:pathLst>
                  <a:path w="43200" h="43200" fill="none"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16858"/>
                      <a:pt x="1560" y="12248"/>
                      <a:pt x="4440" y="8481"/>
                    </a:cubicBezTo>
                  </a:path>
                  <a:path w="43200" h="43200" stroke="0"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16858"/>
                      <a:pt x="1560" y="12248"/>
                      <a:pt x="4440" y="8481"/>
                    </a:cubicBezTo>
                    <a:lnTo>
                      <a:pt x="21600" y="21600"/>
                    </a:lnTo>
                    <a:close/>
                  </a:path>
                </a:pathLst>
              </a:custGeom>
              <a:noFill/>
              <a:ln w="28575">
                <a:solidFill>
                  <a:srgbClr val="0000FF"/>
                </a:solidFill>
                <a:prstDash val="dash"/>
                <a:round/>
                <a:headEnd type="stealth"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15058" name="Oval 18"/>
              <p:cNvSpPr>
                <a:spLocks noChangeArrowheads="1"/>
              </p:cNvSpPr>
              <p:nvPr/>
            </p:nvSpPr>
            <p:spPr bwMode="auto">
              <a:xfrm>
                <a:off x="4682" y="2024"/>
                <a:ext cx="338" cy="145"/>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15059" name="Oval 19"/>
              <p:cNvSpPr>
                <a:spLocks noChangeArrowheads="1"/>
              </p:cNvSpPr>
              <p:nvPr/>
            </p:nvSpPr>
            <p:spPr bwMode="auto">
              <a:xfrm>
                <a:off x="5019" y="2024"/>
                <a:ext cx="336" cy="145"/>
              </a:xfrm>
              <a:prstGeom prst="ellipse">
                <a:avLst/>
              </a:prstGeom>
              <a:noFill/>
              <a:ln w="254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15060" name="Oval 20"/>
              <p:cNvSpPr>
                <a:spLocks noChangeArrowheads="1"/>
              </p:cNvSpPr>
              <p:nvPr/>
            </p:nvSpPr>
            <p:spPr bwMode="auto">
              <a:xfrm rot="16200000">
                <a:off x="4837" y="2211"/>
                <a:ext cx="342" cy="144"/>
              </a:xfrm>
              <a:prstGeom prst="ellipse">
                <a:avLst/>
              </a:prstGeom>
              <a:noFill/>
              <a:ln w="28575">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15061" name="Oval 21"/>
              <p:cNvSpPr>
                <a:spLocks noChangeArrowheads="1"/>
              </p:cNvSpPr>
              <p:nvPr/>
            </p:nvSpPr>
            <p:spPr bwMode="auto">
              <a:xfrm rot="16200000">
                <a:off x="4840" y="1862"/>
                <a:ext cx="342" cy="144"/>
              </a:xfrm>
              <a:prstGeom prst="ellipse">
                <a:avLst/>
              </a:prstGeom>
              <a:noFill/>
              <a:ln w="28575">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215062" name="Object 22"/>
              <p:cNvGraphicFramePr>
                <a:graphicFrameLocks noChangeAspect="1"/>
              </p:cNvGraphicFramePr>
              <p:nvPr/>
            </p:nvGraphicFramePr>
            <p:xfrm>
              <a:off x="4889" y="1832"/>
              <a:ext cx="217" cy="193"/>
            </p:xfrm>
            <a:graphic>
              <a:graphicData uri="http://schemas.openxmlformats.org/presentationml/2006/ole">
                <mc:AlternateContent xmlns:mc="http://schemas.openxmlformats.org/markup-compatibility/2006">
                  <mc:Choice xmlns:v="urn:schemas-microsoft-com:vml" Requires="v">
                    <p:oleObj spid="_x0000_s326569" name="Equation" r:id="rId14" imgW="203040" imgH="164880" progId="Equation.3">
                      <p:embed/>
                    </p:oleObj>
                  </mc:Choice>
                  <mc:Fallback>
                    <p:oleObj name="Equation" r:id="rId14" imgW="203040" imgH="164880" progId="Equation.3">
                      <p:embed/>
                      <p:pic>
                        <p:nvPicPr>
                          <p:cNvPr id="215062" name="Object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89" y="1832"/>
                            <a:ext cx="217"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63" name="Object 23"/>
              <p:cNvGraphicFramePr>
                <a:graphicFrameLocks noChangeAspect="1"/>
              </p:cNvGraphicFramePr>
              <p:nvPr/>
            </p:nvGraphicFramePr>
            <p:xfrm>
              <a:off x="4961" y="2199"/>
              <a:ext cx="80" cy="183"/>
            </p:xfrm>
            <a:graphic>
              <a:graphicData uri="http://schemas.openxmlformats.org/presentationml/2006/ole">
                <mc:AlternateContent xmlns:mc="http://schemas.openxmlformats.org/markup-compatibility/2006">
                  <mc:Choice xmlns:v="urn:schemas-microsoft-com:vml" Requires="v">
                    <p:oleObj spid="_x0000_s326570" name="Equation" r:id="rId16" imgW="88560" imgH="164880" progId="Equation.3">
                      <p:embed/>
                    </p:oleObj>
                  </mc:Choice>
                  <mc:Fallback>
                    <p:oleObj name="Equation" r:id="rId16" imgW="88560" imgH="164880" progId="Equation.3">
                      <p:embed/>
                      <p:pic>
                        <p:nvPicPr>
                          <p:cNvPr id="215063" name="Object 2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61" y="2199"/>
                            <a:ext cx="80"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64" name="Object 24"/>
              <p:cNvGraphicFramePr>
                <a:graphicFrameLocks noChangeAspect="1"/>
              </p:cNvGraphicFramePr>
              <p:nvPr/>
            </p:nvGraphicFramePr>
            <p:xfrm>
              <a:off x="5108" y="2007"/>
              <a:ext cx="200" cy="180"/>
            </p:xfrm>
            <a:graphic>
              <a:graphicData uri="http://schemas.openxmlformats.org/presentationml/2006/ole">
                <mc:AlternateContent xmlns:mc="http://schemas.openxmlformats.org/markup-compatibility/2006">
                  <mc:Choice xmlns:v="urn:schemas-microsoft-com:vml" Requires="v">
                    <p:oleObj spid="_x0000_s326571" name="Equation" r:id="rId18" imgW="203040" imgH="164880" progId="Equation.3">
                      <p:embed/>
                    </p:oleObj>
                  </mc:Choice>
                  <mc:Fallback>
                    <p:oleObj name="Equation" r:id="rId18" imgW="203040" imgH="164880" progId="Equation.3">
                      <p:embed/>
                      <p:pic>
                        <p:nvPicPr>
                          <p:cNvPr id="215064" name="Object 2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08" y="2007"/>
                            <a:ext cx="200"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65" name="Object 25"/>
              <p:cNvGraphicFramePr>
                <a:graphicFrameLocks noChangeAspect="1"/>
              </p:cNvGraphicFramePr>
              <p:nvPr/>
            </p:nvGraphicFramePr>
            <p:xfrm>
              <a:off x="4771" y="2007"/>
              <a:ext cx="78" cy="158"/>
            </p:xfrm>
            <a:graphic>
              <a:graphicData uri="http://schemas.openxmlformats.org/presentationml/2006/ole">
                <mc:AlternateContent xmlns:mc="http://schemas.openxmlformats.org/markup-compatibility/2006">
                  <mc:Choice xmlns:v="urn:schemas-microsoft-com:vml" Requires="v">
                    <p:oleObj spid="_x0000_s326572" name="Equation" r:id="rId20" imgW="88560" imgH="164880" progId="Equation.3">
                      <p:embed/>
                    </p:oleObj>
                  </mc:Choice>
                  <mc:Fallback>
                    <p:oleObj name="Equation" r:id="rId20" imgW="88560" imgH="164880" progId="Equation.3">
                      <p:embed/>
                      <p:pic>
                        <p:nvPicPr>
                          <p:cNvPr id="215065" name="Object 2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771" y="2007"/>
                            <a:ext cx="78"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15066" name="Group 26"/>
            <p:cNvGrpSpPr>
              <a:grpSpLocks/>
            </p:cNvGrpSpPr>
            <p:nvPr/>
          </p:nvGrpSpPr>
          <p:grpSpPr bwMode="auto">
            <a:xfrm>
              <a:off x="1644" y="1644"/>
              <a:ext cx="486" cy="508"/>
              <a:chOff x="3219" y="1773"/>
              <a:chExt cx="750" cy="726"/>
            </a:xfrm>
          </p:grpSpPr>
          <p:sp>
            <p:nvSpPr>
              <p:cNvPr id="215067" name="Arc 27"/>
              <p:cNvSpPr>
                <a:spLocks/>
              </p:cNvSpPr>
              <p:nvPr/>
            </p:nvSpPr>
            <p:spPr bwMode="auto">
              <a:xfrm>
                <a:off x="3219" y="1773"/>
                <a:ext cx="750" cy="726"/>
              </a:xfrm>
              <a:custGeom>
                <a:avLst/>
                <a:gdLst>
                  <a:gd name="G0" fmla="+- 21600 0 0"/>
                  <a:gd name="G1" fmla="+- 21600 0 0"/>
                  <a:gd name="G2" fmla="+- 21600 0 0"/>
                  <a:gd name="T0" fmla="*/ 21600 w 43200"/>
                  <a:gd name="T1" fmla="*/ 0 h 43200"/>
                  <a:gd name="T2" fmla="*/ 4440 w 43200"/>
                  <a:gd name="T3" fmla="*/ 8481 h 43200"/>
                  <a:gd name="T4" fmla="*/ 21600 w 43200"/>
                  <a:gd name="T5" fmla="*/ 21600 h 43200"/>
                </a:gdLst>
                <a:ahLst/>
                <a:cxnLst>
                  <a:cxn ang="0">
                    <a:pos x="T0" y="T1"/>
                  </a:cxn>
                  <a:cxn ang="0">
                    <a:pos x="T2" y="T3"/>
                  </a:cxn>
                  <a:cxn ang="0">
                    <a:pos x="T4" y="T5"/>
                  </a:cxn>
                </a:cxnLst>
                <a:rect l="0" t="0" r="r" b="b"/>
                <a:pathLst>
                  <a:path w="43200" h="43200" fill="none"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16858"/>
                      <a:pt x="1560" y="12248"/>
                      <a:pt x="4440" y="8481"/>
                    </a:cubicBezTo>
                  </a:path>
                  <a:path w="43200" h="43200" stroke="0"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16858"/>
                      <a:pt x="1560" y="12248"/>
                      <a:pt x="4440" y="8481"/>
                    </a:cubicBezTo>
                    <a:lnTo>
                      <a:pt x="21600" y="21600"/>
                    </a:lnTo>
                    <a:close/>
                  </a:path>
                </a:pathLst>
              </a:custGeom>
              <a:noFill/>
              <a:ln w="28575">
                <a:solidFill>
                  <a:srgbClr val="0000FF"/>
                </a:solidFill>
                <a:prstDash val="dash"/>
                <a:round/>
                <a:headEnd type="stealth"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15068" name="Oval 28"/>
              <p:cNvSpPr>
                <a:spLocks noChangeArrowheads="1"/>
              </p:cNvSpPr>
              <p:nvPr/>
            </p:nvSpPr>
            <p:spPr bwMode="auto">
              <a:xfrm>
                <a:off x="3267" y="2063"/>
                <a:ext cx="316" cy="141"/>
              </a:xfrm>
              <a:prstGeom prst="ellipse">
                <a:avLst/>
              </a:prstGeom>
              <a:noFill/>
              <a:ln w="2857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15069" name="Oval 29"/>
              <p:cNvSpPr>
                <a:spLocks noChangeArrowheads="1"/>
              </p:cNvSpPr>
              <p:nvPr/>
            </p:nvSpPr>
            <p:spPr bwMode="auto">
              <a:xfrm>
                <a:off x="3592" y="2062"/>
                <a:ext cx="315" cy="141"/>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15070" name="Oval 30"/>
              <p:cNvSpPr>
                <a:spLocks noChangeArrowheads="1"/>
              </p:cNvSpPr>
              <p:nvPr/>
            </p:nvSpPr>
            <p:spPr bwMode="auto">
              <a:xfrm rot="16200000">
                <a:off x="3419" y="2239"/>
                <a:ext cx="331" cy="135"/>
              </a:xfrm>
              <a:prstGeom prst="ellipse">
                <a:avLst/>
              </a:prstGeom>
              <a:noFill/>
              <a:ln w="28575">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15071" name="Oval 31"/>
              <p:cNvSpPr>
                <a:spLocks noChangeArrowheads="1"/>
              </p:cNvSpPr>
              <p:nvPr/>
            </p:nvSpPr>
            <p:spPr bwMode="auto">
              <a:xfrm rot="16200000">
                <a:off x="3419" y="1908"/>
                <a:ext cx="331" cy="135"/>
              </a:xfrm>
              <a:prstGeom prst="ellipse">
                <a:avLst/>
              </a:prstGeom>
              <a:noFill/>
              <a:ln w="28575">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215072" name="Object 32"/>
              <p:cNvGraphicFramePr>
                <a:graphicFrameLocks noChangeAspect="1"/>
              </p:cNvGraphicFramePr>
              <p:nvPr/>
            </p:nvGraphicFramePr>
            <p:xfrm>
              <a:off x="3540" y="1860"/>
              <a:ext cx="89" cy="186"/>
            </p:xfrm>
            <a:graphic>
              <a:graphicData uri="http://schemas.openxmlformats.org/presentationml/2006/ole">
                <mc:AlternateContent xmlns:mc="http://schemas.openxmlformats.org/markup-compatibility/2006">
                  <mc:Choice xmlns:v="urn:schemas-microsoft-com:vml" Requires="v">
                    <p:oleObj spid="_x0000_s326573" name="Equation" r:id="rId22" imgW="88560" imgH="164880" progId="Equation.3">
                      <p:embed/>
                    </p:oleObj>
                  </mc:Choice>
                  <mc:Fallback>
                    <p:oleObj name="Equation" r:id="rId22" imgW="88560" imgH="164880" progId="Equation.3">
                      <p:embed/>
                      <p:pic>
                        <p:nvPicPr>
                          <p:cNvPr id="215072" name="Object 3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540" y="1860"/>
                            <a:ext cx="89"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73" name="Object 33"/>
              <p:cNvGraphicFramePr>
                <a:graphicFrameLocks noChangeAspect="1"/>
              </p:cNvGraphicFramePr>
              <p:nvPr/>
            </p:nvGraphicFramePr>
            <p:xfrm>
              <a:off x="3495" y="2253"/>
              <a:ext cx="152" cy="156"/>
            </p:xfrm>
            <a:graphic>
              <a:graphicData uri="http://schemas.openxmlformats.org/presentationml/2006/ole">
                <mc:AlternateContent xmlns:mc="http://schemas.openxmlformats.org/markup-compatibility/2006">
                  <mc:Choice xmlns:v="urn:schemas-microsoft-com:vml" Requires="v">
                    <p:oleObj spid="_x0000_s326574" name="Equation" r:id="rId24" imgW="203040" imgH="164880" progId="Equation.3">
                      <p:embed/>
                    </p:oleObj>
                  </mc:Choice>
                  <mc:Fallback>
                    <p:oleObj name="Equation" r:id="rId24" imgW="203040" imgH="164880" progId="Equation.3">
                      <p:embed/>
                      <p:pic>
                        <p:nvPicPr>
                          <p:cNvPr id="215073" name="Object 3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495" y="2253"/>
                            <a:ext cx="152" cy="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74" name="Object 34"/>
              <p:cNvGraphicFramePr>
                <a:graphicFrameLocks noChangeAspect="1"/>
              </p:cNvGraphicFramePr>
              <p:nvPr/>
            </p:nvGraphicFramePr>
            <p:xfrm>
              <a:off x="3728" y="2046"/>
              <a:ext cx="82" cy="174"/>
            </p:xfrm>
            <a:graphic>
              <a:graphicData uri="http://schemas.openxmlformats.org/presentationml/2006/ole">
                <mc:AlternateContent xmlns:mc="http://schemas.openxmlformats.org/markup-compatibility/2006">
                  <mc:Choice xmlns:v="urn:schemas-microsoft-com:vml" Requires="v">
                    <p:oleObj spid="_x0000_s326575" name="Equation" r:id="rId26" imgW="88560" imgH="164880" progId="Equation.3">
                      <p:embed/>
                    </p:oleObj>
                  </mc:Choice>
                  <mc:Fallback>
                    <p:oleObj name="Equation" r:id="rId26" imgW="88560" imgH="164880" progId="Equation.3">
                      <p:embed/>
                      <p:pic>
                        <p:nvPicPr>
                          <p:cNvPr id="215074" name="Object 3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728" y="2046"/>
                            <a:ext cx="82"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75" name="Object 35"/>
              <p:cNvGraphicFramePr>
                <a:graphicFrameLocks noChangeAspect="1"/>
              </p:cNvGraphicFramePr>
              <p:nvPr/>
            </p:nvGraphicFramePr>
            <p:xfrm>
              <a:off x="3315" y="2039"/>
              <a:ext cx="166" cy="153"/>
            </p:xfrm>
            <a:graphic>
              <a:graphicData uri="http://schemas.openxmlformats.org/presentationml/2006/ole">
                <mc:AlternateContent xmlns:mc="http://schemas.openxmlformats.org/markup-compatibility/2006">
                  <mc:Choice xmlns:v="urn:schemas-microsoft-com:vml" Requires="v">
                    <p:oleObj spid="_x0000_s326576" name="Equation" r:id="rId28" imgW="203040" imgH="164880" progId="Equation.3">
                      <p:embed/>
                    </p:oleObj>
                  </mc:Choice>
                  <mc:Fallback>
                    <p:oleObj name="Equation" r:id="rId28" imgW="203040" imgH="164880" progId="Equation.3">
                      <p:embed/>
                      <p:pic>
                        <p:nvPicPr>
                          <p:cNvPr id="215075" name="Object 3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315" y="2039"/>
                            <a:ext cx="166"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15076" name="Group 36"/>
            <p:cNvGrpSpPr>
              <a:grpSpLocks/>
            </p:cNvGrpSpPr>
            <p:nvPr/>
          </p:nvGrpSpPr>
          <p:grpSpPr bwMode="auto">
            <a:xfrm>
              <a:off x="1031" y="660"/>
              <a:ext cx="553" cy="567"/>
              <a:chOff x="4501" y="3152"/>
              <a:chExt cx="799" cy="774"/>
            </a:xfrm>
          </p:grpSpPr>
          <p:sp>
            <p:nvSpPr>
              <p:cNvPr id="215077" name="Arc 37"/>
              <p:cNvSpPr>
                <a:spLocks/>
              </p:cNvSpPr>
              <p:nvPr/>
            </p:nvSpPr>
            <p:spPr bwMode="auto">
              <a:xfrm>
                <a:off x="4501" y="3152"/>
                <a:ext cx="799" cy="774"/>
              </a:xfrm>
              <a:custGeom>
                <a:avLst/>
                <a:gdLst>
                  <a:gd name="G0" fmla="+- 21600 0 0"/>
                  <a:gd name="G1" fmla="+- 21600 0 0"/>
                  <a:gd name="G2" fmla="+- 21600 0 0"/>
                  <a:gd name="T0" fmla="*/ 21600 w 43200"/>
                  <a:gd name="T1" fmla="*/ 0 h 43200"/>
                  <a:gd name="T2" fmla="*/ 4440 w 43200"/>
                  <a:gd name="T3" fmla="*/ 8481 h 43200"/>
                  <a:gd name="T4" fmla="*/ 21600 w 43200"/>
                  <a:gd name="T5" fmla="*/ 21600 h 43200"/>
                </a:gdLst>
                <a:ahLst/>
                <a:cxnLst>
                  <a:cxn ang="0">
                    <a:pos x="T0" y="T1"/>
                  </a:cxn>
                  <a:cxn ang="0">
                    <a:pos x="T2" y="T3"/>
                  </a:cxn>
                  <a:cxn ang="0">
                    <a:pos x="T4" y="T5"/>
                  </a:cxn>
                </a:cxnLst>
                <a:rect l="0" t="0" r="r" b="b"/>
                <a:pathLst>
                  <a:path w="43200" h="43200" fill="none"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16858"/>
                      <a:pt x="1560" y="12248"/>
                      <a:pt x="4440" y="8481"/>
                    </a:cubicBezTo>
                  </a:path>
                  <a:path w="43200" h="43200" stroke="0"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16858"/>
                      <a:pt x="1560" y="12248"/>
                      <a:pt x="4440" y="8481"/>
                    </a:cubicBezTo>
                    <a:lnTo>
                      <a:pt x="21600" y="21600"/>
                    </a:lnTo>
                    <a:close/>
                  </a:path>
                </a:pathLst>
              </a:custGeom>
              <a:noFill/>
              <a:ln w="28575">
                <a:solidFill>
                  <a:srgbClr val="0000FF"/>
                </a:solidFill>
                <a:prstDash val="dash"/>
                <a:round/>
                <a:headEnd type="none" w="lg" len="lg"/>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15078" name="Oval 38"/>
              <p:cNvSpPr>
                <a:spLocks noChangeArrowheads="1"/>
              </p:cNvSpPr>
              <p:nvPr/>
            </p:nvSpPr>
            <p:spPr bwMode="auto">
              <a:xfrm>
                <a:off x="4540" y="3460"/>
                <a:ext cx="359" cy="15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15079" name="Oval 39"/>
              <p:cNvSpPr>
                <a:spLocks noChangeArrowheads="1"/>
              </p:cNvSpPr>
              <p:nvPr/>
            </p:nvSpPr>
            <p:spPr bwMode="auto">
              <a:xfrm>
                <a:off x="4898" y="3460"/>
                <a:ext cx="359" cy="150"/>
              </a:xfrm>
              <a:prstGeom prst="ellipse">
                <a:avLst/>
              </a:prstGeom>
              <a:noFill/>
              <a:ln w="25400">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15080" name="Oval 40"/>
              <p:cNvSpPr>
                <a:spLocks noChangeArrowheads="1"/>
              </p:cNvSpPr>
              <p:nvPr/>
            </p:nvSpPr>
            <p:spPr bwMode="auto">
              <a:xfrm rot="16200000">
                <a:off x="4713" y="3644"/>
                <a:ext cx="353" cy="154"/>
              </a:xfrm>
              <a:prstGeom prst="ellipse">
                <a:avLst/>
              </a:prstGeom>
              <a:noFill/>
              <a:ln w="2857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15081" name="Oval 41"/>
              <p:cNvSpPr>
                <a:spLocks noChangeArrowheads="1"/>
              </p:cNvSpPr>
              <p:nvPr/>
            </p:nvSpPr>
            <p:spPr bwMode="auto">
              <a:xfrm rot="16200000">
                <a:off x="4715" y="3300"/>
                <a:ext cx="353" cy="154"/>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215082" name="Object 42"/>
              <p:cNvGraphicFramePr>
                <a:graphicFrameLocks noChangeAspect="1"/>
              </p:cNvGraphicFramePr>
              <p:nvPr/>
            </p:nvGraphicFramePr>
            <p:xfrm>
              <a:off x="4840" y="3245"/>
              <a:ext cx="101" cy="198"/>
            </p:xfrm>
            <a:graphic>
              <a:graphicData uri="http://schemas.openxmlformats.org/presentationml/2006/ole">
                <mc:AlternateContent xmlns:mc="http://schemas.openxmlformats.org/markup-compatibility/2006">
                  <mc:Choice xmlns:v="urn:schemas-microsoft-com:vml" Requires="v">
                    <p:oleObj spid="_x0000_s326577" name="Equation" r:id="rId30" imgW="88560" imgH="164880" progId="Equation.3">
                      <p:embed/>
                    </p:oleObj>
                  </mc:Choice>
                  <mc:Fallback>
                    <p:oleObj name="Equation" r:id="rId30" imgW="88560" imgH="164880" progId="Equation.3">
                      <p:embed/>
                      <p:pic>
                        <p:nvPicPr>
                          <p:cNvPr id="215082" name="Object 42"/>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840" y="3245"/>
                            <a:ext cx="101"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83" name="Object 43"/>
              <p:cNvGraphicFramePr>
                <a:graphicFrameLocks noChangeAspect="1"/>
              </p:cNvGraphicFramePr>
              <p:nvPr/>
            </p:nvGraphicFramePr>
            <p:xfrm>
              <a:off x="4775" y="3664"/>
              <a:ext cx="172" cy="166"/>
            </p:xfrm>
            <a:graphic>
              <a:graphicData uri="http://schemas.openxmlformats.org/presentationml/2006/ole">
                <mc:AlternateContent xmlns:mc="http://schemas.openxmlformats.org/markup-compatibility/2006">
                  <mc:Choice xmlns:v="urn:schemas-microsoft-com:vml" Requires="v">
                    <p:oleObj spid="_x0000_s326578" name="Equation" r:id="rId32" imgW="203040" imgH="164880" progId="Equation.3">
                      <p:embed/>
                    </p:oleObj>
                  </mc:Choice>
                  <mc:Fallback>
                    <p:oleObj name="Equation" r:id="rId32" imgW="203040" imgH="164880" progId="Equation.3">
                      <p:embed/>
                      <p:pic>
                        <p:nvPicPr>
                          <p:cNvPr id="215083" name="Object 43"/>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775" y="3664"/>
                            <a:ext cx="172" cy="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84" name="Object 44"/>
              <p:cNvGraphicFramePr>
                <a:graphicFrameLocks noChangeAspect="1"/>
              </p:cNvGraphicFramePr>
              <p:nvPr/>
            </p:nvGraphicFramePr>
            <p:xfrm>
              <a:off x="5054" y="3443"/>
              <a:ext cx="92" cy="186"/>
            </p:xfrm>
            <a:graphic>
              <a:graphicData uri="http://schemas.openxmlformats.org/presentationml/2006/ole">
                <mc:AlternateContent xmlns:mc="http://schemas.openxmlformats.org/markup-compatibility/2006">
                  <mc:Choice xmlns:v="urn:schemas-microsoft-com:vml" Requires="v">
                    <p:oleObj spid="_x0000_s326579" name="Equation" r:id="rId34" imgW="88560" imgH="164880" progId="Equation.3">
                      <p:embed/>
                    </p:oleObj>
                  </mc:Choice>
                  <mc:Fallback>
                    <p:oleObj name="Equation" r:id="rId34" imgW="88560" imgH="164880" progId="Equation.3">
                      <p:embed/>
                      <p:pic>
                        <p:nvPicPr>
                          <p:cNvPr id="215084" name="Object 44"/>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054" y="3443"/>
                            <a:ext cx="92"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85" name="Object 45"/>
              <p:cNvGraphicFramePr>
                <a:graphicFrameLocks noChangeAspect="1"/>
              </p:cNvGraphicFramePr>
              <p:nvPr/>
            </p:nvGraphicFramePr>
            <p:xfrm>
              <a:off x="4573" y="3439"/>
              <a:ext cx="230" cy="197"/>
            </p:xfrm>
            <a:graphic>
              <a:graphicData uri="http://schemas.openxmlformats.org/presentationml/2006/ole">
                <mc:AlternateContent xmlns:mc="http://schemas.openxmlformats.org/markup-compatibility/2006">
                  <mc:Choice xmlns:v="urn:schemas-microsoft-com:vml" Requires="v">
                    <p:oleObj spid="_x0000_s326580" name="Equation" r:id="rId36" imgW="203040" imgH="164880" progId="Equation.3">
                      <p:embed/>
                    </p:oleObj>
                  </mc:Choice>
                  <mc:Fallback>
                    <p:oleObj name="Equation" r:id="rId36" imgW="203040" imgH="164880" progId="Equation.3">
                      <p:embed/>
                      <p:pic>
                        <p:nvPicPr>
                          <p:cNvPr id="215085" name="Object 45"/>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573" y="3439"/>
                            <a:ext cx="230"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215102" name="Text Box 62"/>
          <p:cNvSpPr txBox="1">
            <a:spLocks noChangeArrowheads="1"/>
          </p:cNvSpPr>
          <p:nvPr/>
        </p:nvSpPr>
        <p:spPr bwMode="auto">
          <a:xfrm>
            <a:off x="3852587" y="5068888"/>
            <a:ext cx="459831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Char char="•"/>
              <a:tabLst/>
              <a:defRPr/>
            </a:pPr>
            <a:r>
              <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rPr>
              <a:t> The same analysis also applies to </a:t>
            </a:r>
            <a:r>
              <a:rPr kumimoji="0" lang="en-US" altLang="zh-CN" sz="2200" b="0" i="0" u="none" strike="noStrike" kern="1200" cap="none" spc="0" normalizeH="0" baseline="0" noProof="0" dirty="0" err="1" smtClean="0">
                <a:ln>
                  <a:noFill/>
                </a:ln>
                <a:solidFill>
                  <a:srgbClr val="0000CC"/>
                </a:solidFill>
                <a:effectLst/>
                <a:uLnTx/>
                <a:uFillTx/>
                <a:latin typeface="Tahoma" panose="020B0604030504040204" pitchFamily="34" charset="0"/>
                <a:ea typeface="宋体" panose="02010600030101010101" pitchFamily="2" charset="-122"/>
                <a:cs typeface="+mn-cs"/>
              </a:rPr>
              <a:t>p+ip</a:t>
            </a:r>
            <a:r>
              <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rPr>
              <a:t> Josephson junction array.</a:t>
            </a:r>
          </a:p>
        </p:txBody>
      </p:sp>
      <mc:AlternateContent xmlns:mc="http://schemas.openxmlformats.org/markup-compatibility/2006" xmlns:a14="http://schemas.microsoft.com/office/drawing/2010/main">
        <mc:Choice Requires="a14">
          <p:sp>
            <p:nvSpPr>
              <p:cNvPr id="215105" name="Text Box 65"/>
              <p:cNvSpPr txBox="1">
                <a:spLocks noChangeArrowheads="1"/>
              </p:cNvSpPr>
              <p:nvPr/>
            </p:nvSpPr>
            <p:spPr bwMode="auto">
              <a:xfrm>
                <a:off x="3765550" y="1123950"/>
                <a:ext cx="4454525" cy="76944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Char char="•"/>
                  <a:tabLst/>
                  <a:defRPr/>
                </a:pPr>
                <a:r>
                  <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rPr>
                  <a:t> The minimal</a:t>
                </a:r>
                <a:r>
                  <a:rPr kumimoji="0" lang="en-US" altLang="zh-CN" sz="2200" b="0" i="0" u="none" strike="noStrike" kern="1200" cap="none" spc="0" normalizeH="0" noProof="0" dirty="0" smtClean="0">
                    <a:ln>
                      <a:noFill/>
                    </a:ln>
                    <a:solidFill>
                      <a:srgbClr val="0000CC"/>
                    </a:solidFill>
                    <a:effectLst/>
                    <a:uLnTx/>
                    <a:uFillTx/>
                    <a:latin typeface="Tahoma" panose="020B0604030504040204" pitchFamily="34" charset="0"/>
                    <a:ea typeface="宋体" panose="02010600030101010101" pitchFamily="2" charset="-122"/>
                    <a:cs typeface="+mn-cs"/>
                  </a:rPr>
                  <a:t> </a:t>
                </a:r>
                <a:r>
                  <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rPr>
                  <a:t>flux per </a:t>
                </a:r>
                <a:r>
                  <a:rPr kumimoji="0" lang="en-US" altLang="zh-CN" sz="2200" b="0" i="0" u="none" strike="noStrike" kern="1200" cap="none" spc="0" normalizeH="0" baseline="0" noProof="0" dirty="0" err="1" smtClean="0">
                    <a:ln>
                      <a:noFill/>
                    </a:ln>
                    <a:solidFill>
                      <a:srgbClr val="0000CC"/>
                    </a:solidFill>
                    <a:effectLst/>
                    <a:uLnTx/>
                    <a:uFillTx/>
                    <a:latin typeface="Tahoma" panose="020B0604030504040204" pitchFamily="34" charset="0"/>
                    <a:ea typeface="宋体" panose="02010600030101010101" pitchFamily="2" charset="-122"/>
                    <a:cs typeface="+mn-cs"/>
                  </a:rPr>
                  <a:t>plaquette</a:t>
                </a:r>
                <a:r>
                  <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rPr>
                  <a:t> </a:t>
                </a:r>
                <a14:m>
                  <m:oMath xmlns:m="http://schemas.openxmlformats.org/officeDocument/2006/math">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 1/6.</m:t>
                    </m:r>
                  </m:oMath>
                </a14:m>
                <a:r>
                  <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rPr>
                  <a:t>         .</a:t>
                </a:r>
              </a:p>
            </p:txBody>
          </p:sp>
        </mc:Choice>
        <mc:Fallback xmlns="">
          <p:sp>
            <p:nvSpPr>
              <p:cNvPr id="215105" name="Text Box 65"/>
              <p:cNvSpPr txBox="1">
                <a:spLocks noRot="1" noChangeAspect="1" noMove="1" noResize="1" noEditPoints="1" noAdjustHandles="1" noChangeArrowheads="1" noChangeShapeType="1" noTextEdit="1"/>
              </p:cNvSpPr>
              <p:nvPr/>
            </p:nvSpPr>
            <p:spPr bwMode="auto">
              <a:xfrm>
                <a:off x="3765550" y="1123950"/>
                <a:ext cx="4454525" cy="769441"/>
              </a:xfrm>
              <a:prstGeom prst="rect">
                <a:avLst/>
              </a:prstGeom>
              <a:blipFill>
                <a:blip r:embed="rId38"/>
                <a:stretch>
                  <a:fillRect l="-1918" t="-5512" b="-1496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215201" name="Group 161"/>
          <p:cNvGrpSpPr>
            <a:grpSpLocks/>
          </p:cNvGrpSpPr>
          <p:nvPr/>
        </p:nvGrpSpPr>
        <p:grpSpPr bwMode="auto">
          <a:xfrm>
            <a:off x="461963" y="3736975"/>
            <a:ext cx="2995612" cy="2814638"/>
            <a:chOff x="340" y="2354"/>
            <a:chExt cx="1887" cy="1773"/>
          </a:xfrm>
        </p:grpSpPr>
        <p:grpSp>
          <p:nvGrpSpPr>
            <p:cNvPr id="215137" name="Group 97"/>
            <p:cNvGrpSpPr>
              <a:grpSpLocks/>
            </p:cNvGrpSpPr>
            <p:nvPr/>
          </p:nvGrpSpPr>
          <p:grpSpPr bwMode="auto">
            <a:xfrm>
              <a:off x="509" y="2523"/>
              <a:ext cx="1718" cy="1548"/>
              <a:chOff x="2953" y="975"/>
              <a:chExt cx="1911" cy="1713"/>
            </a:xfrm>
          </p:grpSpPr>
          <p:sp>
            <p:nvSpPr>
              <p:cNvPr id="215138" name="Oval 98"/>
              <p:cNvSpPr>
                <a:spLocks noChangeArrowheads="1"/>
              </p:cNvSpPr>
              <p:nvPr/>
            </p:nvSpPr>
            <p:spPr bwMode="auto">
              <a:xfrm>
                <a:off x="4272" y="2448"/>
                <a:ext cx="192" cy="240"/>
              </a:xfrm>
              <a:prstGeom prst="ellipse">
                <a:avLst/>
              </a:prstGeom>
              <a:solidFill>
                <a:schemeClr val="bg1"/>
              </a:solidFill>
              <a:ln>
                <a:noFill/>
              </a:ln>
              <a:effectLst/>
              <a:extLst>
                <a:ext uri="{91240B29-F687-4F45-9708-019B960494DF}">
                  <a14:hiddenLine xmlns:a14="http://schemas.microsoft.com/office/drawing/2010/main" w="9525">
                    <a:solidFill>
                      <a:schemeClr val="accent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15139" name="AutoShape 99"/>
              <p:cNvSpPr>
                <a:spLocks noChangeArrowheads="1"/>
              </p:cNvSpPr>
              <p:nvPr/>
            </p:nvSpPr>
            <p:spPr bwMode="auto">
              <a:xfrm>
                <a:off x="2953" y="975"/>
                <a:ext cx="952" cy="819"/>
              </a:xfrm>
              <a:prstGeom prst="triangle">
                <a:avLst>
                  <a:gd name="adj" fmla="val 50000"/>
                </a:avLst>
              </a:prstGeom>
              <a:noFill/>
              <a:ln w="63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15140" name="AutoShape 100"/>
              <p:cNvSpPr>
                <a:spLocks noChangeArrowheads="1"/>
              </p:cNvSpPr>
              <p:nvPr/>
            </p:nvSpPr>
            <p:spPr bwMode="auto">
              <a:xfrm>
                <a:off x="3912" y="975"/>
                <a:ext cx="952" cy="819"/>
              </a:xfrm>
              <a:prstGeom prst="triangle">
                <a:avLst>
                  <a:gd name="adj" fmla="val 50000"/>
                </a:avLst>
              </a:prstGeom>
              <a:noFill/>
              <a:ln w="127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15141" name="AutoShape 101"/>
              <p:cNvSpPr>
                <a:spLocks noChangeArrowheads="1"/>
              </p:cNvSpPr>
              <p:nvPr/>
            </p:nvSpPr>
            <p:spPr bwMode="auto">
              <a:xfrm>
                <a:off x="3436" y="1797"/>
                <a:ext cx="951" cy="819"/>
              </a:xfrm>
              <a:prstGeom prst="triangle">
                <a:avLst>
                  <a:gd name="adj" fmla="val 50000"/>
                </a:avLst>
              </a:prstGeom>
              <a:noFill/>
              <a:ln w="127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15142" name="Line 102"/>
              <p:cNvSpPr>
                <a:spLocks noChangeShapeType="1"/>
              </p:cNvSpPr>
              <p:nvPr/>
            </p:nvSpPr>
            <p:spPr bwMode="auto">
              <a:xfrm>
                <a:off x="3436" y="975"/>
                <a:ext cx="968" cy="0"/>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15143" name="Line 103"/>
              <p:cNvSpPr>
                <a:spLocks noChangeShapeType="1"/>
              </p:cNvSpPr>
              <p:nvPr/>
            </p:nvSpPr>
            <p:spPr bwMode="auto">
              <a:xfrm flipH="1">
                <a:off x="4404" y="1797"/>
                <a:ext cx="460" cy="82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15144" name="Line 104"/>
              <p:cNvSpPr>
                <a:spLocks noChangeShapeType="1"/>
              </p:cNvSpPr>
              <p:nvPr/>
            </p:nvSpPr>
            <p:spPr bwMode="auto">
              <a:xfrm>
                <a:off x="2953" y="1797"/>
                <a:ext cx="483" cy="82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aphicFrame>
          <p:nvGraphicFramePr>
            <p:cNvPr id="215185" name="Object 145"/>
            <p:cNvGraphicFramePr>
              <a:graphicFrameLocks noChangeAspect="1"/>
            </p:cNvGraphicFramePr>
            <p:nvPr/>
          </p:nvGraphicFramePr>
          <p:xfrm>
            <a:off x="340" y="3193"/>
            <a:ext cx="110" cy="201"/>
          </p:xfrm>
          <a:graphic>
            <a:graphicData uri="http://schemas.openxmlformats.org/presentationml/2006/ole">
              <mc:AlternateContent xmlns:mc="http://schemas.openxmlformats.org/markup-compatibility/2006">
                <mc:Choice xmlns:v="urn:schemas-microsoft-com:vml" Requires="v">
                  <p:oleObj spid="_x0000_s326581" name="Equation" r:id="rId39" imgW="88560" imgH="164880" progId="Equation.3">
                    <p:embed/>
                  </p:oleObj>
                </mc:Choice>
                <mc:Fallback>
                  <p:oleObj name="Equation" r:id="rId39" imgW="88560" imgH="164880" progId="Equation.3">
                    <p:embed/>
                    <p:pic>
                      <p:nvPicPr>
                        <p:cNvPr id="215185" name="Object 145"/>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40" y="3193"/>
                          <a:ext cx="110" cy="20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aphicFrame>
          <p:nvGraphicFramePr>
            <p:cNvPr id="215186" name="Object 146"/>
            <p:cNvGraphicFramePr>
              <a:graphicFrameLocks noChangeAspect="1"/>
            </p:cNvGraphicFramePr>
            <p:nvPr/>
          </p:nvGraphicFramePr>
          <p:xfrm>
            <a:off x="1187" y="3176"/>
            <a:ext cx="110" cy="201"/>
          </p:xfrm>
          <a:graphic>
            <a:graphicData uri="http://schemas.openxmlformats.org/presentationml/2006/ole">
              <mc:AlternateContent xmlns:mc="http://schemas.openxmlformats.org/markup-compatibility/2006">
                <mc:Choice xmlns:v="urn:schemas-microsoft-com:vml" Requires="v">
                  <p:oleObj spid="_x0000_s326582" name="Equation" r:id="rId41" imgW="88560" imgH="164880" progId="Equation.3">
                    <p:embed/>
                  </p:oleObj>
                </mc:Choice>
                <mc:Fallback>
                  <p:oleObj name="Equation" r:id="rId41" imgW="88560" imgH="164880" progId="Equation.3">
                    <p:embed/>
                    <p:pic>
                      <p:nvPicPr>
                        <p:cNvPr id="215186" name="Object 146"/>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187" y="3176"/>
                          <a:ext cx="110" cy="20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aphicFrame>
          <p:nvGraphicFramePr>
            <p:cNvPr id="215187" name="Object 147"/>
            <p:cNvGraphicFramePr>
              <a:graphicFrameLocks noChangeAspect="1"/>
            </p:cNvGraphicFramePr>
            <p:nvPr/>
          </p:nvGraphicFramePr>
          <p:xfrm>
            <a:off x="2082" y="3176"/>
            <a:ext cx="110" cy="201"/>
          </p:xfrm>
          <a:graphic>
            <a:graphicData uri="http://schemas.openxmlformats.org/presentationml/2006/ole">
              <mc:AlternateContent xmlns:mc="http://schemas.openxmlformats.org/markup-compatibility/2006">
                <mc:Choice xmlns:v="urn:schemas-microsoft-com:vml" Requires="v">
                  <p:oleObj spid="_x0000_s326583" name="Equation" r:id="rId42" imgW="88560" imgH="164880" progId="Equation.3">
                    <p:embed/>
                  </p:oleObj>
                </mc:Choice>
                <mc:Fallback>
                  <p:oleObj name="Equation" r:id="rId42" imgW="88560" imgH="164880" progId="Equation.3">
                    <p:embed/>
                    <p:pic>
                      <p:nvPicPr>
                        <p:cNvPr id="215187" name="Object 14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2082" y="3176"/>
                          <a:ext cx="110" cy="20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aphicFrame>
          <p:nvGraphicFramePr>
            <p:cNvPr id="215188" name="Object 148"/>
            <p:cNvGraphicFramePr>
              <a:graphicFrameLocks noChangeAspect="1"/>
            </p:cNvGraphicFramePr>
            <p:nvPr/>
          </p:nvGraphicFramePr>
          <p:xfrm>
            <a:off x="657" y="3878"/>
            <a:ext cx="251" cy="201"/>
          </p:xfrm>
          <a:graphic>
            <a:graphicData uri="http://schemas.openxmlformats.org/presentationml/2006/ole">
              <mc:AlternateContent xmlns:mc="http://schemas.openxmlformats.org/markup-compatibility/2006">
                <mc:Choice xmlns:v="urn:schemas-microsoft-com:vml" Requires="v">
                  <p:oleObj spid="_x0000_s326584" name="Equation" r:id="rId43" imgW="203040" imgH="164880" progId="Equation.3">
                    <p:embed/>
                  </p:oleObj>
                </mc:Choice>
                <mc:Fallback>
                  <p:oleObj name="Equation" r:id="rId43" imgW="203040" imgH="164880" progId="Equation.3">
                    <p:embed/>
                    <p:pic>
                      <p:nvPicPr>
                        <p:cNvPr id="215188" name="Object 148"/>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657" y="3878"/>
                          <a:ext cx="251" cy="20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aphicFrame>
          <p:nvGraphicFramePr>
            <p:cNvPr id="215189" name="Object 149"/>
            <p:cNvGraphicFramePr>
              <a:graphicFrameLocks noChangeAspect="1"/>
            </p:cNvGraphicFramePr>
            <p:nvPr/>
          </p:nvGraphicFramePr>
          <p:xfrm>
            <a:off x="630" y="2426"/>
            <a:ext cx="251" cy="201"/>
          </p:xfrm>
          <a:graphic>
            <a:graphicData uri="http://schemas.openxmlformats.org/presentationml/2006/ole">
              <mc:AlternateContent xmlns:mc="http://schemas.openxmlformats.org/markup-compatibility/2006">
                <mc:Choice xmlns:v="urn:schemas-microsoft-com:vml" Requires="v">
                  <p:oleObj spid="_x0000_s326585" name="Equation" r:id="rId45" imgW="203040" imgH="164880" progId="Equation.3">
                    <p:embed/>
                  </p:oleObj>
                </mc:Choice>
                <mc:Fallback>
                  <p:oleObj name="Equation" r:id="rId45" imgW="203040" imgH="164880" progId="Equation.3">
                    <p:embed/>
                    <p:pic>
                      <p:nvPicPr>
                        <p:cNvPr id="215189" name="Object 149"/>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630" y="2426"/>
                          <a:ext cx="251" cy="20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aphicFrame>
          <p:nvGraphicFramePr>
            <p:cNvPr id="215193" name="Object 153"/>
            <p:cNvGraphicFramePr>
              <a:graphicFrameLocks noChangeAspect="1"/>
            </p:cNvGraphicFramePr>
            <p:nvPr/>
          </p:nvGraphicFramePr>
          <p:xfrm>
            <a:off x="1719" y="2354"/>
            <a:ext cx="251" cy="201"/>
          </p:xfrm>
          <a:graphic>
            <a:graphicData uri="http://schemas.openxmlformats.org/presentationml/2006/ole">
              <mc:AlternateContent xmlns:mc="http://schemas.openxmlformats.org/markup-compatibility/2006">
                <mc:Choice xmlns:v="urn:schemas-microsoft-com:vml" Requires="v">
                  <p:oleObj spid="_x0000_s326586" name="Equation" r:id="rId46" imgW="203040" imgH="164880" progId="Equation.3">
                    <p:embed/>
                  </p:oleObj>
                </mc:Choice>
                <mc:Fallback>
                  <p:oleObj name="Equation" r:id="rId46" imgW="203040" imgH="164880" progId="Equation.3">
                    <p:embed/>
                    <p:pic>
                      <p:nvPicPr>
                        <p:cNvPr id="215193" name="Object 153"/>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1719" y="2354"/>
                          <a:ext cx="251" cy="20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215194" name="Line 154"/>
            <p:cNvSpPr>
              <a:spLocks noChangeShapeType="1"/>
            </p:cNvSpPr>
            <p:nvPr/>
          </p:nvSpPr>
          <p:spPr bwMode="auto">
            <a:xfrm flipV="1">
              <a:off x="509" y="2523"/>
              <a:ext cx="436" cy="72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15195" name="Line 155"/>
            <p:cNvSpPr>
              <a:spLocks noChangeShapeType="1"/>
            </p:cNvSpPr>
            <p:nvPr/>
          </p:nvSpPr>
          <p:spPr bwMode="auto">
            <a:xfrm flipV="1">
              <a:off x="944" y="3273"/>
              <a:ext cx="436" cy="72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15196" name="Line 156"/>
            <p:cNvSpPr>
              <a:spLocks noChangeShapeType="1"/>
            </p:cNvSpPr>
            <p:nvPr/>
          </p:nvSpPr>
          <p:spPr bwMode="auto">
            <a:xfrm>
              <a:off x="944" y="2523"/>
              <a:ext cx="412" cy="72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15197" name="Line 157"/>
            <p:cNvSpPr>
              <a:spLocks noChangeShapeType="1"/>
            </p:cNvSpPr>
            <p:nvPr/>
          </p:nvSpPr>
          <p:spPr bwMode="auto">
            <a:xfrm>
              <a:off x="509" y="3249"/>
              <a:ext cx="412" cy="72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215200" name="Object 160"/>
            <p:cNvGraphicFramePr>
              <a:graphicFrameLocks noChangeAspect="1"/>
            </p:cNvGraphicFramePr>
            <p:nvPr/>
          </p:nvGraphicFramePr>
          <p:xfrm>
            <a:off x="1816" y="3926"/>
            <a:ext cx="251" cy="201"/>
          </p:xfrm>
          <a:graphic>
            <a:graphicData uri="http://schemas.openxmlformats.org/presentationml/2006/ole">
              <mc:AlternateContent xmlns:mc="http://schemas.openxmlformats.org/markup-compatibility/2006">
                <mc:Choice xmlns:v="urn:schemas-microsoft-com:vml" Requires="v">
                  <p:oleObj spid="_x0000_s326587" name="Equation" r:id="rId47" imgW="203040" imgH="164880" progId="Equation.3">
                    <p:embed/>
                  </p:oleObj>
                </mc:Choice>
                <mc:Fallback>
                  <p:oleObj name="Equation" r:id="rId47" imgW="203040" imgH="164880" progId="Equation.3">
                    <p:embed/>
                    <p:pic>
                      <p:nvPicPr>
                        <p:cNvPr id="215200" name="Object 160"/>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1816" y="3926"/>
                          <a:ext cx="251" cy="20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pSp>
      <p:sp>
        <p:nvSpPr>
          <p:cNvPr id="215202" name="Text Box 162"/>
          <p:cNvSpPr txBox="1">
            <a:spLocks noChangeArrowheads="1"/>
          </p:cNvSpPr>
          <p:nvPr/>
        </p:nvSpPr>
        <p:spPr bwMode="auto">
          <a:xfrm>
            <a:off x="3803900" y="3736240"/>
            <a:ext cx="43783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Char char="•"/>
              <a:tabLst/>
              <a:defRPr/>
            </a:pPr>
            <a:r>
              <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rPr>
              <a:t> The stripe pattern minimizes the ground state vorticity. </a:t>
            </a:r>
          </a:p>
        </p:txBody>
      </p:sp>
      <mc:AlternateContent xmlns:mc="http://schemas.openxmlformats.org/markup-compatibility/2006">
        <mc:Choice xmlns:a14="http://schemas.microsoft.com/office/drawing/2010/main" Requires="a14">
          <p:sp>
            <p:nvSpPr>
              <p:cNvPr id="70" name="Text Box 62"/>
              <p:cNvSpPr txBox="1">
                <a:spLocks noChangeArrowheads="1"/>
              </p:cNvSpPr>
              <p:nvPr/>
            </p:nvSpPr>
            <p:spPr bwMode="auto">
              <a:xfrm>
                <a:off x="1033480" y="4758915"/>
                <a:ext cx="768100" cy="78617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tabLst/>
                  <a:defRPr/>
                </a:pPr>
                <a14:m>
                  <m:oMathPara xmlns:m="http://schemas.openxmlformats.org/officeDocument/2006/math">
                    <m:oMathParaPr>
                      <m:jc m:val="centerGroup"/>
                    </m:oMathParaPr>
                    <m:oMath xmlns:m="http://schemas.openxmlformats.org/officeDocument/2006/math">
                      <m:f>
                        <m:fPr>
                          <m:ctrlPr>
                            <a:rPr kumimoji="0" lang="en-US" altLang="zh-CN" sz="240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ctrlPr>
                        </m:fPr>
                        <m:num>
                          <m:r>
                            <a:rPr kumimoji="0" lang="en-US" altLang="zh-CN" sz="2400" b="1"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𝟏</m:t>
                          </m:r>
                        </m:num>
                        <m:den>
                          <m:r>
                            <a:rPr kumimoji="0" lang="en-US" altLang="zh-CN" sz="2400" b="1"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𝟑</m:t>
                          </m:r>
                        </m:den>
                      </m:f>
                    </m:oMath>
                  </m:oMathPara>
                </a14:m>
                <a:endParaRPr kumimoji="0" lang="en-US" altLang="zh-CN" sz="2400" i="0" u="none" strike="noStrike" kern="1200" cap="none" spc="0" normalizeH="0" baseline="0" noProof="0" dirty="0" smtClean="0">
                  <a:ln>
                    <a:noFill/>
                  </a:ln>
                  <a:solidFill>
                    <a:srgbClr val="0000CC"/>
                  </a:solidFill>
                  <a:effectLst/>
                  <a:uLnTx/>
                  <a:uFillTx/>
                  <a:ea typeface="宋体" panose="02010600030101010101" pitchFamily="2" charset="-122"/>
                  <a:cs typeface="+mn-cs"/>
                </a:endParaRPr>
              </a:p>
            </p:txBody>
          </p:sp>
        </mc:Choice>
        <mc:Fallback>
          <p:sp>
            <p:nvSpPr>
              <p:cNvPr id="70" name="Text Box 62"/>
              <p:cNvSpPr txBox="1">
                <a:spLocks noRot="1" noChangeAspect="1" noMove="1" noResize="1" noEditPoints="1" noAdjustHandles="1" noChangeArrowheads="1" noChangeShapeType="1" noTextEdit="1"/>
              </p:cNvSpPr>
              <p:nvPr/>
            </p:nvSpPr>
            <p:spPr bwMode="auto">
              <a:xfrm>
                <a:off x="1033480" y="4758915"/>
                <a:ext cx="768100" cy="786177"/>
              </a:xfrm>
              <a:prstGeom prst="rect">
                <a:avLst/>
              </a:prstGeom>
              <a:blipFill>
                <a:blip r:embed="rId48"/>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2" name="Text Box 62"/>
              <p:cNvSpPr txBox="1">
                <a:spLocks noChangeArrowheads="1"/>
              </p:cNvSpPr>
              <p:nvPr/>
            </p:nvSpPr>
            <p:spPr bwMode="auto">
              <a:xfrm>
                <a:off x="1652938" y="3664851"/>
                <a:ext cx="768100" cy="78617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tabLst/>
                  <a:defRPr/>
                </a:pPr>
                <a14:m>
                  <m:oMathPara xmlns:m="http://schemas.openxmlformats.org/officeDocument/2006/math">
                    <m:oMathParaPr>
                      <m:jc m:val="centerGroup"/>
                    </m:oMathParaPr>
                    <m:oMath xmlns:m="http://schemas.openxmlformats.org/officeDocument/2006/math">
                      <m: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m:t>
                      </m:r>
                      <m:f>
                        <m:fPr>
                          <m:ctrlPr>
                            <a:rPr kumimoji="0" lang="en-US" altLang="zh-CN" sz="240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ctrlPr>
                        </m:fPr>
                        <m:num>
                          <m: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𝟏</m:t>
                          </m:r>
                        </m:num>
                        <m:den>
                          <m: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𝟑</m:t>
                          </m:r>
                        </m:den>
                      </m:f>
                    </m:oMath>
                  </m:oMathPara>
                </a14:m>
                <a:endParaRPr kumimoji="0" lang="en-US" altLang="zh-CN" sz="2400" i="0" u="none" strike="noStrike" kern="1200" cap="none" spc="0" normalizeH="0" baseline="0" noProof="0" dirty="0" smtClean="0">
                  <a:ln>
                    <a:noFill/>
                  </a:ln>
                  <a:solidFill>
                    <a:srgbClr val="0000CC"/>
                  </a:solidFill>
                  <a:effectLst/>
                  <a:uLnTx/>
                  <a:uFillTx/>
                  <a:ea typeface="宋体" panose="02010600030101010101" pitchFamily="2" charset="-122"/>
                  <a:cs typeface="+mn-cs"/>
                </a:endParaRPr>
              </a:p>
            </p:txBody>
          </p:sp>
        </mc:Choice>
        <mc:Fallback>
          <p:sp>
            <p:nvSpPr>
              <p:cNvPr id="72" name="Text Box 62"/>
              <p:cNvSpPr txBox="1">
                <a:spLocks noRot="1" noChangeAspect="1" noMove="1" noResize="1" noEditPoints="1" noAdjustHandles="1" noChangeArrowheads="1" noChangeShapeType="1" noTextEdit="1"/>
              </p:cNvSpPr>
              <p:nvPr/>
            </p:nvSpPr>
            <p:spPr bwMode="auto">
              <a:xfrm>
                <a:off x="1652938" y="3664851"/>
                <a:ext cx="768100" cy="786177"/>
              </a:xfrm>
              <a:prstGeom prst="rect">
                <a:avLst/>
              </a:prstGeom>
              <a:blipFill>
                <a:blip r:embed="rId49"/>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3" name="Text Box 62"/>
              <p:cNvSpPr txBox="1">
                <a:spLocks noChangeArrowheads="1"/>
              </p:cNvSpPr>
              <p:nvPr/>
            </p:nvSpPr>
            <p:spPr bwMode="auto">
              <a:xfrm>
                <a:off x="1690813" y="5852136"/>
                <a:ext cx="768100" cy="78617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tabLst/>
                  <a:defRPr/>
                </a:pPr>
                <a14:m>
                  <m:oMathPara xmlns:m="http://schemas.openxmlformats.org/officeDocument/2006/math">
                    <m:oMathParaPr>
                      <m:jc m:val="centerGroup"/>
                    </m:oMathParaPr>
                    <m:oMath xmlns:m="http://schemas.openxmlformats.org/officeDocument/2006/math">
                      <m: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m:t>
                      </m:r>
                      <m:f>
                        <m:fPr>
                          <m:ctrlPr>
                            <a:rPr kumimoji="0" lang="en-US" altLang="zh-CN" sz="240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ctrlPr>
                        </m:fPr>
                        <m:num>
                          <m: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𝟏</m:t>
                          </m:r>
                        </m:num>
                        <m:den>
                          <m: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𝟑</m:t>
                          </m:r>
                        </m:den>
                      </m:f>
                    </m:oMath>
                  </m:oMathPara>
                </a14:m>
                <a:endParaRPr kumimoji="0" lang="en-US" altLang="zh-CN" sz="2400" i="0" u="none" strike="noStrike" kern="1200" cap="none" spc="0" normalizeH="0" baseline="0" noProof="0" dirty="0" smtClean="0">
                  <a:ln>
                    <a:noFill/>
                  </a:ln>
                  <a:solidFill>
                    <a:schemeClr val="tx1"/>
                  </a:solidFill>
                  <a:effectLst/>
                  <a:uLnTx/>
                  <a:uFillTx/>
                  <a:ea typeface="宋体" panose="02010600030101010101" pitchFamily="2" charset="-122"/>
                  <a:cs typeface="+mn-cs"/>
                </a:endParaRPr>
              </a:p>
            </p:txBody>
          </p:sp>
        </mc:Choice>
        <mc:Fallback>
          <p:sp>
            <p:nvSpPr>
              <p:cNvPr id="73" name="Text Box 62"/>
              <p:cNvSpPr txBox="1">
                <a:spLocks noRot="1" noChangeAspect="1" noMove="1" noResize="1" noEditPoints="1" noAdjustHandles="1" noChangeArrowheads="1" noChangeShapeType="1" noTextEdit="1"/>
              </p:cNvSpPr>
              <p:nvPr/>
            </p:nvSpPr>
            <p:spPr bwMode="auto">
              <a:xfrm>
                <a:off x="1690813" y="5852136"/>
                <a:ext cx="768100" cy="786177"/>
              </a:xfrm>
              <a:prstGeom prst="rect">
                <a:avLst/>
              </a:prstGeom>
              <a:blipFill>
                <a:blip r:embed="rId50"/>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4" name="Text Box 62"/>
              <p:cNvSpPr txBox="1">
                <a:spLocks noChangeArrowheads="1"/>
              </p:cNvSpPr>
              <p:nvPr/>
            </p:nvSpPr>
            <p:spPr bwMode="auto">
              <a:xfrm>
                <a:off x="2392147" y="4770839"/>
                <a:ext cx="768100" cy="78617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tabLst/>
                  <a:defRPr/>
                </a:pPr>
                <a14:m>
                  <m:oMathPara xmlns:m="http://schemas.openxmlformats.org/officeDocument/2006/math">
                    <m:oMathParaPr>
                      <m:jc m:val="centerGroup"/>
                    </m:oMathParaPr>
                    <m:oMath xmlns:m="http://schemas.openxmlformats.org/officeDocument/2006/math">
                      <m:f>
                        <m:fPr>
                          <m:ctrlPr>
                            <a:rPr kumimoji="0" lang="en-US" altLang="zh-CN" sz="240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ctrlPr>
                        </m:fPr>
                        <m:num>
                          <m:r>
                            <a:rPr kumimoji="0" lang="en-US" altLang="zh-CN" sz="2400" b="1"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𝟏</m:t>
                          </m:r>
                        </m:num>
                        <m:den>
                          <m:r>
                            <a:rPr kumimoji="0" lang="en-US" altLang="zh-CN" sz="2400" b="1"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𝟑</m:t>
                          </m:r>
                        </m:den>
                      </m:f>
                    </m:oMath>
                  </m:oMathPara>
                </a14:m>
                <a:endParaRPr kumimoji="0" lang="en-US" altLang="zh-CN" sz="2400" i="0" u="none" strike="noStrike" kern="1200" cap="none" spc="0" normalizeH="0" baseline="0" noProof="0" dirty="0" smtClean="0">
                  <a:ln>
                    <a:noFill/>
                  </a:ln>
                  <a:solidFill>
                    <a:srgbClr val="0000CC"/>
                  </a:solidFill>
                  <a:effectLst/>
                  <a:uLnTx/>
                  <a:uFillTx/>
                  <a:ea typeface="宋体" panose="02010600030101010101" pitchFamily="2" charset="-122"/>
                  <a:cs typeface="+mn-cs"/>
                </a:endParaRPr>
              </a:p>
            </p:txBody>
          </p:sp>
        </mc:Choice>
        <mc:Fallback>
          <p:sp>
            <p:nvSpPr>
              <p:cNvPr id="74" name="Text Box 62"/>
              <p:cNvSpPr txBox="1">
                <a:spLocks noRot="1" noChangeAspect="1" noMove="1" noResize="1" noEditPoints="1" noAdjustHandles="1" noChangeArrowheads="1" noChangeShapeType="1" noTextEdit="1"/>
              </p:cNvSpPr>
              <p:nvPr/>
            </p:nvSpPr>
            <p:spPr bwMode="auto">
              <a:xfrm>
                <a:off x="2392147" y="4770839"/>
                <a:ext cx="768100" cy="786177"/>
              </a:xfrm>
              <a:prstGeom prst="rect">
                <a:avLst/>
              </a:prstGeom>
              <a:blipFill>
                <a:blip r:embed="rId51"/>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20391530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80AEE4E-8EE7-4E5A-94F7-0DC004803E07}"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12293" name="Group 8"/>
          <p:cNvGrpSpPr>
            <a:grpSpLocks noChangeAspect="1"/>
          </p:cNvGrpSpPr>
          <p:nvPr/>
        </p:nvGrpSpPr>
        <p:grpSpPr bwMode="auto">
          <a:xfrm>
            <a:off x="1026396" y="1358884"/>
            <a:ext cx="5984875" cy="3459163"/>
            <a:chOff x="848" y="1071"/>
            <a:chExt cx="3770" cy="2179"/>
          </a:xfrm>
        </p:grpSpPr>
        <p:sp>
          <p:nvSpPr>
            <p:cNvPr id="12299" name="AutoShape 7"/>
            <p:cNvSpPr>
              <a:spLocks noChangeAspect="1" noChangeArrowheads="1" noTextEdit="1"/>
            </p:cNvSpPr>
            <p:nvPr/>
          </p:nvSpPr>
          <p:spPr bwMode="auto">
            <a:xfrm>
              <a:off x="848" y="1071"/>
              <a:ext cx="3770" cy="217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1230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 y="1071"/>
              <a:ext cx="3776" cy="218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12295" name="Text Box 6"/>
          <p:cNvSpPr txBox="1">
            <a:spLocks noChangeArrowheads="1"/>
          </p:cNvSpPr>
          <p:nvPr/>
        </p:nvSpPr>
        <p:spPr bwMode="auto">
          <a:xfrm>
            <a:off x="681315" y="5392670"/>
            <a:ext cx="71247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cf.  Current loop states in high Tc </a:t>
            </a:r>
            <a:r>
              <a:rPr kumimoji="0" lang="en-US" altLang="zh-CN" sz="1800" b="0" i="0" u="none" strike="noStrike" kern="1200" cap="none" spc="0" normalizeH="0" baseline="0" noProof="0" dirty="0" err="1" smtClean="0">
                <a:ln>
                  <a:noFill/>
                </a:ln>
                <a:solidFill>
                  <a:srgbClr val="000000"/>
                </a:solidFill>
                <a:effectLst/>
                <a:uLnTx/>
                <a:uFillTx/>
                <a:latin typeface="Arial" panose="020B0604020202020204" pitchFamily="34" charset="0"/>
                <a:ea typeface="宋体" panose="02010600030101010101" pitchFamily="2" charset="-122"/>
                <a:cs typeface="+mn-cs"/>
              </a:rPr>
              <a:t>cuprate</a:t>
            </a: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C. M. Varma, Phys. Rev. B </a:t>
            </a:r>
            <a:r>
              <a:rPr kumimoji="0" lang="en-US" altLang="zh-CN" sz="1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55</a:t>
            </a: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 14554 (1997).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S. </a:t>
            </a:r>
            <a:r>
              <a:rPr kumimoji="0" lang="en-US" altLang="zh-CN" sz="1800" b="0" i="0" u="none" strike="noStrike" kern="1200" cap="none" spc="0" normalizeH="0" baseline="0" noProof="0" dirty="0" err="1" smtClean="0">
                <a:ln>
                  <a:noFill/>
                </a:ln>
                <a:solidFill>
                  <a:srgbClr val="000000"/>
                </a:solidFill>
                <a:effectLst/>
                <a:uLnTx/>
                <a:uFillTx/>
                <a:latin typeface="Arial" panose="020B0604020202020204" pitchFamily="34" charset="0"/>
                <a:ea typeface="宋体" panose="02010600030101010101" pitchFamily="2" charset="-122"/>
                <a:cs typeface="+mn-cs"/>
              </a:rPr>
              <a:t>Chakravarty</a:t>
            </a: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 R. B. Laughlin, Dirk K. </a:t>
            </a:r>
            <a:r>
              <a:rPr kumimoji="0" lang="en-US" altLang="zh-CN" sz="1800" b="0" i="0" u="none" strike="noStrike" kern="1200" cap="none" spc="0" normalizeH="0" baseline="0" noProof="0" dirty="0" err="1" smtClean="0">
                <a:ln>
                  <a:noFill/>
                </a:ln>
                <a:solidFill>
                  <a:srgbClr val="000000"/>
                </a:solidFill>
                <a:effectLst/>
                <a:uLnTx/>
                <a:uFillTx/>
                <a:latin typeface="Arial" panose="020B0604020202020204" pitchFamily="34" charset="0"/>
                <a:ea typeface="宋体" panose="02010600030101010101" pitchFamily="2" charset="-122"/>
                <a:cs typeface="+mn-cs"/>
              </a:rPr>
              <a:t>Morr</a:t>
            </a: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 and </a:t>
            </a:r>
            <a:r>
              <a:rPr kumimoji="0" lang="en-US" altLang="zh-CN" sz="1800" b="0" i="0" u="none" strike="noStrike" kern="1200" cap="none" spc="0" normalizeH="0" baseline="0" noProof="0" dirty="0" err="1" smtClean="0">
                <a:ln>
                  <a:noFill/>
                </a:ln>
                <a:solidFill>
                  <a:srgbClr val="000000"/>
                </a:solidFill>
                <a:effectLst/>
                <a:uLnTx/>
                <a:uFillTx/>
                <a:latin typeface="Arial" panose="020B0604020202020204" pitchFamily="34" charset="0"/>
                <a:ea typeface="宋体" panose="02010600030101010101" pitchFamily="2" charset="-122"/>
                <a:cs typeface="+mn-cs"/>
              </a:rPr>
              <a:t>Chetan</a:t>
            </a: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1800" b="0" i="0" u="none" strike="noStrike" kern="1200" cap="none" spc="0" normalizeH="0" baseline="0" noProof="0" dirty="0" err="1" smtClean="0">
                <a:ln>
                  <a:noFill/>
                </a:ln>
                <a:solidFill>
                  <a:srgbClr val="000000"/>
                </a:solidFill>
                <a:effectLst/>
                <a:uLnTx/>
                <a:uFillTx/>
                <a:latin typeface="Arial" panose="020B0604020202020204" pitchFamily="34" charset="0"/>
                <a:ea typeface="宋体" panose="02010600030101010101" pitchFamily="2" charset="-122"/>
                <a:cs typeface="+mn-cs"/>
              </a:rPr>
              <a:t>Nayak</a:t>
            </a: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 Phys. Rev. B </a:t>
            </a:r>
            <a:r>
              <a:rPr kumimoji="0" lang="en-US" altLang="zh-CN" sz="1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63</a:t>
            </a: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 094503 (2001)   </a:t>
            </a:r>
          </a:p>
        </p:txBody>
      </p:sp>
      <p:sp>
        <p:nvSpPr>
          <p:cNvPr id="12296" name="Rectangle 10"/>
          <p:cNvSpPr>
            <a:spLocks noChangeArrowheads="1"/>
          </p:cNvSpPr>
          <p:nvPr/>
        </p:nvSpPr>
        <p:spPr bwMode="auto">
          <a:xfrm>
            <a:off x="4243665" y="1400968"/>
            <a:ext cx="3225800" cy="14239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12291" name="Object 11"/>
          <p:cNvGraphicFramePr>
            <a:graphicFrameLocks noChangeAspect="1"/>
          </p:cNvGraphicFramePr>
          <p:nvPr>
            <p:extLst>
              <p:ext uri="{D42A27DB-BD31-4B8C-83A1-F6EECF244321}">
                <p14:modId xmlns:p14="http://schemas.microsoft.com/office/powerpoint/2010/main" val="3223683492"/>
              </p:ext>
            </p:extLst>
          </p:nvPr>
        </p:nvGraphicFramePr>
        <p:xfrm>
          <a:off x="461780" y="4000363"/>
          <a:ext cx="1211263" cy="836613"/>
        </p:xfrm>
        <a:graphic>
          <a:graphicData uri="http://schemas.openxmlformats.org/presentationml/2006/ole">
            <mc:AlternateContent xmlns:mc="http://schemas.openxmlformats.org/markup-compatibility/2006">
              <mc:Choice xmlns:v="urn:schemas-microsoft-com:vml" Requires="v">
                <p:oleObj spid="_x0000_s305360" name="Equation" r:id="rId5" imgW="406080" imgH="253800" progId="Equation.3">
                  <p:embed/>
                </p:oleObj>
              </mc:Choice>
              <mc:Fallback>
                <p:oleObj name="Equation" r:id="rId5" imgW="406080" imgH="253800" progId="Equation.3">
                  <p:embed/>
                  <p:pic>
                    <p:nvPicPr>
                      <p:cNvPr id="12291"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1780" y="4000363"/>
                        <a:ext cx="1211263" cy="8366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12298" name="AutoShape 12"/>
          <p:cNvSpPr>
            <a:spLocks noChangeArrowheads="1"/>
          </p:cNvSpPr>
          <p:nvPr/>
        </p:nvSpPr>
        <p:spPr bwMode="auto">
          <a:xfrm>
            <a:off x="337286" y="3894002"/>
            <a:ext cx="1411288" cy="1049337"/>
          </a:xfrm>
          <a:prstGeom prst="wedgeRectCallout">
            <a:avLst>
              <a:gd name="adj1" fmla="val 76483"/>
              <a:gd name="adj2" fmla="val -12136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 name="Rectangle 186"/>
          <p:cNvSpPr>
            <a:spLocks noChangeArrowheads="1"/>
          </p:cNvSpPr>
          <p:nvPr/>
        </p:nvSpPr>
        <p:spPr bwMode="auto">
          <a:xfrm>
            <a:off x="5075893" y="1453274"/>
            <a:ext cx="353948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Char char="•"/>
              <a:tabLst/>
              <a:defRPr/>
            </a:pPr>
            <a:r>
              <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rPr>
              <a:t> Rotational symmetries  broken.</a:t>
            </a:r>
          </a:p>
        </p:txBody>
      </p:sp>
      <p:sp>
        <p:nvSpPr>
          <p:cNvPr id="14" name="Rectangle 81"/>
          <p:cNvSpPr>
            <a:spLocks noChangeArrowheads="1"/>
          </p:cNvSpPr>
          <p:nvPr/>
        </p:nvSpPr>
        <p:spPr bwMode="auto">
          <a:xfrm>
            <a:off x="155425" y="508140"/>
            <a:ext cx="8795143"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600" b="0" u="sng" dirty="0">
                <a:solidFill>
                  <a:srgbClr val="000000"/>
                </a:solidFill>
                <a:latin typeface="Tahoma" panose="020B0604030504040204" pitchFamily="34" charset="0"/>
              </a:rPr>
              <a:t>S</a:t>
            </a:r>
            <a:r>
              <a:rPr kumimoji="0" lang="en-US" altLang="zh-CN" sz="2600" b="0" i="0" u="sng" strike="noStrike" kern="1200" cap="none" spc="0" normalizeH="0" baseline="0" noProof="0" dirty="0" smtClean="0">
                <a:ln>
                  <a:noFill/>
                </a:ln>
                <a:solidFill>
                  <a:srgbClr val="000000"/>
                </a:solidFill>
                <a:effectLst/>
                <a:uLnTx/>
                <a:uFillTx/>
                <a:latin typeface="Tahoma" panose="020B0604030504040204" pitchFamily="34" charset="0"/>
              </a:rPr>
              <a:t>tripe ordering of orbital angular momentum</a:t>
            </a:r>
            <a:endParaRPr kumimoji="0" lang="ru-RU" altLang="zh-CN" sz="2600" b="0" i="0" u="sng" strike="noStrike" kern="1200" cap="none" spc="0" normalizeH="0" baseline="0" noProof="0" dirty="0" smtClean="0">
              <a:ln>
                <a:noFill/>
              </a:ln>
              <a:solidFill>
                <a:srgbClr val="000000"/>
              </a:solidFill>
              <a:effectLst/>
              <a:uLnTx/>
              <a:uFillTx/>
              <a:latin typeface="Tahoma" panose="020B0604030504040204" pitchFamily="34" charset="0"/>
            </a:endParaRPr>
          </a:p>
        </p:txBody>
      </p:sp>
      <p:sp>
        <p:nvSpPr>
          <p:cNvPr id="15" name="Rectangle 186"/>
          <p:cNvSpPr>
            <a:spLocks noChangeArrowheads="1"/>
          </p:cNvSpPr>
          <p:nvPr/>
        </p:nvSpPr>
        <p:spPr bwMode="auto">
          <a:xfrm>
            <a:off x="5075893" y="4740238"/>
            <a:ext cx="353948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Char char="•"/>
              <a:tabLst/>
              <a:defRPr/>
            </a:pPr>
            <a:r>
              <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rPr>
              <a:t> </a:t>
            </a:r>
            <a:r>
              <a:rPr kumimoji="0" lang="en-US" altLang="zh-CN" sz="2200" b="0" i="0" u="none" strike="noStrike" kern="1200" cap="none" spc="0" normalizeH="0" baseline="0" noProof="0" dirty="0" err="1" smtClean="0">
                <a:ln>
                  <a:noFill/>
                </a:ln>
                <a:solidFill>
                  <a:srgbClr val="0000CC"/>
                </a:solidFill>
                <a:effectLst/>
                <a:uLnTx/>
                <a:uFillTx/>
                <a:latin typeface="Tahoma" panose="020B0604030504040204" pitchFamily="34" charset="0"/>
                <a:ea typeface="宋体" panose="02010600030101010101" pitchFamily="2" charset="-122"/>
                <a:cs typeface="+mn-cs"/>
              </a:rPr>
              <a:t>Plaquett</a:t>
            </a:r>
            <a:r>
              <a:rPr lang="en-US" altLang="zh-CN" b="0" dirty="0" smtClean="0">
                <a:ea typeface="宋体" panose="02010600030101010101" pitchFamily="2" charset="-122"/>
              </a:rPr>
              <a:t>e loop current</a:t>
            </a:r>
            <a:endPar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endParaRPr>
          </a:p>
        </p:txBody>
      </p:sp>
      <p:sp>
        <p:nvSpPr>
          <p:cNvPr id="16" name="Rectangle 186"/>
          <p:cNvSpPr>
            <a:spLocks noChangeArrowheads="1"/>
          </p:cNvSpPr>
          <p:nvPr/>
        </p:nvSpPr>
        <p:spPr bwMode="auto">
          <a:xfrm>
            <a:off x="5077308" y="3574326"/>
            <a:ext cx="387326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Char char="•"/>
              <a:tabLst/>
              <a:defRPr/>
            </a:pPr>
            <a:r>
              <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rPr>
              <a:t> </a:t>
            </a:r>
            <a:r>
              <a:rPr lang="en-US" altLang="zh-CN" b="0" noProof="0" dirty="0" smtClean="0">
                <a:ea typeface="宋体" panose="02010600030101010101" pitchFamily="2" charset="-122"/>
              </a:rPr>
              <a:t>Observed </a:t>
            </a:r>
            <a:r>
              <a:rPr lang="en-US" altLang="zh-CN" b="0" dirty="0" smtClean="0">
                <a:ea typeface="宋体" panose="02010600030101010101" pitchFamily="2" charset="-122"/>
              </a:rPr>
              <a:t>experimentally in </a:t>
            </a:r>
            <a:r>
              <a:rPr lang="en-US" altLang="zh-CN" b="0" dirty="0" err="1" smtClean="0">
                <a:ea typeface="宋体" panose="02010600030101010101" pitchFamily="2" charset="-122"/>
              </a:rPr>
              <a:t>Zhifang</a:t>
            </a:r>
            <a:r>
              <a:rPr lang="en-US" altLang="zh-CN" b="0" dirty="0" smtClean="0">
                <a:ea typeface="宋体" panose="02010600030101010101" pitchFamily="2" charset="-122"/>
              </a:rPr>
              <a:t> Xu’s (SUST) group.  </a:t>
            </a:r>
            <a:endPar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endParaRPr>
          </a:p>
        </p:txBody>
      </p:sp>
      <p:sp>
        <p:nvSpPr>
          <p:cNvPr id="3" name="矩形 2"/>
          <p:cNvSpPr/>
          <p:nvPr/>
        </p:nvSpPr>
        <p:spPr>
          <a:xfrm>
            <a:off x="5235414" y="2495425"/>
            <a:ext cx="3629240" cy="584775"/>
          </a:xfrm>
          <a:prstGeom prst="rect">
            <a:avLst/>
          </a:prstGeom>
        </p:spPr>
        <p:txBody>
          <a:bodyPr wrap="square">
            <a:spAutoFit/>
          </a:bodyPr>
          <a:lstStyle/>
          <a:p>
            <a:pPr algn="l"/>
            <a:r>
              <a:rPr lang="en-US" altLang="zh-CN" sz="1600" dirty="0">
                <a:solidFill>
                  <a:schemeClr val="tx1"/>
                </a:solidFill>
              </a:rPr>
              <a:t>CW</a:t>
            </a:r>
            <a:r>
              <a:rPr lang="en-US" altLang="zh-CN" sz="1600" b="0" dirty="0">
                <a:solidFill>
                  <a:schemeClr val="tx1"/>
                </a:solidFill>
              </a:rPr>
              <a:t>, W. Vincent Liu, </a:t>
            </a:r>
            <a:r>
              <a:rPr lang="en-US" altLang="zh-CN" sz="1600" b="0" dirty="0" smtClean="0">
                <a:solidFill>
                  <a:schemeClr val="tx1"/>
                </a:solidFill>
              </a:rPr>
              <a:t>J. </a:t>
            </a:r>
            <a:r>
              <a:rPr lang="en-US" altLang="zh-CN" sz="1600" b="0" dirty="0">
                <a:solidFill>
                  <a:schemeClr val="tx1"/>
                </a:solidFill>
              </a:rPr>
              <a:t>Moore, and </a:t>
            </a:r>
            <a:r>
              <a:rPr lang="en-US" altLang="zh-CN" sz="1600" b="0" dirty="0" smtClean="0">
                <a:solidFill>
                  <a:schemeClr val="tx1"/>
                </a:solidFill>
              </a:rPr>
              <a:t>S. </a:t>
            </a:r>
            <a:r>
              <a:rPr lang="en-US" altLang="zh-CN" sz="1600" b="0" dirty="0">
                <a:solidFill>
                  <a:schemeClr val="tx1"/>
                </a:solidFill>
              </a:rPr>
              <a:t>Das </a:t>
            </a:r>
            <a:r>
              <a:rPr lang="en-US" altLang="zh-CN" sz="1600" b="0" dirty="0" err="1">
                <a:solidFill>
                  <a:schemeClr val="tx1"/>
                </a:solidFill>
              </a:rPr>
              <a:t>Sarma</a:t>
            </a:r>
            <a:r>
              <a:rPr lang="en-US" altLang="zh-CN" sz="1600" b="0" dirty="0">
                <a:solidFill>
                  <a:schemeClr val="tx1"/>
                </a:solidFill>
              </a:rPr>
              <a:t> , PRL 97, 190406 (2006)</a:t>
            </a:r>
            <a:endParaRPr lang="zh-CN" altLang="en-US" dirty="0">
              <a:solidFill>
                <a:schemeClr val="tx1"/>
              </a:solidFill>
            </a:endParaRPr>
          </a:p>
        </p:txBody>
      </p:sp>
    </p:spTree>
    <p:extLst>
      <p:ext uri="{BB962C8B-B14F-4D97-AF65-F5344CB8AC3E}">
        <p14:creationId xmlns:p14="http://schemas.microsoft.com/office/powerpoint/2010/main" val="4814763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val 5"/>
          <p:cNvSpPr/>
          <p:nvPr/>
        </p:nvSpPr>
        <p:spPr>
          <a:xfrm>
            <a:off x="490796" y="4696365"/>
            <a:ext cx="2840383" cy="1748571"/>
          </a:xfrm>
          <a:prstGeom prst="ellipse">
            <a:avLst/>
          </a:prstGeom>
          <a:solidFill>
            <a:srgbClr val="FBFE7E"/>
          </a:solidFill>
          <a:ln w="38100">
            <a:noFill/>
          </a:ln>
          <a:effectLst>
            <a:glow rad="101600">
              <a:srgbClr val="FFC000">
                <a:alpha val="60000"/>
              </a:srgb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en-US" sz="1800" b="1" i="0" u="none" strike="noStrike" kern="1200" cap="none" spc="0" normalizeH="0" baseline="0" noProof="0" dirty="0">
              <a:ln>
                <a:noFill/>
              </a:ln>
              <a:solidFill>
                <a:srgbClr val="0000CC"/>
              </a:solidFill>
              <a:effectLst/>
              <a:uLnTx/>
              <a:uFillTx/>
              <a:latin typeface="Arial"/>
              <a:ea typeface="宋体"/>
              <a:cs typeface="+mn-cs"/>
            </a:endParaRPr>
          </a:p>
        </p:txBody>
      </p:sp>
      <p:sp>
        <p:nvSpPr>
          <p:cNvPr id="24" name="Oval 5"/>
          <p:cNvSpPr/>
          <p:nvPr/>
        </p:nvSpPr>
        <p:spPr>
          <a:xfrm>
            <a:off x="5795779" y="4653193"/>
            <a:ext cx="3002240" cy="1829494"/>
          </a:xfrm>
          <a:prstGeom prst="ellipse">
            <a:avLst/>
          </a:prstGeom>
          <a:solidFill>
            <a:srgbClr val="FBFE7E"/>
          </a:solidFill>
          <a:ln w="38100">
            <a:noFill/>
          </a:ln>
          <a:effectLst>
            <a:glow rad="101600">
              <a:srgbClr val="FFC000">
                <a:alpha val="60000"/>
              </a:srgb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en-US" sz="1800" b="1" i="0" u="none" strike="noStrike" kern="1200" cap="none" spc="0" normalizeH="0" baseline="0" noProof="0" dirty="0">
              <a:ln>
                <a:noFill/>
              </a:ln>
              <a:solidFill>
                <a:srgbClr val="0000CC"/>
              </a:solidFill>
              <a:effectLst/>
              <a:uLnTx/>
              <a:uFillTx/>
              <a:latin typeface="Arial"/>
              <a:ea typeface="宋体"/>
              <a:cs typeface="+mn-cs"/>
            </a:endParaRPr>
          </a:p>
        </p:txBody>
      </p:sp>
      <p:sp>
        <p:nvSpPr>
          <p:cNvPr id="9" name="Oval 5"/>
          <p:cNvSpPr/>
          <p:nvPr/>
        </p:nvSpPr>
        <p:spPr>
          <a:xfrm>
            <a:off x="2960923" y="471815"/>
            <a:ext cx="2834855" cy="1694662"/>
          </a:xfrm>
          <a:prstGeom prst="ellipse">
            <a:avLst/>
          </a:prstGeom>
          <a:solidFill>
            <a:srgbClr val="FBFE7E"/>
          </a:solidFill>
          <a:ln w="38100">
            <a:noFill/>
          </a:ln>
          <a:effectLst>
            <a:glow rad="101600">
              <a:srgbClr val="FFC000">
                <a:alpha val="60000"/>
              </a:srgb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en-US" sz="1800" b="1" i="0" u="none" strike="noStrike" kern="1200" cap="none" spc="0" normalizeH="0" baseline="0" noProof="0" dirty="0">
              <a:ln>
                <a:noFill/>
              </a:ln>
              <a:solidFill>
                <a:srgbClr val="0000CC"/>
              </a:solidFill>
              <a:effectLst/>
              <a:uLnTx/>
              <a:uFillTx/>
              <a:latin typeface="Arial"/>
              <a:ea typeface="宋体"/>
              <a:cs typeface="+mn-cs"/>
            </a:endParaRPr>
          </a:p>
        </p:txBody>
      </p:sp>
      <p:sp>
        <p:nvSpPr>
          <p:cNvPr id="14" name="Text Box 26"/>
          <p:cNvSpPr txBox="1">
            <a:spLocks noChangeArrowheads="1"/>
          </p:cNvSpPr>
          <p:nvPr/>
        </p:nvSpPr>
        <p:spPr bwMode="auto">
          <a:xfrm>
            <a:off x="6062527" y="5108060"/>
            <a:ext cx="262261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srgbClr val="0000CC"/>
                </a:solidFill>
                <a:effectLst/>
                <a:uLnTx/>
                <a:uFillTx/>
                <a:latin typeface="Tahoma" pitchFamily="34" charset="0"/>
                <a:ea typeface="宋体" pitchFamily="2" charset="-122"/>
                <a:cs typeface="+mn-cs"/>
              </a:rPr>
              <a:t>Inter-orbital </a:t>
            </a:r>
            <a:endParaRPr kumimoji="0" lang="en-US" altLang="zh-CN" sz="2400" b="0" i="0" u="none" strike="noStrike" kern="1200" cap="none" spc="0" normalizeH="0" baseline="0" noProof="0" dirty="0">
              <a:ln>
                <a:noFill/>
              </a:ln>
              <a:solidFill>
                <a:srgbClr val="0000CC"/>
              </a:solidFill>
              <a:effectLst/>
              <a:uLnTx/>
              <a:uFillTx/>
              <a:latin typeface="Tahoma"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srgbClr val="0000CC"/>
                </a:solidFill>
                <a:effectLst/>
                <a:uLnTx/>
                <a:uFillTx/>
                <a:latin typeface="Tahoma" pitchFamily="34" charset="0"/>
                <a:ea typeface="宋体" pitchFamily="2" charset="-122"/>
                <a:cs typeface="+mn-cs"/>
              </a:rPr>
              <a:t>f-wave pair density wave</a:t>
            </a:r>
          </a:p>
        </p:txBody>
      </p:sp>
      <p:sp>
        <p:nvSpPr>
          <p:cNvPr id="17" name="Oval 5"/>
          <p:cNvSpPr/>
          <p:nvPr/>
        </p:nvSpPr>
        <p:spPr>
          <a:xfrm>
            <a:off x="2991310" y="2968140"/>
            <a:ext cx="2924865" cy="1618170"/>
          </a:xfrm>
          <a:prstGeom prst="ellipse">
            <a:avLst/>
          </a:prstGeom>
          <a:solidFill>
            <a:srgbClr val="FBFE7E"/>
          </a:solidFill>
          <a:ln w="38100">
            <a:noFill/>
          </a:ln>
          <a:effectLst>
            <a:glow rad="101600">
              <a:srgbClr val="FFC000">
                <a:alpha val="60000"/>
              </a:srgb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en-US" sz="1800" b="1" i="0" u="none" strike="noStrike" kern="1200" cap="none" spc="0" normalizeH="0" baseline="0" noProof="0" dirty="0">
              <a:ln>
                <a:noFill/>
              </a:ln>
              <a:solidFill>
                <a:srgbClr val="0000CC"/>
              </a:solidFill>
              <a:effectLst/>
              <a:uLnTx/>
              <a:uFillTx/>
              <a:latin typeface="Arial"/>
              <a:ea typeface="宋体"/>
              <a:cs typeface="+mn-cs"/>
            </a:endParaRPr>
          </a:p>
        </p:txBody>
      </p:sp>
      <p:sp>
        <p:nvSpPr>
          <p:cNvPr id="19" name="Text Box 26"/>
          <p:cNvSpPr txBox="1">
            <a:spLocks noChangeArrowheads="1"/>
          </p:cNvSpPr>
          <p:nvPr/>
        </p:nvSpPr>
        <p:spPr bwMode="auto">
          <a:xfrm>
            <a:off x="3203983" y="3398409"/>
            <a:ext cx="2502870"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600" b="0" i="0" u="none" strike="noStrike" kern="1200" cap="none" spc="0" normalizeH="0" baseline="0" noProof="0" dirty="0" smtClean="0">
                <a:ln>
                  <a:noFill/>
                </a:ln>
                <a:solidFill>
                  <a:srgbClr val="0000CC"/>
                </a:solidFill>
                <a:effectLst/>
                <a:uLnTx/>
                <a:uFillTx/>
                <a:latin typeface="Tahoma" pitchFamily="34" charset="0"/>
                <a:ea typeface="宋体" pitchFamily="2" charset="-122"/>
                <a:cs typeface="+mn-cs"/>
              </a:rPr>
              <a:t>Frustrated SF/SC</a:t>
            </a:r>
          </a:p>
        </p:txBody>
      </p:sp>
      <p:sp>
        <p:nvSpPr>
          <p:cNvPr id="13" name="Line 16"/>
          <p:cNvSpPr>
            <a:spLocks noChangeShapeType="1"/>
          </p:cNvSpPr>
          <p:nvPr/>
        </p:nvSpPr>
        <p:spPr bwMode="auto">
          <a:xfrm flipV="1">
            <a:off x="4410757" y="2270672"/>
            <a:ext cx="0" cy="611188"/>
          </a:xfrm>
          <a:prstGeom prst="line">
            <a:avLst/>
          </a:prstGeom>
          <a:noFill/>
          <a:ln w="38100">
            <a:solidFill>
              <a:srgbClr val="FF0000"/>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200" b="0" i="0" u="none" strike="noStrike" kern="1200" cap="none" spc="0" normalizeH="0" baseline="0" noProof="0" smtClean="0">
              <a:ln>
                <a:noFill/>
              </a:ln>
              <a:solidFill>
                <a:srgbClr val="0000CC"/>
              </a:solidFill>
              <a:effectLst/>
              <a:uLnTx/>
              <a:uFillTx/>
              <a:latin typeface="Tahoma" panose="020B0604030504040204" pitchFamily="34" charset="0"/>
              <a:ea typeface="宋体"/>
              <a:cs typeface="+mn-cs"/>
            </a:endParaRPr>
          </a:p>
        </p:txBody>
      </p:sp>
      <p:sp>
        <p:nvSpPr>
          <p:cNvPr id="15" name="Line 16"/>
          <p:cNvSpPr>
            <a:spLocks noChangeShapeType="1"/>
          </p:cNvSpPr>
          <p:nvPr/>
        </p:nvSpPr>
        <p:spPr bwMode="auto">
          <a:xfrm flipV="1">
            <a:off x="2286253" y="4054224"/>
            <a:ext cx="569989" cy="532086"/>
          </a:xfrm>
          <a:prstGeom prst="line">
            <a:avLst/>
          </a:prstGeom>
          <a:noFill/>
          <a:ln w="38100">
            <a:solidFill>
              <a:srgbClr val="FF0000"/>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200" b="0" i="0" u="none" strike="noStrike" kern="1200" cap="none" spc="0" normalizeH="0" baseline="0" noProof="0" smtClean="0">
              <a:ln>
                <a:noFill/>
              </a:ln>
              <a:solidFill>
                <a:srgbClr val="0000CC"/>
              </a:solidFill>
              <a:effectLst/>
              <a:uLnTx/>
              <a:uFillTx/>
              <a:latin typeface="Tahoma" panose="020B0604030504040204" pitchFamily="34" charset="0"/>
              <a:ea typeface="宋体"/>
              <a:cs typeface="+mn-cs"/>
            </a:endParaRPr>
          </a:p>
        </p:txBody>
      </p:sp>
      <p:sp>
        <p:nvSpPr>
          <p:cNvPr id="28" name="Text Box 26"/>
          <p:cNvSpPr txBox="1">
            <a:spLocks noChangeArrowheads="1"/>
          </p:cNvSpPr>
          <p:nvPr/>
        </p:nvSpPr>
        <p:spPr bwMode="auto">
          <a:xfrm>
            <a:off x="3250302" y="916332"/>
            <a:ext cx="245655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srgbClr val="0000CC"/>
                </a:solidFill>
                <a:effectLst/>
                <a:uLnTx/>
                <a:uFillTx/>
                <a:latin typeface="Tahoma" pitchFamily="34" charset="0"/>
                <a:ea typeface="宋体" pitchFamily="2" charset="-122"/>
                <a:cs typeface="+mn-cs"/>
              </a:rPr>
              <a:t>P-orbital BEC</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srgbClr val="0000CC"/>
                </a:solidFill>
                <a:effectLst/>
                <a:uLnTx/>
                <a:uFillTx/>
                <a:latin typeface="Tahoma" pitchFamily="34" charset="0"/>
                <a:ea typeface="宋体" pitchFamily="2" charset="-122"/>
                <a:cs typeface="+mn-cs"/>
              </a:rPr>
              <a:t>beyond no-node theorem </a:t>
            </a:r>
          </a:p>
        </p:txBody>
      </p:sp>
      <p:sp>
        <p:nvSpPr>
          <p:cNvPr id="29" name="Text Box 26"/>
          <p:cNvSpPr txBox="1">
            <a:spLocks noChangeArrowheads="1"/>
          </p:cNvSpPr>
          <p:nvPr/>
        </p:nvSpPr>
        <p:spPr bwMode="auto">
          <a:xfrm>
            <a:off x="577880" y="5195630"/>
            <a:ext cx="257313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srgbClr val="0000CC"/>
                </a:solidFill>
                <a:effectLst/>
                <a:uLnTx/>
                <a:uFillTx/>
                <a:latin typeface="Tahoma" panose="020B0604030504040204" pitchFamily="34" charset="0"/>
                <a:ea typeface="Tahoma" panose="020B0604030504040204" pitchFamily="34" charset="0"/>
                <a:cs typeface="Tahoma" panose="020B0604030504040204" pitchFamily="34" charset="0"/>
              </a:rPr>
              <a:t>Charge “6e” SC</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srgbClr val="0000CC"/>
                </a:solidFill>
                <a:effectLst/>
                <a:uLnTx/>
                <a:uFillTx/>
                <a:latin typeface="Tahoma" panose="020B0604030504040204" pitchFamily="34" charset="0"/>
                <a:ea typeface="Tahoma" panose="020B0604030504040204" pitchFamily="34" charset="0"/>
                <a:cs typeface="Tahoma" panose="020B0604030504040204" pitchFamily="34" charset="0"/>
              </a:rPr>
              <a:t>3-color model</a:t>
            </a:r>
          </a:p>
        </p:txBody>
      </p:sp>
      <p:sp>
        <p:nvSpPr>
          <p:cNvPr id="16" name="Line 16"/>
          <p:cNvSpPr>
            <a:spLocks noChangeShapeType="1"/>
          </p:cNvSpPr>
          <p:nvPr/>
        </p:nvSpPr>
        <p:spPr bwMode="auto">
          <a:xfrm rot="16200000" flipV="1">
            <a:off x="6109896" y="4024917"/>
            <a:ext cx="569989" cy="532086"/>
          </a:xfrm>
          <a:prstGeom prst="line">
            <a:avLst/>
          </a:prstGeom>
          <a:noFill/>
          <a:ln w="38100">
            <a:solidFill>
              <a:srgbClr val="FF0000"/>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200" b="0" i="0" u="none" strike="noStrike" kern="1200" cap="none" spc="0" normalizeH="0" baseline="0" noProof="0" smtClean="0">
              <a:ln>
                <a:noFill/>
              </a:ln>
              <a:solidFill>
                <a:srgbClr val="0000CC"/>
              </a:solidFill>
              <a:effectLst/>
              <a:uLnTx/>
              <a:uFillTx/>
              <a:latin typeface="Tahoma" panose="020B0604030504040204" pitchFamily="34" charset="0"/>
              <a:ea typeface="宋体"/>
              <a:cs typeface="+mn-cs"/>
            </a:endParaRPr>
          </a:p>
        </p:txBody>
      </p:sp>
      <p:sp>
        <p:nvSpPr>
          <p:cNvPr id="18" name="矩形 17"/>
          <p:cNvSpPr/>
          <p:nvPr/>
        </p:nvSpPr>
        <p:spPr>
          <a:xfrm>
            <a:off x="420705" y="2373171"/>
            <a:ext cx="2586786" cy="1107996"/>
          </a:xfrm>
          <a:prstGeom prst="rect">
            <a:avLst/>
          </a:prstGeom>
        </p:spPr>
        <p:txBody>
          <a:bodyPr wrap="square">
            <a:spAutoFit/>
          </a:bodyPr>
          <a:lstStyle/>
          <a:p>
            <a:r>
              <a:rPr lang="en-US" altLang="zh-CN" dirty="0" smtClean="0"/>
              <a:t>Condensations at non-zero </a:t>
            </a:r>
          </a:p>
          <a:p>
            <a:r>
              <a:rPr lang="en-US" altLang="zh-CN" dirty="0" smtClean="0"/>
              <a:t>momenta</a:t>
            </a:r>
            <a:endParaRPr lang="zh-CN" altLang="en-US" dirty="0"/>
          </a:p>
        </p:txBody>
      </p:sp>
    </p:spTree>
    <p:extLst>
      <p:ext uri="{BB962C8B-B14F-4D97-AF65-F5344CB8AC3E}">
        <p14:creationId xmlns:p14="http://schemas.microsoft.com/office/powerpoint/2010/main" val="178255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5"/>
                                        </p:tgtEl>
                                      </p:cBhvr>
                                    </p:animEffect>
                                    <p:animScale>
                                      <p:cBhvr>
                                        <p:cTn id="7" dur="250" autoRev="1" fill="hold"/>
                                        <p:tgtEl>
                                          <p:spTgt spid="2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29"/>
                                        </p:tgtEl>
                                      </p:cBhvr>
                                    </p:animEffect>
                                    <p:animScale>
                                      <p:cBhvr>
                                        <p:cTn id="10" dur="250" autoRev="1" fill="hold"/>
                                        <p:tgtEl>
                                          <p:spTgt spid="2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91569" name="Rectangle 81"/>
              <p:cNvSpPr>
                <a:spLocks noChangeArrowheads="1"/>
              </p:cNvSpPr>
              <p:nvPr/>
            </p:nvSpPr>
            <p:spPr bwMode="auto">
              <a:xfrm>
                <a:off x="99570" y="510220"/>
                <a:ext cx="8795143" cy="53975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600" b="0" u="sng" noProof="0" dirty="0" smtClean="0">
                    <a:solidFill>
                      <a:srgbClr val="000000"/>
                    </a:solidFill>
                    <a:latin typeface="Tahoma" panose="020B0604030504040204" pitchFamily="34" charset="0"/>
                  </a:rPr>
                  <a:t>Unconventional Superconductivity in </a:t>
                </a:r>
                <a14:m>
                  <m:oMath xmlns:m="http://schemas.openxmlformats.org/officeDocument/2006/math">
                    <m:r>
                      <m:rPr>
                        <m:sty m:val="p"/>
                      </m:rPr>
                      <a:rPr lang="en-US" altLang="zh-CN" sz="2600" b="0" i="0" u="sng" dirty="0">
                        <a:solidFill>
                          <a:srgbClr val="000000"/>
                        </a:solidFill>
                        <a:latin typeface="Cambria Math" panose="02040503050406030204" pitchFamily="18" charset="0"/>
                      </a:rPr>
                      <m:t>C</m:t>
                    </m:r>
                    <m:r>
                      <m:rPr>
                        <m:sty m:val="p"/>
                      </m:rPr>
                      <a:rPr lang="en-US" altLang="zh-CN" sz="2600" b="0" i="0" u="sng" dirty="0" smtClean="0">
                        <a:solidFill>
                          <a:srgbClr val="000000"/>
                        </a:solidFill>
                        <a:latin typeface="Cambria Math" panose="02040503050406030204" pitchFamily="18" charset="0"/>
                      </a:rPr>
                      <m:t>s</m:t>
                    </m:r>
                    <m:sSub>
                      <m:sSubPr>
                        <m:ctrlPr>
                          <a:rPr lang="en-US" altLang="zh-CN" sz="2600" b="0" i="1" u="sng" noProof="0" dirty="0" smtClean="0">
                            <a:solidFill>
                              <a:srgbClr val="000000"/>
                            </a:solidFill>
                            <a:latin typeface="Cambria Math" panose="02040503050406030204" pitchFamily="18" charset="0"/>
                          </a:rPr>
                        </m:ctrlPr>
                      </m:sSubPr>
                      <m:e>
                        <m:r>
                          <m:rPr>
                            <m:sty m:val="p"/>
                          </m:rPr>
                          <a:rPr lang="en-US" altLang="zh-CN" sz="2600" b="0" i="0" u="sng" noProof="0" dirty="0" smtClean="0">
                            <a:solidFill>
                              <a:srgbClr val="000000"/>
                            </a:solidFill>
                            <a:latin typeface="Cambria Math" panose="02040503050406030204" pitchFamily="18" charset="0"/>
                          </a:rPr>
                          <m:t>V</m:t>
                        </m:r>
                      </m:e>
                      <m:sub>
                        <m:r>
                          <a:rPr lang="en-US" altLang="zh-CN" sz="2600" b="0" i="0" u="sng" noProof="0" dirty="0" smtClean="0">
                            <a:solidFill>
                              <a:srgbClr val="000000"/>
                            </a:solidFill>
                            <a:latin typeface="Cambria Math" panose="02040503050406030204" pitchFamily="18" charset="0"/>
                          </a:rPr>
                          <m:t>3</m:t>
                        </m:r>
                      </m:sub>
                    </m:sSub>
                    <m:r>
                      <m:rPr>
                        <m:sty m:val="p"/>
                      </m:rPr>
                      <a:rPr lang="en-US" altLang="zh-CN" sz="2600" b="0" i="0" u="sng" noProof="0" dirty="0" smtClean="0">
                        <a:solidFill>
                          <a:srgbClr val="000000"/>
                        </a:solidFill>
                        <a:latin typeface="Cambria Math" panose="02040503050406030204" pitchFamily="18" charset="0"/>
                      </a:rPr>
                      <m:t>S</m:t>
                    </m:r>
                    <m:sSub>
                      <m:sSubPr>
                        <m:ctrlPr>
                          <a:rPr lang="en-US" altLang="zh-CN" sz="2600" b="0" i="1" u="sng" noProof="0" dirty="0" smtClean="0">
                            <a:solidFill>
                              <a:srgbClr val="000000"/>
                            </a:solidFill>
                            <a:latin typeface="Cambria Math" panose="02040503050406030204" pitchFamily="18" charset="0"/>
                          </a:rPr>
                        </m:ctrlPr>
                      </m:sSubPr>
                      <m:e>
                        <m:r>
                          <m:rPr>
                            <m:sty m:val="p"/>
                          </m:rPr>
                          <a:rPr lang="en-US" altLang="zh-CN" sz="2600" b="0" i="0" u="sng" noProof="0" dirty="0" smtClean="0">
                            <a:solidFill>
                              <a:srgbClr val="000000"/>
                            </a:solidFill>
                            <a:latin typeface="Cambria Math" panose="02040503050406030204" pitchFamily="18" charset="0"/>
                          </a:rPr>
                          <m:t>b</m:t>
                        </m:r>
                      </m:e>
                      <m:sub>
                        <m:r>
                          <a:rPr lang="en-US" altLang="zh-CN" sz="2600" b="0" i="0" u="sng" noProof="0" dirty="0" smtClean="0">
                            <a:solidFill>
                              <a:srgbClr val="000000"/>
                            </a:solidFill>
                            <a:latin typeface="Cambria Math" panose="02040503050406030204" pitchFamily="18" charset="0"/>
                          </a:rPr>
                          <m:t>5</m:t>
                        </m:r>
                      </m:sub>
                    </m:sSub>
                  </m:oMath>
                </a14:m>
                <a:endParaRPr kumimoji="0" lang="ru-RU" altLang="zh-CN" sz="2600" b="0" u="sng" strike="noStrike" kern="1200" cap="none" spc="0" normalizeH="0" baseline="0" noProof="0" dirty="0" smtClean="0">
                  <a:ln>
                    <a:noFill/>
                  </a:ln>
                  <a:solidFill>
                    <a:srgbClr val="000000"/>
                  </a:solidFill>
                  <a:effectLst/>
                  <a:uLnTx/>
                  <a:uFillTx/>
                  <a:latin typeface="Tahoma" panose="020B0604030504040204" pitchFamily="34" charset="0"/>
                </a:endParaRPr>
              </a:p>
            </p:txBody>
          </p:sp>
        </mc:Choice>
        <mc:Fallback xmlns="">
          <p:sp>
            <p:nvSpPr>
              <p:cNvPr id="191569" name="Rectangle 81"/>
              <p:cNvSpPr>
                <a:spLocks noRot="1" noChangeAspect="1" noMove="1" noResize="1" noEditPoints="1" noAdjustHandles="1" noChangeArrowheads="1" noChangeShapeType="1" noTextEdit="1"/>
              </p:cNvSpPr>
              <p:nvPr/>
            </p:nvSpPr>
            <p:spPr bwMode="auto">
              <a:xfrm>
                <a:off x="99570" y="510220"/>
                <a:ext cx="8795143" cy="539750"/>
              </a:xfrm>
              <a:prstGeom prst="rect">
                <a:avLst/>
              </a:prstGeom>
              <a:blipFill>
                <a:blip r:embed="rId3"/>
                <a:stretch>
                  <a:fillRect t="-6818" b="-2272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pic>
        <p:nvPicPr>
          <p:cNvPr id="8" name="图片 7"/>
          <p:cNvPicPr>
            <a:picLocks noChangeAspect="1"/>
          </p:cNvPicPr>
          <p:nvPr/>
        </p:nvPicPr>
        <p:blipFill rotWithShape="1">
          <a:blip r:embed="rId4"/>
          <a:srcRect l="10312" t="19512" r="6185" b="11382"/>
          <a:stretch/>
        </p:blipFill>
        <p:spPr>
          <a:xfrm>
            <a:off x="615856" y="1201510"/>
            <a:ext cx="3994549" cy="3278467"/>
          </a:xfrm>
          <a:prstGeom prst="rect">
            <a:avLst/>
          </a:prstGeom>
        </p:spPr>
      </p:pic>
      <p:sp>
        <p:nvSpPr>
          <p:cNvPr id="10" name="Rectangle 186"/>
          <p:cNvSpPr>
            <a:spLocks noChangeArrowheads="1"/>
          </p:cNvSpPr>
          <p:nvPr/>
        </p:nvSpPr>
        <p:spPr bwMode="auto">
          <a:xfrm>
            <a:off x="459067" y="4657960"/>
            <a:ext cx="48809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Char char="•"/>
              <a:tabLst/>
              <a:defRPr/>
            </a:pPr>
            <a:r>
              <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rPr>
              <a:t> CDW</a:t>
            </a:r>
            <a:r>
              <a:rPr lang="en-US" altLang="zh-CN" b="0" dirty="0">
                <a:ea typeface="宋体" panose="02010600030101010101" pitchFamily="2" charset="-122"/>
              </a:rPr>
              <a:t> </a:t>
            </a:r>
            <a:r>
              <a:rPr lang="en-US" altLang="zh-CN" b="0" dirty="0" smtClean="0">
                <a:ea typeface="宋体" panose="02010600030101010101" pitchFamily="2" charset="-122"/>
              </a:rPr>
              <a:t>2*2 supercell (normal state) </a:t>
            </a:r>
            <a:endPar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endParaRPr>
          </a:p>
        </p:txBody>
      </p:sp>
      <p:sp>
        <p:nvSpPr>
          <p:cNvPr id="11" name="Rectangle 186"/>
          <p:cNvSpPr>
            <a:spLocks noChangeArrowheads="1"/>
          </p:cNvSpPr>
          <p:nvPr/>
        </p:nvSpPr>
        <p:spPr bwMode="auto">
          <a:xfrm>
            <a:off x="459067" y="5278130"/>
            <a:ext cx="466955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Char char="•"/>
              <a:tabLst/>
              <a:defRPr/>
            </a:pPr>
            <a:r>
              <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rPr>
              <a:t> </a:t>
            </a:r>
            <a:r>
              <a:rPr lang="en-US" altLang="zh-CN" b="0" dirty="0" smtClean="0">
                <a:ea typeface="宋体" panose="02010600030101010101" pitchFamily="2" charset="-122"/>
              </a:rPr>
              <a:t>Pair density wave 4*4 supercell</a:t>
            </a:r>
            <a:endPar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2" name="Rectangle 203"/>
              <p:cNvSpPr>
                <a:spLocks noChangeArrowheads="1"/>
              </p:cNvSpPr>
              <p:nvPr/>
            </p:nvSpPr>
            <p:spPr bwMode="auto">
              <a:xfrm>
                <a:off x="481550" y="5904425"/>
                <a:ext cx="5031055" cy="51834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lvl="0" algn="l">
                  <a:defRPr/>
                </a:pPr>
                <a14:m>
                  <m:oMath xmlns:m="http://schemas.openxmlformats.org/officeDocument/2006/math">
                    <m:r>
                      <m:rPr>
                        <m:sty m:val="p"/>
                      </m:rPr>
                      <a:rPr kumimoji="0" lang="en-US" altLang="zh-CN" sz="2400" b="0" i="0"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Δ</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𝑟</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nary>
                      <m:naryPr>
                        <m: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naryPr>
                      <m:sub>
                        <m:r>
                          <m:rPr>
                            <m:brk m:alnAt="23"/>
                          </m:r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=1</m:t>
                        </m:r>
                      </m:sub>
                      <m:sup>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3</m:t>
                        </m:r>
                      </m:sup>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 </m:t>
                        </m:r>
                      </m:e>
                    </m:nary>
                    <m:sSup>
                      <m:sSup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pPr>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Pr>
                          <m:e>
                            <m:r>
                              <m:rPr>
                                <m:sty m:val="p"/>
                              </m:rPr>
                              <a:rPr kumimoji="0" lang="en-US" altLang="zh-CN" sz="2400" b="0" i="0"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Δ</m:t>
                            </m:r>
                          </m:e>
                          <m:sub>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𝑄</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𝑖</m:t>
                                </m:r>
                              </m:sub>
                            </m:sSub>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𝑒</m:t>
                        </m:r>
                      </m:e>
                      <m:sup>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𝑖</m:t>
                        </m:r>
                        <m:sSub>
                          <m:sSubPr>
                            <m:ctrlPr>
                              <a:rPr kumimoji="0" lang="en-US" altLang="zh-CN" sz="240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Pr>
                          <m:e>
                            <m: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𝑸</m:t>
                            </m:r>
                          </m:e>
                          <m:sub>
                            <m: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𝒊</m:t>
                            </m:r>
                          </m:sub>
                        </m:sSub>
                        <m: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𝒓</m:t>
                        </m:r>
                      </m:sup>
                    </m:sSup>
                  </m:oMath>
                </a14:m>
                <a:r>
                  <a:rPr kumimoji="0" lang="en-US" altLang="zh-CN" sz="2400" b="0" i="0" u="none" strike="noStrike" kern="1200" cap="none" spc="0" normalizeH="0" baseline="0" noProof="0" dirty="0" smtClean="0">
                    <a:ln>
                      <a:noFill/>
                    </a:ln>
                    <a:solidFill>
                      <a:schemeClr val="tx1"/>
                    </a:solidFill>
                    <a:effectLst/>
                    <a:uLnTx/>
                    <a:uFillTx/>
                    <a:ea typeface="宋体" panose="02010600030101010101" pitchFamily="2" charset="-122"/>
                  </a:rPr>
                  <a:t>+</a:t>
                </a:r>
                <a14:m>
                  <m:oMath xmlns:m="http://schemas.openxmlformats.org/officeDocument/2006/math">
                    <m:sSub>
                      <m:sSubPr>
                        <m:ctrlPr>
                          <a:rPr lang="en-US" altLang="zh-CN" sz="2400" b="0" i="1">
                            <a:solidFill>
                              <a:schemeClr val="tx1"/>
                            </a:solidFill>
                            <a:latin typeface="Cambria Math" panose="02040503050406030204" pitchFamily="18" charset="0"/>
                            <a:ea typeface="宋体" panose="02010600030101010101" pitchFamily="2" charset="-122"/>
                          </a:rPr>
                        </m:ctrlPr>
                      </m:sSubPr>
                      <m:e>
                        <m:r>
                          <m:rPr>
                            <m:sty m:val="p"/>
                          </m:rPr>
                          <a:rPr lang="en-US" altLang="zh-CN" sz="2400" b="0">
                            <a:solidFill>
                              <a:schemeClr val="tx1"/>
                            </a:solidFill>
                            <a:latin typeface="Cambria Math" panose="02040503050406030204" pitchFamily="18" charset="0"/>
                            <a:ea typeface="宋体" panose="02010600030101010101" pitchFamily="2" charset="-122"/>
                          </a:rPr>
                          <m:t>Δ</m:t>
                        </m:r>
                      </m:e>
                      <m:sub>
                        <m:r>
                          <a:rPr lang="en-US" altLang="zh-CN" sz="2400" b="1" i="1" smtClean="0">
                            <a:solidFill>
                              <a:schemeClr val="tx1"/>
                            </a:solidFill>
                            <a:latin typeface="Cambria Math" panose="02040503050406030204" pitchFamily="18" charset="0"/>
                            <a:ea typeface="宋体" panose="02010600030101010101" pitchFamily="2" charset="-122"/>
                          </a:rPr>
                          <m:t>−</m:t>
                        </m:r>
                        <m:sSub>
                          <m:sSubPr>
                            <m:ctrlPr>
                              <a:rPr lang="en-US" altLang="zh-CN" sz="2400" i="1">
                                <a:solidFill>
                                  <a:schemeClr val="tx1"/>
                                </a:solidFill>
                                <a:latin typeface="Cambria Math" panose="02040503050406030204" pitchFamily="18" charset="0"/>
                                <a:ea typeface="宋体" panose="02010600030101010101" pitchFamily="2" charset="-122"/>
                              </a:rPr>
                            </m:ctrlPr>
                          </m:sSubPr>
                          <m:e>
                            <m:r>
                              <a:rPr lang="en-US" altLang="zh-CN" sz="2400" i="1">
                                <a:solidFill>
                                  <a:schemeClr val="tx1"/>
                                </a:solidFill>
                                <a:latin typeface="Cambria Math" panose="02040503050406030204" pitchFamily="18" charset="0"/>
                                <a:ea typeface="宋体" panose="02010600030101010101" pitchFamily="2" charset="-122"/>
                              </a:rPr>
                              <m:t>𝑸</m:t>
                            </m:r>
                          </m:e>
                          <m:sub>
                            <m:r>
                              <a:rPr lang="en-US" altLang="zh-CN" sz="2400" i="1">
                                <a:solidFill>
                                  <a:schemeClr val="tx1"/>
                                </a:solidFill>
                                <a:latin typeface="Cambria Math" panose="02040503050406030204" pitchFamily="18" charset="0"/>
                                <a:ea typeface="宋体" panose="02010600030101010101" pitchFamily="2" charset="-122"/>
                              </a:rPr>
                              <m:t>𝒊</m:t>
                            </m:r>
                          </m:sub>
                        </m:sSub>
                      </m:sub>
                    </m:sSub>
                  </m:oMath>
                </a14:m>
                <a:r>
                  <a:rPr kumimoji="0" lang="en-US" altLang="zh-CN" sz="2400" b="0" i="0" u="none" strike="noStrike" kern="1200" cap="none" spc="0" normalizeH="0" baseline="0" noProof="0" dirty="0" smtClean="0">
                    <a:ln>
                      <a:noFill/>
                    </a:ln>
                    <a:solidFill>
                      <a:schemeClr val="tx1"/>
                    </a:solidFill>
                    <a:effectLst/>
                    <a:uLnTx/>
                    <a:uFillTx/>
                    <a:ea typeface="宋体" panose="02010600030101010101" pitchFamily="2" charset="-122"/>
                  </a:rPr>
                  <a:t> </a:t>
                </a:r>
                <a14:m>
                  <m:oMath xmlns:m="http://schemas.openxmlformats.org/officeDocument/2006/math">
                    <m:sSup>
                      <m:sSupPr>
                        <m:ctrlPr>
                          <a:rPr lang="en-US" altLang="zh-CN" sz="2400" b="0" i="1">
                            <a:solidFill>
                              <a:schemeClr val="tx1"/>
                            </a:solidFill>
                            <a:latin typeface="Cambria Math" panose="02040503050406030204" pitchFamily="18" charset="0"/>
                            <a:ea typeface="宋体" panose="02010600030101010101" pitchFamily="2" charset="-122"/>
                          </a:rPr>
                        </m:ctrlPr>
                      </m:sSupPr>
                      <m:e>
                        <m:r>
                          <a:rPr lang="en-US" altLang="zh-CN" sz="2400" b="0" i="1">
                            <a:solidFill>
                              <a:schemeClr val="tx1"/>
                            </a:solidFill>
                            <a:latin typeface="Cambria Math" panose="02040503050406030204" pitchFamily="18" charset="0"/>
                            <a:ea typeface="宋体" panose="02010600030101010101" pitchFamily="2" charset="-122"/>
                          </a:rPr>
                          <m:t>𝑒</m:t>
                        </m:r>
                      </m:e>
                      <m:sup>
                        <m:r>
                          <a:rPr lang="en-US" altLang="zh-CN" sz="2400" b="0" i="1" smtClean="0">
                            <a:solidFill>
                              <a:schemeClr val="tx1"/>
                            </a:solidFill>
                            <a:latin typeface="Cambria Math" panose="02040503050406030204" pitchFamily="18" charset="0"/>
                            <a:ea typeface="宋体" panose="02010600030101010101" pitchFamily="2" charset="-122"/>
                          </a:rPr>
                          <m:t>−</m:t>
                        </m:r>
                        <m:r>
                          <a:rPr lang="en-US" altLang="zh-CN" sz="2400" b="0" i="1">
                            <a:solidFill>
                              <a:schemeClr val="tx1"/>
                            </a:solidFill>
                            <a:latin typeface="Cambria Math" panose="02040503050406030204" pitchFamily="18" charset="0"/>
                            <a:ea typeface="宋体" panose="02010600030101010101" pitchFamily="2" charset="-122"/>
                          </a:rPr>
                          <m:t>𝑖</m:t>
                        </m:r>
                        <m:sSub>
                          <m:sSubPr>
                            <m:ctrlPr>
                              <a:rPr lang="en-US" altLang="zh-CN" sz="2400" i="1">
                                <a:solidFill>
                                  <a:schemeClr val="tx1"/>
                                </a:solidFill>
                                <a:latin typeface="Cambria Math" panose="02040503050406030204" pitchFamily="18" charset="0"/>
                                <a:ea typeface="宋体" panose="02010600030101010101" pitchFamily="2" charset="-122"/>
                              </a:rPr>
                            </m:ctrlPr>
                          </m:sSubPr>
                          <m:e>
                            <m:r>
                              <a:rPr lang="en-US" altLang="zh-CN" sz="2400" i="1">
                                <a:solidFill>
                                  <a:schemeClr val="tx1"/>
                                </a:solidFill>
                                <a:latin typeface="Cambria Math" panose="02040503050406030204" pitchFamily="18" charset="0"/>
                                <a:ea typeface="宋体" panose="02010600030101010101" pitchFamily="2" charset="-122"/>
                              </a:rPr>
                              <m:t>𝑸</m:t>
                            </m:r>
                          </m:e>
                          <m:sub>
                            <m:r>
                              <a:rPr lang="en-US" altLang="zh-CN" sz="2400" i="1">
                                <a:solidFill>
                                  <a:schemeClr val="tx1"/>
                                </a:solidFill>
                                <a:latin typeface="Cambria Math" panose="02040503050406030204" pitchFamily="18" charset="0"/>
                                <a:ea typeface="宋体" panose="02010600030101010101" pitchFamily="2" charset="-122"/>
                              </a:rPr>
                              <m:t>𝒊</m:t>
                            </m:r>
                          </m:sub>
                        </m:sSub>
                        <m:r>
                          <a:rPr lang="en-US" altLang="zh-CN" sz="2400" i="1">
                            <a:solidFill>
                              <a:schemeClr val="tx1"/>
                            </a:solidFill>
                            <a:latin typeface="Cambria Math" panose="02040503050406030204" pitchFamily="18" charset="0"/>
                            <a:ea typeface="宋体" panose="02010600030101010101" pitchFamily="2" charset="-122"/>
                          </a:rPr>
                          <m:t>⋅</m:t>
                        </m:r>
                        <m:r>
                          <a:rPr lang="en-US" altLang="zh-CN" sz="2400" i="1">
                            <a:solidFill>
                              <a:schemeClr val="tx1"/>
                            </a:solidFill>
                            <a:latin typeface="Cambria Math" panose="02040503050406030204" pitchFamily="18" charset="0"/>
                            <a:ea typeface="宋体" panose="02010600030101010101" pitchFamily="2" charset="-122"/>
                          </a:rPr>
                          <m:t>𝒓</m:t>
                        </m:r>
                      </m:sup>
                    </m:sSup>
                  </m:oMath>
                </a14:m>
                <a:endParaRPr kumimoji="0" lang="en-US" altLang="zh-CN" sz="2400" b="0" i="0" u="none" strike="noStrike" kern="1200" cap="none" spc="0" normalizeH="0" baseline="0" noProof="0" dirty="0" smtClean="0">
                  <a:ln>
                    <a:noFill/>
                  </a:ln>
                  <a:solidFill>
                    <a:schemeClr val="tx1"/>
                  </a:solidFill>
                  <a:effectLst/>
                  <a:uLnTx/>
                  <a:uFillTx/>
                  <a:ea typeface="宋体" panose="02010600030101010101" pitchFamily="2" charset="-122"/>
                </a:endParaRPr>
              </a:p>
            </p:txBody>
          </p:sp>
        </mc:Choice>
        <mc:Fallback xmlns="">
          <p:sp>
            <p:nvSpPr>
              <p:cNvPr id="12" name="Rectangle 203"/>
              <p:cNvSpPr>
                <a:spLocks noRot="1" noChangeAspect="1" noMove="1" noResize="1" noEditPoints="1" noAdjustHandles="1" noChangeArrowheads="1" noChangeShapeType="1" noTextEdit="1"/>
              </p:cNvSpPr>
              <p:nvPr/>
            </p:nvSpPr>
            <p:spPr bwMode="auto">
              <a:xfrm>
                <a:off x="481550" y="5904425"/>
                <a:ext cx="5031055" cy="518347"/>
              </a:xfrm>
              <a:prstGeom prst="rect">
                <a:avLst/>
              </a:prstGeom>
              <a:blipFill>
                <a:blip r:embed="rId5"/>
                <a:stretch>
                  <a:fillRect t="-8235" b="-1647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Rectangle 203"/>
              <p:cNvSpPr>
                <a:spLocks noChangeArrowheads="1"/>
              </p:cNvSpPr>
              <p:nvPr/>
            </p:nvSpPr>
            <p:spPr bwMode="auto">
              <a:xfrm>
                <a:off x="5478619" y="4166572"/>
                <a:ext cx="2695574" cy="79175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lvl="0" algn="l">
                  <a:defRPr/>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ea typeface="宋体" panose="02010600030101010101" pitchFamily="2" charset="-122"/>
                        </a:rPr>
                        <m:t>|</m:t>
                      </m:r>
                      <m:r>
                        <a:rPr lang="en-US" altLang="zh-CN" b="0" i="1" smtClean="0">
                          <a:solidFill>
                            <a:schemeClr val="tx1"/>
                          </a:solidFill>
                          <a:latin typeface="Cambria Math" panose="02040503050406030204" pitchFamily="18" charset="0"/>
                          <a:ea typeface="宋体" panose="02010600030101010101" pitchFamily="2" charset="-122"/>
                        </a:rPr>
                        <m:t>𝑄</m:t>
                      </m:r>
                      <m:r>
                        <a:rPr lang="en-US" altLang="zh-CN" b="0" i="1" smtClean="0">
                          <a:solidFill>
                            <a:schemeClr val="tx1"/>
                          </a:solidFill>
                          <a:latin typeface="Cambria Math" panose="02040503050406030204" pitchFamily="18" charset="0"/>
                          <a:ea typeface="宋体" panose="02010600030101010101" pitchFamily="2" charset="-122"/>
                        </a:rPr>
                        <m:t>|=</m:t>
                      </m:r>
                      <m:f>
                        <m:fPr>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fPr>
                        <m:num>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4</m:t>
                          </m:r>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𝜋</m:t>
                          </m:r>
                        </m:num>
                        <m:den>
                          <m:r>
                            <m:rPr>
                              <m:lit/>
                            </m:r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 </m:t>
                          </m:r>
                          <m:rad>
                            <m:radPr>
                              <m:degHide m:val="on"/>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radPr>
                            <m:deg/>
                            <m:e>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3</m:t>
                              </m:r>
                            </m:e>
                          </m:rad>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𝑎</m:t>
                          </m:r>
                        </m:den>
                      </m:f>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f>
                        <m:fPr>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fPr>
                        <m:num>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3</m:t>
                          </m:r>
                        </m:num>
                        <m:den>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4</m:t>
                          </m:r>
                        </m:den>
                      </m:f>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𝑏</m:t>
                      </m:r>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oMath>
                  </m:oMathPara>
                </a14:m>
                <a:endParaRPr kumimoji="0" lang="en-US" altLang="zh-CN" b="0" i="0" u="none" strike="noStrike" kern="1200" cap="none" spc="0" normalizeH="0" baseline="0" noProof="0" dirty="0" smtClean="0">
                  <a:ln>
                    <a:noFill/>
                  </a:ln>
                  <a:solidFill>
                    <a:schemeClr val="tx1"/>
                  </a:solidFill>
                  <a:effectLst/>
                  <a:uLnTx/>
                  <a:uFillTx/>
                  <a:ea typeface="宋体" panose="02010600030101010101" pitchFamily="2" charset="-122"/>
                </a:endParaRPr>
              </a:p>
            </p:txBody>
          </p:sp>
        </mc:Choice>
        <mc:Fallback xmlns="">
          <p:sp>
            <p:nvSpPr>
              <p:cNvPr id="13" name="Rectangle 203"/>
              <p:cNvSpPr>
                <a:spLocks noRot="1" noChangeAspect="1" noMove="1" noResize="1" noEditPoints="1" noAdjustHandles="1" noChangeArrowheads="1" noChangeShapeType="1" noTextEdit="1"/>
              </p:cNvSpPr>
              <p:nvPr/>
            </p:nvSpPr>
            <p:spPr bwMode="auto">
              <a:xfrm>
                <a:off x="5478619" y="4166572"/>
                <a:ext cx="2695574" cy="791755"/>
              </a:xfrm>
              <a:prstGeom prst="rect">
                <a:avLst/>
              </a:prstGeom>
              <a:blipFill>
                <a:blip r:embed="rId6"/>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14" name="组合 13">
            <a:extLst>
              <a:ext uri="{FF2B5EF4-FFF2-40B4-BE49-F238E27FC236}">
                <a16:creationId xmlns:a16="http://schemas.microsoft.com/office/drawing/2014/main" id="{6E3D2FF1-F22A-458A-8666-4736B9833E59}"/>
              </a:ext>
            </a:extLst>
          </p:cNvPr>
          <p:cNvGrpSpPr/>
          <p:nvPr/>
        </p:nvGrpSpPr>
        <p:grpSpPr>
          <a:xfrm>
            <a:off x="5340020" y="1430297"/>
            <a:ext cx="2666540" cy="2389344"/>
            <a:chOff x="5872814" y="1317826"/>
            <a:chExt cx="4330033" cy="3978215"/>
          </a:xfrm>
        </p:grpSpPr>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82A89D76-84A3-437C-8D1F-275B6113BB91}"/>
                    </a:ext>
                  </a:extLst>
                </p:cNvPr>
                <p:cNvSpPr txBox="1"/>
                <p:nvPr/>
              </p:nvSpPr>
              <p:spPr>
                <a:xfrm>
                  <a:off x="9552385" y="1317826"/>
                  <a:ext cx="31393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𝑏</m:t>
                            </m:r>
                          </m:e>
                          <m:sub>
                            <m:r>
                              <a:rPr lang="en-US" altLang="zh-CN" sz="2000" b="0" i="1" smtClean="0">
                                <a:latin typeface="Cambria Math" panose="02040503050406030204" pitchFamily="18" charset="0"/>
                              </a:rPr>
                              <m:t>1</m:t>
                            </m:r>
                          </m:sub>
                        </m:sSub>
                      </m:oMath>
                    </m:oMathPara>
                  </a14:m>
                  <a:endParaRPr lang="zh-CN" altLang="en-US" sz="2000" dirty="0"/>
                </a:p>
              </p:txBody>
            </p:sp>
          </mc:Choice>
          <mc:Fallback xmlns="">
            <p:sp>
              <p:nvSpPr>
                <p:cNvPr id="13" name="文本框 12">
                  <a:extLst>
                    <a:ext uri="{FF2B5EF4-FFF2-40B4-BE49-F238E27FC236}">
                      <a16:creationId xmlns:a16="http://schemas.microsoft.com/office/drawing/2014/main" id="{82A89D76-84A3-437C-8D1F-275B6113BB91}"/>
                    </a:ext>
                  </a:extLst>
                </p:cNvPr>
                <p:cNvSpPr txBox="1">
                  <a:spLocks noRot="1" noChangeAspect="1" noMove="1" noResize="1" noEditPoints="1" noAdjustHandles="1" noChangeArrowheads="1" noChangeShapeType="1" noTextEdit="1"/>
                </p:cNvSpPr>
                <p:nvPr/>
              </p:nvSpPr>
              <p:spPr>
                <a:xfrm>
                  <a:off x="9552385" y="1317826"/>
                  <a:ext cx="313932" cy="307777"/>
                </a:xfrm>
                <a:prstGeom prst="rect">
                  <a:avLst/>
                </a:prstGeom>
                <a:blipFill>
                  <a:blip r:embed="rId9"/>
                  <a:stretch>
                    <a:fillRect l="-39474" r="-28947" b="-5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C0457A07-A357-4D53-904B-58524177FE6E}"/>
                    </a:ext>
                  </a:extLst>
                </p:cNvPr>
                <p:cNvSpPr txBox="1"/>
                <p:nvPr/>
              </p:nvSpPr>
              <p:spPr>
                <a:xfrm>
                  <a:off x="7548213" y="4976480"/>
                  <a:ext cx="31989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𝑏</m:t>
                            </m:r>
                          </m:e>
                          <m:sub>
                            <m:r>
                              <a:rPr lang="en-US" altLang="zh-CN" sz="2000" b="0" i="1" smtClean="0">
                                <a:latin typeface="Cambria Math" panose="02040503050406030204" pitchFamily="18" charset="0"/>
                              </a:rPr>
                              <m:t>2</m:t>
                            </m:r>
                          </m:sub>
                        </m:sSub>
                      </m:oMath>
                    </m:oMathPara>
                  </a14:m>
                  <a:endParaRPr lang="zh-CN" altLang="en-US" sz="2000" dirty="0"/>
                </a:p>
              </p:txBody>
            </p:sp>
          </mc:Choice>
          <mc:Fallback xmlns="">
            <p:sp>
              <p:nvSpPr>
                <p:cNvPr id="16" name="文本框 15">
                  <a:extLst>
                    <a:ext uri="{FF2B5EF4-FFF2-40B4-BE49-F238E27FC236}">
                      <a16:creationId xmlns:a16="http://schemas.microsoft.com/office/drawing/2014/main" id="{C0457A07-A357-4D53-904B-58524177FE6E}"/>
                    </a:ext>
                  </a:extLst>
                </p:cNvPr>
                <p:cNvSpPr txBox="1">
                  <a:spLocks noRot="1" noChangeAspect="1" noMove="1" noResize="1" noEditPoints="1" noAdjustHandles="1" noChangeArrowheads="1" noChangeShapeType="1" noTextEdit="1"/>
                </p:cNvSpPr>
                <p:nvPr/>
              </p:nvSpPr>
              <p:spPr>
                <a:xfrm>
                  <a:off x="7548213" y="4976480"/>
                  <a:ext cx="319896" cy="307777"/>
                </a:xfrm>
                <a:prstGeom prst="rect">
                  <a:avLst/>
                </a:prstGeom>
                <a:blipFill>
                  <a:blip r:embed="rId10"/>
                  <a:stretch>
                    <a:fillRect l="-75758" r="-24242" b="-967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62212AF9-E49A-4E4C-AC8F-F289E0AAC4CB}"/>
                    </a:ext>
                  </a:extLst>
                </p:cNvPr>
                <p:cNvSpPr txBox="1"/>
                <p:nvPr/>
              </p:nvSpPr>
              <p:spPr>
                <a:xfrm>
                  <a:off x="5872814" y="2038838"/>
                  <a:ext cx="31989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𝑏</m:t>
                            </m:r>
                          </m:e>
                          <m:sub>
                            <m:r>
                              <a:rPr lang="en-US" altLang="zh-CN" sz="2000" b="0" i="1" smtClean="0">
                                <a:latin typeface="Cambria Math" panose="02040503050406030204" pitchFamily="18" charset="0"/>
                              </a:rPr>
                              <m:t>3</m:t>
                            </m:r>
                          </m:sub>
                        </m:sSub>
                      </m:oMath>
                    </m:oMathPara>
                  </a14:m>
                  <a:endParaRPr lang="zh-CN" altLang="en-US" sz="2000" dirty="0"/>
                </a:p>
              </p:txBody>
            </p:sp>
          </mc:Choice>
          <mc:Fallback xmlns="">
            <p:sp>
              <p:nvSpPr>
                <p:cNvPr id="15" name="文本框 14">
                  <a:extLst>
                    <a:ext uri="{FF2B5EF4-FFF2-40B4-BE49-F238E27FC236}">
                      <a16:creationId xmlns:a16="http://schemas.microsoft.com/office/drawing/2014/main" id="{62212AF9-E49A-4E4C-AC8F-F289E0AAC4CB}"/>
                    </a:ext>
                  </a:extLst>
                </p:cNvPr>
                <p:cNvSpPr txBox="1">
                  <a:spLocks noRot="1" noChangeAspect="1" noMove="1" noResize="1" noEditPoints="1" noAdjustHandles="1" noChangeArrowheads="1" noChangeShapeType="1" noTextEdit="1"/>
                </p:cNvSpPr>
                <p:nvPr/>
              </p:nvSpPr>
              <p:spPr>
                <a:xfrm>
                  <a:off x="5872814" y="2038838"/>
                  <a:ext cx="319896" cy="307777"/>
                </a:xfrm>
                <a:prstGeom prst="rect">
                  <a:avLst/>
                </a:prstGeom>
                <a:blipFill>
                  <a:blip r:embed="rId11"/>
                  <a:stretch>
                    <a:fillRect l="-38462" r="-28205" b="-56757"/>
                  </a:stretch>
                </a:blipFill>
              </p:spPr>
              <p:txBody>
                <a:bodyPr/>
                <a:lstStyle/>
                <a:p>
                  <a:r>
                    <a:rPr lang="zh-CN" altLang="en-US">
                      <a:noFill/>
                    </a:rPr>
                    <a:t> </a:t>
                  </a:r>
                </a:p>
              </p:txBody>
            </p:sp>
          </mc:Fallback>
        </mc:AlternateContent>
        <p:grpSp>
          <p:nvGrpSpPr>
            <p:cNvPr id="18" name="组合 17">
              <a:extLst>
                <a:ext uri="{FF2B5EF4-FFF2-40B4-BE49-F238E27FC236}">
                  <a16:creationId xmlns:a16="http://schemas.microsoft.com/office/drawing/2014/main" id="{9DAE8186-AD06-47A4-B90B-11F0CC57D53B}"/>
                </a:ext>
              </a:extLst>
            </p:cNvPr>
            <p:cNvGrpSpPr/>
            <p:nvPr/>
          </p:nvGrpSpPr>
          <p:grpSpPr>
            <a:xfrm>
              <a:off x="7045216" y="1751401"/>
              <a:ext cx="1984659" cy="2468949"/>
              <a:chOff x="8511492" y="1599383"/>
              <a:chExt cx="1447801" cy="1801089"/>
            </a:xfrm>
          </p:grpSpPr>
          <p:cxnSp>
            <p:nvCxnSpPr>
              <p:cNvPr id="32" name="直接连接符 31">
                <a:extLst>
                  <a:ext uri="{FF2B5EF4-FFF2-40B4-BE49-F238E27FC236}">
                    <a16:creationId xmlns:a16="http://schemas.microsoft.com/office/drawing/2014/main" id="{2D643EDC-3FD2-4930-95DD-167EB809D6C8}"/>
                  </a:ext>
                </a:extLst>
              </p:cNvPr>
              <p:cNvCxnSpPr>
                <a:cxnSpLocks/>
              </p:cNvCxnSpPr>
              <p:nvPr/>
            </p:nvCxnSpPr>
            <p:spPr>
              <a:xfrm>
                <a:off x="8752792" y="3335816"/>
                <a:ext cx="9652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D7044F7D-D975-4EAD-90EB-016999C48926}"/>
                  </a:ext>
                </a:extLst>
              </p:cNvPr>
              <p:cNvCxnSpPr>
                <a:cxnSpLocks/>
              </p:cNvCxnSpPr>
              <p:nvPr/>
            </p:nvCxnSpPr>
            <p:spPr>
              <a:xfrm rot="3600000">
                <a:off x="8028892" y="2917871"/>
                <a:ext cx="9652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DC2569FA-0E28-4BDB-87EF-93EB79CF57A2}"/>
                  </a:ext>
                </a:extLst>
              </p:cNvPr>
              <p:cNvCxnSpPr>
                <a:cxnSpLocks/>
              </p:cNvCxnSpPr>
              <p:nvPr/>
            </p:nvCxnSpPr>
            <p:spPr>
              <a:xfrm rot="7200000">
                <a:off x="8028892" y="2081983"/>
                <a:ext cx="9652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9B182CE3-EBF7-41B5-88C6-DFCB24E83429}"/>
                  </a:ext>
                </a:extLst>
              </p:cNvPr>
              <p:cNvCxnSpPr>
                <a:cxnSpLocks/>
              </p:cNvCxnSpPr>
              <p:nvPr/>
            </p:nvCxnSpPr>
            <p:spPr>
              <a:xfrm rot="10800000">
                <a:off x="8752792" y="1664039"/>
                <a:ext cx="9652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B8346871-C832-48F6-9A64-9835221CD12A}"/>
                  </a:ext>
                </a:extLst>
              </p:cNvPr>
              <p:cNvCxnSpPr>
                <a:cxnSpLocks/>
              </p:cNvCxnSpPr>
              <p:nvPr/>
            </p:nvCxnSpPr>
            <p:spPr>
              <a:xfrm rot="14400000">
                <a:off x="9476692" y="2081983"/>
                <a:ext cx="9652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C01C7B1B-E19B-4403-B31D-FCB0FC3F940C}"/>
                  </a:ext>
                </a:extLst>
              </p:cNvPr>
              <p:cNvCxnSpPr>
                <a:cxnSpLocks/>
              </p:cNvCxnSpPr>
              <p:nvPr/>
            </p:nvCxnSpPr>
            <p:spPr>
              <a:xfrm rot="18000000">
                <a:off x="9476693" y="2917872"/>
                <a:ext cx="9652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9" name="直接连接符 18">
              <a:extLst>
                <a:ext uri="{FF2B5EF4-FFF2-40B4-BE49-F238E27FC236}">
                  <a16:creationId xmlns:a16="http://schemas.microsoft.com/office/drawing/2014/main" id="{1B7BD186-5904-44DD-A494-9E917777D2CE}"/>
                </a:ext>
              </a:extLst>
            </p:cNvPr>
            <p:cNvCxnSpPr>
              <a:cxnSpLocks/>
            </p:cNvCxnSpPr>
            <p:nvPr/>
          </p:nvCxnSpPr>
          <p:spPr>
            <a:xfrm>
              <a:off x="6080009" y="1840032"/>
              <a:ext cx="2936409" cy="1695336"/>
            </a:xfrm>
            <a:prstGeom prst="line">
              <a:avLst/>
            </a:prstGeom>
            <a:ln w="19050">
              <a:solidFill>
                <a:schemeClr val="tx1"/>
              </a:solidFill>
              <a:prstDash val="dash"/>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6815DD98-329E-4ADA-A6DD-C03A805A4225}"/>
                </a:ext>
              </a:extLst>
            </p:cNvPr>
            <p:cNvCxnSpPr>
              <a:cxnSpLocks/>
            </p:cNvCxnSpPr>
            <p:nvPr/>
          </p:nvCxnSpPr>
          <p:spPr>
            <a:xfrm flipH="1">
              <a:off x="7024921" y="1831553"/>
              <a:ext cx="3047858" cy="1759683"/>
            </a:xfrm>
            <a:prstGeom prst="line">
              <a:avLst/>
            </a:prstGeom>
            <a:ln w="19050">
              <a:solidFill>
                <a:schemeClr val="tx1"/>
              </a:solidFill>
              <a:prstDash val="dash"/>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E85DA46D-D877-4565-A576-8A8A50BAF361}"/>
                </a:ext>
              </a:extLst>
            </p:cNvPr>
            <p:cNvCxnSpPr>
              <a:cxnSpLocks/>
            </p:cNvCxnSpPr>
            <p:nvPr/>
          </p:nvCxnSpPr>
          <p:spPr>
            <a:xfrm flipV="1">
              <a:off x="8064671" y="1840033"/>
              <a:ext cx="0" cy="3456008"/>
            </a:xfrm>
            <a:prstGeom prst="line">
              <a:avLst/>
            </a:prstGeom>
            <a:ln w="19050">
              <a:solidFill>
                <a:schemeClr val="tx1"/>
              </a:solidFill>
              <a:prstDash val="dash"/>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8294C47D-1397-4473-B8F6-477909C4A7CB}"/>
                </a:ext>
              </a:extLst>
            </p:cNvPr>
            <p:cNvCxnSpPr>
              <a:cxnSpLocks/>
            </p:cNvCxnSpPr>
            <p:nvPr/>
          </p:nvCxnSpPr>
          <p:spPr>
            <a:xfrm flipV="1">
              <a:off x="10064339" y="1850625"/>
              <a:ext cx="0" cy="2291689"/>
            </a:xfrm>
            <a:prstGeom prst="line">
              <a:avLst/>
            </a:prstGeom>
            <a:ln w="19050">
              <a:solidFill>
                <a:schemeClr val="tx1"/>
              </a:solidFill>
              <a:prstDash val="dash"/>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0B6FEA5D-F11F-41BB-B959-3EE6CE051353}"/>
                </a:ext>
              </a:extLst>
            </p:cNvPr>
            <p:cNvCxnSpPr>
              <a:cxnSpLocks/>
            </p:cNvCxnSpPr>
            <p:nvPr/>
          </p:nvCxnSpPr>
          <p:spPr>
            <a:xfrm rot="14400000" flipV="1">
              <a:off x="9057003" y="3558835"/>
              <a:ext cx="0" cy="2291689"/>
            </a:xfrm>
            <a:prstGeom prst="line">
              <a:avLst/>
            </a:prstGeom>
            <a:ln w="19050">
              <a:solidFill>
                <a:schemeClr val="tx1"/>
              </a:solidFill>
              <a:prstDash val="dash"/>
              <a:headEnd type="non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A7CAAB6D-9167-4066-9ED5-6FE1890B58AD}"/>
                    </a:ext>
                  </a:extLst>
                </p:cNvPr>
                <p:cNvSpPr txBox="1"/>
                <p:nvPr/>
              </p:nvSpPr>
              <p:spPr>
                <a:xfrm>
                  <a:off x="8487472" y="1381578"/>
                  <a:ext cx="20839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b="0" i="0" smtClean="0">
                            <a:solidFill>
                              <a:schemeClr val="accent1">
                                <a:lumMod val="50000"/>
                              </a:schemeClr>
                            </a:solidFill>
                            <a:latin typeface="Cambria Math" panose="02040503050406030204" pitchFamily="18" charset="0"/>
                          </a:rPr>
                          <m:t>K</m:t>
                        </m:r>
                      </m:oMath>
                    </m:oMathPara>
                  </a14:m>
                  <a:endParaRPr lang="zh-CN" altLang="en-US" dirty="0">
                    <a:solidFill>
                      <a:schemeClr val="accent1">
                        <a:lumMod val="50000"/>
                      </a:schemeClr>
                    </a:solidFill>
                  </a:endParaRPr>
                </a:p>
              </p:txBody>
            </p:sp>
          </mc:Choice>
          <mc:Fallback xmlns="">
            <p:sp>
              <p:nvSpPr>
                <p:cNvPr id="24" name="文本框 23">
                  <a:extLst>
                    <a:ext uri="{FF2B5EF4-FFF2-40B4-BE49-F238E27FC236}">
                      <a16:creationId xmlns:a16="http://schemas.microsoft.com/office/drawing/2014/main" id="{A7CAAB6D-9167-4066-9ED5-6FE1890B58AD}"/>
                    </a:ext>
                  </a:extLst>
                </p:cNvPr>
                <p:cNvSpPr txBox="1">
                  <a:spLocks noRot="1" noChangeAspect="1" noMove="1" noResize="1" noEditPoints="1" noAdjustHandles="1" noChangeArrowheads="1" noChangeShapeType="1" noTextEdit="1"/>
                </p:cNvSpPr>
                <p:nvPr/>
              </p:nvSpPr>
              <p:spPr>
                <a:xfrm>
                  <a:off x="8487472" y="1381578"/>
                  <a:ext cx="208390" cy="276999"/>
                </a:xfrm>
                <a:prstGeom prst="rect">
                  <a:avLst/>
                </a:prstGeom>
                <a:blipFill>
                  <a:blip r:embed="rId12"/>
                  <a:stretch>
                    <a:fillRect l="-123810" r="-66667" b="-1259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B6F651CB-A1CF-4B9F-9C2F-6697790B717D}"/>
                    </a:ext>
                  </a:extLst>
                </p:cNvPr>
                <p:cNvSpPr txBox="1"/>
                <p:nvPr/>
              </p:nvSpPr>
              <p:spPr>
                <a:xfrm>
                  <a:off x="7710970" y="3105298"/>
                  <a:ext cx="4826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l-GR" altLang="zh-CN" sz="1800" b="0" i="1" smtClean="0">
                            <a:solidFill>
                              <a:schemeClr val="accent1">
                                <a:lumMod val="50000"/>
                              </a:schemeClr>
                            </a:solidFill>
                            <a:latin typeface="Cambria Math" panose="02040503050406030204" pitchFamily="18" charset="0"/>
                            <a:ea typeface="Cambria Math" panose="02040503050406030204" pitchFamily="18" charset="0"/>
                          </a:rPr>
                          <m:t>Γ</m:t>
                        </m:r>
                      </m:oMath>
                    </m:oMathPara>
                  </a14:m>
                  <a:endParaRPr lang="zh-CN" altLang="en-US" dirty="0">
                    <a:solidFill>
                      <a:schemeClr val="accent1">
                        <a:lumMod val="50000"/>
                      </a:schemeClr>
                    </a:solidFill>
                  </a:endParaRPr>
                </a:p>
              </p:txBody>
            </p:sp>
          </mc:Choice>
          <mc:Fallback xmlns="">
            <p:sp>
              <p:nvSpPr>
                <p:cNvPr id="29" name="文本框 28">
                  <a:extLst>
                    <a:ext uri="{FF2B5EF4-FFF2-40B4-BE49-F238E27FC236}">
                      <a16:creationId xmlns:a16="http://schemas.microsoft.com/office/drawing/2014/main" id="{B6F651CB-A1CF-4B9F-9C2F-6697790B717D}"/>
                    </a:ext>
                  </a:extLst>
                </p:cNvPr>
                <p:cNvSpPr txBox="1">
                  <a:spLocks noRot="1" noChangeAspect="1" noMove="1" noResize="1" noEditPoints="1" noAdjustHandles="1" noChangeArrowheads="1" noChangeShapeType="1" noTextEdit="1"/>
                </p:cNvSpPr>
                <p:nvPr/>
              </p:nvSpPr>
              <p:spPr>
                <a:xfrm>
                  <a:off x="7710970" y="3105298"/>
                  <a:ext cx="482600" cy="369332"/>
                </a:xfrm>
                <a:prstGeom prst="rect">
                  <a:avLst/>
                </a:prstGeom>
                <a:blipFill>
                  <a:blip r:embed="rId13"/>
                  <a:stretch>
                    <a:fillRect b="-24444"/>
                  </a:stretch>
                </a:blipFill>
              </p:spPr>
              <p:txBody>
                <a:bodyPr/>
                <a:lstStyle/>
                <a:p>
                  <a:r>
                    <a:rPr lang="zh-CN" altLang="en-US">
                      <a:noFill/>
                    </a:rPr>
                    <a:t> </a:t>
                  </a:r>
                </a:p>
              </p:txBody>
            </p:sp>
          </mc:Fallback>
        </mc:AlternateContent>
        <p:cxnSp>
          <p:nvCxnSpPr>
            <p:cNvPr id="26" name="直接连接符 25">
              <a:extLst>
                <a:ext uri="{FF2B5EF4-FFF2-40B4-BE49-F238E27FC236}">
                  <a16:creationId xmlns:a16="http://schemas.microsoft.com/office/drawing/2014/main" id="{5A68D737-EF14-48B3-9647-F82F9B6C34A4}"/>
                </a:ext>
              </a:extLst>
            </p:cNvPr>
            <p:cNvCxnSpPr>
              <a:cxnSpLocks/>
            </p:cNvCxnSpPr>
            <p:nvPr/>
          </p:nvCxnSpPr>
          <p:spPr>
            <a:xfrm>
              <a:off x="6579550" y="2133300"/>
              <a:ext cx="1476814" cy="852639"/>
            </a:xfrm>
            <a:prstGeom prst="line">
              <a:avLst/>
            </a:prstGeom>
            <a:ln w="25400">
              <a:solidFill>
                <a:srgbClr val="C00000"/>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3375CCB9-0C0E-464D-8364-48495A22AF07}"/>
                </a:ext>
              </a:extLst>
            </p:cNvPr>
            <p:cNvCxnSpPr>
              <a:cxnSpLocks/>
            </p:cNvCxnSpPr>
            <p:nvPr/>
          </p:nvCxnSpPr>
          <p:spPr>
            <a:xfrm flipV="1">
              <a:off x="8064803" y="2133337"/>
              <a:ext cx="1487581" cy="858855"/>
            </a:xfrm>
            <a:prstGeom prst="line">
              <a:avLst/>
            </a:prstGeom>
            <a:ln w="25400">
              <a:solidFill>
                <a:srgbClr val="C00000"/>
              </a:solidFill>
              <a:prstDash val="solid"/>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4D867344-B90B-478F-8743-8935E2392AC3}"/>
                </a:ext>
              </a:extLst>
            </p:cNvPr>
            <p:cNvCxnSpPr>
              <a:cxnSpLocks/>
            </p:cNvCxnSpPr>
            <p:nvPr/>
          </p:nvCxnSpPr>
          <p:spPr>
            <a:xfrm>
              <a:off x="8064802" y="2996469"/>
              <a:ext cx="0" cy="1685562"/>
            </a:xfrm>
            <a:prstGeom prst="line">
              <a:avLst/>
            </a:prstGeom>
            <a:ln w="25400">
              <a:solidFill>
                <a:srgbClr val="C00000"/>
              </a:solidFill>
              <a:prstDash val="solid"/>
              <a:headEnd type="none" w="lg" len="lg"/>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42D21344-F9D1-4E75-A9A2-8C79EF81E63E}"/>
                    </a:ext>
                  </a:extLst>
                </p:cNvPr>
                <p:cNvSpPr txBox="1"/>
                <p:nvPr/>
              </p:nvSpPr>
              <p:spPr>
                <a:xfrm>
                  <a:off x="9273557" y="2346616"/>
                  <a:ext cx="695814" cy="4880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C00000"/>
                                </a:solidFill>
                                <a:latin typeface="Cambria Math" panose="02040503050406030204" pitchFamily="18" charset="0"/>
                              </a:rPr>
                            </m:ctrlPr>
                          </m:sSubPr>
                          <m:e>
                            <m:r>
                              <a:rPr lang="en-US" altLang="zh-CN" b="0" i="1" smtClean="0">
                                <a:solidFill>
                                  <a:srgbClr val="C00000"/>
                                </a:solidFill>
                                <a:latin typeface="Cambria Math" panose="02040503050406030204" pitchFamily="18" charset="0"/>
                              </a:rPr>
                              <m:t>𝑄</m:t>
                            </m:r>
                          </m:e>
                          <m:sub>
                            <m:r>
                              <a:rPr lang="en-US" altLang="zh-CN" b="0" i="1" smtClean="0">
                                <a:solidFill>
                                  <a:srgbClr val="C00000"/>
                                </a:solidFill>
                                <a:latin typeface="Cambria Math" panose="02040503050406030204" pitchFamily="18" charset="0"/>
                              </a:rPr>
                              <m:t>1</m:t>
                            </m:r>
                          </m:sub>
                        </m:sSub>
                      </m:oMath>
                    </m:oMathPara>
                  </a14:m>
                  <a:endParaRPr lang="zh-CN" altLang="en-US" dirty="0">
                    <a:solidFill>
                      <a:srgbClr val="C00000"/>
                    </a:solidFill>
                  </a:endParaRPr>
                </a:p>
              </p:txBody>
            </p:sp>
          </mc:Choice>
          <mc:Fallback xmlns="">
            <p:sp>
              <p:nvSpPr>
                <p:cNvPr id="29" name="文本框 28">
                  <a:extLst>
                    <a:ext uri="{FF2B5EF4-FFF2-40B4-BE49-F238E27FC236}">
                      <a16:creationId xmlns:a16="http://schemas.microsoft.com/office/drawing/2014/main" id="{42D21344-F9D1-4E75-A9A2-8C79EF81E63E}"/>
                    </a:ext>
                  </a:extLst>
                </p:cNvPr>
                <p:cNvSpPr txBox="1">
                  <a:spLocks noRot="1" noChangeAspect="1" noMove="1" noResize="1" noEditPoints="1" noAdjustHandles="1" noChangeArrowheads="1" noChangeShapeType="1" noTextEdit="1"/>
                </p:cNvSpPr>
                <p:nvPr/>
              </p:nvSpPr>
              <p:spPr>
                <a:xfrm>
                  <a:off x="9273557" y="2346616"/>
                  <a:ext cx="695814" cy="488094"/>
                </a:xfrm>
                <a:prstGeom prst="rect">
                  <a:avLst/>
                </a:prstGeom>
                <a:blipFill>
                  <a:blip r:embed="rId14"/>
                  <a:stretch>
                    <a:fillRect l="-24286" b="-562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40D1F595-EDD6-4625-B2C9-9EDEDD4B8359}"/>
                    </a:ext>
                  </a:extLst>
                </p:cNvPr>
                <p:cNvSpPr txBox="1"/>
                <p:nvPr/>
              </p:nvSpPr>
              <p:spPr>
                <a:xfrm>
                  <a:off x="7190246" y="4315956"/>
                  <a:ext cx="3180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C00000"/>
                                </a:solidFill>
                                <a:latin typeface="Cambria Math" panose="02040503050406030204" pitchFamily="18" charset="0"/>
                              </a:rPr>
                            </m:ctrlPr>
                          </m:sSubPr>
                          <m:e>
                            <m:r>
                              <a:rPr lang="en-US" altLang="zh-CN" b="0" i="1" smtClean="0">
                                <a:solidFill>
                                  <a:srgbClr val="C00000"/>
                                </a:solidFill>
                                <a:latin typeface="Cambria Math" panose="02040503050406030204" pitchFamily="18" charset="0"/>
                              </a:rPr>
                              <m:t>𝑄</m:t>
                            </m:r>
                          </m:e>
                          <m:sub>
                            <m:r>
                              <a:rPr lang="en-US" altLang="zh-CN" b="0" i="1" smtClean="0">
                                <a:solidFill>
                                  <a:srgbClr val="C00000"/>
                                </a:solidFill>
                                <a:latin typeface="Cambria Math" panose="02040503050406030204" pitchFamily="18" charset="0"/>
                              </a:rPr>
                              <m:t>2</m:t>
                            </m:r>
                          </m:sub>
                        </m:sSub>
                      </m:oMath>
                    </m:oMathPara>
                  </a14:m>
                  <a:endParaRPr lang="zh-CN" altLang="en-US" dirty="0">
                    <a:solidFill>
                      <a:srgbClr val="C00000"/>
                    </a:solidFill>
                  </a:endParaRPr>
                </a:p>
              </p:txBody>
            </p:sp>
          </mc:Choice>
          <mc:Fallback xmlns="">
            <p:sp>
              <p:nvSpPr>
                <p:cNvPr id="30" name="文本框 29">
                  <a:extLst>
                    <a:ext uri="{FF2B5EF4-FFF2-40B4-BE49-F238E27FC236}">
                      <a16:creationId xmlns:a16="http://schemas.microsoft.com/office/drawing/2014/main" id="{40D1F595-EDD6-4625-B2C9-9EDEDD4B8359}"/>
                    </a:ext>
                  </a:extLst>
                </p:cNvPr>
                <p:cNvSpPr txBox="1">
                  <a:spLocks noRot="1" noChangeAspect="1" noMove="1" noResize="1" noEditPoints="1" noAdjustHandles="1" noChangeArrowheads="1" noChangeShapeType="1" noTextEdit="1"/>
                </p:cNvSpPr>
                <p:nvPr/>
              </p:nvSpPr>
              <p:spPr>
                <a:xfrm>
                  <a:off x="7190246" y="4315956"/>
                  <a:ext cx="318035" cy="276999"/>
                </a:xfrm>
                <a:prstGeom prst="rect">
                  <a:avLst/>
                </a:prstGeom>
                <a:blipFill>
                  <a:blip r:embed="rId15"/>
                  <a:stretch>
                    <a:fillRect l="-112500" r="-43750" b="-17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C8B13D29-EDF2-4C2C-83F7-04469C123AC7}"/>
                    </a:ext>
                  </a:extLst>
                </p:cNvPr>
                <p:cNvSpPr txBox="1"/>
                <p:nvPr/>
              </p:nvSpPr>
              <p:spPr>
                <a:xfrm>
                  <a:off x="6538805" y="2307121"/>
                  <a:ext cx="3180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C00000"/>
                                </a:solidFill>
                                <a:latin typeface="Cambria Math" panose="02040503050406030204" pitchFamily="18" charset="0"/>
                              </a:rPr>
                            </m:ctrlPr>
                          </m:sSubPr>
                          <m:e>
                            <m:r>
                              <a:rPr lang="en-US" altLang="zh-CN" b="0" i="1" smtClean="0">
                                <a:solidFill>
                                  <a:srgbClr val="C00000"/>
                                </a:solidFill>
                                <a:latin typeface="Cambria Math" panose="02040503050406030204" pitchFamily="18" charset="0"/>
                              </a:rPr>
                              <m:t>𝑄</m:t>
                            </m:r>
                          </m:e>
                          <m:sub>
                            <m:r>
                              <a:rPr lang="en-US" altLang="zh-CN" b="0" i="1" smtClean="0">
                                <a:solidFill>
                                  <a:srgbClr val="C00000"/>
                                </a:solidFill>
                                <a:latin typeface="Cambria Math" panose="02040503050406030204" pitchFamily="18" charset="0"/>
                              </a:rPr>
                              <m:t>3</m:t>
                            </m:r>
                          </m:sub>
                        </m:sSub>
                      </m:oMath>
                    </m:oMathPara>
                  </a14:m>
                  <a:endParaRPr lang="zh-CN" altLang="en-US" dirty="0">
                    <a:solidFill>
                      <a:srgbClr val="C00000"/>
                    </a:solidFill>
                  </a:endParaRPr>
                </a:p>
              </p:txBody>
            </p:sp>
          </mc:Choice>
          <mc:Fallback xmlns="">
            <p:sp>
              <p:nvSpPr>
                <p:cNvPr id="35" name="文本框 34">
                  <a:extLst>
                    <a:ext uri="{FF2B5EF4-FFF2-40B4-BE49-F238E27FC236}">
                      <a16:creationId xmlns:a16="http://schemas.microsoft.com/office/drawing/2014/main" id="{C8B13D29-EDF2-4C2C-83F7-04469C123AC7}"/>
                    </a:ext>
                  </a:extLst>
                </p:cNvPr>
                <p:cNvSpPr txBox="1">
                  <a:spLocks noRot="1" noChangeAspect="1" noMove="1" noResize="1" noEditPoints="1" noAdjustHandles="1" noChangeArrowheads="1" noChangeShapeType="1" noTextEdit="1"/>
                </p:cNvSpPr>
                <p:nvPr/>
              </p:nvSpPr>
              <p:spPr>
                <a:xfrm>
                  <a:off x="6538805" y="2307121"/>
                  <a:ext cx="318036" cy="276999"/>
                </a:xfrm>
                <a:prstGeom prst="rect">
                  <a:avLst/>
                </a:prstGeom>
                <a:blipFill>
                  <a:blip r:embed="rId16"/>
                  <a:stretch>
                    <a:fillRect l="-44737" r="-31579" b="-78788"/>
                  </a:stretch>
                </a:blipFill>
              </p:spPr>
              <p:txBody>
                <a:bodyPr/>
                <a:lstStyle/>
                <a:p>
                  <a:r>
                    <a:rPr lang="zh-CN" altLang="en-US">
                      <a:noFill/>
                    </a:rPr>
                    <a:t> </a:t>
                  </a:r>
                </a:p>
              </p:txBody>
            </p:sp>
          </mc:Fallback>
        </mc:AlternateContent>
      </p:grpSp>
      <p:sp>
        <p:nvSpPr>
          <p:cNvPr id="39" name="文本框 38">
            <a:extLst>
              <a:ext uri="{FF2B5EF4-FFF2-40B4-BE49-F238E27FC236}">
                <a16:creationId xmlns:a16="http://schemas.microsoft.com/office/drawing/2014/main" id="{FC5225E2-5486-4559-9F6C-71ACE5AA8126}"/>
              </a:ext>
            </a:extLst>
          </p:cNvPr>
          <p:cNvSpPr txBox="1"/>
          <p:nvPr/>
        </p:nvSpPr>
        <p:spPr>
          <a:xfrm>
            <a:off x="5554096" y="5115952"/>
            <a:ext cx="3187695" cy="1169551"/>
          </a:xfrm>
          <a:prstGeom prst="rect">
            <a:avLst/>
          </a:prstGeom>
          <a:noFill/>
        </p:spPr>
        <p:txBody>
          <a:bodyPr wrap="square" rtlCol="0">
            <a:spAutoFit/>
          </a:bodyPr>
          <a:lstStyle/>
          <a:p>
            <a:pPr algn="l"/>
            <a:r>
              <a:rPr lang="en-US" altLang="zh-CN" sz="1400" b="0" dirty="0" smtClean="0">
                <a:solidFill>
                  <a:schemeClr val="tx1"/>
                </a:solidFill>
              </a:rPr>
              <a:t>Z. Q. Wang et al, arxiv:2110.06266.</a:t>
            </a:r>
          </a:p>
          <a:p>
            <a:pPr algn="l"/>
            <a:r>
              <a:rPr lang="en-US" altLang="zh-CN" sz="1400" b="0" dirty="0" smtClean="0">
                <a:solidFill>
                  <a:schemeClr val="tx1"/>
                </a:solidFill>
              </a:rPr>
              <a:t>X. Hu, arxiv:2205.08732</a:t>
            </a:r>
          </a:p>
          <a:p>
            <a:pPr algn="l"/>
            <a:r>
              <a:rPr lang="en-US" altLang="zh-CN" sz="1400" b="0" dirty="0" smtClean="0">
                <a:solidFill>
                  <a:schemeClr val="tx1"/>
                </a:solidFill>
              </a:rPr>
              <a:t>H Yao and Y. Zhou, PRL 129, 167001 (2022).</a:t>
            </a:r>
          </a:p>
          <a:p>
            <a:pPr algn="l"/>
            <a:r>
              <a:rPr lang="en-US" altLang="zh-CN" sz="1400" b="0" dirty="0" smtClean="0">
                <a:solidFill>
                  <a:schemeClr val="tx1"/>
                </a:solidFill>
              </a:rPr>
              <a:t>Y. Yu arxiv:2210.00023.   </a:t>
            </a:r>
            <a:endParaRPr lang="zh-CN" altLang="en-US" sz="1400" b="0" dirty="0">
              <a:solidFill>
                <a:schemeClr val="tx1"/>
              </a:solidFill>
            </a:endParaRPr>
          </a:p>
        </p:txBody>
      </p:sp>
    </p:spTree>
    <p:extLst>
      <p:ext uri="{BB962C8B-B14F-4D97-AF65-F5344CB8AC3E}">
        <p14:creationId xmlns:p14="http://schemas.microsoft.com/office/powerpoint/2010/main" val="34622670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1" name="文本框 110">
                <a:extLst>
                  <a:ext uri="{FF2B5EF4-FFF2-40B4-BE49-F238E27FC236}">
                    <a16:creationId xmlns:a16="http://schemas.microsoft.com/office/drawing/2014/main" id="{C35C4150-368A-471D-99B6-587A66202A45}"/>
                  </a:ext>
                </a:extLst>
              </p:cNvPr>
              <p:cNvSpPr txBox="1"/>
              <p:nvPr/>
            </p:nvSpPr>
            <p:spPr>
              <a:xfrm>
                <a:off x="331507" y="1041638"/>
                <a:ext cx="3638400" cy="430887"/>
              </a:xfrm>
              <a:prstGeom prst="rect">
                <a:avLst/>
              </a:prstGeom>
              <a:noFill/>
            </p:spPr>
            <p:txBody>
              <a:bodyPr wrap="square" rtlCol="0">
                <a:spAutoFit/>
              </a:bodyPr>
              <a:lstStyle/>
              <a:p>
                <a:pPr marL="257175" indent="-257175" algn="l">
                  <a:buFont typeface="Arial" panose="020B0604020202020204" pitchFamily="34" charset="0"/>
                  <a:buChar char="•"/>
                </a:pPr>
                <a:r>
                  <a:rPr lang="en-US" altLang="zh-CN" b="0" dirty="0" smtClean="0"/>
                  <a:t>Phase lock: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5</m:t>
                        </m:r>
                      </m:sub>
                    </m:sSub>
                    <m:r>
                      <a:rPr lang="en-US" altLang="zh-CN" b="0" i="1" smtClean="0">
                        <a:latin typeface="Cambria Math" panose="02040503050406030204" pitchFamily="18" charset="0"/>
                      </a:rPr>
                      <m:t>&gt;0</m:t>
                    </m:r>
                  </m:oMath>
                </a14:m>
                <a:r>
                  <a:rPr lang="en-US" altLang="zh-CN" b="0" dirty="0" smtClean="0"/>
                  <a:t> </a:t>
                </a:r>
                <a:endParaRPr lang="zh-CN" altLang="en-US" b="0" dirty="0"/>
              </a:p>
            </p:txBody>
          </p:sp>
        </mc:Choice>
        <mc:Fallback xmlns="">
          <p:sp>
            <p:nvSpPr>
              <p:cNvPr id="111" name="文本框 110">
                <a:extLst>
                  <a:ext uri="{FF2B5EF4-FFF2-40B4-BE49-F238E27FC236}">
                    <a16:creationId xmlns:a16="http://schemas.microsoft.com/office/drawing/2014/main" id="{C35C4150-368A-471D-99B6-587A66202A45}"/>
                  </a:ext>
                </a:extLst>
              </p:cNvPr>
              <p:cNvSpPr txBox="1">
                <a:spLocks noRot="1" noChangeAspect="1" noMove="1" noResize="1" noEditPoints="1" noAdjustHandles="1" noChangeArrowheads="1" noChangeShapeType="1" noTextEdit="1"/>
              </p:cNvSpPr>
              <p:nvPr/>
            </p:nvSpPr>
            <p:spPr>
              <a:xfrm>
                <a:off x="331507" y="1041638"/>
                <a:ext cx="3638400" cy="430887"/>
              </a:xfrm>
              <a:prstGeom prst="rect">
                <a:avLst/>
              </a:prstGeom>
              <a:blipFill>
                <a:blip r:embed="rId3"/>
                <a:stretch>
                  <a:fillRect l="-1843" t="-9859" b="-26761"/>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C214C0B8-811D-40B0-80F5-2504185EED2D}"/>
              </a:ext>
            </a:extLst>
          </p:cNvPr>
          <p:cNvPicPr>
            <a:picLocks noChangeAspect="1"/>
          </p:cNvPicPr>
          <p:nvPr/>
        </p:nvPicPr>
        <p:blipFill>
          <a:blip r:embed="rId4"/>
          <a:stretch>
            <a:fillRect/>
          </a:stretch>
        </p:blipFill>
        <p:spPr>
          <a:xfrm>
            <a:off x="539421" y="2724787"/>
            <a:ext cx="4286603" cy="524672"/>
          </a:xfrm>
          <a:prstGeom prst="rect">
            <a:avLst/>
          </a:prstGeom>
        </p:spPr>
      </p:pic>
      <p:sp>
        <p:nvSpPr>
          <p:cNvPr id="68" name="Rectangle 81"/>
          <p:cNvSpPr>
            <a:spLocks noChangeArrowheads="1"/>
          </p:cNvSpPr>
          <p:nvPr/>
        </p:nvSpPr>
        <p:spPr bwMode="auto">
          <a:xfrm>
            <a:off x="352503" y="363354"/>
            <a:ext cx="8027043"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600" b="0" i="0" u="sng"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cs typeface="+mn-cs"/>
              </a:rPr>
              <a:t>Vortex-anti vortex lattice</a:t>
            </a:r>
            <a:r>
              <a:rPr kumimoji="0" lang="en-US" altLang="zh-CN" sz="2600" b="0" i="0" u="sng" strike="noStrike" kern="1200" cap="none" spc="0" normalizeH="0" noProof="0" dirty="0" smtClean="0">
                <a:ln>
                  <a:noFill/>
                </a:ln>
                <a:solidFill>
                  <a:srgbClr val="000000"/>
                </a:solidFill>
                <a:effectLst/>
                <a:uLnTx/>
                <a:uFillTx/>
                <a:latin typeface="Tahoma" panose="020B0604030504040204" pitchFamily="34" charset="0"/>
                <a:ea typeface="宋体" panose="02010600030101010101" pitchFamily="2" charset="-122"/>
                <a:cs typeface="+mn-cs"/>
              </a:rPr>
              <a:t> </a:t>
            </a:r>
            <a:endParaRPr kumimoji="0" lang="ru-RU" altLang="zh-CN" sz="2600" b="0" i="0" u="sng"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69" name="Rectangle 203"/>
              <p:cNvSpPr>
                <a:spLocks noChangeArrowheads="1"/>
              </p:cNvSpPr>
              <p:nvPr/>
            </p:nvSpPr>
            <p:spPr bwMode="auto">
              <a:xfrm>
                <a:off x="607931" y="1584248"/>
                <a:ext cx="4348119" cy="9437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lvl="0" algn="l">
                  <a:defRPr/>
                </a:pPr>
                <a14:m>
                  <m:oMathPara xmlns:m="http://schemas.openxmlformats.org/officeDocument/2006/math">
                    <m:oMathParaPr>
                      <m:jc m:val="left"/>
                    </m:oMathParaPr>
                    <m:oMath xmlns:m="http://schemas.openxmlformats.org/officeDocument/2006/math">
                      <m:sSub>
                        <m:sSubPr>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Pr>
                        <m:e>
                          <m:eqArr>
                            <m:eqArrPr>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eqArrPr>
                            <m:e>
                              <m:sSub>
                                <m:sSubPr>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Pr>
                                <m:e>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𝛽</m:t>
                                  </m:r>
                                </m:e>
                                <m:sub>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5</m:t>
                                  </m:r>
                                </m:sub>
                              </m:sSub>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sSub>
                                <m:sSubPr>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Pr>
                                <m:e>
                                  <m:r>
                                    <m:rPr>
                                      <m:sty m:val="p"/>
                                    </m:rPr>
                                    <a:rPr kumimoji="0" lang="en-US" altLang="zh-CN" b="0" i="0"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Δ</m:t>
                                  </m:r>
                                </m:e>
                                <m:sub>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𝑄</m:t>
                                  </m:r>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1</m:t>
                                  </m:r>
                                </m:sub>
                              </m:sSub>
                              <m:sSub>
                                <m:sSubPr>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Pr>
                                <m:e>
                                  <m:r>
                                    <m:rPr>
                                      <m:sty m:val="p"/>
                                    </m:rPr>
                                    <a:rPr kumimoji="0" lang="en-US" altLang="zh-CN" b="0" i="0"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Δ</m:t>
                                  </m:r>
                                </m:e>
                                <m:sub>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sSub>
                                    <m:sSubPr>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Pr>
                                    <m:e>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𝑄</m:t>
                                      </m:r>
                                    </m:e>
                                    <m:sub>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1</m:t>
                                      </m:r>
                                    </m:sub>
                                  </m:sSub>
                                </m:sub>
                              </m:sSub>
                              <m:sSup>
                                <m:sSupPr>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pPr>
                                <m:e>
                                  <m:d>
                                    <m:dPr>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dPr>
                                    <m:e>
                                      <m:sSub>
                                        <m:sSubPr>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Pr>
                                        <m:e>
                                          <m:r>
                                            <m:rPr>
                                              <m:sty m:val="p"/>
                                            </m:rPr>
                                            <a:rPr kumimoji="0" lang="en-US" altLang="zh-CN" b="0" i="0"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Δ</m:t>
                                          </m:r>
                                        </m:e>
                                        <m:sub>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𝑄</m:t>
                                          </m:r>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2</m:t>
                                          </m:r>
                                        </m:sub>
                                      </m:sSub>
                                      <m:sSub>
                                        <m:sSubPr>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Pr>
                                        <m:e>
                                          <m:r>
                                            <m:rPr>
                                              <m:sty m:val="p"/>
                                            </m:rPr>
                                            <a:rPr kumimoji="0" lang="en-US" altLang="zh-CN" b="0" i="0"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Δ</m:t>
                                          </m:r>
                                        </m:e>
                                        <m:sub>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𝑄</m:t>
                                          </m:r>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2</m:t>
                                          </m:r>
                                        </m:sub>
                                      </m:sSub>
                                    </m:e>
                                  </m:d>
                                </m:e>
                                <m:sup>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sup>
                              </m:sSup>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𝑝𝑒𝑟𝑚𝑢</m:t>
                              </m:r>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e>
                            <m:e>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sSub>
                                <m:sSubPr>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Pr>
                                <m:e>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𝛽</m:t>
                                  </m:r>
                                </m:e>
                                <m:sub>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5</m:t>
                                  </m:r>
                                </m:sub>
                              </m:sSub>
                              <m:sSup>
                                <m:sSupPr>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pPr>
                                <m:e>
                                  <m:d>
                                    <m:dPr>
                                      <m:begChr m:val="|"/>
                                      <m:endChr m:val="|"/>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dPr>
                                    <m:e>
                                      <m:r>
                                        <m:rPr>
                                          <m:sty m:val="p"/>
                                        </m:rPr>
                                        <a:rPr kumimoji="0" lang="en-US" altLang="zh-CN" b="0" i="0"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Δ</m:t>
                                      </m:r>
                                    </m:e>
                                  </m:d>
                                </m:e>
                                <m:sup>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4</m:t>
                                  </m:r>
                                </m:sup>
                              </m:sSup>
                              <m:func>
                                <m:funcPr>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funcPr>
                                <m:fName>
                                  <m:r>
                                    <m:rPr>
                                      <m:sty m:val="p"/>
                                    </m:rPr>
                                    <a:rPr kumimoji="0" lang="en-US" altLang="zh-CN" b="0" i="0"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cos</m:t>
                                  </m:r>
                                </m:fName>
                                <m:e>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2</m:t>
                                  </m:r>
                                  <m:d>
                                    <m:dPr>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dPr>
                                    <m:e>
                                      <m:sSub>
                                        <m:sSubPr>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Pr>
                                        <m:e>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𝜃</m:t>
                                          </m:r>
                                        </m:e>
                                        <m:sub>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1</m:t>
                                          </m:r>
                                        </m:sub>
                                      </m:sSub>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sSub>
                                        <m:sSubPr>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Pr>
                                        <m:e>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𝜃</m:t>
                                          </m:r>
                                        </m:e>
                                        <m:sub>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2</m:t>
                                          </m:r>
                                        </m:sub>
                                      </m:sSub>
                                    </m:e>
                                  </m:d>
                                </m:e>
                              </m:func>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e>
                          </m:eqArr>
                        </m:e>
                        <m:sub>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 </m:t>
                          </m:r>
                        </m:sub>
                      </m:sSub>
                    </m:oMath>
                  </m:oMathPara>
                </a14:m>
                <a:endParaRPr kumimoji="0" lang="en-US" altLang="zh-CN" b="0" i="0" u="none" strike="noStrike" kern="1200" cap="none" spc="0" normalizeH="0" baseline="0" noProof="0" dirty="0" smtClean="0">
                  <a:ln>
                    <a:noFill/>
                  </a:ln>
                  <a:solidFill>
                    <a:schemeClr val="tx1"/>
                  </a:solidFill>
                  <a:effectLst/>
                  <a:uLnTx/>
                  <a:uFillTx/>
                  <a:ea typeface="宋体" panose="02010600030101010101" pitchFamily="2" charset="-122"/>
                </a:endParaRPr>
              </a:p>
            </p:txBody>
          </p:sp>
        </mc:Choice>
        <mc:Fallback xmlns="">
          <p:sp>
            <p:nvSpPr>
              <p:cNvPr id="69" name="Rectangle 203"/>
              <p:cNvSpPr>
                <a:spLocks noRot="1" noChangeAspect="1" noMove="1" noResize="1" noEditPoints="1" noAdjustHandles="1" noChangeArrowheads="1" noChangeShapeType="1" noTextEdit="1"/>
              </p:cNvSpPr>
              <p:nvPr/>
            </p:nvSpPr>
            <p:spPr bwMode="auto">
              <a:xfrm>
                <a:off x="607931" y="1584248"/>
                <a:ext cx="4348119" cy="943720"/>
              </a:xfrm>
              <a:prstGeom prst="rect">
                <a:avLst/>
              </a:prstGeom>
              <a:blipFill>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文本框 69">
                <a:extLst>
                  <a:ext uri="{FF2B5EF4-FFF2-40B4-BE49-F238E27FC236}">
                    <a16:creationId xmlns:a16="http://schemas.microsoft.com/office/drawing/2014/main" id="{471EE981-40FB-4ECC-91E4-53D0F43EAB6C}"/>
                  </a:ext>
                </a:extLst>
              </p:cNvPr>
              <p:cNvSpPr txBox="1"/>
              <p:nvPr/>
            </p:nvSpPr>
            <p:spPr>
              <a:xfrm>
                <a:off x="808310" y="4926795"/>
                <a:ext cx="4741353" cy="400110"/>
              </a:xfrm>
              <a:prstGeom prst="rect">
                <a:avLst/>
              </a:prstGeom>
              <a:noFill/>
            </p:spPr>
            <p:txBody>
              <a:bodyPr wrap="square" rtlCol="0">
                <a:spAutoFit/>
              </a:bodyPr>
              <a:lstStyle/>
              <a:p>
                <a:pPr algn="l"/>
                <a:r>
                  <a:rPr lang="en-US" altLang="zh-CN" sz="2000" b="0" dirty="0" smtClean="0">
                    <a:solidFill>
                      <a:schemeClr val="tx1"/>
                    </a:solidFill>
                  </a:rPr>
                  <a:t>time </a:t>
                </a:r>
                <a:r>
                  <a:rPr lang="en-US" altLang="zh-CN" sz="2000" b="0" dirty="0">
                    <a:solidFill>
                      <a:schemeClr val="tx1"/>
                    </a:solidFill>
                  </a:rPr>
                  <a:t>reversal symmetry: </a:t>
                </a:r>
                <a14:m>
                  <m:oMath xmlns:m="http://schemas.openxmlformats.org/officeDocument/2006/math">
                    <m:sSub>
                      <m:sSubPr>
                        <m:ctrlPr>
                          <a:rPr lang="en-US" altLang="zh-CN" sz="2000" b="0" i="1">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 </m:t>
                        </m:r>
                        <m:r>
                          <a:rPr lang="en-US" altLang="zh-CN" sz="2000" b="0" i="1">
                            <a:solidFill>
                              <a:schemeClr val="tx1"/>
                            </a:solidFill>
                            <a:latin typeface="Cambria Math" panose="02040503050406030204" pitchFamily="18" charset="0"/>
                            <a:ea typeface="Cambria Math" panose="02040503050406030204" pitchFamily="18" charset="0"/>
                          </a:rPr>
                          <m:t>𝜂</m:t>
                        </m:r>
                      </m:e>
                      <m:sub>
                        <m:r>
                          <a:rPr lang="en-US" altLang="zh-CN" sz="2000" b="0" i="1">
                            <a:solidFill>
                              <a:schemeClr val="tx1"/>
                            </a:solidFill>
                            <a:latin typeface="Cambria Math" panose="02040503050406030204" pitchFamily="18" charset="0"/>
                          </a:rPr>
                          <m:t>2</m:t>
                        </m:r>
                      </m:sub>
                    </m:sSub>
                    <m:r>
                      <a:rPr lang="en-US" altLang="zh-CN" sz="2000" b="0" i="1">
                        <a:solidFill>
                          <a:schemeClr val="tx1"/>
                        </a:solidFill>
                        <a:latin typeface="Cambria Math" panose="02040503050406030204" pitchFamily="18" charset="0"/>
                      </a:rPr>
                      <m:t>=</m:t>
                    </m:r>
                    <m:r>
                      <a:rPr lang="en-US" altLang="zh-CN" sz="2000" b="0" i="1">
                        <a:solidFill>
                          <a:schemeClr val="tx1"/>
                        </a:solidFill>
                        <a:latin typeface="Cambria Math" panose="02040503050406030204" pitchFamily="18" charset="0"/>
                        <a:ea typeface="Cambria Math" panose="02040503050406030204" pitchFamily="18" charset="0"/>
                      </a:rPr>
                      <m:t>±1</m:t>
                    </m:r>
                  </m:oMath>
                </a14:m>
                <a:r>
                  <a:rPr lang="en-US" altLang="zh-CN" sz="2000" b="0" dirty="0">
                    <a:solidFill>
                      <a:schemeClr val="tx1"/>
                    </a:solidFill>
                  </a:rPr>
                  <a:t> </a:t>
                </a:r>
                <a:endParaRPr lang="zh-CN" altLang="en-US" sz="2000" b="0" dirty="0">
                  <a:solidFill>
                    <a:schemeClr val="tx1"/>
                  </a:solidFill>
                </a:endParaRPr>
              </a:p>
            </p:txBody>
          </p:sp>
        </mc:Choice>
        <mc:Fallback xmlns="">
          <p:sp>
            <p:nvSpPr>
              <p:cNvPr id="70" name="文本框 69">
                <a:extLst>
                  <a:ext uri="{FF2B5EF4-FFF2-40B4-BE49-F238E27FC236}">
                    <a16:creationId xmlns:a16="http://schemas.microsoft.com/office/drawing/2014/main" id="{471EE981-40FB-4ECC-91E4-53D0F43EAB6C}"/>
                  </a:ext>
                </a:extLst>
              </p:cNvPr>
              <p:cNvSpPr txBox="1">
                <a:spLocks noRot="1" noChangeAspect="1" noMove="1" noResize="1" noEditPoints="1" noAdjustHandles="1" noChangeArrowheads="1" noChangeShapeType="1" noTextEdit="1"/>
              </p:cNvSpPr>
              <p:nvPr/>
            </p:nvSpPr>
            <p:spPr>
              <a:xfrm>
                <a:off x="808310" y="4926795"/>
                <a:ext cx="4741353" cy="400110"/>
              </a:xfrm>
              <a:prstGeom prst="rect">
                <a:avLst/>
              </a:prstGeom>
              <a:blipFill>
                <a:blip r:embed="rId6"/>
                <a:stretch>
                  <a:fillRect l="-1416" t="-7576"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文本框 71">
                <a:extLst>
                  <a:ext uri="{FF2B5EF4-FFF2-40B4-BE49-F238E27FC236}">
                    <a16:creationId xmlns:a16="http://schemas.microsoft.com/office/drawing/2014/main" id="{FCF0586A-EFDC-4605-9D98-014F881BFD6E}"/>
                  </a:ext>
                </a:extLst>
              </p:cNvPr>
              <p:cNvSpPr txBox="1"/>
              <p:nvPr/>
            </p:nvSpPr>
            <p:spPr>
              <a:xfrm>
                <a:off x="769905" y="5518031"/>
                <a:ext cx="3698075" cy="445699"/>
              </a:xfrm>
              <a:prstGeom prst="rect">
                <a:avLst/>
              </a:prstGeom>
              <a:noFill/>
            </p:spPr>
            <p:txBody>
              <a:bodyPr wrap="square" rtlCol="0">
                <a:spAutoFit/>
              </a:bodyPr>
              <a:lstStyle/>
              <a:p>
                <a:pPr algn="l"/>
                <a14:m>
                  <m:oMath xmlns:m="http://schemas.openxmlformats.org/officeDocument/2006/math">
                    <m:r>
                      <a:rPr lang="zh-CN" altLang="el-GR" b="0" i="1" smtClean="0">
                        <a:solidFill>
                          <a:schemeClr val="tx1"/>
                        </a:solidFill>
                        <a:latin typeface="Cambria Math" panose="02040503050406030204" pitchFamily="18" charset="0"/>
                        <a:ea typeface="Cambria Math" panose="02040503050406030204" pitchFamily="18" charset="0"/>
                      </a:rPr>
                      <m:t>𝜋</m:t>
                    </m:r>
                  </m:oMath>
                </a14:m>
                <a:r>
                  <a:rPr lang="en-US" altLang="zh-CN" b="0" dirty="0">
                    <a:solidFill>
                      <a:schemeClr val="tx1"/>
                    </a:solidFill>
                  </a:rPr>
                  <a:t>-phase </a:t>
                </a:r>
                <a:r>
                  <a:rPr lang="en-US" altLang="zh-CN" b="0" dirty="0" smtClean="0">
                    <a:solidFill>
                      <a:schemeClr val="tx1"/>
                    </a:solidFill>
                  </a:rPr>
                  <a:t>shift: </a:t>
                </a:r>
                <a14:m>
                  <m:oMath xmlns:m="http://schemas.openxmlformats.org/officeDocument/2006/math">
                    <m:sSub>
                      <m:sSubPr>
                        <m:ctrlPr>
                          <a:rPr lang="en-US" altLang="zh-CN" b="0" i="1">
                            <a:solidFill>
                              <a:schemeClr val="tx1"/>
                            </a:solidFill>
                            <a:latin typeface="Cambria Math" panose="02040503050406030204" pitchFamily="18" charset="0"/>
                          </a:rPr>
                        </m:ctrlPr>
                      </m:sSubPr>
                      <m:e>
                        <m:r>
                          <a:rPr lang="en-US" altLang="zh-CN" b="0" i="1">
                            <a:solidFill>
                              <a:schemeClr val="tx1"/>
                            </a:solidFill>
                            <a:latin typeface="Cambria Math" panose="02040503050406030204" pitchFamily="18" charset="0"/>
                            <a:ea typeface="Cambria Math" panose="02040503050406030204" pitchFamily="18" charset="0"/>
                          </a:rPr>
                          <m:t>𝜂</m:t>
                        </m:r>
                      </m:e>
                      <m:sub>
                        <m:r>
                          <a:rPr lang="en-US" altLang="zh-CN" b="0" i="1">
                            <a:solidFill>
                              <a:schemeClr val="tx1"/>
                            </a:solidFill>
                            <a:latin typeface="Cambria Math" panose="02040503050406030204" pitchFamily="18" charset="0"/>
                            <a:ea typeface="Cambria Math" panose="02040503050406030204" pitchFamily="18" charset="0"/>
                          </a:rPr>
                          <m:t>1,3</m:t>
                        </m:r>
                      </m:sub>
                    </m:sSub>
                    <m:r>
                      <a:rPr lang="en-US" altLang="zh-CN" b="0" i="1">
                        <a:solidFill>
                          <a:schemeClr val="tx1"/>
                        </a:solidFill>
                        <a:latin typeface="Cambria Math" panose="02040503050406030204" pitchFamily="18" charset="0"/>
                      </a:rPr>
                      <m:t>=</m:t>
                    </m:r>
                    <m:r>
                      <a:rPr lang="en-US" altLang="zh-CN" b="0" i="1">
                        <a:solidFill>
                          <a:schemeClr val="tx1"/>
                        </a:solidFill>
                        <a:latin typeface="Cambria Math" panose="02040503050406030204" pitchFamily="18" charset="0"/>
                        <a:ea typeface="Cambria Math" panose="02040503050406030204" pitchFamily="18" charset="0"/>
                      </a:rPr>
                      <m:t>±1</m:t>
                    </m:r>
                  </m:oMath>
                </a14:m>
                <a:r>
                  <a:rPr lang="en-US" altLang="zh-CN" b="0" dirty="0">
                    <a:solidFill>
                      <a:schemeClr val="tx1"/>
                    </a:solidFill>
                  </a:rPr>
                  <a:t> </a:t>
                </a:r>
                <a:r>
                  <a:rPr lang="en-US" altLang="zh-CN" b="0" dirty="0" smtClean="0">
                    <a:solidFill>
                      <a:schemeClr val="tx1"/>
                    </a:solidFill>
                  </a:rPr>
                  <a:t> </a:t>
                </a:r>
                <a:endParaRPr lang="zh-CN" altLang="en-US" b="0" dirty="0">
                  <a:solidFill>
                    <a:schemeClr val="tx1"/>
                  </a:solidFill>
                </a:endParaRPr>
              </a:p>
            </p:txBody>
          </p:sp>
        </mc:Choice>
        <mc:Fallback xmlns="">
          <p:sp>
            <p:nvSpPr>
              <p:cNvPr id="72" name="文本框 71">
                <a:extLst>
                  <a:ext uri="{FF2B5EF4-FFF2-40B4-BE49-F238E27FC236}">
                    <a16:creationId xmlns:a16="http://schemas.microsoft.com/office/drawing/2014/main" id="{FCF0586A-EFDC-4605-9D98-014F881BFD6E}"/>
                  </a:ext>
                </a:extLst>
              </p:cNvPr>
              <p:cNvSpPr txBox="1">
                <a:spLocks noRot="1" noChangeAspect="1" noMove="1" noResize="1" noEditPoints="1" noAdjustHandles="1" noChangeArrowheads="1" noChangeShapeType="1" noTextEdit="1"/>
              </p:cNvSpPr>
              <p:nvPr/>
            </p:nvSpPr>
            <p:spPr>
              <a:xfrm>
                <a:off x="769905" y="5518031"/>
                <a:ext cx="3698075" cy="445699"/>
              </a:xfrm>
              <a:prstGeom prst="rect">
                <a:avLst/>
              </a:prstGeom>
              <a:blipFill>
                <a:blip r:embed="rId7"/>
                <a:stretch>
                  <a:fillRect t="-10959" b="-23288"/>
                </a:stretch>
              </a:blipFill>
            </p:spPr>
            <p:txBody>
              <a:bodyPr/>
              <a:lstStyle/>
              <a:p>
                <a:r>
                  <a:rPr lang="zh-CN" altLang="en-US">
                    <a:noFill/>
                  </a:rPr>
                  <a:t> </a:t>
                </a:r>
              </a:p>
            </p:txBody>
          </p:sp>
        </mc:Fallback>
      </mc:AlternateContent>
      <p:sp>
        <p:nvSpPr>
          <p:cNvPr id="76" name="文本框 75">
            <a:extLst>
              <a:ext uri="{FF2B5EF4-FFF2-40B4-BE49-F238E27FC236}">
                <a16:creationId xmlns:a16="http://schemas.microsoft.com/office/drawing/2014/main" id="{FC5225E2-5486-4559-9F6C-71ACE5AA8126}"/>
              </a:ext>
            </a:extLst>
          </p:cNvPr>
          <p:cNvSpPr txBox="1"/>
          <p:nvPr/>
        </p:nvSpPr>
        <p:spPr>
          <a:xfrm>
            <a:off x="744262" y="6080817"/>
            <a:ext cx="5931633" cy="410884"/>
          </a:xfrm>
          <a:prstGeom prst="rect">
            <a:avLst/>
          </a:prstGeom>
          <a:noFill/>
        </p:spPr>
        <p:txBody>
          <a:bodyPr wrap="square" rtlCol="0">
            <a:spAutoFit/>
          </a:bodyPr>
          <a:lstStyle/>
          <a:p>
            <a:pPr algn="l"/>
            <a:r>
              <a:rPr lang="en-US" altLang="zh-CN" sz="2000" b="0" dirty="0" smtClean="0">
                <a:solidFill>
                  <a:schemeClr val="tx1"/>
                </a:solidFill>
              </a:rPr>
              <a:t>Half-period shift with respect to 4*4 PDW pattern</a:t>
            </a:r>
            <a:endParaRPr lang="zh-CN" altLang="en-US" sz="2000" b="0" dirty="0">
              <a:solidFill>
                <a:schemeClr val="tx1"/>
              </a:solidFill>
            </a:endParaRPr>
          </a:p>
        </p:txBody>
      </p:sp>
      <p:grpSp>
        <p:nvGrpSpPr>
          <p:cNvPr id="2" name="组合 1"/>
          <p:cNvGrpSpPr/>
          <p:nvPr/>
        </p:nvGrpSpPr>
        <p:grpSpPr>
          <a:xfrm>
            <a:off x="5123664" y="1316725"/>
            <a:ext cx="3623538" cy="3341147"/>
            <a:chOff x="5123664" y="1316725"/>
            <a:chExt cx="3623538" cy="3341147"/>
          </a:xfrm>
        </p:grpSpPr>
        <p:pic>
          <p:nvPicPr>
            <p:cNvPr id="78" name="图片 77">
              <a:extLst>
                <a:ext uri="{FF2B5EF4-FFF2-40B4-BE49-F238E27FC236}">
                  <a16:creationId xmlns:a16="http://schemas.microsoft.com/office/drawing/2014/main" id="{69CAD2F5-7015-0298-B521-7FB3D25E72D4}"/>
                </a:ext>
              </a:extLst>
            </p:cNvPr>
            <p:cNvPicPr>
              <a:picLocks noChangeAspect="1"/>
            </p:cNvPicPr>
            <p:nvPr/>
          </p:nvPicPr>
          <p:blipFill>
            <a:blip r:embed="rId8"/>
            <a:stretch>
              <a:fillRect/>
            </a:stretch>
          </p:blipFill>
          <p:spPr>
            <a:xfrm>
              <a:off x="5123664" y="1572541"/>
              <a:ext cx="722676" cy="3028390"/>
            </a:xfrm>
            <a:prstGeom prst="rect">
              <a:avLst/>
            </a:prstGeom>
          </p:spPr>
        </p:pic>
        <p:pic>
          <p:nvPicPr>
            <p:cNvPr id="79" name="图片 78">
              <a:extLst>
                <a:ext uri="{FF2B5EF4-FFF2-40B4-BE49-F238E27FC236}">
                  <a16:creationId xmlns:a16="http://schemas.microsoft.com/office/drawing/2014/main" id="{FCACD99E-73C7-44A9-819D-842A9DCAE84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24150" y="1316725"/>
              <a:ext cx="3004621" cy="3147731"/>
            </a:xfrm>
            <a:prstGeom prst="rect">
              <a:avLst/>
            </a:prstGeom>
          </p:spPr>
        </p:pic>
        <p:grpSp>
          <p:nvGrpSpPr>
            <p:cNvPr id="83" name="组合 82">
              <a:extLst>
                <a:ext uri="{FF2B5EF4-FFF2-40B4-BE49-F238E27FC236}">
                  <a16:creationId xmlns:a16="http://schemas.microsoft.com/office/drawing/2014/main" id="{D32687D2-53A1-4D8B-BFAA-FC83FE0C60F1}"/>
                </a:ext>
              </a:extLst>
            </p:cNvPr>
            <p:cNvGrpSpPr/>
            <p:nvPr/>
          </p:nvGrpSpPr>
          <p:grpSpPr>
            <a:xfrm>
              <a:off x="6110731" y="1587288"/>
              <a:ext cx="2636471" cy="3070584"/>
              <a:chOff x="2372760" y="382726"/>
              <a:chExt cx="5197870" cy="5778504"/>
            </a:xfrm>
          </p:grpSpPr>
          <p:cxnSp>
            <p:nvCxnSpPr>
              <p:cNvPr id="84" name="直接连接符 83">
                <a:extLst>
                  <a:ext uri="{FF2B5EF4-FFF2-40B4-BE49-F238E27FC236}">
                    <a16:creationId xmlns:a16="http://schemas.microsoft.com/office/drawing/2014/main" id="{1F827161-6FB7-437D-89BF-434100919413}"/>
                  </a:ext>
                </a:extLst>
              </p:cNvPr>
              <p:cNvCxnSpPr>
                <a:cxnSpLocks/>
              </p:cNvCxnSpPr>
              <p:nvPr/>
            </p:nvCxnSpPr>
            <p:spPr>
              <a:xfrm rot="16200000">
                <a:off x="2998303" y="3271980"/>
                <a:ext cx="144462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id="{2F276936-4C35-460B-B22B-02CCAC6E51C0}"/>
                  </a:ext>
                </a:extLst>
              </p:cNvPr>
              <p:cNvCxnSpPr>
                <a:cxnSpLocks/>
              </p:cNvCxnSpPr>
              <p:nvPr/>
            </p:nvCxnSpPr>
            <p:spPr>
              <a:xfrm rot="1800000">
                <a:off x="3623844" y="4355450"/>
                <a:ext cx="144462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CF6E03B5-689C-4B31-BAED-B869DC752407}"/>
                  </a:ext>
                </a:extLst>
              </p:cNvPr>
              <p:cNvCxnSpPr>
                <a:cxnSpLocks/>
              </p:cNvCxnSpPr>
              <p:nvPr/>
            </p:nvCxnSpPr>
            <p:spPr>
              <a:xfrm rot="9000000">
                <a:off x="4874926" y="4355449"/>
                <a:ext cx="144462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106B9075-BC76-40F5-AFBD-19D78B478728}"/>
                  </a:ext>
                </a:extLst>
              </p:cNvPr>
              <p:cNvCxnSpPr>
                <a:cxnSpLocks/>
              </p:cNvCxnSpPr>
              <p:nvPr/>
            </p:nvCxnSpPr>
            <p:spPr>
              <a:xfrm rot="16200000">
                <a:off x="5500467" y="3271980"/>
                <a:ext cx="144462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92790629-090B-4E94-943D-FC97F5D34608}"/>
                  </a:ext>
                </a:extLst>
              </p:cNvPr>
              <p:cNvCxnSpPr>
                <a:cxnSpLocks/>
              </p:cNvCxnSpPr>
              <p:nvPr/>
            </p:nvCxnSpPr>
            <p:spPr>
              <a:xfrm rot="9000000">
                <a:off x="3623843" y="2188510"/>
                <a:ext cx="144462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5D10B2BC-BEA8-4356-A57F-9C696489AC5B}"/>
                  </a:ext>
                </a:extLst>
              </p:cNvPr>
              <p:cNvCxnSpPr>
                <a:cxnSpLocks/>
              </p:cNvCxnSpPr>
              <p:nvPr/>
            </p:nvCxnSpPr>
            <p:spPr>
              <a:xfrm rot="1800000">
                <a:off x="4874925" y="2188510"/>
                <a:ext cx="144462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id="{BD2B5B12-15E1-4AB2-BC54-43A1D1CB1D71}"/>
                  </a:ext>
                </a:extLst>
              </p:cNvPr>
              <p:cNvCxnSpPr>
                <a:cxnSpLocks/>
              </p:cNvCxnSpPr>
              <p:nvPr/>
            </p:nvCxnSpPr>
            <p:spPr>
              <a:xfrm rot="16200000">
                <a:off x="4249384" y="5438918"/>
                <a:ext cx="144462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id="{D2C49143-3CB5-405E-8C14-BE52AA4A2905}"/>
                  </a:ext>
                </a:extLst>
              </p:cNvPr>
              <p:cNvCxnSpPr>
                <a:cxnSpLocks/>
              </p:cNvCxnSpPr>
              <p:nvPr/>
            </p:nvCxnSpPr>
            <p:spPr>
              <a:xfrm rot="16200000">
                <a:off x="4249383" y="1105039"/>
                <a:ext cx="144462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F49635EA-9571-48A6-B3DD-862D3A2D1D3C}"/>
                  </a:ext>
                </a:extLst>
              </p:cNvPr>
              <p:cNvCxnSpPr>
                <a:cxnSpLocks/>
              </p:cNvCxnSpPr>
              <p:nvPr/>
            </p:nvCxnSpPr>
            <p:spPr>
              <a:xfrm rot="9000000">
                <a:off x="6126004" y="2188512"/>
                <a:ext cx="144462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266B436C-D639-46A1-9CCC-66673D1C0550}"/>
                  </a:ext>
                </a:extLst>
              </p:cNvPr>
              <p:cNvCxnSpPr>
                <a:cxnSpLocks/>
              </p:cNvCxnSpPr>
              <p:nvPr/>
            </p:nvCxnSpPr>
            <p:spPr>
              <a:xfrm rot="9000000">
                <a:off x="2372760" y="4355449"/>
                <a:ext cx="144462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A2DD98BD-9194-4BAE-91BC-B78AE7E3E053}"/>
                  </a:ext>
                </a:extLst>
              </p:cNvPr>
              <p:cNvCxnSpPr>
                <a:cxnSpLocks/>
              </p:cNvCxnSpPr>
              <p:nvPr/>
            </p:nvCxnSpPr>
            <p:spPr>
              <a:xfrm rot="1800000">
                <a:off x="6126005" y="4355449"/>
                <a:ext cx="144462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398EBCC9-D7F6-419D-A440-349DCBE9F46B}"/>
                  </a:ext>
                </a:extLst>
              </p:cNvPr>
              <p:cNvCxnSpPr>
                <a:cxnSpLocks/>
              </p:cNvCxnSpPr>
              <p:nvPr/>
            </p:nvCxnSpPr>
            <p:spPr>
              <a:xfrm rot="1800000">
                <a:off x="2372760" y="2188511"/>
                <a:ext cx="144462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0" name="组合 109">
              <a:extLst>
                <a:ext uri="{FF2B5EF4-FFF2-40B4-BE49-F238E27FC236}">
                  <a16:creationId xmlns:a16="http://schemas.microsoft.com/office/drawing/2014/main" id="{CEA2497C-4578-4C7E-A00B-11727A6A39E3}"/>
                </a:ext>
              </a:extLst>
            </p:cNvPr>
            <p:cNvGrpSpPr/>
            <p:nvPr/>
          </p:nvGrpSpPr>
          <p:grpSpPr>
            <a:xfrm>
              <a:off x="6542993" y="2076168"/>
              <a:ext cx="1781670" cy="2092823"/>
              <a:chOff x="8258660" y="1004766"/>
              <a:chExt cx="1761450" cy="1975003"/>
            </a:xfrm>
          </p:grpSpPr>
          <p:sp>
            <p:nvSpPr>
              <p:cNvPr id="114" name="弧形 113">
                <a:extLst>
                  <a:ext uri="{FF2B5EF4-FFF2-40B4-BE49-F238E27FC236}">
                    <a16:creationId xmlns:a16="http://schemas.microsoft.com/office/drawing/2014/main" id="{F6249991-4B5F-432A-8B0B-943AA4BAFAB0}"/>
                  </a:ext>
                </a:extLst>
              </p:cNvPr>
              <p:cNvSpPr/>
              <p:nvPr/>
            </p:nvSpPr>
            <p:spPr>
              <a:xfrm>
                <a:off x="9493971" y="1356963"/>
                <a:ext cx="526139" cy="526139"/>
              </a:xfrm>
              <a:prstGeom prst="arc">
                <a:avLst>
                  <a:gd name="adj1" fmla="val 2453920"/>
                  <a:gd name="adj2" fmla="val 0"/>
                </a:avLst>
              </a:prstGeom>
              <a:ln w="34925">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50"/>
              </a:p>
            </p:txBody>
          </p:sp>
          <p:sp>
            <p:nvSpPr>
              <p:cNvPr id="121" name="弧形 120">
                <a:extLst>
                  <a:ext uri="{FF2B5EF4-FFF2-40B4-BE49-F238E27FC236}">
                    <a16:creationId xmlns:a16="http://schemas.microsoft.com/office/drawing/2014/main" id="{DE411B55-CACE-4812-8C4B-84895DC2666F}"/>
                  </a:ext>
                </a:extLst>
              </p:cNvPr>
              <p:cNvSpPr/>
              <p:nvPr/>
            </p:nvSpPr>
            <p:spPr>
              <a:xfrm>
                <a:off x="8258660" y="1356963"/>
                <a:ext cx="526139" cy="526139"/>
              </a:xfrm>
              <a:prstGeom prst="arc">
                <a:avLst>
                  <a:gd name="adj1" fmla="val 2453920"/>
                  <a:gd name="adj2" fmla="val 0"/>
                </a:avLst>
              </a:prstGeom>
              <a:ln w="34925">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50"/>
              </a:p>
            </p:txBody>
          </p:sp>
          <p:sp>
            <p:nvSpPr>
              <p:cNvPr id="125" name="弧形 124">
                <a:extLst>
                  <a:ext uri="{FF2B5EF4-FFF2-40B4-BE49-F238E27FC236}">
                    <a16:creationId xmlns:a16="http://schemas.microsoft.com/office/drawing/2014/main" id="{59E7D8A5-CA1E-4831-AB7D-5062AA2CC540}"/>
                  </a:ext>
                </a:extLst>
              </p:cNvPr>
              <p:cNvSpPr/>
              <p:nvPr/>
            </p:nvSpPr>
            <p:spPr>
              <a:xfrm>
                <a:off x="8886032" y="1004766"/>
                <a:ext cx="526139" cy="526139"/>
              </a:xfrm>
              <a:prstGeom prst="arc">
                <a:avLst>
                  <a:gd name="adj1" fmla="val 2453920"/>
                  <a:gd name="adj2" fmla="val 0"/>
                </a:avLst>
              </a:prstGeom>
              <a:ln w="34925">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50"/>
              </a:p>
            </p:txBody>
          </p:sp>
          <p:sp>
            <p:nvSpPr>
              <p:cNvPr id="126" name="弧形 125">
                <a:extLst>
                  <a:ext uri="{FF2B5EF4-FFF2-40B4-BE49-F238E27FC236}">
                    <a16:creationId xmlns:a16="http://schemas.microsoft.com/office/drawing/2014/main" id="{8F86DDB9-E8E2-40FA-B5D6-CFBD7F91482E}"/>
                  </a:ext>
                </a:extLst>
              </p:cNvPr>
              <p:cNvSpPr/>
              <p:nvPr/>
            </p:nvSpPr>
            <p:spPr>
              <a:xfrm>
                <a:off x="8258660" y="2091411"/>
                <a:ext cx="526139" cy="526139"/>
              </a:xfrm>
              <a:prstGeom prst="arc">
                <a:avLst>
                  <a:gd name="adj1" fmla="val 2453920"/>
                  <a:gd name="adj2" fmla="val 0"/>
                </a:avLst>
              </a:prstGeom>
              <a:ln w="34925">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50"/>
              </a:p>
            </p:txBody>
          </p:sp>
          <p:sp>
            <p:nvSpPr>
              <p:cNvPr id="127" name="弧形 126">
                <a:extLst>
                  <a:ext uri="{FF2B5EF4-FFF2-40B4-BE49-F238E27FC236}">
                    <a16:creationId xmlns:a16="http://schemas.microsoft.com/office/drawing/2014/main" id="{2083F6FA-3E7E-443B-8E69-985F8F608039}"/>
                  </a:ext>
                </a:extLst>
              </p:cNvPr>
              <p:cNvSpPr/>
              <p:nvPr/>
            </p:nvSpPr>
            <p:spPr>
              <a:xfrm>
                <a:off x="8863458" y="2453630"/>
                <a:ext cx="526139" cy="526139"/>
              </a:xfrm>
              <a:prstGeom prst="arc">
                <a:avLst>
                  <a:gd name="adj1" fmla="val 2453920"/>
                  <a:gd name="adj2" fmla="val 0"/>
                </a:avLst>
              </a:prstGeom>
              <a:ln w="34925">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50"/>
              </a:p>
            </p:txBody>
          </p:sp>
          <p:sp>
            <p:nvSpPr>
              <p:cNvPr id="128" name="弧形 127">
                <a:extLst>
                  <a:ext uri="{FF2B5EF4-FFF2-40B4-BE49-F238E27FC236}">
                    <a16:creationId xmlns:a16="http://schemas.microsoft.com/office/drawing/2014/main" id="{20D3675D-CCBC-4F6B-BF1A-6A792F8ADE3F}"/>
                  </a:ext>
                </a:extLst>
              </p:cNvPr>
              <p:cNvSpPr/>
              <p:nvPr/>
            </p:nvSpPr>
            <p:spPr>
              <a:xfrm>
                <a:off x="9490833" y="2108597"/>
                <a:ext cx="526139" cy="526139"/>
              </a:xfrm>
              <a:prstGeom prst="arc">
                <a:avLst>
                  <a:gd name="adj1" fmla="val 2453920"/>
                  <a:gd name="adj2" fmla="val 0"/>
                </a:avLst>
              </a:prstGeom>
              <a:ln w="34925">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50"/>
              </a:p>
            </p:txBody>
          </p:sp>
        </p:grpSp>
      </p:grpSp>
      <mc:AlternateContent xmlns:mc="http://schemas.openxmlformats.org/markup-compatibility/2006" xmlns:a14="http://schemas.microsoft.com/office/drawing/2010/main">
        <mc:Choice Requires="a14">
          <p:sp>
            <p:nvSpPr>
              <p:cNvPr id="139" name="文本框 138">
                <a:extLst>
                  <a:ext uri="{FF2B5EF4-FFF2-40B4-BE49-F238E27FC236}">
                    <a16:creationId xmlns:a16="http://schemas.microsoft.com/office/drawing/2014/main" id="{E357A7CF-8A5A-43D7-9B0E-81E9D17F184F}"/>
                  </a:ext>
                </a:extLst>
              </p:cNvPr>
              <p:cNvSpPr txBox="1"/>
              <p:nvPr/>
            </p:nvSpPr>
            <p:spPr>
              <a:xfrm>
                <a:off x="5621656" y="5213492"/>
                <a:ext cx="2702977" cy="413511"/>
              </a:xfrm>
              <a:prstGeom prst="rect">
                <a:avLst/>
              </a:prstGeom>
              <a:noFill/>
            </p:spPr>
            <p:txBody>
              <a:bodyPr wrap="square">
                <a:spAutoFit/>
              </a:bodyPr>
              <a:lstStyle/>
              <a:p>
                <a:pPr algn="ctr"/>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𝜂</m:t>
                        </m:r>
                      </m:e>
                      <m:sub>
                        <m:r>
                          <a:rPr lang="en-US" altLang="zh-CN" sz="2000" b="0" i="1">
                            <a:latin typeface="Cambria Math" panose="02040503050406030204" pitchFamily="18" charset="0"/>
                          </a:rPr>
                          <m:t>2</m:t>
                        </m:r>
                      </m:sub>
                    </m:sSub>
                    <m:r>
                      <a:rPr lang="en-US" altLang="zh-CN" sz="2000" b="0" i="1">
                        <a:latin typeface="Cambria Math" panose="02040503050406030204" pitchFamily="18" charset="0"/>
                      </a:rPr>
                      <m:t>=</m:t>
                    </m:r>
                    <m:r>
                      <a:rPr lang="en-US" altLang="zh-CN" sz="2000" b="0" i="1" smtClean="0">
                        <a:latin typeface="Cambria Math" panose="02040503050406030204" pitchFamily="18" charset="0"/>
                      </a:rPr>
                      <m:t>−</m:t>
                    </m:r>
                    <m:r>
                      <a:rPr lang="en-US" altLang="zh-CN" sz="2000" b="0" i="1">
                        <a:latin typeface="Cambria Math" panose="02040503050406030204" pitchFamily="18" charset="0"/>
                        <a:ea typeface="Cambria Math" panose="02040503050406030204" pitchFamily="18" charset="0"/>
                      </a:rPr>
                      <m:t>1</m:t>
                    </m:r>
                    <m:r>
                      <a:rPr lang="en-US" altLang="zh-CN" sz="2000" b="1" i="0" smtClean="0">
                        <a:latin typeface="Cambria Math" panose="02040503050406030204" pitchFamily="18" charset="0"/>
                        <a:ea typeface="Cambria Math" panose="02040503050406030204" pitchFamily="18" charset="0"/>
                      </a:rPr>
                      <m:t>  </m:t>
                    </m:r>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𝜂</m:t>
                        </m:r>
                      </m:e>
                      <m:sub>
                        <m:r>
                          <a:rPr lang="en-US" altLang="zh-CN" sz="2000" b="0" i="1">
                            <a:latin typeface="Cambria Math" panose="02040503050406030204" pitchFamily="18" charset="0"/>
                            <a:ea typeface="Cambria Math" panose="02040503050406030204" pitchFamily="18" charset="0"/>
                          </a:rPr>
                          <m:t>1,3</m:t>
                        </m:r>
                      </m:sub>
                    </m:sSub>
                    <m:r>
                      <a:rPr lang="en-US" altLang="zh-CN" sz="2000" b="0" i="1">
                        <a:latin typeface="Cambria Math" panose="02040503050406030204" pitchFamily="18" charset="0"/>
                      </a:rPr>
                      <m:t>=</m:t>
                    </m:r>
                    <m:r>
                      <a:rPr lang="en-US" altLang="zh-CN" sz="2000" b="0" i="1" smtClean="0">
                        <a:latin typeface="Cambria Math" panose="02040503050406030204" pitchFamily="18" charset="0"/>
                      </a:rPr>
                      <m:t>−</m:t>
                    </m:r>
                    <m:r>
                      <a:rPr lang="en-US" altLang="zh-CN" sz="2000" b="0" i="1">
                        <a:latin typeface="Cambria Math" panose="02040503050406030204" pitchFamily="18" charset="0"/>
                        <a:ea typeface="Cambria Math" panose="02040503050406030204" pitchFamily="18" charset="0"/>
                      </a:rPr>
                      <m:t>1</m:t>
                    </m:r>
                  </m:oMath>
                </a14:m>
                <a:r>
                  <a:rPr lang="en-US" altLang="zh-CN" sz="2000" dirty="0"/>
                  <a:t>  </a:t>
                </a:r>
                <a:endParaRPr lang="zh-CN" altLang="en-US" sz="2000" dirty="0"/>
              </a:p>
            </p:txBody>
          </p:sp>
        </mc:Choice>
        <mc:Fallback xmlns="">
          <p:sp>
            <p:nvSpPr>
              <p:cNvPr id="139" name="文本框 138">
                <a:extLst>
                  <a:ext uri="{FF2B5EF4-FFF2-40B4-BE49-F238E27FC236}">
                    <a16:creationId xmlns:a16="http://schemas.microsoft.com/office/drawing/2014/main" id="{E357A7CF-8A5A-43D7-9B0E-81E9D17F184F}"/>
                  </a:ext>
                </a:extLst>
              </p:cNvPr>
              <p:cNvSpPr txBox="1">
                <a:spLocks noRot="1" noChangeAspect="1" noMove="1" noResize="1" noEditPoints="1" noAdjustHandles="1" noChangeArrowheads="1" noChangeShapeType="1" noTextEdit="1"/>
              </p:cNvSpPr>
              <p:nvPr/>
            </p:nvSpPr>
            <p:spPr>
              <a:xfrm>
                <a:off x="5621656" y="5213492"/>
                <a:ext cx="2702977" cy="413511"/>
              </a:xfrm>
              <a:prstGeom prst="rect">
                <a:avLst/>
              </a:prstGeom>
              <a:blipFill>
                <a:blip r:embed="rId10"/>
                <a:stretch>
                  <a:fillRect b="-5882"/>
                </a:stretch>
              </a:blipFill>
            </p:spPr>
            <p:txBody>
              <a:bodyPr/>
              <a:lstStyle/>
              <a:p>
                <a:r>
                  <a:rPr lang="zh-CN" altLang="en-US">
                    <a:noFill/>
                  </a:rPr>
                  <a:t> </a:t>
                </a:r>
              </a:p>
            </p:txBody>
          </p:sp>
        </mc:Fallback>
      </mc:AlternateContent>
      <p:sp>
        <p:nvSpPr>
          <p:cNvPr id="141" name="文本框 140">
            <a:extLst>
              <a:ext uri="{FF2B5EF4-FFF2-40B4-BE49-F238E27FC236}">
                <a16:creationId xmlns:a16="http://schemas.microsoft.com/office/drawing/2014/main" id="{471EE981-40FB-4ECC-91E4-53D0F43EAB6C}"/>
              </a:ext>
            </a:extLst>
          </p:cNvPr>
          <p:cNvSpPr txBox="1"/>
          <p:nvPr/>
        </p:nvSpPr>
        <p:spPr>
          <a:xfrm>
            <a:off x="324930" y="4303883"/>
            <a:ext cx="4741353" cy="430887"/>
          </a:xfrm>
          <a:prstGeom prst="rect">
            <a:avLst/>
          </a:prstGeom>
          <a:noFill/>
        </p:spPr>
        <p:txBody>
          <a:bodyPr wrap="square" rtlCol="0">
            <a:spAutoFit/>
          </a:bodyPr>
          <a:lstStyle/>
          <a:p>
            <a:pPr marL="342900" indent="-342900" algn="l">
              <a:buFont typeface="Arial" panose="020B0604020202020204" pitchFamily="34" charset="0"/>
              <a:buChar char="•"/>
            </a:pPr>
            <a:r>
              <a:rPr lang="en-US" altLang="zh-CN" b="0" dirty="0" smtClean="0"/>
              <a:t>8-fold degeneracies:</a:t>
            </a:r>
            <a:endParaRPr lang="zh-CN" altLang="en-US" b="0" dirty="0"/>
          </a:p>
        </p:txBody>
      </p:sp>
      <p:sp>
        <p:nvSpPr>
          <p:cNvPr id="142" name="文本框 141">
            <a:extLst>
              <a:ext uri="{FF2B5EF4-FFF2-40B4-BE49-F238E27FC236}">
                <a16:creationId xmlns:a16="http://schemas.microsoft.com/office/drawing/2014/main" id="{FC5225E2-5486-4559-9F6C-71ACE5AA8126}"/>
              </a:ext>
            </a:extLst>
          </p:cNvPr>
          <p:cNvSpPr txBox="1"/>
          <p:nvPr/>
        </p:nvSpPr>
        <p:spPr>
          <a:xfrm>
            <a:off x="808094" y="3365701"/>
            <a:ext cx="4025086" cy="738664"/>
          </a:xfrm>
          <a:prstGeom prst="rect">
            <a:avLst/>
          </a:prstGeom>
          <a:noFill/>
        </p:spPr>
        <p:txBody>
          <a:bodyPr wrap="square" rtlCol="0">
            <a:spAutoFit/>
          </a:bodyPr>
          <a:lstStyle/>
          <a:p>
            <a:pPr algn="l"/>
            <a:r>
              <a:rPr lang="en-US" altLang="zh-CN" sz="1400" b="0" dirty="0" smtClean="0">
                <a:solidFill>
                  <a:schemeClr val="tx1"/>
                </a:solidFill>
              </a:rPr>
              <a:t>Xu, Yang, CW, </a:t>
            </a:r>
            <a:r>
              <a:rPr lang="en-US" altLang="zh-CN" sz="1400" b="0" dirty="0" err="1" smtClean="0">
                <a:solidFill>
                  <a:schemeClr val="tx1"/>
                </a:solidFill>
              </a:rPr>
              <a:t>arxiv</a:t>
            </a:r>
            <a:r>
              <a:rPr lang="en-US" altLang="zh-CN" sz="1400" b="0" dirty="0" smtClean="0">
                <a:solidFill>
                  <a:schemeClr val="tx1"/>
                </a:solidFill>
              </a:rPr>
              <a:t> arXiv:2010.05362</a:t>
            </a:r>
          </a:p>
          <a:p>
            <a:pPr algn="l"/>
            <a:r>
              <a:rPr lang="en-US" altLang="zh-CN" sz="1400" b="0" dirty="0" smtClean="0">
                <a:solidFill>
                  <a:schemeClr val="tx1"/>
                </a:solidFill>
              </a:rPr>
              <a:t>H. Yao, Y. Zhou, PRL2022</a:t>
            </a:r>
          </a:p>
          <a:p>
            <a:pPr algn="l"/>
            <a:r>
              <a:rPr lang="en-US" altLang="zh-CN" sz="1400" b="0" dirty="0">
                <a:solidFill>
                  <a:schemeClr val="tx1"/>
                </a:solidFill>
              </a:rPr>
              <a:t>Z. Q. Wang et al, arxiv:2110.06266</a:t>
            </a:r>
            <a:r>
              <a:rPr lang="en-US" altLang="zh-CN" sz="1400" b="0" dirty="0" smtClean="0">
                <a:solidFill>
                  <a:schemeClr val="tx1"/>
                </a:solidFill>
              </a:rPr>
              <a:t>.</a:t>
            </a:r>
            <a:endParaRPr lang="en-US" altLang="zh-CN" sz="1400" b="0" dirty="0">
              <a:solidFill>
                <a:schemeClr val="tx1"/>
              </a:solidFill>
            </a:endParaRPr>
          </a:p>
        </p:txBody>
      </p:sp>
    </p:spTree>
    <p:extLst>
      <p:ext uri="{BB962C8B-B14F-4D97-AF65-F5344CB8AC3E}">
        <p14:creationId xmlns:p14="http://schemas.microsoft.com/office/powerpoint/2010/main" val="371705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4"/>
          <p:cNvSpPr txBox="1">
            <a:spLocks noChangeArrowheads="1"/>
          </p:cNvSpPr>
          <p:nvPr/>
        </p:nvSpPr>
        <p:spPr bwMode="auto">
          <a:xfrm>
            <a:off x="993157" y="1556078"/>
            <a:ext cx="711210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0" i="0" u="none" strike="noStrike" kern="1200" cap="none" spc="0" normalizeH="0" baseline="0" noProof="0" dirty="0" err="1" smtClean="0">
                <a:ln>
                  <a:noFill/>
                </a:ln>
                <a:solidFill>
                  <a:srgbClr val="000000"/>
                </a:solidFill>
                <a:effectLst/>
                <a:uLnTx/>
                <a:uFillTx/>
                <a:latin typeface="Tahoma" pitchFamily="34" charset="0"/>
                <a:ea typeface="宋体" pitchFamily="2" charset="-122"/>
                <a:cs typeface="+mn-cs"/>
              </a:rPr>
              <a:t>Zhiming</a:t>
            </a:r>
            <a:r>
              <a:rPr kumimoji="0" lang="en-US" altLang="zh-CN" sz="2000" b="0"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rPr>
              <a:t> Pan,</a:t>
            </a:r>
            <a:r>
              <a:rPr kumimoji="0" lang="en-US" altLang="zh-CN" sz="2000" b="0" i="0" u="none" strike="noStrike" kern="1200" cap="none" spc="0" normalizeH="0" noProof="0" dirty="0" smtClean="0">
                <a:ln>
                  <a:noFill/>
                </a:ln>
                <a:solidFill>
                  <a:srgbClr val="000000"/>
                </a:solidFill>
                <a:effectLst/>
                <a:uLnTx/>
                <a:uFillTx/>
                <a:latin typeface="Tahoma" pitchFamily="34" charset="0"/>
                <a:ea typeface="宋体" pitchFamily="2" charset="-122"/>
                <a:cs typeface="+mn-cs"/>
              </a:rPr>
              <a:t> Chen Lu      Westlake University</a:t>
            </a:r>
          </a:p>
          <a:p>
            <a:pPr marL="0" marR="0" lvl="0" indent="0" algn="l" defTabSz="914400" rtl="0" eaLnBrk="1" fontAlgn="base" latinLnBrk="0" hangingPunct="1">
              <a:lnSpc>
                <a:spcPct val="100000"/>
              </a:lnSpc>
              <a:spcBef>
                <a:spcPct val="50000"/>
              </a:spcBef>
              <a:spcAft>
                <a:spcPct val="0"/>
              </a:spcAft>
              <a:buClrTx/>
              <a:buSzTx/>
              <a:buFontTx/>
              <a:buNone/>
              <a:tabLst/>
              <a:defRPr/>
            </a:pPr>
            <a:r>
              <a:rPr lang="en-US" altLang="zh-CN" sz="2000" b="0" baseline="0" dirty="0" smtClean="0">
                <a:solidFill>
                  <a:srgbClr val="000000"/>
                </a:solidFill>
                <a:latin typeface="Tahoma" pitchFamily="34" charset="0"/>
              </a:rPr>
              <a:t>Fan</a:t>
            </a:r>
            <a:r>
              <a:rPr lang="en-US" altLang="zh-CN" sz="2000" b="0" dirty="0" smtClean="0">
                <a:solidFill>
                  <a:srgbClr val="000000"/>
                </a:solidFill>
                <a:latin typeface="Tahoma" pitchFamily="34" charset="0"/>
              </a:rPr>
              <a:t> Yang                        Beijing Institute of Technology</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0" i="0" u="none" strike="noStrike" kern="1200" cap="none" spc="0" normalizeH="0" baseline="0" noProof="0" dirty="0" err="1" smtClean="0">
                <a:ln>
                  <a:noFill/>
                </a:ln>
                <a:solidFill>
                  <a:srgbClr val="000000"/>
                </a:solidFill>
                <a:effectLst/>
                <a:uLnTx/>
                <a:uFillTx/>
                <a:latin typeface="Tahoma" pitchFamily="34" charset="0"/>
                <a:ea typeface="宋体" pitchFamily="2" charset="-122"/>
                <a:cs typeface="+mn-cs"/>
              </a:rPr>
              <a:t>Zhifang</a:t>
            </a:r>
            <a:r>
              <a:rPr kumimoji="0" lang="en-US" altLang="zh-CN" sz="2000" b="0"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rPr>
              <a:t> Xu                      </a:t>
            </a:r>
            <a:r>
              <a:rPr kumimoji="0" lang="en-US" altLang="zh-CN" sz="2000" b="0" i="0" u="none" strike="noStrike" kern="1200" cap="none" spc="0" normalizeH="0" noProof="0" dirty="0" smtClean="0">
                <a:ln>
                  <a:noFill/>
                </a:ln>
                <a:solidFill>
                  <a:srgbClr val="000000"/>
                </a:solidFill>
                <a:effectLst/>
                <a:uLnTx/>
                <a:uFillTx/>
                <a:latin typeface="Tahoma" pitchFamily="34" charset="0"/>
                <a:ea typeface="宋体" pitchFamily="2" charset="-122"/>
                <a:cs typeface="+mn-cs"/>
              </a:rPr>
              <a:t>SUST</a:t>
            </a:r>
            <a:endParaRPr kumimoji="0" lang="en-US" altLang="zh-CN" sz="2000" b="0"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endParaRPr>
          </a:p>
        </p:txBody>
      </p:sp>
      <p:sp>
        <p:nvSpPr>
          <p:cNvPr id="27652" name="Rectangle 11"/>
          <p:cNvSpPr>
            <a:spLocks noChangeArrowheads="1"/>
          </p:cNvSpPr>
          <p:nvPr/>
        </p:nvSpPr>
        <p:spPr bwMode="auto">
          <a:xfrm>
            <a:off x="3055628" y="717840"/>
            <a:ext cx="2501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0" i="0" u="sng" strike="noStrike" kern="1200" cap="none" spc="0" normalizeH="0" baseline="0" noProof="0" dirty="0">
                <a:ln>
                  <a:noFill/>
                </a:ln>
                <a:solidFill>
                  <a:srgbClr val="000000"/>
                </a:solidFill>
                <a:effectLst/>
                <a:uLnTx/>
                <a:uFillTx/>
                <a:latin typeface="Tahoma" pitchFamily="34" charset="0"/>
                <a:ea typeface="宋体" pitchFamily="2" charset="-122"/>
                <a:cs typeface="+mn-cs"/>
              </a:rPr>
              <a:t>Collaborators</a:t>
            </a:r>
            <a:r>
              <a:rPr kumimoji="0" lang="en-US" altLang="zh-CN" sz="2800" b="0"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 </a:t>
            </a:r>
          </a:p>
        </p:txBody>
      </p:sp>
      <p:sp>
        <p:nvSpPr>
          <p:cNvPr id="9" name="Slide Number Placeholder 5"/>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A2E4E31-D685-4BA8-BB8B-59FAEC3568D2}" type="slidenum">
              <a:rPr kumimoji="0" lang="en-US" altLang="zh-CN" sz="14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400" b="0" i="0" u="none" strike="noStrike" kern="1200" cap="none" spc="0" normalizeH="0" baseline="0" noProof="0" dirty="0" smtClean="0">
              <a:ln>
                <a:noFill/>
              </a:ln>
              <a:solidFill>
                <a:srgbClr val="000000"/>
              </a:solidFill>
              <a:effectLst/>
              <a:uLnTx/>
              <a:uFillTx/>
              <a:latin typeface="Arial" charset="0"/>
              <a:ea typeface="宋体" pitchFamily="2" charset="-122"/>
              <a:cs typeface="+mn-cs"/>
            </a:endParaRPr>
          </a:p>
        </p:txBody>
      </p:sp>
      <p:sp>
        <p:nvSpPr>
          <p:cNvPr id="10" name="Rectangle 12"/>
          <p:cNvSpPr>
            <a:spLocks noChangeArrowheads="1"/>
          </p:cNvSpPr>
          <p:nvPr/>
        </p:nvSpPr>
        <p:spPr bwMode="auto">
          <a:xfrm>
            <a:off x="449058" y="4354252"/>
            <a:ext cx="8200300"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smtClean="0">
                <a:ln>
                  <a:noFill/>
                </a:ln>
                <a:effectLst/>
                <a:uLnTx/>
                <a:uFillTx/>
                <a:latin typeface="Tahoma" pitchFamily="34" charset="0"/>
              </a:rPr>
              <a:t>Refs. </a:t>
            </a:r>
          </a:p>
          <a:p>
            <a:pPr marL="342900" lvl="0" indent="-342900" algn="l" eaLnBrk="1" hangingPunct="1">
              <a:spcBef>
                <a:spcPct val="0"/>
              </a:spcBef>
              <a:buFontTx/>
              <a:buAutoNum type="arabicParenR"/>
            </a:pPr>
            <a:r>
              <a:rPr lang="en-US" altLang="zh-CN" sz="1600" b="0" dirty="0" err="1" smtClean="0">
                <a:latin typeface="Tahoma" panose="020B0604030504040204" pitchFamily="34" charset="0"/>
                <a:ea typeface="Tahoma" panose="020B0604030504040204" pitchFamily="34" charset="0"/>
                <a:cs typeface="Tahoma" panose="020B0604030504040204" pitchFamily="34" charset="0"/>
              </a:rPr>
              <a:t>Zhiming</a:t>
            </a:r>
            <a:r>
              <a:rPr lang="en-US" altLang="zh-CN" sz="1600" b="0" dirty="0" smtClean="0">
                <a:latin typeface="Tahoma" panose="020B0604030504040204" pitchFamily="34" charset="0"/>
                <a:ea typeface="Tahoma" panose="020B0604030504040204" pitchFamily="34" charset="0"/>
                <a:cs typeface="Tahoma" panose="020B0604030504040204" pitchFamily="34" charset="0"/>
              </a:rPr>
              <a:t> </a:t>
            </a:r>
            <a:r>
              <a:rPr lang="en-US" altLang="zh-CN" sz="1600" b="0" dirty="0">
                <a:latin typeface="Tahoma" panose="020B0604030504040204" pitchFamily="34" charset="0"/>
                <a:ea typeface="Tahoma" panose="020B0604030504040204" pitchFamily="34" charset="0"/>
                <a:cs typeface="Tahoma" panose="020B0604030504040204" pitchFamily="34" charset="0"/>
              </a:rPr>
              <a:t>Pan, Chen Lu, Fan Yang, </a:t>
            </a:r>
            <a:r>
              <a:rPr lang="en-US" altLang="zh-CN" sz="1600" dirty="0" smtClean="0">
                <a:latin typeface="Tahoma" panose="020B0604030504040204" pitchFamily="34" charset="0"/>
                <a:ea typeface="Tahoma" panose="020B0604030504040204" pitchFamily="34" charset="0"/>
                <a:cs typeface="Tahoma" panose="020B0604030504040204" pitchFamily="34" charset="0"/>
              </a:rPr>
              <a:t>CW,</a:t>
            </a:r>
            <a:r>
              <a:rPr lang="en-US" altLang="zh-CN" sz="1600" b="0" dirty="0" smtClean="0">
                <a:latin typeface="Tahoma" panose="020B0604030504040204" pitchFamily="34" charset="0"/>
                <a:ea typeface="Tahoma" panose="020B0604030504040204" pitchFamily="34" charset="0"/>
                <a:cs typeface="Tahoma" panose="020B0604030504040204" pitchFamily="34" charset="0"/>
              </a:rPr>
              <a:t> arXiv:2209.13745</a:t>
            </a:r>
          </a:p>
          <a:p>
            <a:pPr marL="342900" lvl="0" indent="-342900" algn="l" eaLnBrk="1" hangingPunct="1">
              <a:spcBef>
                <a:spcPct val="0"/>
              </a:spcBef>
              <a:buFontTx/>
              <a:buAutoNum type="arabicParenR"/>
            </a:pPr>
            <a:r>
              <a:rPr lang="en-US" altLang="zh-CN" sz="1600" b="0" dirty="0" smtClean="0"/>
              <a:t>Chao </a:t>
            </a:r>
            <a:r>
              <a:rPr lang="en-US" altLang="zh-CN" sz="1600" b="0" dirty="0"/>
              <a:t>Xu, Wang </a:t>
            </a:r>
            <a:r>
              <a:rPr lang="en-US" altLang="zh-CN" sz="1600" b="0" dirty="0" err="1" smtClean="0"/>
              <a:t>Yang,</a:t>
            </a:r>
            <a:r>
              <a:rPr lang="en-US" altLang="zh-CN" sz="1600" dirty="0" err="1" smtClean="0"/>
              <a:t>CW</a:t>
            </a:r>
            <a:r>
              <a:rPr lang="en-US" altLang="zh-CN" sz="1600" b="0" dirty="0" smtClean="0"/>
              <a:t>, arXiv:2010.05362 .</a:t>
            </a:r>
          </a:p>
          <a:p>
            <a:pPr marL="342900" lvl="0" indent="-342900" algn="l" eaLnBrk="1" hangingPunct="1">
              <a:spcBef>
                <a:spcPct val="0"/>
              </a:spcBef>
              <a:buFontTx/>
              <a:buAutoNum type="arabicParenR"/>
            </a:pPr>
            <a:r>
              <a:rPr lang="en-US" altLang="zh-CN" sz="1600" b="0" dirty="0" err="1" smtClean="0">
                <a:latin typeface="Tahoma" panose="020B0604030504040204" pitchFamily="34" charset="0"/>
                <a:ea typeface="Tahoma" panose="020B0604030504040204" pitchFamily="34" charset="0"/>
                <a:cs typeface="Tahoma" panose="020B0604030504040204" pitchFamily="34" charset="0"/>
              </a:rPr>
              <a:t>Zhifang</a:t>
            </a:r>
            <a:r>
              <a:rPr lang="en-US" altLang="zh-CN" sz="1600" b="0" dirty="0" smtClean="0">
                <a:latin typeface="Tahoma" panose="020B0604030504040204" pitchFamily="34" charset="0"/>
                <a:ea typeface="Tahoma" panose="020B0604030504040204" pitchFamily="34" charset="0"/>
                <a:cs typeface="Tahoma" panose="020B0604030504040204" pitchFamily="34" charset="0"/>
              </a:rPr>
              <a:t> Xu, et al, submitted. </a:t>
            </a:r>
          </a:p>
          <a:p>
            <a:pPr marL="342900" lvl="0" indent="-342900" algn="l" eaLnBrk="1" hangingPunct="1">
              <a:spcBef>
                <a:spcPct val="0"/>
              </a:spcBef>
              <a:buFontTx/>
              <a:buAutoNum type="arabicParenR"/>
            </a:pPr>
            <a:r>
              <a:rPr lang="en-US" altLang="zh-CN" sz="1600" dirty="0" smtClean="0"/>
              <a:t>CW</a:t>
            </a:r>
            <a:r>
              <a:rPr lang="en-US" altLang="zh-CN" sz="1600" b="0" dirty="0" smtClean="0"/>
              <a:t>, </a:t>
            </a:r>
            <a:r>
              <a:rPr lang="en-US" altLang="zh-CN" sz="1600" b="0" dirty="0"/>
              <a:t>W. Vincent Liu, Joel Moore, and </a:t>
            </a:r>
            <a:r>
              <a:rPr lang="en-US" altLang="zh-CN" sz="1600" b="0" dirty="0" err="1"/>
              <a:t>Sankar</a:t>
            </a:r>
            <a:r>
              <a:rPr lang="en-US" altLang="zh-CN" sz="1600" b="0" dirty="0"/>
              <a:t> Das </a:t>
            </a:r>
            <a:r>
              <a:rPr lang="en-US" altLang="zh-CN" sz="1600" b="0" dirty="0" err="1"/>
              <a:t>Sarma</a:t>
            </a:r>
            <a:r>
              <a:rPr lang="en-US" altLang="zh-CN" sz="1600" b="0" dirty="0"/>
              <a:t> </a:t>
            </a:r>
            <a:r>
              <a:rPr lang="en-US" altLang="zh-CN" sz="1600" b="0" dirty="0" smtClean="0"/>
              <a:t>, PRL 97</a:t>
            </a:r>
            <a:r>
              <a:rPr lang="en-US" altLang="zh-CN" sz="1600" b="0" dirty="0"/>
              <a:t>, 190406 (2006</a:t>
            </a:r>
            <a:r>
              <a:rPr lang="en-US" altLang="zh-CN" sz="1600" b="0" dirty="0" smtClean="0"/>
              <a:t>)</a:t>
            </a:r>
            <a:r>
              <a:rPr lang="en-US" altLang="zh-CN" sz="1600" b="0" dirty="0" smtClean="0">
                <a:latin typeface="Tahoma" panose="020B0604030504040204" pitchFamily="34" charset="0"/>
                <a:ea typeface="Tahoma" panose="020B0604030504040204" pitchFamily="34" charset="0"/>
                <a:cs typeface="Tahoma" panose="020B0604030504040204" pitchFamily="34" charset="0"/>
              </a:rPr>
              <a:t>.</a:t>
            </a:r>
          </a:p>
          <a:p>
            <a:pPr marL="342900" lvl="0" indent="-342900" algn="l" eaLnBrk="1" hangingPunct="1">
              <a:spcBef>
                <a:spcPct val="0"/>
              </a:spcBef>
              <a:buFontTx/>
              <a:buAutoNum type="arabicParenR"/>
            </a:pPr>
            <a:r>
              <a:rPr lang="en-US" altLang="zh-CN" sz="1600" b="0" dirty="0" smtClean="0"/>
              <a:t>Hsiang-</a:t>
            </a:r>
            <a:r>
              <a:rPr lang="en-US" altLang="zh-CN" sz="1600" b="0" dirty="0" err="1" smtClean="0"/>
              <a:t>hsuan</a:t>
            </a:r>
            <a:r>
              <a:rPr lang="en-US" altLang="zh-CN" sz="1600" b="0" dirty="0" smtClean="0"/>
              <a:t> </a:t>
            </a:r>
            <a:r>
              <a:rPr lang="en-US" altLang="zh-CN" sz="1600" b="0" dirty="0"/>
              <a:t>Hung, Wei-Cheng Lee, </a:t>
            </a:r>
            <a:r>
              <a:rPr lang="en-US" altLang="zh-CN" sz="1600" dirty="0" smtClean="0"/>
              <a:t>CW</a:t>
            </a:r>
            <a:r>
              <a:rPr lang="en-US" altLang="zh-CN" sz="1600" b="0" dirty="0" smtClean="0"/>
              <a:t>, Phys</a:t>
            </a:r>
            <a:r>
              <a:rPr lang="en-US" altLang="zh-CN" sz="1600" b="0" dirty="0"/>
              <a:t>. Rev. B 83, 144506 (2011) </a:t>
            </a:r>
            <a:endParaRPr lang="en-US" altLang="zh-CN" sz="1600" b="0" dirty="0" smtClean="0"/>
          </a:p>
          <a:p>
            <a:pPr marL="342900" indent="-342900" algn="l" eaLnBrk="1" hangingPunct="1">
              <a:spcBef>
                <a:spcPct val="0"/>
              </a:spcBef>
              <a:buFontTx/>
              <a:buAutoNum type="arabicParenR"/>
            </a:pPr>
            <a:r>
              <a:rPr lang="en-US" altLang="zh-CN" sz="1600" b="0" dirty="0" smtClean="0"/>
              <a:t>G</a:t>
            </a:r>
            <a:r>
              <a:rPr lang="en-US" altLang="zh-CN" sz="1600" b="0" dirty="0"/>
              <a:t>. W. </a:t>
            </a:r>
            <a:r>
              <a:rPr lang="en-US" altLang="zh-CN" sz="1600" b="0" dirty="0" err="1"/>
              <a:t>Chern</a:t>
            </a:r>
            <a:r>
              <a:rPr lang="en-US" altLang="zh-CN" sz="1600" b="0" dirty="0"/>
              <a:t>, </a:t>
            </a:r>
            <a:r>
              <a:rPr lang="en-US" altLang="zh-CN" sz="1600" dirty="0"/>
              <a:t>CW</a:t>
            </a:r>
            <a:r>
              <a:rPr lang="en-US" altLang="zh-CN" sz="1600" b="0" dirty="0"/>
              <a:t>, PRL 112, 020601 (2011</a:t>
            </a:r>
            <a:r>
              <a:rPr lang="en-US" altLang="zh-CN" sz="1600" b="0" dirty="0" smtClean="0"/>
              <a:t>).</a:t>
            </a:r>
            <a:endParaRPr lang="zh-CN" altLang="en-US" sz="1600" b="0" dirty="0"/>
          </a:p>
        </p:txBody>
      </p:sp>
      <p:sp>
        <p:nvSpPr>
          <p:cNvPr id="6" name="Text Box 4"/>
          <p:cNvSpPr txBox="1">
            <a:spLocks noChangeArrowheads="1"/>
          </p:cNvSpPr>
          <p:nvPr/>
        </p:nvSpPr>
        <p:spPr bwMode="auto">
          <a:xfrm>
            <a:off x="996292" y="3370139"/>
            <a:ext cx="662684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0"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rPr>
              <a:t>Early</a:t>
            </a:r>
            <a:r>
              <a:rPr kumimoji="0" lang="en-US" altLang="zh-CN" sz="2000" b="0" i="0" u="none" strike="noStrike" kern="1200" cap="none" spc="0" normalizeH="0" noProof="0" dirty="0" smtClean="0">
                <a:ln>
                  <a:noFill/>
                </a:ln>
                <a:solidFill>
                  <a:srgbClr val="000000"/>
                </a:solidFill>
                <a:effectLst/>
                <a:uLnTx/>
                <a:uFillTx/>
                <a:latin typeface="Tahoma" pitchFamily="34" charset="0"/>
                <a:ea typeface="宋体" pitchFamily="2" charset="-122"/>
                <a:cs typeface="+mn-cs"/>
              </a:rPr>
              <a:t> collaborations with W. V. </a:t>
            </a:r>
            <a:r>
              <a:rPr lang="en-US" altLang="zh-CN" sz="2000" b="0" dirty="0" smtClean="0">
                <a:solidFill>
                  <a:srgbClr val="000000"/>
                </a:solidFill>
                <a:latin typeface="Tahoma" pitchFamily="34" charset="0"/>
              </a:rPr>
              <a:t>Liu, J. Moore, S. Das </a:t>
            </a:r>
            <a:r>
              <a:rPr lang="en-US" altLang="zh-CN" sz="2000" b="0" dirty="0" err="1" smtClean="0">
                <a:solidFill>
                  <a:srgbClr val="000000"/>
                </a:solidFill>
                <a:latin typeface="Tahoma" pitchFamily="34" charset="0"/>
              </a:rPr>
              <a:t>Sarma</a:t>
            </a:r>
            <a:r>
              <a:rPr lang="en-US" altLang="zh-CN" sz="2000" b="0" dirty="0" smtClean="0">
                <a:solidFill>
                  <a:srgbClr val="000000"/>
                </a:solidFill>
                <a:latin typeface="Tahoma" pitchFamily="34" charset="0"/>
              </a:rPr>
              <a:t>, W. C. Lee, H. H. Hung, </a:t>
            </a:r>
            <a:r>
              <a:rPr lang="en-US" altLang="zh-CN" sz="2000" b="0" dirty="0" err="1" smtClean="0">
                <a:solidFill>
                  <a:srgbClr val="000000"/>
                </a:solidFill>
                <a:latin typeface="Tahoma" pitchFamily="34" charset="0"/>
              </a:rPr>
              <a:t>Gia</a:t>
            </a:r>
            <a:r>
              <a:rPr lang="en-US" altLang="zh-CN" sz="2000" b="0" dirty="0" smtClean="0">
                <a:solidFill>
                  <a:srgbClr val="000000"/>
                </a:solidFill>
                <a:latin typeface="Tahoma" pitchFamily="34" charset="0"/>
              </a:rPr>
              <a:t>-Wei </a:t>
            </a:r>
            <a:r>
              <a:rPr lang="en-US" altLang="zh-CN" sz="2000" b="0" dirty="0" err="1" smtClean="0">
                <a:solidFill>
                  <a:srgbClr val="000000"/>
                </a:solidFill>
                <a:latin typeface="Tahoma" pitchFamily="34" charset="0"/>
              </a:rPr>
              <a:t>Chern</a:t>
            </a:r>
            <a:endParaRPr kumimoji="0" lang="en-US" altLang="zh-CN" sz="2000" b="0"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endParaRPr>
          </a:p>
        </p:txBody>
      </p:sp>
    </p:spTree>
    <p:extLst>
      <p:ext uri="{BB962C8B-B14F-4D97-AF65-F5344CB8AC3E}">
        <p14:creationId xmlns:p14="http://schemas.microsoft.com/office/powerpoint/2010/main" val="4097407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AutoShape 37"/>
          <p:cNvSpPr>
            <a:spLocks noChangeArrowheads="1"/>
          </p:cNvSpPr>
          <p:nvPr/>
        </p:nvSpPr>
        <p:spPr bwMode="auto">
          <a:xfrm>
            <a:off x="5616557" y="3265809"/>
            <a:ext cx="2961376" cy="1023929"/>
          </a:xfrm>
          <a:prstGeom prst="roundRect">
            <a:avLst>
              <a:gd name="adj" fmla="val 16667"/>
            </a:avLst>
          </a:prstGeom>
          <a:solidFill>
            <a:srgbClr val="00FF00">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pic>
        <p:nvPicPr>
          <p:cNvPr id="14" name="图片 13">
            <a:extLst>
              <a:ext uri="{FF2B5EF4-FFF2-40B4-BE49-F238E27FC236}">
                <a16:creationId xmlns:a16="http://schemas.microsoft.com/office/drawing/2014/main" id="{C5422F37-9BF1-1D9C-E520-4F4B3FAA17D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33852"/>
          <a:stretch/>
        </p:blipFill>
        <p:spPr>
          <a:xfrm>
            <a:off x="632394" y="1818452"/>
            <a:ext cx="2819860" cy="2951754"/>
          </a:xfrm>
          <a:prstGeom prst="rect">
            <a:avLst/>
          </a:prstGeom>
        </p:spPr>
      </p:pic>
      <p:sp>
        <p:nvSpPr>
          <p:cNvPr id="42" name="Rectangle 81"/>
          <p:cNvSpPr>
            <a:spLocks noChangeArrowheads="1"/>
          </p:cNvSpPr>
          <p:nvPr/>
        </p:nvSpPr>
        <p:spPr bwMode="auto">
          <a:xfrm>
            <a:off x="543268" y="377396"/>
            <a:ext cx="8027043"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600" b="0" u="sng" dirty="0" smtClean="0">
                <a:solidFill>
                  <a:srgbClr val="000000"/>
                </a:solidFill>
                <a:latin typeface="Tahoma" panose="020B0604030504040204" pitchFamily="34" charset="0"/>
              </a:rPr>
              <a:t>Map to p-orbital honeycomb lattice</a:t>
            </a:r>
            <a:r>
              <a:rPr kumimoji="0" lang="en-US" altLang="zh-CN" sz="2600" b="0" i="0" u="sng" strike="noStrike" kern="1200" cap="none" spc="0" normalizeH="0" noProof="0" dirty="0" smtClean="0">
                <a:ln>
                  <a:noFill/>
                </a:ln>
                <a:solidFill>
                  <a:srgbClr val="000000"/>
                </a:solidFill>
                <a:effectLst/>
                <a:uLnTx/>
                <a:uFillTx/>
                <a:latin typeface="Tahoma" panose="020B0604030504040204" pitchFamily="34" charset="0"/>
                <a:ea typeface="宋体" panose="02010600030101010101" pitchFamily="2" charset="-122"/>
                <a:cs typeface="+mn-cs"/>
              </a:rPr>
              <a:t> </a:t>
            </a:r>
            <a:endParaRPr kumimoji="0" lang="ru-RU" altLang="zh-CN" sz="2600" b="0" i="0" u="sng"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47" name="文本框 46">
            <a:extLst>
              <a:ext uri="{FF2B5EF4-FFF2-40B4-BE49-F238E27FC236}">
                <a16:creationId xmlns:a16="http://schemas.microsoft.com/office/drawing/2014/main" id="{FC5225E2-5486-4559-9F6C-71ACE5AA8126}"/>
              </a:ext>
            </a:extLst>
          </p:cNvPr>
          <p:cNvSpPr txBox="1"/>
          <p:nvPr/>
        </p:nvSpPr>
        <p:spPr>
          <a:xfrm>
            <a:off x="602710" y="1028448"/>
            <a:ext cx="7255314" cy="430887"/>
          </a:xfrm>
          <a:prstGeom prst="rect">
            <a:avLst/>
          </a:prstGeom>
          <a:noFill/>
        </p:spPr>
        <p:txBody>
          <a:bodyPr wrap="square" rtlCol="0">
            <a:spAutoFit/>
          </a:bodyPr>
          <a:lstStyle/>
          <a:p>
            <a:pPr marL="342900" indent="-342900" algn="l">
              <a:buFont typeface="Arial" panose="020B0604020202020204" pitchFamily="34" charset="0"/>
              <a:buChar char="•"/>
            </a:pPr>
            <a:r>
              <a:rPr lang="en-US" altLang="zh-CN" b="0" dirty="0"/>
              <a:t>S</a:t>
            </a:r>
            <a:r>
              <a:rPr lang="en-US" altLang="zh-CN" b="0" dirty="0" smtClean="0"/>
              <a:t>ingle vortices as lattice sites.</a:t>
            </a:r>
            <a:endParaRPr lang="zh-CN" altLang="en-US" b="0" dirty="0"/>
          </a:p>
        </p:txBody>
      </p:sp>
      <mc:AlternateContent xmlns:mc="http://schemas.openxmlformats.org/markup-compatibility/2006" xmlns:a14="http://schemas.microsoft.com/office/drawing/2010/main">
        <mc:Choice Requires="a14">
          <p:sp>
            <p:nvSpPr>
              <p:cNvPr id="48" name="Rectangle 203"/>
              <p:cNvSpPr>
                <a:spLocks noChangeArrowheads="1"/>
              </p:cNvSpPr>
              <p:nvPr/>
            </p:nvSpPr>
            <p:spPr bwMode="auto">
              <a:xfrm>
                <a:off x="399060" y="5332081"/>
                <a:ext cx="8193840" cy="83766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lvl="0" algn="l">
                  <a:defRPr/>
                </a:pPr>
                <a14:m>
                  <m:oMathPara xmlns:m="http://schemas.openxmlformats.org/officeDocument/2006/math">
                    <m:oMathParaPr>
                      <m:jc m:val="centerGroup"/>
                    </m:oMathParaPr>
                    <m:oMath xmlns:m="http://schemas.openxmlformats.org/officeDocument/2006/math">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𝐸</m:t>
                      </m:r>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𝐽</m:t>
                      </m:r>
                      <m:nary>
                        <m:naryPr>
                          <m:chr m:val="∑"/>
                          <m:subHide m:val="on"/>
                          <m:supHide m:val="on"/>
                          <m:ctrlP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naryPr>
                        <m:sub/>
                        <m:sup/>
                        <m:e>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 </m:t>
                          </m:r>
                        </m:e>
                      </m:nary>
                      <m:r>
                        <m:rPr>
                          <m:sty m:val="p"/>
                        </m:rPr>
                        <a:rPr kumimoji="0" lang="en-US" altLang="zh-CN" sz="2000" b="0" i="0"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cos</m:t>
                      </m:r>
                      <m:d>
                        <m:dPr>
                          <m:begChr m:val="["/>
                          <m:endChr m:val="]"/>
                          <m:ctrlP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dPr>
                        <m:e>
                          <m:sSub>
                            <m:sSubPr>
                              <m:ctrlPr>
                                <a:rPr lang="en-US" altLang="zh-CN" sz="2000" b="0" i="1">
                                  <a:solidFill>
                                    <a:schemeClr val="tx1"/>
                                  </a:solidFill>
                                  <a:latin typeface="Cambria Math" panose="02040503050406030204" pitchFamily="18" charset="0"/>
                                  <a:ea typeface="宋体" panose="02010600030101010101" pitchFamily="2" charset="-122"/>
                                </a:rPr>
                              </m:ctrlPr>
                            </m:sSubPr>
                            <m:e>
                              <m:r>
                                <a:rPr lang="en-US" altLang="zh-CN" sz="2000" b="0" i="1" smtClean="0">
                                  <a:solidFill>
                                    <a:schemeClr val="tx1"/>
                                  </a:solidFill>
                                  <a:latin typeface="Cambria Math" panose="02040503050406030204" pitchFamily="18" charset="0"/>
                                  <a:ea typeface="宋体" panose="02010600030101010101" pitchFamily="2" charset="-122"/>
                                </a:rPr>
                                <m:t>𝜑</m:t>
                              </m:r>
                            </m:e>
                            <m:sub>
                              <m:r>
                                <a:rPr lang="en-US" altLang="zh-CN" sz="2000" b="0" i="1">
                                  <a:solidFill>
                                    <a:schemeClr val="tx1"/>
                                  </a:solidFill>
                                  <a:latin typeface="Cambria Math" panose="02040503050406030204" pitchFamily="18" charset="0"/>
                                  <a:ea typeface="宋体" panose="02010600030101010101" pitchFamily="2" charset="-122"/>
                                </a:rPr>
                                <m:t>𝑗</m:t>
                              </m:r>
                              <m:r>
                                <a:rPr lang="en-US" altLang="zh-CN" sz="2000" b="0" i="1" smtClean="0">
                                  <a:solidFill>
                                    <a:schemeClr val="tx1"/>
                                  </a:solidFill>
                                  <a:latin typeface="Cambria Math" panose="02040503050406030204" pitchFamily="18" charset="0"/>
                                  <a:ea typeface="宋体" panose="02010600030101010101" pitchFamily="2" charset="-122"/>
                                </a:rPr>
                                <m:t>𝜈</m:t>
                              </m:r>
                            </m:sub>
                          </m:sSub>
                          <m:r>
                            <a:rPr lang="en-US" altLang="zh-CN" sz="2000" b="0" i="1" smtClean="0">
                              <a:solidFill>
                                <a:schemeClr val="tx1"/>
                              </a:solidFill>
                              <a:latin typeface="Cambria Math" panose="02040503050406030204" pitchFamily="18" charset="0"/>
                              <a:ea typeface="宋体" panose="02010600030101010101" pitchFamily="2" charset="-122"/>
                            </a:rPr>
                            <m:t>−</m:t>
                          </m:r>
                          <m:sSub>
                            <m:sSubPr>
                              <m:ctrlPr>
                                <a:rPr lang="en-US" altLang="zh-CN" sz="2000" b="0" i="1" smtClean="0">
                                  <a:solidFill>
                                    <a:schemeClr val="tx1"/>
                                  </a:solidFill>
                                  <a:latin typeface="Cambria Math" panose="02040503050406030204" pitchFamily="18" charset="0"/>
                                  <a:ea typeface="宋体" panose="02010600030101010101" pitchFamily="2" charset="-122"/>
                                </a:rPr>
                              </m:ctrlPr>
                            </m:sSubPr>
                            <m:e>
                              <m:r>
                                <a:rPr lang="en-US" altLang="zh-CN" sz="2000" b="0" i="1" smtClean="0">
                                  <a:solidFill>
                                    <a:schemeClr val="tx1"/>
                                  </a:solidFill>
                                  <a:latin typeface="Cambria Math" panose="02040503050406030204" pitchFamily="18" charset="0"/>
                                  <a:ea typeface="宋体" panose="02010600030101010101" pitchFamily="2" charset="-122"/>
                                </a:rPr>
                                <m:t>𝜑</m:t>
                              </m:r>
                            </m:e>
                            <m:sub>
                              <m:r>
                                <a:rPr lang="en-US" altLang="zh-CN" sz="2000" b="0" i="1" smtClean="0">
                                  <a:solidFill>
                                    <a:schemeClr val="tx1"/>
                                  </a:solidFill>
                                  <a:latin typeface="Cambria Math" panose="02040503050406030204" pitchFamily="18" charset="0"/>
                                  <a:ea typeface="宋体" panose="02010600030101010101" pitchFamily="2" charset="-122"/>
                                </a:rPr>
                                <m:t>𝑘</m:t>
                              </m:r>
                              <m:r>
                                <a:rPr lang="en-US" altLang="zh-CN" sz="2000" b="0" i="1" smtClean="0">
                                  <a:solidFill>
                                    <a:schemeClr val="tx1"/>
                                  </a:solidFill>
                                  <a:latin typeface="Cambria Math" panose="02040503050406030204" pitchFamily="18" charset="0"/>
                                  <a:ea typeface="宋体" panose="02010600030101010101" pitchFamily="2" charset="-122"/>
                                </a:rPr>
                                <m:t>𝜈</m:t>
                              </m:r>
                            </m:sub>
                          </m:sSub>
                        </m:e>
                      </m:d>
                      <m:r>
                        <a:rPr lang="en-US" altLang="zh-CN" sz="2000" b="0" i="1" smtClean="0">
                          <a:solidFill>
                            <a:schemeClr val="tx1"/>
                          </a:solidFill>
                          <a:latin typeface="Cambria Math" panose="02040503050406030204" pitchFamily="18" charset="0"/>
                          <a:ea typeface="宋体" panose="02010600030101010101" pitchFamily="2" charset="-122"/>
                        </a:rPr>
                        <m:t>=</m:t>
                      </m:r>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𝐽</m:t>
                      </m:r>
                      <m:nary>
                        <m:naryPr>
                          <m:chr m:val="∑"/>
                          <m:supHide m:val="on"/>
                          <m:ctrlP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naryPr>
                        <m:sub>
                          <m:r>
                            <m:rPr>
                              <m:brk m:alnAt="7"/>
                            </m:rP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 </m:t>
                          </m:r>
                        </m:sub>
                        <m:sup/>
                        <m:e>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 </m:t>
                          </m:r>
                        </m:e>
                      </m:nary>
                      <m:r>
                        <m:rPr>
                          <m:sty m:val="p"/>
                        </m:rPr>
                        <a:rPr kumimoji="0" lang="en-US" altLang="zh-CN" sz="2000" b="0" i="0"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cos</m:t>
                      </m:r>
                      <m:func>
                        <m:funcPr>
                          <m:ctrlP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funcPr>
                        <m:fName>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sSub>
                            <m:sSubPr>
                              <m:ctrlP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Pr>
                            <m:e>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𝜃</m:t>
                              </m:r>
                            </m:e>
                            <m:sub>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𝑗</m:t>
                              </m:r>
                            </m:sub>
                          </m:sSub>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sSub>
                            <m:sSubPr>
                              <m:ctrlP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Pr>
                            <m:e>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𝜃</m:t>
                              </m:r>
                            </m:e>
                            <m:sub>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𝑘</m:t>
                              </m:r>
                            </m:sub>
                          </m:sSub>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f>
                            <m:fPr>
                              <m:ctrlP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fPr>
                            <m:num>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2</m:t>
                              </m:r>
                            </m:num>
                            <m:den>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3</m:t>
                              </m:r>
                            </m:den>
                          </m:f>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𝜋</m:t>
                          </m:r>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 (</m:t>
                          </m:r>
                          <m:sSub>
                            <m:sSubPr>
                              <m:ctrlP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Pr>
                            <m:e>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𝜎</m:t>
                              </m:r>
                            </m:e>
                            <m:sub>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𝑗</m:t>
                              </m:r>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𝜈</m:t>
                              </m:r>
                            </m:sub>
                          </m:sSub>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sSub>
                            <m:sSubPr>
                              <m:ctrlP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Pr>
                            <m:e>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𝜎</m:t>
                              </m:r>
                            </m:e>
                            <m:sub>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𝑘</m:t>
                              </m:r>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𝜈</m:t>
                              </m:r>
                            </m:sub>
                          </m:sSub>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fName>
                        <m:e>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 </m:t>
                          </m:r>
                        </m:e>
                      </m:func>
                    </m:oMath>
                  </m:oMathPara>
                </a14:m>
                <a:endParaRPr kumimoji="0" lang="en-US" altLang="zh-CN" sz="2000" b="0" i="0" u="none" strike="noStrike" kern="1200" cap="none" spc="0" normalizeH="0" baseline="0" noProof="0" dirty="0" smtClean="0">
                  <a:ln>
                    <a:noFill/>
                  </a:ln>
                  <a:solidFill>
                    <a:schemeClr val="tx1"/>
                  </a:solidFill>
                  <a:effectLst/>
                  <a:uLnTx/>
                  <a:uFillTx/>
                  <a:ea typeface="宋体" panose="02010600030101010101" pitchFamily="2" charset="-122"/>
                </a:endParaRPr>
              </a:p>
            </p:txBody>
          </p:sp>
        </mc:Choice>
        <mc:Fallback xmlns="">
          <p:sp>
            <p:nvSpPr>
              <p:cNvPr id="48" name="Rectangle 203"/>
              <p:cNvSpPr>
                <a:spLocks noRot="1" noChangeAspect="1" noMove="1" noResize="1" noEditPoints="1" noAdjustHandles="1" noChangeArrowheads="1" noChangeShapeType="1" noTextEdit="1"/>
              </p:cNvSpPr>
              <p:nvPr/>
            </p:nvSpPr>
            <p:spPr bwMode="auto">
              <a:xfrm>
                <a:off x="399060" y="5332081"/>
                <a:ext cx="8193840" cy="837665"/>
              </a:xfrm>
              <a:prstGeom prst="rect">
                <a:avLst/>
              </a:prstGeom>
              <a:blipFill>
                <a:blip r:embed="rId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Rectangle 203"/>
              <p:cNvSpPr>
                <a:spLocks noChangeArrowheads="1"/>
              </p:cNvSpPr>
              <p:nvPr/>
            </p:nvSpPr>
            <p:spPr bwMode="auto">
              <a:xfrm>
                <a:off x="5415190" y="1560101"/>
                <a:ext cx="2920585" cy="72834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tabLst/>
                  <a:defRPr/>
                </a:pPr>
                <a14:m>
                  <m:oMathPara xmlns:m="http://schemas.openxmlformats.org/officeDocument/2006/math">
                    <m:oMathParaPr>
                      <m:jc m:val="centerGroup"/>
                    </m:oMathParaPr>
                    <m:oMath xmlns:m="http://schemas.openxmlformats.org/officeDocument/2006/math">
                      <m:sSub>
                        <m:sSubPr>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Pr>
                        <m:e>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𝜑</m:t>
                          </m:r>
                        </m:e>
                        <m:sub>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𝑗</m:t>
                          </m:r>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𝜈</m:t>
                          </m:r>
                        </m:sub>
                      </m:sSub>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sSub>
                        <m:sSubPr>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Pr>
                        <m:e>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𝜃</m:t>
                          </m:r>
                        </m:e>
                        <m:sub>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𝑗</m:t>
                          </m:r>
                        </m:sub>
                      </m:sSub>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sSub>
                        <m:sSubPr>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Pr>
                        <m:e>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𝜎</m:t>
                          </m:r>
                        </m:e>
                        <m:sub>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𝑗</m:t>
                          </m:r>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𝑣</m:t>
                          </m:r>
                        </m:sub>
                      </m:sSub>
                      <m:f>
                        <m:fPr>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fPr>
                        <m:num>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2</m:t>
                          </m:r>
                        </m:num>
                        <m:den>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3</m:t>
                          </m:r>
                        </m:den>
                      </m:f>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𝜋</m:t>
                      </m:r>
                    </m:oMath>
                  </m:oMathPara>
                </a14:m>
                <a:endParaRPr kumimoji="0" lang="en-US" altLang="zh-CN" b="0" i="0" u="none" strike="noStrike" kern="1200" cap="none" spc="0" normalizeH="0" baseline="0" noProof="0" dirty="0" smtClean="0">
                  <a:ln>
                    <a:noFill/>
                  </a:ln>
                  <a:solidFill>
                    <a:schemeClr val="tx1"/>
                  </a:solidFill>
                  <a:effectLst/>
                  <a:uLnTx/>
                  <a:uFillTx/>
                  <a:ea typeface="宋体" panose="02010600030101010101" pitchFamily="2" charset="-122"/>
                </a:endParaRPr>
              </a:p>
            </p:txBody>
          </p:sp>
        </mc:Choice>
        <mc:Fallback xmlns="">
          <p:sp>
            <p:nvSpPr>
              <p:cNvPr id="49" name="Rectangle 203"/>
              <p:cNvSpPr>
                <a:spLocks noRot="1" noChangeAspect="1" noMove="1" noResize="1" noEditPoints="1" noAdjustHandles="1" noChangeArrowheads="1" noChangeShapeType="1" noTextEdit="1"/>
              </p:cNvSpPr>
              <p:nvPr/>
            </p:nvSpPr>
            <p:spPr bwMode="auto">
              <a:xfrm>
                <a:off x="5415190" y="1560101"/>
                <a:ext cx="2920585" cy="728341"/>
              </a:xfrm>
              <a:prstGeom prst="rect">
                <a:avLst/>
              </a:prstGeom>
              <a:blipFill>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Rectangle 203"/>
              <p:cNvSpPr>
                <a:spLocks noChangeArrowheads="1"/>
              </p:cNvSpPr>
              <p:nvPr/>
            </p:nvSpPr>
            <p:spPr bwMode="auto">
              <a:xfrm>
                <a:off x="5655628" y="2401045"/>
                <a:ext cx="2920585" cy="45801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tabLst/>
                  <a:defRPr/>
                </a:pPr>
                <a14:m>
                  <m:oMathPara xmlns:m="http://schemas.openxmlformats.org/officeDocument/2006/math">
                    <m:oMathParaPr>
                      <m:jc m:val="centerGroup"/>
                    </m:oMathParaPr>
                    <m:oMath xmlns:m="http://schemas.openxmlformats.org/officeDocument/2006/math">
                      <m:sSub>
                        <m:sSubPr>
                          <m:ctrlP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Pr>
                        <m:e>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𝜎</m:t>
                          </m:r>
                        </m:e>
                        <m:sub>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𝑗</m:t>
                          </m:r>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𝑣</m:t>
                          </m:r>
                        </m:sub>
                      </m:sSub>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=0, 1, 2</m:t>
                      </m:r>
                      <m:r>
                        <a:rPr kumimoji="0" lang="en-US" altLang="zh-CN" b="0" i="0"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𝑅</m:t>
                      </m:r>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 </m:t>
                      </m:r>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𝐺</m:t>
                      </m:r>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 </m:t>
                      </m:r>
                      <m:r>
                        <a:rPr kumimoji="0" lang="en-US" altLang="zh-CN"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𝐵</m:t>
                      </m:r>
                    </m:oMath>
                  </m:oMathPara>
                </a14:m>
                <a:endParaRPr kumimoji="0" lang="en-US" altLang="zh-CN" b="0" i="1" u="none" strike="noStrike" kern="1200" cap="none" spc="0" normalizeH="0" baseline="0" noProof="0" dirty="0" smtClean="0">
                  <a:ln>
                    <a:noFill/>
                  </a:ln>
                  <a:solidFill>
                    <a:schemeClr val="tx1"/>
                  </a:solidFill>
                  <a:effectLst/>
                  <a:uLnTx/>
                  <a:uFillTx/>
                  <a:ea typeface="宋体" panose="02010600030101010101" pitchFamily="2" charset="-122"/>
                </a:endParaRPr>
              </a:p>
            </p:txBody>
          </p:sp>
        </mc:Choice>
        <mc:Fallback xmlns="">
          <p:sp>
            <p:nvSpPr>
              <p:cNvPr id="50" name="Rectangle 203"/>
              <p:cNvSpPr>
                <a:spLocks noRot="1" noChangeAspect="1" noMove="1" noResize="1" noEditPoints="1" noAdjustHandles="1" noChangeArrowheads="1" noChangeShapeType="1" noTextEdit="1"/>
              </p:cNvSpPr>
              <p:nvPr/>
            </p:nvSpPr>
            <p:spPr bwMode="auto">
              <a:xfrm>
                <a:off x="5655628" y="2401045"/>
                <a:ext cx="2920585" cy="458011"/>
              </a:xfrm>
              <a:prstGeom prst="rect">
                <a:avLst/>
              </a:prstGeom>
              <a:blipFill>
                <a:blip r:embed="rId6"/>
                <a:stretch>
                  <a:fillRect b="-10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Rectangle 203"/>
              <p:cNvSpPr>
                <a:spLocks noChangeArrowheads="1"/>
              </p:cNvSpPr>
              <p:nvPr/>
            </p:nvSpPr>
            <p:spPr bwMode="auto">
              <a:xfrm>
                <a:off x="5772566" y="3450753"/>
                <a:ext cx="2805368" cy="57284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gn="l">
                  <a:defRPr/>
                </a:pPr>
                <a:r>
                  <a:rPr lang="en-US" altLang="zh-CN" b="0" dirty="0" smtClean="0">
                    <a:solidFill>
                      <a:schemeClr val="tx1"/>
                    </a:solidFill>
                    <a:ea typeface="宋体" panose="02010600030101010101" pitchFamily="2" charset="-122"/>
                  </a:rPr>
                  <a:t>U(1): </a:t>
                </a:r>
                <a14:m>
                  <m:oMath xmlns:m="http://schemas.openxmlformats.org/officeDocument/2006/math">
                    <m:sSub>
                      <m:sSubPr>
                        <m:ctrlPr>
                          <a:rPr lang="en-US" altLang="zh-CN" b="0" i="1">
                            <a:solidFill>
                              <a:schemeClr val="tx1"/>
                            </a:solidFill>
                            <a:latin typeface="Cambria Math" panose="02040503050406030204" pitchFamily="18" charset="0"/>
                            <a:ea typeface="宋体" panose="02010600030101010101" pitchFamily="2" charset="-122"/>
                          </a:rPr>
                        </m:ctrlPr>
                      </m:sSubPr>
                      <m:e>
                        <m:r>
                          <a:rPr lang="en-US" altLang="zh-CN" b="0" i="1">
                            <a:solidFill>
                              <a:schemeClr val="tx1"/>
                            </a:solidFill>
                            <a:latin typeface="Cambria Math" panose="02040503050406030204" pitchFamily="18" charset="0"/>
                            <a:ea typeface="宋体" panose="02010600030101010101" pitchFamily="2" charset="-122"/>
                          </a:rPr>
                          <m:t>𝜃</m:t>
                        </m:r>
                      </m:e>
                      <m:sub>
                        <m:r>
                          <a:rPr lang="en-US" altLang="zh-CN" b="0" i="1">
                            <a:solidFill>
                              <a:schemeClr val="tx1"/>
                            </a:solidFill>
                            <a:latin typeface="Cambria Math" panose="02040503050406030204" pitchFamily="18" charset="0"/>
                            <a:ea typeface="宋体" panose="02010600030101010101" pitchFamily="2" charset="-122"/>
                          </a:rPr>
                          <m:t>𝑗</m:t>
                        </m:r>
                      </m:sub>
                    </m:sSub>
                    <m:r>
                      <a:rPr lang="en-US" altLang="zh-CN" b="0" i="1">
                        <a:solidFill>
                          <a:schemeClr val="tx1"/>
                        </a:solidFill>
                        <a:latin typeface="Cambria Math" panose="02040503050406030204" pitchFamily="18" charset="0"/>
                        <a:ea typeface="宋体" panose="02010600030101010101" pitchFamily="2" charset="-122"/>
                      </a:rPr>
                      <m:t>∈[0,</m:t>
                    </m:r>
                    <m:f>
                      <m:fPr>
                        <m:ctrlPr>
                          <a:rPr lang="en-US" altLang="zh-CN" b="0" i="1">
                            <a:solidFill>
                              <a:schemeClr val="tx1"/>
                            </a:solidFill>
                            <a:latin typeface="Cambria Math" panose="02040503050406030204" pitchFamily="18" charset="0"/>
                            <a:ea typeface="宋体" panose="02010600030101010101" pitchFamily="2" charset="-122"/>
                          </a:rPr>
                        </m:ctrlPr>
                      </m:fPr>
                      <m:num>
                        <m:r>
                          <a:rPr lang="en-US" altLang="zh-CN" b="0" i="1">
                            <a:solidFill>
                              <a:schemeClr val="tx1"/>
                            </a:solidFill>
                            <a:latin typeface="Cambria Math" panose="02040503050406030204" pitchFamily="18" charset="0"/>
                            <a:ea typeface="宋体" panose="02010600030101010101" pitchFamily="2" charset="-122"/>
                          </a:rPr>
                          <m:t>2</m:t>
                        </m:r>
                      </m:num>
                      <m:den>
                        <m:r>
                          <a:rPr lang="en-US" altLang="zh-CN" b="0" i="1">
                            <a:solidFill>
                              <a:schemeClr val="tx1"/>
                            </a:solidFill>
                            <a:latin typeface="Cambria Math" panose="02040503050406030204" pitchFamily="18" charset="0"/>
                            <a:ea typeface="宋体" panose="02010600030101010101" pitchFamily="2" charset="-122"/>
                          </a:rPr>
                          <m:t>3</m:t>
                        </m:r>
                      </m:den>
                    </m:f>
                    <m:r>
                      <a:rPr lang="en-US" altLang="zh-CN" b="0" i="1">
                        <a:solidFill>
                          <a:schemeClr val="tx1"/>
                        </a:solidFill>
                        <a:latin typeface="Cambria Math" panose="02040503050406030204" pitchFamily="18" charset="0"/>
                        <a:ea typeface="宋体" panose="02010600030101010101" pitchFamily="2" charset="-122"/>
                      </a:rPr>
                      <m:t>𝜋</m:t>
                    </m:r>
                    <m:r>
                      <a:rPr lang="en-US" altLang="zh-CN" b="0" i="1">
                        <a:solidFill>
                          <a:schemeClr val="tx1"/>
                        </a:solidFill>
                        <a:latin typeface="Cambria Math" panose="02040503050406030204" pitchFamily="18" charset="0"/>
                        <a:ea typeface="宋体" panose="02010600030101010101" pitchFamily="2" charset="-122"/>
                      </a:rPr>
                      <m:t>]</m:t>
                    </m:r>
                  </m:oMath>
                </a14:m>
                <a:r>
                  <a:rPr lang="en-US" altLang="zh-CN" b="0" dirty="0" smtClean="0">
                    <a:solidFill>
                      <a:schemeClr val="tx1"/>
                    </a:solidFill>
                    <a:ea typeface="宋体" panose="02010600030101010101" pitchFamily="2" charset="-122"/>
                  </a:rPr>
                  <a:t> </a:t>
                </a:r>
                <a:endParaRPr kumimoji="0" lang="en-US" altLang="zh-CN" b="0" u="none" strike="noStrike" kern="1200" cap="none" spc="0" normalizeH="0" baseline="0" noProof="0" dirty="0" smtClean="0">
                  <a:ln>
                    <a:noFill/>
                  </a:ln>
                  <a:solidFill>
                    <a:schemeClr val="tx1"/>
                  </a:solidFill>
                  <a:effectLst/>
                  <a:uLnTx/>
                  <a:uFillTx/>
                  <a:ea typeface="宋体" panose="02010600030101010101" pitchFamily="2" charset="-122"/>
                </a:endParaRPr>
              </a:p>
            </p:txBody>
          </p:sp>
        </mc:Choice>
        <mc:Fallback xmlns="">
          <p:sp>
            <p:nvSpPr>
              <p:cNvPr id="52" name="Rectangle 203"/>
              <p:cNvSpPr>
                <a:spLocks noRot="1" noChangeAspect="1" noMove="1" noResize="1" noEditPoints="1" noAdjustHandles="1" noChangeArrowheads="1" noChangeShapeType="1" noTextEdit="1"/>
              </p:cNvSpPr>
              <p:nvPr/>
            </p:nvSpPr>
            <p:spPr bwMode="auto">
              <a:xfrm>
                <a:off x="5772566" y="3450753"/>
                <a:ext cx="2805368" cy="572849"/>
              </a:xfrm>
              <a:prstGeom prst="rect">
                <a:avLst/>
              </a:prstGeom>
              <a:blipFill>
                <a:blip r:embed="rId7"/>
                <a:stretch>
                  <a:fillRect l="-2826" b="-744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53" name="组合 52">
            <a:extLst>
              <a:ext uri="{FF2B5EF4-FFF2-40B4-BE49-F238E27FC236}">
                <a16:creationId xmlns:a16="http://schemas.microsoft.com/office/drawing/2014/main" id="{8E52700E-31D0-CE99-D2E6-8E6EE2FEB528}"/>
              </a:ext>
            </a:extLst>
          </p:cNvPr>
          <p:cNvGrpSpPr/>
          <p:nvPr/>
        </p:nvGrpSpPr>
        <p:grpSpPr>
          <a:xfrm>
            <a:off x="3803900" y="2084825"/>
            <a:ext cx="1286501" cy="857097"/>
            <a:chOff x="370993" y="5274569"/>
            <a:chExt cx="2841538" cy="1834552"/>
          </a:xfrm>
        </p:grpSpPr>
        <p:cxnSp>
          <p:nvCxnSpPr>
            <p:cNvPr id="54" name="直接连接符 53">
              <a:extLst>
                <a:ext uri="{FF2B5EF4-FFF2-40B4-BE49-F238E27FC236}">
                  <a16:creationId xmlns:a16="http://schemas.microsoft.com/office/drawing/2014/main" id="{250F73AB-41ED-5AD3-0C9C-FB1D1E8FE3C8}"/>
                </a:ext>
              </a:extLst>
            </p:cNvPr>
            <p:cNvCxnSpPr>
              <a:cxnSpLocks/>
            </p:cNvCxnSpPr>
            <p:nvPr/>
          </p:nvCxnSpPr>
          <p:spPr>
            <a:xfrm rot="16200000">
              <a:off x="1142370" y="6386809"/>
              <a:ext cx="144462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C4DEE838-4B23-4AE9-9EA3-16644BB698EA}"/>
                </a:ext>
              </a:extLst>
            </p:cNvPr>
            <p:cNvCxnSpPr>
              <a:cxnSpLocks/>
            </p:cNvCxnSpPr>
            <p:nvPr/>
          </p:nvCxnSpPr>
          <p:spPr>
            <a:xfrm rot="1800000">
              <a:off x="516828" y="5303339"/>
              <a:ext cx="1444625"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B077704E-9A98-26F9-6007-7E0AE299D734}"/>
                </a:ext>
              </a:extLst>
            </p:cNvPr>
            <p:cNvCxnSpPr>
              <a:cxnSpLocks/>
            </p:cNvCxnSpPr>
            <p:nvPr/>
          </p:nvCxnSpPr>
          <p:spPr>
            <a:xfrm rot="9000000">
              <a:off x="1767906" y="5303342"/>
              <a:ext cx="144462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文本框 56">
                  <a:extLst>
                    <a:ext uri="{FF2B5EF4-FFF2-40B4-BE49-F238E27FC236}">
                      <a16:creationId xmlns:a16="http://schemas.microsoft.com/office/drawing/2014/main" id="{416DD400-D8E0-7803-B836-2ED21E380C7D}"/>
                    </a:ext>
                  </a:extLst>
                </p:cNvPr>
                <p:cNvSpPr txBox="1"/>
                <p:nvPr/>
              </p:nvSpPr>
              <p:spPr>
                <a:xfrm>
                  <a:off x="370993" y="5295164"/>
                  <a:ext cx="1071773" cy="526024"/>
                </a:xfrm>
                <a:prstGeom prst="rect">
                  <a:avLst/>
                </a:prstGeom>
                <a:noFill/>
              </p:spPr>
              <p:txBody>
                <a:bodyPr wrap="none" lIns="0" tIns="0" rIns="0" bIns="0" rtlCol="0">
                  <a:spAutoFit/>
                </a:bodyPr>
                <a:lstStyle/>
                <a:p>
                  <a:pPr algn="l" defTabSz="685800" fontAlgn="auto">
                    <a:spcBef>
                      <a:spcPts val="0"/>
                    </a:spcBef>
                    <a:spcAft>
                      <a:spcPts val="0"/>
                    </a:spcAft>
                  </a:pPr>
                  <a14:m>
                    <m:oMathPara xmlns:m="http://schemas.openxmlformats.org/officeDocument/2006/math">
                      <m:oMathParaPr>
                        <m:jc m:val="centerGroup"/>
                      </m:oMathParaPr>
                      <m:oMath xmlns:m="http://schemas.openxmlformats.org/officeDocument/2006/math">
                        <m:r>
                          <a:rPr lang="en-US" altLang="zh-CN" sz="1800" b="0" i="1">
                            <a:solidFill>
                              <a:srgbClr val="70AD47">
                                <a:lumMod val="75000"/>
                              </a:srgbClr>
                            </a:solidFill>
                            <a:latin typeface="Cambria Math" panose="02040503050406030204" pitchFamily="18" charset="0"/>
                          </a:rPr>
                          <m:t>4</m:t>
                        </m:r>
                        <m:r>
                          <a:rPr lang="zh-CN" altLang="en-US" sz="1800" b="0" i="1">
                            <a:solidFill>
                              <a:srgbClr val="70AD47">
                                <a:lumMod val="75000"/>
                              </a:srgbClr>
                            </a:solidFill>
                            <a:latin typeface="Cambria Math" panose="02040503050406030204" pitchFamily="18" charset="0"/>
                          </a:rPr>
                          <m:t>𝜋</m:t>
                        </m:r>
                        <m:r>
                          <a:rPr lang="en-US" altLang="zh-CN" sz="1800" b="0" i="1">
                            <a:solidFill>
                              <a:srgbClr val="70AD47">
                                <a:lumMod val="75000"/>
                              </a:srgbClr>
                            </a:solidFill>
                            <a:latin typeface="Cambria Math" panose="02040503050406030204" pitchFamily="18" charset="0"/>
                          </a:rPr>
                          <m:t>/3</m:t>
                        </m:r>
                      </m:oMath>
                    </m:oMathPara>
                  </a14:m>
                  <a:endParaRPr lang="zh-CN" altLang="en-US" sz="1800" b="0" dirty="0">
                    <a:solidFill>
                      <a:srgbClr val="70AD47">
                        <a:lumMod val="75000"/>
                      </a:srgbClr>
                    </a:solidFill>
                    <a:latin typeface="Calibri" panose="020F0502020204030204"/>
                    <a:ea typeface="等线" panose="02010600030101010101" pitchFamily="2" charset="-122"/>
                  </a:endParaRPr>
                </a:p>
              </p:txBody>
            </p:sp>
          </mc:Choice>
          <mc:Fallback xmlns="">
            <p:sp>
              <p:nvSpPr>
                <p:cNvPr id="104" name="文本框 103">
                  <a:extLst>
                    <a:ext uri="{FF2B5EF4-FFF2-40B4-BE49-F238E27FC236}">
                      <a16:creationId xmlns:a16="http://schemas.microsoft.com/office/drawing/2014/main" id="{416DD400-D8E0-7803-B836-2ED21E380C7D}"/>
                    </a:ext>
                  </a:extLst>
                </p:cNvPr>
                <p:cNvSpPr txBox="1">
                  <a:spLocks noRot="1" noChangeAspect="1" noMove="1" noResize="1" noEditPoints="1" noAdjustHandles="1" noChangeArrowheads="1" noChangeShapeType="1" noTextEdit="1"/>
                </p:cNvSpPr>
                <p:nvPr/>
              </p:nvSpPr>
              <p:spPr>
                <a:xfrm>
                  <a:off x="370993" y="5295164"/>
                  <a:ext cx="1071773" cy="526024"/>
                </a:xfrm>
                <a:prstGeom prst="rect">
                  <a:avLst/>
                </a:prstGeom>
                <a:blipFill>
                  <a:blip r:embed="rId11"/>
                  <a:stretch>
                    <a:fillRect l="-9783" t="-2174" r="-10870" b="-3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文本框 57">
                  <a:extLst>
                    <a:ext uri="{FF2B5EF4-FFF2-40B4-BE49-F238E27FC236}">
                      <a16:creationId xmlns:a16="http://schemas.microsoft.com/office/drawing/2014/main" id="{60F59190-8280-C623-163F-404A1A3EE83E}"/>
                    </a:ext>
                  </a:extLst>
                </p:cNvPr>
                <p:cNvSpPr txBox="1"/>
                <p:nvPr/>
              </p:nvSpPr>
              <p:spPr>
                <a:xfrm>
                  <a:off x="2064826" y="6254756"/>
                  <a:ext cx="1071773" cy="526024"/>
                </a:xfrm>
                <a:prstGeom prst="rect">
                  <a:avLst/>
                </a:prstGeom>
                <a:noFill/>
              </p:spPr>
              <p:txBody>
                <a:bodyPr wrap="none" lIns="0" tIns="0" rIns="0" bIns="0" rtlCol="0">
                  <a:spAutoFit/>
                </a:bodyPr>
                <a:lstStyle/>
                <a:p>
                  <a:pPr algn="l" defTabSz="685800" fontAlgn="auto">
                    <a:spcBef>
                      <a:spcPts val="0"/>
                    </a:spcBef>
                    <a:spcAft>
                      <a:spcPts val="0"/>
                    </a:spcAft>
                  </a:pPr>
                  <a14:m>
                    <m:oMathPara xmlns:m="http://schemas.openxmlformats.org/officeDocument/2006/math">
                      <m:oMathParaPr>
                        <m:jc m:val="centerGroup"/>
                      </m:oMathParaPr>
                      <m:oMath xmlns:m="http://schemas.openxmlformats.org/officeDocument/2006/math">
                        <m:r>
                          <a:rPr lang="en-US" altLang="zh-CN" sz="1800" b="0" i="1">
                            <a:solidFill>
                              <a:srgbClr val="5B9BD5">
                                <a:lumMod val="75000"/>
                              </a:srgbClr>
                            </a:solidFill>
                            <a:latin typeface="Cambria Math" panose="02040503050406030204" pitchFamily="18" charset="0"/>
                          </a:rPr>
                          <m:t>2</m:t>
                        </m:r>
                        <m:r>
                          <a:rPr lang="zh-CN" altLang="en-US" sz="1800" b="0" i="1">
                            <a:solidFill>
                              <a:srgbClr val="5B9BD5">
                                <a:lumMod val="75000"/>
                              </a:srgbClr>
                            </a:solidFill>
                            <a:latin typeface="Cambria Math" panose="02040503050406030204" pitchFamily="18" charset="0"/>
                          </a:rPr>
                          <m:t>𝜋</m:t>
                        </m:r>
                        <m:r>
                          <a:rPr lang="en-US" altLang="zh-CN" sz="1800" b="0" i="1">
                            <a:solidFill>
                              <a:srgbClr val="5B9BD5">
                                <a:lumMod val="75000"/>
                              </a:srgbClr>
                            </a:solidFill>
                            <a:latin typeface="Cambria Math" panose="02040503050406030204" pitchFamily="18" charset="0"/>
                          </a:rPr>
                          <m:t>/3</m:t>
                        </m:r>
                      </m:oMath>
                    </m:oMathPara>
                  </a14:m>
                  <a:endParaRPr lang="zh-CN" altLang="en-US" sz="1800" b="0" dirty="0">
                    <a:solidFill>
                      <a:srgbClr val="5B9BD5">
                        <a:lumMod val="75000"/>
                      </a:srgbClr>
                    </a:solidFill>
                    <a:latin typeface="Calibri" panose="020F0502020204030204"/>
                    <a:ea typeface="等线" panose="02010600030101010101" pitchFamily="2" charset="-122"/>
                  </a:endParaRPr>
                </a:p>
              </p:txBody>
            </p:sp>
          </mc:Choice>
          <mc:Fallback xmlns="">
            <p:sp>
              <p:nvSpPr>
                <p:cNvPr id="105" name="文本框 104">
                  <a:extLst>
                    <a:ext uri="{FF2B5EF4-FFF2-40B4-BE49-F238E27FC236}">
                      <a16:creationId xmlns:a16="http://schemas.microsoft.com/office/drawing/2014/main" id="{60F59190-8280-C623-163F-404A1A3EE83E}"/>
                    </a:ext>
                  </a:extLst>
                </p:cNvPr>
                <p:cNvSpPr txBox="1">
                  <a:spLocks noRot="1" noChangeAspect="1" noMove="1" noResize="1" noEditPoints="1" noAdjustHandles="1" noChangeArrowheads="1" noChangeShapeType="1" noTextEdit="1"/>
                </p:cNvSpPr>
                <p:nvPr/>
              </p:nvSpPr>
              <p:spPr>
                <a:xfrm>
                  <a:off x="2064826" y="6254756"/>
                  <a:ext cx="1071773" cy="526024"/>
                </a:xfrm>
                <a:prstGeom prst="rect">
                  <a:avLst/>
                </a:prstGeom>
                <a:blipFill>
                  <a:blip r:embed="rId12"/>
                  <a:stretch>
                    <a:fillRect l="-8602" t="-2174" r="-10753" b="-3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58">
                  <a:extLst>
                    <a:ext uri="{FF2B5EF4-FFF2-40B4-BE49-F238E27FC236}">
                      <a16:creationId xmlns:a16="http://schemas.microsoft.com/office/drawing/2014/main" id="{A8728A46-3485-DA3B-8A30-3052BDCE8B3F}"/>
                    </a:ext>
                  </a:extLst>
                </p:cNvPr>
                <p:cNvSpPr txBox="1"/>
                <p:nvPr/>
              </p:nvSpPr>
              <p:spPr>
                <a:xfrm>
                  <a:off x="2574775" y="5274569"/>
                  <a:ext cx="343987" cy="526024"/>
                </a:xfrm>
                <a:prstGeom prst="rect">
                  <a:avLst/>
                </a:prstGeom>
                <a:noFill/>
              </p:spPr>
              <p:txBody>
                <a:bodyPr wrap="none" lIns="0" tIns="0" rIns="0" bIns="0" rtlCol="0">
                  <a:spAutoFit/>
                </a:bodyPr>
                <a:lstStyle/>
                <a:p>
                  <a:pPr algn="l" defTabSz="685800" fontAlgn="auto">
                    <a:spcBef>
                      <a:spcPts val="0"/>
                    </a:spcBef>
                    <a:spcAft>
                      <a:spcPts val="0"/>
                    </a:spcAft>
                  </a:pPr>
                  <a14:m>
                    <m:oMathPara xmlns:m="http://schemas.openxmlformats.org/officeDocument/2006/math">
                      <m:oMathParaPr>
                        <m:jc m:val="centerGroup"/>
                      </m:oMathParaPr>
                      <m:oMath xmlns:m="http://schemas.openxmlformats.org/officeDocument/2006/math">
                        <m:r>
                          <a:rPr lang="en-US" altLang="zh-CN" sz="1800" b="0" i="1">
                            <a:solidFill>
                              <a:srgbClr val="FF0000"/>
                            </a:solidFill>
                            <a:latin typeface="Cambria Math" panose="02040503050406030204" pitchFamily="18" charset="0"/>
                          </a:rPr>
                          <m:t>0</m:t>
                        </m:r>
                      </m:oMath>
                    </m:oMathPara>
                  </a14:m>
                  <a:endParaRPr lang="zh-CN" altLang="en-US" sz="1800" b="0" dirty="0">
                    <a:solidFill>
                      <a:srgbClr val="FF0000"/>
                    </a:solidFill>
                    <a:latin typeface="Calibri" panose="020F0502020204030204"/>
                    <a:ea typeface="等线" panose="02010600030101010101" pitchFamily="2" charset="-122"/>
                  </a:endParaRPr>
                </a:p>
              </p:txBody>
            </p:sp>
          </mc:Choice>
          <mc:Fallback xmlns="">
            <p:sp>
              <p:nvSpPr>
                <p:cNvPr id="106" name="文本框 105">
                  <a:extLst>
                    <a:ext uri="{FF2B5EF4-FFF2-40B4-BE49-F238E27FC236}">
                      <a16:creationId xmlns:a16="http://schemas.microsoft.com/office/drawing/2014/main" id="{A8728A46-3485-DA3B-8A30-3052BDCE8B3F}"/>
                    </a:ext>
                  </a:extLst>
                </p:cNvPr>
                <p:cNvSpPr txBox="1">
                  <a:spLocks noRot="1" noChangeAspect="1" noMove="1" noResize="1" noEditPoints="1" noAdjustHandles="1" noChangeArrowheads="1" noChangeShapeType="1" noTextEdit="1"/>
                </p:cNvSpPr>
                <p:nvPr/>
              </p:nvSpPr>
              <p:spPr>
                <a:xfrm>
                  <a:off x="2574775" y="5274569"/>
                  <a:ext cx="343987" cy="526024"/>
                </a:xfrm>
                <a:prstGeom prst="rect">
                  <a:avLst/>
                </a:prstGeom>
                <a:blipFill>
                  <a:blip r:embed="rId13"/>
                  <a:stretch>
                    <a:fillRect l="-30000" r="-30000" b="-6522"/>
                  </a:stretch>
                </a:blipFill>
              </p:spPr>
              <p:txBody>
                <a:bodyPr/>
                <a:lstStyle/>
                <a:p>
                  <a:r>
                    <a:rPr lang="zh-CN" altLang="en-US">
                      <a:noFill/>
                    </a:rPr>
                    <a:t> </a:t>
                  </a:r>
                </a:p>
              </p:txBody>
            </p:sp>
          </mc:Fallback>
        </mc:AlternateContent>
        <p:sp>
          <p:nvSpPr>
            <p:cNvPr id="60" name="弧形 59">
              <a:extLst>
                <a:ext uri="{FF2B5EF4-FFF2-40B4-BE49-F238E27FC236}">
                  <a16:creationId xmlns:a16="http://schemas.microsoft.com/office/drawing/2014/main" id="{4218C5D6-FF32-6526-91D4-C6D81A99B28F}"/>
                </a:ext>
              </a:extLst>
            </p:cNvPr>
            <p:cNvSpPr/>
            <p:nvPr/>
          </p:nvSpPr>
          <p:spPr>
            <a:xfrm>
              <a:off x="1524032" y="5318643"/>
              <a:ext cx="664587" cy="664587"/>
            </a:xfrm>
            <a:prstGeom prst="arc">
              <a:avLst>
                <a:gd name="adj1" fmla="val 2453920"/>
                <a:gd name="adj2" fmla="val 0"/>
              </a:avLst>
            </a:prstGeom>
            <a:ln w="19050">
              <a:solidFill>
                <a:schemeClr val="tx1"/>
              </a:solidFill>
              <a:headEnd type="none"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defTabSz="685800" fontAlgn="auto">
                <a:spcBef>
                  <a:spcPts val="0"/>
                </a:spcBef>
                <a:spcAft>
                  <a:spcPts val="0"/>
                </a:spcAft>
              </a:pPr>
              <a:endParaRPr lang="zh-CN" altLang="en-US" sz="1350" b="0">
                <a:solidFill>
                  <a:prstClr val="black"/>
                </a:solidFill>
                <a:latin typeface="Calibri" panose="020F0502020204030204"/>
                <a:ea typeface="等线" panose="02010600030101010101" pitchFamily="2" charset="-122"/>
              </a:endParaRPr>
            </a:p>
          </p:txBody>
        </p:sp>
      </p:grpSp>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8026E14D-2741-3D02-3AB7-022E36930903}"/>
                  </a:ext>
                </a:extLst>
              </p:cNvPr>
              <p:cNvSpPr txBox="1"/>
              <p:nvPr/>
            </p:nvSpPr>
            <p:spPr>
              <a:xfrm>
                <a:off x="3840147" y="2728651"/>
                <a:ext cx="528991" cy="415498"/>
              </a:xfrm>
              <a:prstGeom prst="rect">
                <a:avLst/>
              </a:prstGeom>
              <a:noFill/>
            </p:spPr>
            <p:txBody>
              <a:bodyPr wrap="none" lIns="0" tIns="0" rIns="0" bIns="0" rtlCol="0">
                <a:spAutoFit/>
              </a:bodyPr>
              <a:lstStyle/>
              <a:p>
                <a:pPr algn="l" defTabSz="685800" fontAlgn="auto">
                  <a:spcBef>
                    <a:spcPts val="0"/>
                  </a:spcBef>
                  <a:spcAft>
                    <a:spcPts val="0"/>
                  </a:spcAft>
                </a:pPr>
                <a14:m>
                  <m:oMathPara xmlns:m="http://schemas.openxmlformats.org/officeDocument/2006/math">
                    <m:oMathParaPr>
                      <m:jc m:val="centerGroup"/>
                    </m:oMathParaPr>
                    <m:oMath xmlns:m="http://schemas.openxmlformats.org/officeDocument/2006/math">
                      <m:r>
                        <a:rPr lang="en-US" altLang="zh-CN" sz="2700" b="0" i="1">
                          <a:solidFill>
                            <a:prstClr val="black"/>
                          </a:solidFill>
                          <a:latin typeface="Cambria Math" panose="02040503050406030204" pitchFamily="18" charset="0"/>
                        </a:rPr>
                        <m:t>−1</m:t>
                      </m:r>
                    </m:oMath>
                  </m:oMathPara>
                </a14:m>
                <a:endParaRPr lang="zh-CN" altLang="en-US" sz="2700" b="0" dirty="0">
                  <a:solidFill>
                    <a:prstClr val="black"/>
                  </a:solidFill>
                  <a:latin typeface="Calibri" panose="020F0502020204030204"/>
                  <a:ea typeface="等线" panose="02010600030101010101" pitchFamily="2" charset="-122"/>
                </a:endParaRPr>
              </a:p>
            </p:txBody>
          </p:sp>
        </mc:Choice>
        <mc:Fallback xmlns="">
          <p:sp>
            <p:nvSpPr>
              <p:cNvPr id="61" name="文本框 60">
                <a:extLst>
                  <a:ext uri="{FF2B5EF4-FFF2-40B4-BE49-F238E27FC236}">
                    <a16:creationId xmlns:a16="http://schemas.microsoft.com/office/drawing/2014/main" id="{8026E14D-2741-3D02-3AB7-022E36930903}"/>
                  </a:ext>
                </a:extLst>
              </p:cNvPr>
              <p:cNvSpPr txBox="1">
                <a:spLocks noRot="1" noChangeAspect="1" noMove="1" noResize="1" noEditPoints="1" noAdjustHandles="1" noChangeArrowheads="1" noChangeShapeType="1" noTextEdit="1"/>
              </p:cNvSpPr>
              <p:nvPr/>
            </p:nvSpPr>
            <p:spPr>
              <a:xfrm>
                <a:off x="3840147" y="2728651"/>
                <a:ext cx="528991" cy="415498"/>
              </a:xfrm>
              <a:prstGeom prst="rect">
                <a:avLst/>
              </a:prstGeom>
              <a:blipFill>
                <a:blip r:embed="rId14"/>
                <a:stretch>
                  <a:fillRect/>
                </a:stretch>
              </a:blipFill>
            </p:spPr>
            <p:txBody>
              <a:bodyPr/>
              <a:lstStyle/>
              <a:p>
                <a:r>
                  <a:rPr lang="zh-CN" altLang="en-US">
                    <a:noFill/>
                  </a:rPr>
                  <a:t> </a:t>
                </a:r>
              </a:p>
            </p:txBody>
          </p:sp>
        </mc:Fallback>
      </mc:AlternateContent>
      <p:grpSp>
        <p:nvGrpSpPr>
          <p:cNvPr id="62" name="组合 61">
            <a:extLst>
              <a:ext uri="{FF2B5EF4-FFF2-40B4-BE49-F238E27FC236}">
                <a16:creationId xmlns:a16="http://schemas.microsoft.com/office/drawing/2014/main" id="{8797CF25-989D-9446-AB3E-E98614508EF0}"/>
              </a:ext>
            </a:extLst>
          </p:cNvPr>
          <p:cNvGrpSpPr/>
          <p:nvPr/>
        </p:nvGrpSpPr>
        <p:grpSpPr>
          <a:xfrm>
            <a:off x="3655162" y="3835055"/>
            <a:ext cx="1469054" cy="913429"/>
            <a:chOff x="258833" y="5274569"/>
            <a:chExt cx="2953698" cy="1834552"/>
          </a:xfrm>
        </p:grpSpPr>
        <p:cxnSp>
          <p:nvCxnSpPr>
            <p:cNvPr id="63" name="直接连接符 62">
              <a:extLst>
                <a:ext uri="{FF2B5EF4-FFF2-40B4-BE49-F238E27FC236}">
                  <a16:creationId xmlns:a16="http://schemas.microsoft.com/office/drawing/2014/main" id="{B41522ED-999E-77B9-0C8F-A05386D1995F}"/>
                </a:ext>
              </a:extLst>
            </p:cNvPr>
            <p:cNvCxnSpPr>
              <a:cxnSpLocks/>
            </p:cNvCxnSpPr>
            <p:nvPr/>
          </p:nvCxnSpPr>
          <p:spPr>
            <a:xfrm rot="16200000">
              <a:off x="1142370" y="6386809"/>
              <a:ext cx="1444625"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8D95A796-F2B9-B599-F13D-F5C43A8A0C25}"/>
                </a:ext>
              </a:extLst>
            </p:cNvPr>
            <p:cNvCxnSpPr>
              <a:cxnSpLocks/>
            </p:cNvCxnSpPr>
            <p:nvPr/>
          </p:nvCxnSpPr>
          <p:spPr>
            <a:xfrm rot="1800000">
              <a:off x="516828" y="5303339"/>
              <a:ext cx="144462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41010EB3-BC2A-A4EF-59E1-C64D49EA6D7F}"/>
                </a:ext>
              </a:extLst>
            </p:cNvPr>
            <p:cNvCxnSpPr>
              <a:cxnSpLocks/>
            </p:cNvCxnSpPr>
            <p:nvPr/>
          </p:nvCxnSpPr>
          <p:spPr>
            <a:xfrm rot="9000000">
              <a:off x="1767906" y="5303342"/>
              <a:ext cx="144462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867C1949-EA62-39BD-33E0-6D1CF36D9DFA}"/>
                    </a:ext>
                  </a:extLst>
                </p:cNvPr>
                <p:cNvSpPr txBox="1"/>
                <p:nvPr/>
              </p:nvSpPr>
              <p:spPr>
                <a:xfrm>
                  <a:off x="2064825" y="6283712"/>
                  <a:ext cx="1071774" cy="526024"/>
                </a:xfrm>
                <a:prstGeom prst="rect">
                  <a:avLst/>
                </a:prstGeom>
                <a:noFill/>
              </p:spPr>
              <p:txBody>
                <a:bodyPr wrap="none" lIns="0" tIns="0" rIns="0" bIns="0" rtlCol="0">
                  <a:spAutoFit/>
                </a:bodyPr>
                <a:lstStyle/>
                <a:p>
                  <a:pPr algn="l" defTabSz="685800" fontAlgn="auto">
                    <a:spcBef>
                      <a:spcPts val="0"/>
                    </a:spcBef>
                    <a:spcAft>
                      <a:spcPts val="0"/>
                    </a:spcAft>
                  </a:pPr>
                  <a14:m>
                    <m:oMathPara xmlns:m="http://schemas.openxmlformats.org/officeDocument/2006/math">
                      <m:oMathParaPr>
                        <m:jc m:val="centerGroup"/>
                      </m:oMathParaPr>
                      <m:oMath xmlns:m="http://schemas.openxmlformats.org/officeDocument/2006/math">
                        <m:r>
                          <a:rPr lang="en-US" altLang="zh-CN" sz="1800" b="0" i="1">
                            <a:solidFill>
                              <a:srgbClr val="70AD47">
                                <a:lumMod val="75000"/>
                              </a:srgbClr>
                            </a:solidFill>
                            <a:latin typeface="Cambria Math" panose="02040503050406030204" pitchFamily="18" charset="0"/>
                          </a:rPr>
                          <m:t>4</m:t>
                        </m:r>
                        <m:r>
                          <a:rPr lang="zh-CN" altLang="en-US" sz="1800" b="0" i="1">
                            <a:solidFill>
                              <a:srgbClr val="70AD47">
                                <a:lumMod val="75000"/>
                              </a:srgbClr>
                            </a:solidFill>
                            <a:latin typeface="Cambria Math" panose="02040503050406030204" pitchFamily="18" charset="0"/>
                          </a:rPr>
                          <m:t>𝜋</m:t>
                        </m:r>
                        <m:r>
                          <a:rPr lang="en-US" altLang="zh-CN" sz="1800" b="0" i="1">
                            <a:solidFill>
                              <a:srgbClr val="70AD47">
                                <a:lumMod val="75000"/>
                              </a:srgbClr>
                            </a:solidFill>
                            <a:latin typeface="Cambria Math" panose="02040503050406030204" pitchFamily="18" charset="0"/>
                          </a:rPr>
                          <m:t>/3</m:t>
                        </m:r>
                      </m:oMath>
                    </m:oMathPara>
                  </a14:m>
                  <a:endParaRPr lang="zh-CN" altLang="en-US" sz="1800" b="0" dirty="0">
                    <a:solidFill>
                      <a:srgbClr val="70AD47">
                        <a:lumMod val="75000"/>
                      </a:srgbClr>
                    </a:solidFill>
                    <a:latin typeface="Calibri" panose="020F0502020204030204"/>
                    <a:ea typeface="等线" panose="02010600030101010101" pitchFamily="2" charset="-122"/>
                  </a:endParaRPr>
                </a:p>
              </p:txBody>
            </p:sp>
          </mc:Choice>
          <mc:Fallback xmlns="">
            <p:sp>
              <p:nvSpPr>
                <p:cNvPr id="96" name="文本框 95">
                  <a:extLst>
                    <a:ext uri="{FF2B5EF4-FFF2-40B4-BE49-F238E27FC236}">
                      <a16:creationId xmlns:a16="http://schemas.microsoft.com/office/drawing/2014/main" id="{867C1949-EA62-39BD-33E0-6D1CF36D9DFA}"/>
                    </a:ext>
                  </a:extLst>
                </p:cNvPr>
                <p:cNvSpPr txBox="1">
                  <a:spLocks noRot="1" noChangeAspect="1" noMove="1" noResize="1" noEditPoints="1" noAdjustHandles="1" noChangeArrowheads="1" noChangeShapeType="1" noTextEdit="1"/>
                </p:cNvSpPr>
                <p:nvPr/>
              </p:nvSpPr>
              <p:spPr>
                <a:xfrm>
                  <a:off x="2064825" y="6283712"/>
                  <a:ext cx="1071774" cy="526024"/>
                </a:xfrm>
                <a:prstGeom prst="rect">
                  <a:avLst/>
                </a:prstGeom>
                <a:blipFill>
                  <a:blip r:embed="rId8"/>
                  <a:stretch>
                    <a:fillRect l="-9783" t="-4444" r="-10870"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D28367EB-86B4-E613-EF1D-6781E3C35235}"/>
                    </a:ext>
                  </a:extLst>
                </p:cNvPr>
                <p:cNvSpPr txBox="1"/>
                <p:nvPr/>
              </p:nvSpPr>
              <p:spPr>
                <a:xfrm>
                  <a:off x="258833" y="5405420"/>
                  <a:ext cx="1071774" cy="526024"/>
                </a:xfrm>
                <a:prstGeom prst="rect">
                  <a:avLst/>
                </a:prstGeom>
                <a:noFill/>
              </p:spPr>
              <p:txBody>
                <a:bodyPr wrap="none" lIns="0" tIns="0" rIns="0" bIns="0" rtlCol="0">
                  <a:spAutoFit/>
                </a:bodyPr>
                <a:lstStyle/>
                <a:p>
                  <a:pPr algn="l" defTabSz="685800" fontAlgn="auto">
                    <a:spcBef>
                      <a:spcPts val="0"/>
                    </a:spcBef>
                    <a:spcAft>
                      <a:spcPts val="0"/>
                    </a:spcAft>
                  </a:pPr>
                  <a14:m>
                    <m:oMathPara xmlns:m="http://schemas.openxmlformats.org/officeDocument/2006/math">
                      <m:oMathParaPr>
                        <m:jc m:val="centerGroup"/>
                      </m:oMathParaPr>
                      <m:oMath xmlns:m="http://schemas.openxmlformats.org/officeDocument/2006/math">
                        <m:r>
                          <a:rPr lang="en-US" altLang="zh-CN" sz="1800" b="0" i="1">
                            <a:solidFill>
                              <a:srgbClr val="5B9BD5">
                                <a:lumMod val="75000"/>
                              </a:srgbClr>
                            </a:solidFill>
                            <a:latin typeface="Cambria Math" panose="02040503050406030204" pitchFamily="18" charset="0"/>
                          </a:rPr>
                          <m:t>2</m:t>
                        </m:r>
                        <m:r>
                          <a:rPr lang="zh-CN" altLang="en-US" sz="1800" b="0" i="1">
                            <a:solidFill>
                              <a:srgbClr val="5B9BD5">
                                <a:lumMod val="75000"/>
                              </a:srgbClr>
                            </a:solidFill>
                            <a:latin typeface="Cambria Math" panose="02040503050406030204" pitchFamily="18" charset="0"/>
                          </a:rPr>
                          <m:t>𝜋</m:t>
                        </m:r>
                        <m:r>
                          <a:rPr lang="en-US" altLang="zh-CN" sz="1800" b="0" i="1">
                            <a:solidFill>
                              <a:srgbClr val="5B9BD5">
                                <a:lumMod val="75000"/>
                              </a:srgbClr>
                            </a:solidFill>
                            <a:latin typeface="Cambria Math" panose="02040503050406030204" pitchFamily="18" charset="0"/>
                          </a:rPr>
                          <m:t>/3</m:t>
                        </m:r>
                      </m:oMath>
                    </m:oMathPara>
                  </a14:m>
                  <a:endParaRPr lang="zh-CN" altLang="en-US" sz="1800" b="0" dirty="0">
                    <a:solidFill>
                      <a:srgbClr val="5B9BD5">
                        <a:lumMod val="75000"/>
                      </a:srgbClr>
                    </a:solidFill>
                    <a:latin typeface="Calibri" panose="020F0502020204030204"/>
                    <a:ea typeface="等线" panose="02010600030101010101" pitchFamily="2" charset="-122"/>
                  </a:endParaRPr>
                </a:p>
              </p:txBody>
            </p:sp>
          </mc:Choice>
          <mc:Fallback xmlns="">
            <p:sp>
              <p:nvSpPr>
                <p:cNvPr id="97" name="文本框 96">
                  <a:extLst>
                    <a:ext uri="{FF2B5EF4-FFF2-40B4-BE49-F238E27FC236}">
                      <a16:creationId xmlns:a16="http://schemas.microsoft.com/office/drawing/2014/main" id="{D28367EB-86B4-E613-EF1D-6781E3C35235}"/>
                    </a:ext>
                  </a:extLst>
                </p:cNvPr>
                <p:cNvSpPr txBox="1">
                  <a:spLocks noRot="1" noChangeAspect="1" noMove="1" noResize="1" noEditPoints="1" noAdjustHandles="1" noChangeArrowheads="1" noChangeShapeType="1" noTextEdit="1"/>
                </p:cNvSpPr>
                <p:nvPr/>
              </p:nvSpPr>
              <p:spPr>
                <a:xfrm>
                  <a:off x="258833" y="5405420"/>
                  <a:ext cx="1071774" cy="526024"/>
                </a:xfrm>
                <a:prstGeom prst="rect">
                  <a:avLst/>
                </a:prstGeom>
                <a:blipFill>
                  <a:blip r:embed="rId9"/>
                  <a:stretch>
                    <a:fillRect l="-9783" t="-2222" r="-10870"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A3DBAF8C-5139-A53C-B09C-FDE584B4349B}"/>
                    </a:ext>
                  </a:extLst>
                </p:cNvPr>
                <p:cNvSpPr txBox="1"/>
                <p:nvPr/>
              </p:nvSpPr>
              <p:spPr>
                <a:xfrm>
                  <a:off x="2574773" y="5274569"/>
                  <a:ext cx="343987" cy="526024"/>
                </a:xfrm>
                <a:prstGeom prst="rect">
                  <a:avLst/>
                </a:prstGeom>
                <a:noFill/>
              </p:spPr>
              <p:txBody>
                <a:bodyPr wrap="none" lIns="0" tIns="0" rIns="0" bIns="0" rtlCol="0">
                  <a:spAutoFit/>
                </a:bodyPr>
                <a:lstStyle/>
                <a:p>
                  <a:pPr algn="l" defTabSz="685800" fontAlgn="auto">
                    <a:spcBef>
                      <a:spcPts val="0"/>
                    </a:spcBef>
                    <a:spcAft>
                      <a:spcPts val="0"/>
                    </a:spcAft>
                  </a:pPr>
                  <a14:m>
                    <m:oMathPara xmlns:m="http://schemas.openxmlformats.org/officeDocument/2006/math">
                      <m:oMathParaPr>
                        <m:jc m:val="centerGroup"/>
                      </m:oMathParaPr>
                      <m:oMath xmlns:m="http://schemas.openxmlformats.org/officeDocument/2006/math">
                        <m:r>
                          <a:rPr lang="en-US" altLang="zh-CN" sz="1800" b="0" i="1">
                            <a:solidFill>
                              <a:srgbClr val="FF0000"/>
                            </a:solidFill>
                            <a:latin typeface="Cambria Math" panose="02040503050406030204" pitchFamily="18" charset="0"/>
                          </a:rPr>
                          <m:t>0</m:t>
                        </m:r>
                      </m:oMath>
                    </m:oMathPara>
                  </a14:m>
                  <a:endParaRPr lang="zh-CN" altLang="en-US" sz="1800" b="0" dirty="0">
                    <a:solidFill>
                      <a:srgbClr val="FF0000"/>
                    </a:solidFill>
                    <a:latin typeface="Calibri" panose="020F0502020204030204"/>
                    <a:ea typeface="等线" panose="02010600030101010101" pitchFamily="2" charset="-122"/>
                  </a:endParaRPr>
                </a:p>
              </p:txBody>
            </p:sp>
          </mc:Choice>
          <mc:Fallback xmlns="">
            <p:sp>
              <p:nvSpPr>
                <p:cNvPr id="98" name="文本框 97">
                  <a:extLst>
                    <a:ext uri="{FF2B5EF4-FFF2-40B4-BE49-F238E27FC236}">
                      <a16:creationId xmlns:a16="http://schemas.microsoft.com/office/drawing/2014/main" id="{A3DBAF8C-5139-A53C-B09C-FDE584B4349B}"/>
                    </a:ext>
                  </a:extLst>
                </p:cNvPr>
                <p:cNvSpPr txBox="1">
                  <a:spLocks noRot="1" noChangeAspect="1" noMove="1" noResize="1" noEditPoints="1" noAdjustHandles="1" noChangeArrowheads="1" noChangeShapeType="1" noTextEdit="1"/>
                </p:cNvSpPr>
                <p:nvPr/>
              </p:nvSpPr>
              <p:spPr>
                <a:xfrm>
                  <a:off x="2574773" y="5274569"/>
                  <a:ext cx="343987" cy="526024"/>
                </a:xfrm>
                <a:prstGeom prst="rect">
                  <a:avLst/>
                </a:prstGeom>
                <a:blipFill>
                  <a:blip r:embed="rId10"/>
                  <a:stretch>
                    <a:fillRect l="-34483" r="-31034" b="-6667"/>
                  </a:stretch>
                </a:blipFill>
              </p:spPr>
              <p:txBody>
                <a:bodyPr/>
                <a:lstStyle/>
                <a:p>
                  <a:r>
                    <a:rPr lang="zh-CN" altLang="en-US">
                      <a:noFill/>
                    </a:rPr>
                    <a:t> </a:t>
                  </a:r>
                </a:p>
              </p:txBody>
            </p:sp>
          </mc:Fallback>
        </mc:AlternateContent>
        <p:sp>
          <p:nvSpPr>
            <p:cNvPr id="69" name="弧形 68">
              <a:extLst>
                <a:ext uri="{FF2B5EF4-FFF2-40B4-BE49-F238E27FC236}">
                  <a16:creationId xmlns:a16="http://schemas.microsoft.com/office/drawing/2014/main" id="{C98BE787-9A5F-97F2-EE9C-BB0EAE468960}"/>
                </a:ext>
              </a:extLst>
            </p:cNvPr>
            <p:cNvSpPr/>
            <p:nvPr/>
          </p:nvSpPr>
          <p:spPr>
            <a:xfrm>
              <a:off x="1524032" y="5318643"/>
              <a:ext cx="664587" cy="664587"/>
            </a:xfrm>
            <a:prstGeom prst="arc">
              <a:avLst>
                <a:gd name="adj1" fmla="val 2453920"/>
                <a:gd name="adj2" fmla="val 0"/>
              </a:avLst>
            </a:prstGeom>
            <a:ln w="1905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defTabSz="685800" fontAlgn="auto">
                <a:spcBef>
                  <a:spcPts val="0"/>
                </a:spcBef>
                <a:spcAft>
                  <a:spcPts val="0"/>
                </a:spcAft>
              </a:pPr>
              <a:endParaRPr lang="zh-CN" altLang="en-US" sz="1350" b="0">
                <a:solidFill>
                  <a:prstClr val="black"/>
                </a:solidFill>
                <a:latin typeface="Calibri" panose="020F0502020204030204"/>
                <a:ea typeface="等线" panose="02010600030101010101" pitchFamily="2" charset="-122"/>
              </a:endParaRPr>
            </a:p>
          </p:txBody>
        </p:sp>
      </p:grpSp>
      <mc:AlternateContent xmlns:mc="http://schemas.openxmlformats.org/markup-compatibility/2006" xmlns:a14="http://schemas.microsoft.com/office/drawing/2010/main">
        <mc:Choice Requires="a14">
          <p:sp>
            <p:nvSpPr>
              <p:cNvPr id="70" name="文本框 69">
                <a:extLst>
                  <a:ext uri="{FF2B5EF4-FFF2-40B4-BE49-F238E27FC236}">
                    <a16:creationId xmlns:a16="http://schemas.microsoft.com/office/drawing/2014/main" id="{4846EAF4-F921-9068-50AA-E51FC5296967}"/>
                  </a:ext>
                </a:extLst>
              </p:cNvPr>
              <p:cNvSpPr txBox="1"/>
              <p:nvPr/>
            </p:nvSpPr>
            <p:spPr>
              <a:xfrm>
                <a:off x="3754391" y="4289738"/>
                <a:ext cx="528991" cy="415498"/>
              </a:xfrm>
              <a:prstGeom prst="rect">
                <a:avLst/>
              </a:prstGeom>
              <a:noFill/>
            </p:spPr>
            <p:txBody>
              <a:bodyPr wrap="none" lIns="0" tIns="0" rIns="0" bIns="0" rtlCol="0">
                <a:spAutoFit/>
              </a:bodyPr>
              <a:lstStyle/>
              <a:p>
                <a:pPr algn="l" defTabSz="685800" fontAlgn="auto">
                  <a:spcBef>
                    <a:spcPts val="0"/>
                  </a:spcBef>
                  <a:spcAft>
                    <a:spcPts val="0"/>
                  </a:spcAft>
                </a:pPr>
                <a14:m>
                  <m:oMathPara xmlns:m="http://schemas.openxmlformats.org/officeDocument/2006/math">
                    <m:oMathParaPr>
                      <m:jc m:val="centerGroup"/>
                    </m:oMathParaPr>
                    <m:oMath xmlns:m="http://schemas.openxmlformats.org/officeDocument/2006/math">
                      <m:r>
                        <a:rPr lang="en-US" altLang="zh-CN" sz="2700" b="0" i="1">
                          <a:solidFill>
                            <a:prstClr val="black"/>
                          </a:solidFill>
                          <a:latin typeface="Cambria Math" panose="02040503050406030204" pitchFamily="18" charset="0"/>
                        </a:rPr>
                        <m:t>+1</m:t>
                      </m:r>
                    </m:oMath>
                  </m:oMathPara>
                </a14:m>
                <a:endParaRPr lang="zh-CN" altLang="en-US" sz="2700" b="0" dirty="0">
                  <a:solidFill>
                    <a:prstClr val="black"/>
                  </a:solidFill>
                  <a:latin typeface="Calibri" panose="020F0502020204030204"/>
                  <a:ea typeface="等线" panose="02010600030101010101" pitchFamily="2" charset="-122"/>
                </a:endParaRPr>
              </a:p>
            </p:txBody>
          </p:sp>
        </mc:Choice>
        <mc:Fallback xmlns="">
          <p:sp>
            <p:nvSpPr>
              <p:cNvPr id="70" name="文本框 69">
                <a:extLst>
                  <a:ext uri="{FF2B5EF4-FFF2-40B4-BE49-F238E27FC236}">
                    <a16:creationId xmlns:a16="http://schemas.microsoft.com/office/drawing/2014/main" id="{4846EAF4-F921-9068-50AA-E51FC5296967}"/>
                  </a:ext>
                </a:extLst>
              </p:cNvPr>
              <p:cNvSpPr txBox="1">
                <a:spLocks noRot="1" noChangeAspect="1" noMove="1" noResize="1" noEditPoints="1" noAdjustHandles="1" noChangeArrowheads="1" noChangeShapeType="1" noTextEdit="1"/>
              </p:cNvSpPr>
              <p:nvPr/>
            </p:nvSpPr>
            <p:spPr>
              <a:xfrm>
                <a:off x="3754391" y="4289738"/>
                <a:ext cx="528991" cy="415498"/>
              </a:xfrm>
              <a:prstGeom prst="rect">
                <a:avLst/>
              </a:prstGeom>
              <a:blipFill>
                <a:blip r:embed="rId15"/>
                <a:stretch>
                  <a:fillRect/>
                </a:stretch>
              </a:blipFill>
            </p:spPr>
            <p:txBody>
              <a:bodyPr/>
              <a:lstStyle/>
              <a:p>
                <a:r>
                  <a:rPr lang="zh-CN" altLang="en-US">
                    <a:noFill/>
                  </a:rPr>
                  <a:t> </a:t>
                </a:r>
              </a:p>
            </p:txBody>
          </p:sp>
        </mc:Fallback>
      </mc:AlternateContent>
      <p:sp>
        <p:nvSpPr>
          <p:cNvPr id="28" name="文本框 27">
            <a:extLst>
              <a:ext uri="{FF2B5EF4-FFF2-40B4-BE49-F238E27FC236}">
                <a16:creationId xmlns:a16="http://schemas.microsoft.com/office/drawing/2014/main" id="{FC5225E2-5486-4559-9F6C-71ACE5AA8126}"/>
              </a:ext>
            </a:extLst>
          </p:cNvPr>
          <p:cNvSpPr txBox="1"/>
          <p:nvPr/>
        </p:nvSpPr>
        <p:spPr>
          <a:xfrm>
            <a:off x="1061365" y="6336175"/>
            <a:ext cx="4025086" cy="307777"/>
          </a:xfrm>
          <a:prstGeom prst="rect">
            <a:avLst/>
          </a:prstGeom>
          <a:noFill/>
        </p:spPr>
        <p:txBody>
          <a:bodyPr wrap="square" rtlCol="0">
            <a:spAutoFit/>
          </a:bodyPr>
          <a:lstStyle/>
          <a:p>
            <a:pPr algn="l"/>
            <a:r>
              <a:rPr lang="en-US" altLang="zh-CN" sz="1400" b="0" dirty="0" smtClean="0">
                <a:solidFill>
                  <a:schemeClr val="tx1"/>
                </a:solidFill>
              </a:rPr>
              <a:t>Z. M. Pan, Lu, Yang, </a:t>
            </a:r>
            <a:r>
              <a:rPr lang="en-US" altLang="zh-CN" sz="1400" dirty="0" smtClean="0">
                <a:solidFill>
                  <a:schemeClr val="tx1"/>
                </a:solidFill>
              </a:rPr>
              <a:t>CW</a:t>
            </a:r>
            <a:r>
              <a:rPr lang="en-US" altLang="zh-CN" sz="1400" b="0" dirty="0" smtClean="0">
                <a:solidFill>
                  <a:schemeClr val="tx1"/>
                </a:solidFill>
              </a:rPr>
              <a:t>, </a:t>
            </a:r>
            <a:r>
              <a:rPr lang="en-US" altLang="zh-CN" sz="1400" b="0" dirty="0" smtClean="0"/>
              <a:t>arXiv:2209.13745</a:t>
            </a:r>
            <a:r>
              <a:rPr lang="en-US" altLang="zh-CN" sz="1400" b="0" dirty="0" smtClean="0">
                <a:solidFill>
                  <a:schemeClr val="tx1"/>
                </a:solidFill>
              </a:rPr>
              <a:t>  </a:t>
            </a:r>
            <a:endParaRPr lang="en-US" altLang="zh-CN" sz="1400" b="0" dirty="0">
              <a:solidFill>
                <a:schemeClr val="tx1"/>
              </a:solidFill>
            </a:endParaRPr>
          </a:p>
        </p:txBody>
      </p:sp>
    </p:spTree>
    <p:extLst>
      <p:ext uri="{BB962C8B-B14F-4D97-AF65-F5344CB8AC3E}">
        <p14:creationId xmlns:p14="http://schemas.microsoft.com/office/powerpoint/2010/main" val="37110816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F6F76B5F-5C59-C747-D794-929A905BDC18}"/>
              </a:ext>
            </a:extLst>
          </p:cNvPr>
          <p:cNvGrpSpPr/>
          <p:nvPr/>
        </p:nvGrpSpPr>
        <p:grpSpPr>
          <a:xfrm>
            <a:off x="839108" y="2626055"/>
            <a:ext cx="2512585" cy="2147120"/>
            <a:chOff x="2854715" y="1910427"/>
            <a:chExt cx="4625247" cy="3904901"/>
          </a:xfrm>
        </p:grpSpPr>
        <p:cxnSp>
          <p:nvCxnSpPr>
            <p:cNvPr id="115" name="直接连接符 114">
              <a:extLst>
                <a:ext uri="{FF2B5EF4-FFF2-40B4-BE49-F238E27FC236}">
                  <a16:creationId xmlns:a16="http://schemas.microsoft.com/office/drawing/2014/main" id="{0C6FA3F9-56EF-405F-82C5-7614CE4321C9}"/>
                </a:ext>
              </a:extLst>
            </p:cNvPr>
            <p:cNvCxnSpPr>
              <a:cxnSpLocks/>
            </p:cNvCxnSpPr>
            <p:nvPr/>
          </p:nvCxnSpPr>
          <p:spPr>
            <a:xfrm rot="9000000">
              <a:off x="2854721" y="3212060"/>
              <a:ext cx="86775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7BD5A55F-6911-4DC7-95D9-0FCC622FAE35}"/>
                </a:ext>
              </a:extLst>
            </p:cNvPr>
            <p:cNvCxnSpPr>
              <a:cxnSpLocks/>
            </p:cNvCxnSpPr>
            <p:nvPr/>
          </p:nvCxnSpPr>
          <p:spPr>
            <a:xfrm rot="16200000">
              <a:off x="3230470" y="2561243"/>
              <a:ext cx="867755"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a:extLst>
                <a:ext uri="{FF2B5EF4-FFF2-40B4-BE49-F238E27FC236}">
                  <a16:creationId xmlns:a16="http://schemas.microsoft.com/office/drawing/2014/main" id="{C0AC7914-1E6D-43CD-B791-21ADDDFA2796}"/>
                </a:ext>
              </a:extLst>
            </p:cNvPr>
            <p:cNvCxnSpPr>
              <a:cxnSpLocks/>
            </p:cNvCxnSpPr>
            <p:nvPr/>
          </p:nvCxnSpPr>
          <p:spPr>
            <a:xfrm rot="16200000">
              <a:off x="2478971" y="3862876"/>
              <a:ext cx="86775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id="{B1E1BF6F-FEEB-476C-8AB1-255E7F7430CA}"/>
                </a:ext>
              </a:extLst>
            </p:cNvPr>
            <p:cNvCxnSpPr>
              <a:cxnSpLocks/>
            </p:cNvCxnSpPr>
            <p:nvPr/>
          </p:nvCxnSpPr>
          <p:spPr>
            <a:xfrm rot="9000000">
              <a:off x="3606216" y="1910427"/>
              <a:ext cx="86775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C26F4EF4-3BD8-4446-8F70-E9A780047B33}"/>
                </a:ext>
              </a:extLst>
            </p:cNvPr>
            <p:cNvCxnSpPr>
              <a:cxnSpLocks/>
            </p:cNvCxnSpPr>
            <p:nvPr/>
          </p:nvCxnSpPr>
          <p:spPr>
            <a:xfrm rot="1800000">
              <a:off x="3606217" y="3212060"/>
              <a:ext cx="86775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117E7A66-DF58-EC09-19ED-331EDEECBE57}"/>
                </a:ext>
              </a:extLst>
            </p:cNvPr>
            <p:cNvCxnSpPr>
              <a:cxnSpLocks/>
            </p:cNvCxnSpPr>
            <p:nvPr/>
          </p:nvCxnSpPr>
          <p:spPr>
            <a:xfrm rot="16200000">
              <a:off x="4733464" y="2561244"/>
              <a:ext cx="86775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8C4FBE91-AA4E-3D14-8C93-52FBFFB2B4C5}"/>
                </a:ext>
              </a:extLst>
            </p:cNvPr>
            <p:cNvCxnSpPr>
              <a:cxnSpLocks/>
            </p:cNvCxnSpPr>
            <p:nvPr/>
          </p:nvCxnSpPr>
          <p:spPr>
            <a:xfrm rot="1800000">
              <a:off x="5109213" y="3212061"/>
              <a:ext cx="867755"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801E062A-CEB2-6B3C-8032-357827BBCA9E}"/>
                </a:ext>
              </a:extLst>
            </p:cNvPr>
            <p:cNvCxnSpPr>
              <a:cxnSpLocks/>
            </p:cNvCxnSpPr>
            <p:nvPr/>
          </p:nvCxnSpPr>
          <p:spPr>
            <a:xfrm rot="9000000">
              <a:off x="5860711" y="3212061"/>
              <a:ext cx="86775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03A4078B-73FA-29BB-312B-658ED84F35DA}"/>
                </a:ext>
              </a:extLst>
            </p:cNvPr>
            <p:cNvCxnSpPr>
              <a:cxnSpLocks/>
            </p:cNvCxnSpPr>
            <p:nvPr/>
          </p:nvCxnSpPr>
          <p:spPr>
            <a:xfrm rot="16200000">
              <a:off x="6236460" y="2561244"/>
              <a:ext cx="867755"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6907071D-AC29-76FD-1863-76BBE2EB84C9}"/>
                </a:ext>
              </a:extLst>
            </p:cNvPr>
            <p:cNvCxnSpPr>
              <a:cxnSpLocks/>
            </p:cNvCxnSpPr>
            <p:nvPr/>
          </p:nvCxnSpPr>
          <p:spPr>
            <a:xfrm rot="9000000">
              <a:off x="5109212" y="1910427"/>
              <a:ext cx="867755"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B18677FC-0EAD-FCAE-7359-30C43CA960FA}"/>
                </a:ext>
              </a:extLst>
            </p:cNvPr>
            <p:cNvCxnSpPr>
              <a:cxnSpLocks/>
            </p:cNvCxnSpPr>
            <p:nvPr/>
          </p:nvCxnSpPr>
          <p:spPr>
            <a:xfrm rot="1800000">
              <a:off x="5860710" y="1910427"/>
              <a:ext cx="86775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45FCF660-349F-5D55-88F6-92E7F17C90E2}"/>
                </a:ext>
              </a:extLst>
            </p:cNvPr>
            <p:cNvCxnSpPr>
              <a:cxnSpLocks/>
            </p:cNvCxnSpPr>
            <p:nvPr/>
          </p:nvCxnSpPr>
          <p:spPr>
            <a:xfrm rot="16200000">
              <a:off x="5484961" y="3862877"/>
              <a:ext cx="86775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55EF4CCD-5EBA-9A9D-35F9-D98A00B388F9}"/>
                </a:ext>
              </a:extLst>
            </p:cNvPr>
            <p:cNvCxnSpPr>
              <a:cxnSpLocks/>
            </p:cNvCxnSpPr>
            <p:nvPr/>
          </p:nvCxnSpPr>
          <p:spPr>
            <a:xfrm rot="9000000">
              <a:off x="4357714" y="3212061"/>
              <a:ext cx="86775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C38CD97D-5D3A-60C6-C9C1-7C646EEAAF60}"/>
                </a:ext>
              </a:extLst>
            </p:cNvPr>
            <p:cNvCxnSpPr>
              <a:cxnSpLocks/>
            </p:cNvCxnSpPr>
            <p:nvPr/>
          </p:nvCxnSpPr>
          <p:spPr>
            <a:xfrm rot="1800000">
              <a:off x="6612207" y="3212061"/>
              <a:ext cx="86775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D8ACBC48-44A3-C550-80BA-B7730858AD09}"/>
                </a:ext>
              </a:extLst>
            </p:cNvPr>
            <p:cNvCxnSpPr>
              <a:cxnSpLocks/>
            </p:cNvCxnSpPr>
            <p:nvPr/>
          </p:nvCxnSpPr>
          <p:spPr>
            <a:xfrm rot="1800000">
              <a:off x="4357713" y="1910428"/>
              <a:ext cx="86775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id="{BB6203BA-1786-CFF7-F48F-9295BF27F8E0}"/>
                </a:ext>
              </a:extLst>
            </p:cNvPr>
            <p:cNvCxnSpPr>
              <a:cxnSpLocks/>
            </p:cNvCxnSpPr>
            <p:nvPr/>
          </p:nvCxnSpPr>
          <p:spPr>
            <a:xfrm rot="16200000">
              <a:off x="3230466" y="5164511"/>
              <a:ext cx="867755"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B850C5BB-47D6-A857-4B9E-C87D9F76C97D}"/>
                </a:ext>
              </a:extLst>
            </p:cNvPr>
            <p:cNvCxnSpPr>
              <a:cxnSpLocks/>
            </p:cNvCxnSpPr>
            <p:nvPr/>
          </p:nvCxnSpPr>
          <p:spPr>
            <a:xfrm rot="1800000">
              <a:off x="3606215" y="5815328"/>
              <a:ext cx="86775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76893767-C11E-1E61-262F-1FADEAF61C4B}"/>
                </a:ext>
              </a:extLst>
            </p:cNvPr>
            <p:cNvCxnSpPr>
              <a:cxnSpLocks/>
            </p:cNvCxnSpPr>
            <p:nvPr/>
          </p:nvCxnSpPr>
          <p:spPr>
            <a:xfrm rot="9000000">
              <a:off x="4357713" y="5815328"/>
              <a:ext cx="86775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C57A03CD-EE27-DF00-9FDC-6A11F1E54E7B}"/>
                </a:ext>
              </a:extLst>
            </p:cNvPr>
            <p:cNvCxnSpPr>
              <a:cxnSpLocks/>
            </p:cNvCxnSpPr>
            <p:nvPr/>
          </p:nvCxnSpPr>
          <p:spPr>
            <a:xfrm rot="16200000">
              <a:off x="4733462" y="5164511"/>
              <a:ext cx="86775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id="{ED11F7D5-6159-3895-B254-B40E71C6A7A6}"/>
                </a:ext>
              </a:extLst>
            </p:cNvPr>
            <p:cNvCxnSpPr>
              <a:cxnSpLocks/>
            </p:cNvCxnSpPr>
            <p:nvPr/>
          </p:nvCxnSpPr>
          <p:spPr>
            <a:xfrm rot="9000000">
              <a:off x="3606214" y="4513694"/>
              <a:ext cx="86775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5" name="直接连接符 124">
              <a:extLst>
                <a:ext uri="{FF2B5EF4-FFF2-40B4-BE49-F238E27FC236}">
                  <a16:creationId xmlns:a16="http://schemas.microsoft.com/office/drawing/2014/main" id="{EEB02BBD-AE30-01FF-832D-B768ECF8D6DF}"/>
                </a:ext>
              </a:extLst>
            </p:cNvPr>
            <p:cNvCxnSpPr>
              <a:cxnSpLocks/>
            </p:cNvCxnSpPr>
            <p:nvPr/>
          </p:nvCxnSpPr>
          <p:spPr>
            <a:xfrm rot="1800000">
              <a:off x="4357712" y="4513694"/>
              <a:ext cx="86775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7" name="直接连接符 126">
              <a:extLst>
                <a:ext uri="{FF2B5EF4-FFF2-40B4-BE49-F238E27FC236}">
                  <a16:creationId xmlns:a16="http://schemas.microsoft.com/office/drawing/2014/main" id="{FD9277F5-A90A-0C7C-9F0B-391D2EF31DA5}"/>
                </a:ext>
              </a:extLst>
            </p:cNvPr>
            <p:cNvCxnSpPr>
              <a:cxnSpLocks/>
            </p:cNvCxnSpPr>
            <p:nvPr/>
          </p:nvCxnSpPr>
          <p:spPr>
            <a:xfrm rot="16200000">
              <a:off x="3981963" y="3862877"/>
              <a:ext cx="867755"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a16="http://schemas.microsoft.com/office/drawing/2014/main" id="{0AC8020E-A49B-2872-875E-AE7872AF800B}"/>
                </a:ext>
              </a:extLst>
            </p:cNvPr>
            <p:cNvCxnSpPr>
              <a:cxnSpLocks/>
            </p:cNvCxnSpPr>
            <p:nvPr/>
          </p:nvCxnSpPr>
          <p:spPr>
            <a:xfrm rot="9000000">
              <a:off x="5109208" y="4513695"/>
              <a:ext cx="867755"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E26B3302-208D-8E70-3976-ECB504480641}"/>
                </a:ext>
              </a:extLst>
            </p:cNvPr>
            <p:cNvCxnSpPr>
              <a:cxnSpLocks/>
            </p:cNvCxnSpPr>
            <p:nvPr/>
          </p:nvCxnSpPr>
          <p:spPr>
            <a:xfrm rot="1800000">
              <a:off x="5109209" y="5815328"/>
              <a:ext cx="867755"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a:extLst>
                <a:ext uri="{FF2B5EF4-FFF2-40B4-BE49-F238E27FC236}">
                  <a16:creationId xmlns:a16="http://schemas.microsoft.com/office/drawing/2014/main" id="{1C23B307-F593-2B10-A500-13C983547928}"/>
                </a:ext>
              </a:extLst>
            </p:cNvPr>
            <p:cNvCxnSpPr>
              <a:cxnSpLocks/>
            </p:cNvCxnSpPr>
            <p:nvPr/>
          </p:nvCxnSpPr>
          <p:spPr>
            <a:xfrm rot="1800000">
              <a:off x="2854715" y="4513695"/>
              <a:ext cx="86775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直接连接符 132">
              <a:extLst>
                <a:ext uri="{FF2B5EF4-FFF2-40B4-BE49-F238E27FC236}">
                  <a16:creationId xmlns:a16="http://schemas.microsoft.com/office/drawing/2014/main" id="{7B167221-3A9C-27E8-6F99-3AB72B1B445F}"/>
                </a:ext>
              </a:extLst>
            </p:cNvPr>
            <p:cNvCxnSpPr>
              <a:cxnSpLocks/>
            </p:cNvCxnSpPr>
            <p:nvPr/>
          </p:nvCxnSpPr>
          <p:spPr>
            <a:xfrm rot="16200000">
              <a:off x="6236453" y="5164509"/>
              <a:ext cx="86775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3C77EEB7-F60C-4AA4-E8C9-DF74AF0D5FC3}"/>
                </a:ext>
              </a:extLst>
            </p:cNvPr>
            <p:cNvCxnSpPr>
              <a:cxnSpLocks/>
            </p:cNvCxnSpPr>
            <p:nvPr/>
          </p:nvCxnSpPr>
          <p:spPr>
            <a:xfrm rot="9000000">
              <a:off x="6612201" y="4513692"/>
              <a:ext cx="867755"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6D3522B7-22D5-EE48-6C8D-C03D9DD849BC}"/>
                </a:ext>
              </a:extLst>
            </p:cNvPr>
            <p:cNvCxnSpPr>
              <a:cxnSpLocks/>
            </p:cNvCxnSpPr>
            <p:nvPr/>
          </p:nvCxnSpPr>
          <p:spPr>
            <a:xfrm rot="16200000">
              <a:off x="6987950" y="3862875"/>
              <a:ext cx="86775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33ADEEB8-FCD2-3D3A-EA8A-9466591716D2}"/>
                </a:ext>
              </a:extLst>
            </p:cNvPr>
            <p:cNvCxnSpPr>
              <a:cxnSpLocks/>
            </p:cNvCxnSpPr>
            <p:nvPr/>
          </p:nvCxnSpPr>
          <p:spPr>
            <a:xfrm rot="9000000">
              <a:off x="5860703" y="5815326"/>
              <a:ext cx="86775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4" name="直接连接符 143">
              <a:extLst>
                <a:ext uri="{FF2B5EF4-FFF2-40B4-BE49-F238E27FC236}">
                  <a16:creationId xmlns:a16="http://schemas.microsoft.com/office/drawing/2014/main" id="{1F1DEE78-541C-CF63-BB5E-FC7478E7E733}"/>
                </a:ext>
              </a:extLst>
            </p:cNvPr>
            <p:cNvCxnSpPr>
              <a:cxnSpLocks/>
            </p:cNvCxnSpPr>
            <p:nvPr/>
          </p:nvCxnSpPr>
          <p:spPr>
            <a:xfrm rot="1800000">
              <a:off x="5860702" y="4513693"/>
              <a:ext cx="86775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0C562D1-2052-9293-9ED1-612803B4D124}"/>
                  </a:ext>
                </a:extLst>
              </p:cNvPr>
              <p:cNvSpPr txBox="1"/>
              <p:nvPr/>
            </p:nvSpPr>
            <p:spPr>
              <a:xfrm>
                <a:off x="4383964" y="5079074"/>
                <a:ext cx="4330637" cy="769441"/>
              </a:xfrm>
              <a:prstGeom prst="rect">
                <a:avLst/>
              </a:prstGeom>
              <a:noFill/>
            </p:spPr>
            <p:txBody>
              <a:bodyPr wrap="square" rtlCol="0">
                <a:spAutoFit/>
              </a:bodyPr>
              <a:lstStyle/>
              <a:p>
                <a:pPr marL="342900" indent="-342900" algn="l" defTabSz="685800" fontAlgn="auto">
                  <a:spcBef>
                    <a:spcPts val="0"/>
                  </a:spcBef>
                  <a:spcAft>
                    <a:spcPts val="0"/>
                  </a:spcAft>
                  <a:buFont typeface="Arial" panose="020B0604020202020204" pitchFamily="34" charset="0"/>
                  <a:buChar char="•"/>
                </a:pPr>
                <a:r>
                  <a:rPr lang="en-US" altLang="zh-CN" b="0" dirty="0" smtClean="0">
                    <a:solidFill>
                      <a:srgbClr val="0000FF"/>
                    </a:solidFill>
                    <a:ea typeface="等线" panose="02010600030101010101" pitchFamily="2" charset="-122"/>
                    <a:cs typeface="Tahoma" panose="020B0604030504040204" pitchFamily="34" charset="0"/>
                  </a:rPr>
                  <a:t>Long-range order </a:t>
                </a:r>
                <a14:m>
                  <m:oMath xmlns:m="http://schemas.openxmlformats.org/officeDocument/2006/math">
                    <m:d>
                      <m:dPr>
                        <m:begChr m:val="〈"/>
                        <m:endChr m:val="〉"/>
                        <m:ctrlPr>
                          <a:rPr lang="en-US" altLang="zh-CN" b="0" i="1">
                            <a:solidFill>
                              <a:srgbClr val="0000FF"/>
                            </a:solidFill>
                            <a:latin typeface="Cambria Math" panose="02040503050406030204" pitchFamily="18" charset="0"/>
                            <a:cs typeface="Tahoma" panose="020B0604030504040204" pitchFamily="34" charset="0"/>
                          </a:rPr>
                        </m:ctrlPr>
                      </m:dPr>
                      <m:e>
                        <m:sSup>
                          <m:sSupPr>
                            <m:ctrlPr>
                              <a:rPr lang="en-US" altLang="zh-CN" b="0" i="1" smtClean="0">
                                <a:solidFill>
                                  <a:srgbClr val="0000FF"/>
                                </a:solidFill>
                                <a:latin typeface="Cambria Math" panose="02040503050406030204" pitchFamily="18" charset="0"/>
                                <a:cs typeface="Tahoma" panose="020B0604030504040204" pitchFamily="34" charset="0"/>
                              </a:rPr>
                            </m:ctrlPr>
                          </m:sSupPr>
                          <m:e>
                            <m:r>
                              <m:rPr>
                                <m:sty m:val="p"/>
                              </m:rPr>
                              <a:rPr lang="en-US" altLang="zh-CN" b="0">
                                <a:solidFill>
                                  <a:srgbClr val="0000FF"/>
                                </a:solidFill>
                                <a:latin typeface="Cambria Math" panose="02040503050406030204" pitchFamily="18" charset="0"/>
                                <a:cs typeface="Tahoma" panose="020B0604030504040204" pitchFamily="34" charset="0"/>
                              </a:rPr>
                              <m:t>Δ</m:t>
                            </m:r>
                          </m:e>
                          <m:sup>
                            <m:r>
                              <a:rPr lang="en-US" altLang="zh-CN" b="0" i="0" smtClean="0">
                                <a:solidFill>
                                  <a:srgbClr val="0000FF"/>
                                </a:solidFill>
                                <a:latin typeface="Cambria Math" panose="02040503050406030204" pitchFamily="18" charset="0"/>
                                <a:cs typeface="Tahoma" panose="020B0604030504040204" pitchFamily="34" charset="0"/>
                              </a:rPr>
                              <m:t>3</m:t>
                            </m:r>
                          </m:sup>
                        </m:sSup>
                      </m:e>
                    </m:d>
                    <m:r>
                      <a:rPr lang="en-US" altLang="zh-CN" b="0" i="1" smtClean="0">
                        <a:solidFill>
                          <a:srgbClr val="0000FF"/>
                        </a:solidFill>
                        <a:latin typeface="Cambria Math" panose="02040503050406030204" pitchFamily="18" charset="0"/>
                        <a:cs typeface="Tahoma" panose="020B0604030504040204" pitchFamily="34" charset="0"/>
                      </a:rPr>
                      <m:t>≠0</m:t>
                    </m:r>
                  </m:oMath>
                </a14:m>
                <a:r>
                  <a:rPr lang="en-US" altLang="zh-CN" b="0" dirty="0" smtClean="0">
                    <a:solidFill>
                      <a:srgbClr val="0000FF"/>
                    </a:solidFill>
                    <a:ea typeface="等线" panose="02010600030101010101" pitchFamily="2" charset="-122"/>
                    <a:cs typeface="Tahoma" panose="020B0604030504040204" pitchFamily="34" charset="0"/>
                  </a:rPr>
                  <a:t>, but no SC order </a:t>
                </a:r>
                <a14:m>
                  <m:oMath xmlns:m="http://schemas.openxmlformats.org/officeDocument/2006/math">
                    <m:d>
                      <m:dPr>
                        <m:begChr m:val="〈"/>
                        <m:endChr m:val="〉"/>
                        <m:ctrlPr>
                          <a:rPr lang="en-US" altLang="zh-CN" b="0" i="1" smtClean="0">
                            <a:solidFill>
                              <a:srgbClr val="0000FF"/>
                            </a:solidFill>
                            <a:latin typeface="Cambria Math" panose="02040503050406030204" pitchFamily="18" charset="0"/>
                            <a:ea typeface="等线" panose="02010600030101010101" pitchFamily="2" charset="-122"/>
                            <a:cs typeface="Tahoma" panose="020B0604030504040204" pitchFamily="34" charset="0"/>
                          </a:rPr>
                        </m:ctrlPr>
                      </m:dPr>
                      <m:e>
                        <m:r>
                          <m:rPr>
                            <m:sty m:val="p"/>
                          </m:rPr>
                          <a:rPr lang="en-US" altLang="zh-CN" b="0" i="0" smtClean="0">
                            <a:solidFill>
                              <a:srgbClr val="0000FF"/>
                            </a:solidFill>
                            <a:latin typeface="Cambria Math" panose="02040503050406030204" pitchFamily="18" charset="0"/>
                            <a:ea typeface="等线" panose="02010600030101010101" pitchFamily="2" charset="-122"/>
                            <a:cs typeface="Tahoma" panose="020B0604030504040204" pitchFamily="34" charset="0"/>
                          </a:rPr>
                          <m:t>Δ</m:t>
                        </m:r>
                      </m:e>
                    </m:d>
                    <m:r>
                      <a:rPr lang="en-US" altLang="zh-CN" b="0" i="1" smtClean="0">
                        <a:solidFill>
                          <a:srgbClr val="0000FF"/>
                        </a:solidFill>
                        <a:latin typeface="Cambria Math" panose="02040503050406030204" pitchFamily="18" charset="0"/>
                        <a:ea typeface="等线" panose="02010600030101010101" pitchFamily="2" charset="-122"/>
                        <a:cs typeface="Tahoma" panose="020B0604030504040204" pitchFamily="34" charset="0"/>
                      </a:rPr>
                      <m:t>=0</m:t>
                    </m:r>
                  </m:oMath>
                </a14:m>
                <a:endParaRPr lang="en-US" altLang="zh-CN" b="0" dirty="0" smtClean="0">
                  <a:solidFill>
                    <a:srgbClr val="0000FF"/>
                  </a:solidFill>
                  <a:ea typeface="等线" panose="02010600030101010101" pitchFamily="2" charset="-122"/>
                  <a:cs typeface="Tahoma" panose="020B0604030504040204" pitchFamily="34" charset="0"/>
                </a:endParaRPr>
              </a:p>
            </p:txBody>
          </p:sp>
        </mc:Choice>
        <mc:Fallback xmlns="">
          <p:sp>
            <p:nvSpPr>
              <p:cNvPr id="8" name="文本框 7">
                <a:extLst>
                  <a:ext uri="{FF2B5EF4-FFF2-40B4-BE49-F238E27FC236}">
                    <a16:creationId xmlns:a16="http://schemas.microsoft.com/office/drawing/2014/main" id="{D0C562D1-2052-9293-9ED1-612803B4D124}"/>
                  </a:ext>
                </a:extLst>
              </p:cNvPr>
              <p:cNvSpPr txBox="1">
                <a:spLocks noRot="1" noChangeAspect="1" noMove="1" noResize="1" noEditPoints="1" noAdjustHandles="1" noChangeArrowheads="1" noChangeShapeType="1" noTextEdit="1"/>
              </p:cNvSpPr>
              <p:nvPr/>
            </p:nvSpPr>
            <p:spPr>
              <a:xfrm>
                <a:off x="4383964" y="5079074"/>
                <a:ext cx="4330637" cy="769441"/>
              </a:xfrm>
              <a:prstGeom prst="rect">
                <a:avLst/>
              </a:prstGeom>
              <a:blipFill>
                <a:blip r:embed="rId3"/>
                <a:stretch>
                  <a:fillRect l="-1547" t="-5556" b="-15873"/>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FC8D10EF-91F2-25C1-3732-B6C9D1C9D901}"/>
              </a:ext>
            </a:extLst>
          </p:cNvPr>
          <p:cNvPicPr>
            <a:picLocks noChangeAspect="1"/>
          </p:cNvPicPr>
          <p:nvPr/>
        </p:nvPicPr>
        <p:blipFill>
          <a:blip r:embed="rId4"/>
          <a:stretch>
            <a:fillRect/>
          </a:stretch>
        </p:blipFill>
        <p:spPr>
          <a:xfrm>
            <a:off x="5003310" y="1828855"/>
            <a:ext cx="2449869" cy="2150583"/>
          </a:xfrm>
          <a:prstGeom prst="rect">
            <a:avLst/>
          </a:prstGeom>
        </p:spPr>
      </p:pic>
      <p:sp>
        <p:nvSpPr>
          <p:cNvPr id="373" name="文本框 372">
            <a:extLst>
              <a:ext uri="{FF2B5EF4-FFF2-40B4-BE49-F238E27FC236}">
                <a16:creationId xmlns:a16="http://schemas.microsoft.com/office/drawing/2014/main" id="{6CD51A85-F531-2ADD-8671-8D62EB805A29}"/>
              </a:ext>
            </a:extLst>
          </p:cNvPr>
          <p:cNvSpPr txBox="1"/>
          <p:nvPr/>
        </p:nvSpPr>
        <p:spPr>
          <a:xfrm>
            <a:off x="4225690" y="1140819"/>
            <a:ext cx="4344621" cy="430887"/>
          </a:xfrm>
          <a:prstGeom prst="rect">
            <a:avLst/>
          </a:prstGeom>
          <a:noFill/>
        </p:spPr>
        <p:txBody>
          <a:bodyPr wrap="square" rtlCol="0">
            <a:spAutoFit/>
          </a:bodyPr>
          <a:lstStyle/>
          <a:p>
            <a:pPr marL="342900" indent="-342900" algn="l" defTabSz="685800" fontAlgn="auto">
              <a:spcBef>
                <a:spcPts val="0"/>
              </a:spcBef>
              <a:spcAft>
                <a:spcPts val="0"/>
              </a:spcAft>
              <a:buFont typeface="Arial" panose="020B0604020202020204" pitchFamily="34" charset="0"/>
              <a:buChar char="•"/>
            </a:pPr>
            <a:r>
              <a:rPr lang="en-US" altLang="zh-CN" b="0" dirty="0">
                <a:solidFill>
                  <a:srgbClr val="0000FF"/>
                </a:solidFill>
                <a:ea typeface="Tahoma" panose="020B0604030504040204" pitchFamily="34" charset="0"/>
                <a:cs typeface="Tahoma" panose="020B0604030504040204" pitchFamily="34" charset="0"/>
              </a:rPr>
              <a:t>Dual Kagome </a:t>
            </a:r>
            <a:r>
              <a:rPr lang="en-US" altLang="zh-CN" b="0" dirty="0" smtClean="0">
                <a:solidFill>
                  <a:srgbClr val="0000FF"/>
                </a:solidFill>
                <a:ea typeface="Tahoma" panose="020B0604030504040204" pitchFamily="34" charset="0"/>
                <a:cs typeface="Tahoma" panose="020B0604030504040204" pitchFamily="34" charset="0"/>
              </a:rPr>
              <a:t>lattice 4/3*4/3</a:t>
            </a:r>
            <a:endParaRPr lang="zh-CN" altLang="en-US" b="0" dirty="0">
              <a:solidFill>
                <a:srgbClr val="0000FF"/>
              </a:solidFill>
              <a:ea typeface="等线" panose="02010600030101010101" pitchFamily="2" charset="-122"/>
              <a:cs typeface="Tahoma" panose="020B0604030504040204" pitchFamily="34" charset="0"/>
            </a:endParaRPr>
          </a:p>
        </p:txBody>
      </p:sp>
      <mc:AlternateContent xmlns:mc="http://schemas.openxmlformats.org/markup-compatibility/2006" xmlns:a14="http://schemas.microsoft.com/office/drawing/2010/main">
        <mc:Choice Requires="a14">
          <p:sp>
            <p:nvSpPr>
              <p:cNvPr id="376" name="文本框 375">
                <a:extLst>
                  <a:ext uri="{FF2B5EF4-FFF2-40B4-BE49-F238E27FC236}">
                    <a16:creationId xmlns:a16="http://schemas.microsoft.com/office/drawing/2014/main" id="{3C794309-3E1D-E032-CAF0-07B976C1313B}"/>
                  </a:ext>
                </a:extLst>
              </p:cNvPr>
              <p:cNvSpPr txBox="1"/>
              <p:nvPr/>
            </p:nvSpPr>
            <p:spPr>
              <a:xfrm>
                <a:off x="1142573" y="5036640"/>
                <a:ext cx="1905656" cy="793872"/>
              </a:xfrm>
              <a:prstGeom prst="rect">
                <a:avLst/>
              </a:prstGeom>
              <a:noFill/>
            </p:spPr>
            <p:txBody>
              <a:bodyPr wrap="square">
                <a:spAutoFit/>
              </a:bodyPr>
              <a:lstStyle/>
              <a:p>
                <a:pPr algn="l" defTabSz="685800" fontAlgn="auto">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altLang="zh-CN" sz="1800" b="0" i="1" smtClean="0">
                              <a:solidFill>
                                <a:prstClr val="black"/>
                              </a:solidFill>
                              <a:latin typeface="Cambria Math" panose="02040503050406030204" pitchFamily="18" charset="0"/>
                            </a:rPr>
                          </m:ctrlPr>
                        </m:sSubPr>
                        <m:e>
                          <m:r>
                            <a:rPr lang="en-US" altLang="zh-CN" sz="1800" b="0" i="1">
                              <a:solidFill>
                                <a:prstClr val="black"/>
                              </a:solidFill>
                              <a:latin typeface="Cambria Math" panose="02040503050406030204" pitchFamily="18" charset="0"/>
                            </a:rPr>
                            <m:t>𝑍</m:t>
                          </m:r>
                        </m:e>
                        <m:sub>
                          <m:r>
                            <a:rPr lang="en-US" altLang="zh-CN" sz="1800" b="0" i="1" smtClean="0">
                              <a:solidFill>
                                <a:prstClr val="black"/>
                              </a:solidFill>
                              <a:latin typeface="Cambria Math" panose="02040503050406030204" pitchFamily="18" charset="0"/>
                            </a:rPr>
                            <m:t>𝑁</m:t>
                          </m:r>
                        </m:sub>
                      </m:sSub>
                      <m:r>
                        <a:rPr lang="en-US" altLang="zh-CN" sz="1800" b="0" i="1" smtClean="0">
                          <a:solidFill>
                            <a:prstClr val="black"/>
                          </a:solidFill>
                          <a:latin typeface="Cambria Math" panose="02040503050406030204" pitchFamily="18" charset="0"/>
                        </a:rPr>
                        <m:t>≈</m:t>
                      </m:r>
                      <m:sSup>
                        <m:sSupPr>
                          <m:ctrlPr>
                            <a:rPr lang="en-US" altLang="zh-CN" sz="1800" b="0" i="1" smtClean="0">
                              <a:solidFill>
                                <a:prstClr val="black"/>
                              </a:solidFill>
                              <a:latin typeface="Cambria Math" panose="02040503050406030204" pitchFamily="18" charset="0"/>
                            </a:rPr>
                          </m:ctrlPr>
                        </m:sSupPr>
                        <m:e>
                          <m:r>
                            <a:rPr lang="en-US" altLang="zh-CN" sz="1800" b="0" i="1" smtClean="0">
                              <a:solidFill>
                                <a:prstClr val="black"/>
                              </a:solidFill>
                              <a:latin typeface="Cambria Math" panose="02040503050406030204" pitchFamily="18" charset="0"/>
                            </a:rPr>
                            <m:t>3</m:t>
                          </m:r>
                        </m:e>
                        <m:sup>
                          <m:f>
                            <m:fPr>
                              <m:ctrlPr>
                                <a:rPr lang="en-US" altLang="zh-CN" sz="1800" b="0" i="1" smtClean="0">
                                  <a:solidFill>
                                    <a:prstClr val="black"/>
                                  </a:solidFill>
                                  <a:latin typeface="Cambria Math" panose="02040503050406030204" pitchFamily="18" charset="0"/>
                                </a:rPr>
                              </m:ctrlPr>
                            </m:fPr>
                            <m:num>
                              <m:r>
                                <a:rPr lang="en-US" altLang="zh-CN" sz="1800" b="0" i="1" smtClean="0">
                                  <a:solidFill>
                                    <a:prstClr val="black"/>
                                  </a:solidFill>
                                  <a:latin typeface="Cambria Math" panose="02040503050406030204" pitchFamily="18" charset="0"/>
                                </a:rPr>
                                <m:t>3</m:t>
                              </m:r>
                            </m:num>
                            <m:den>
                              <m:r>
                                <a:rPr lang="en-US" altLang="zh-CN" sz="1800" b="0" i="1" smtClean="0">
                                  <a:solidFill>
                                    <a:prstClr val="black"/>
                                  </a:solidFill>
                                  <a:latin typeface="Cambria Math" panose="02040503050406030204" pitchFamily="18" charset="0"/>
                                </a:rPr>
                                <m:t>2</m:t>
                              </m:r>
                            </m:den>
                          </m:f>
                          <m:r>
                            <a:rPr lang="en-US" altLang="zh-CN" sz="1800" b="0" i="1" smtClean="0">
                              <a:solidFill>
                                <a:prstClr val="black"/>
                              </a:solidFill>
                              <a:latin typeface="Cambria Math" panose="02040503050406030204" pitchFamily="18" charset="0"/>
                            </a:rPr>
                            <m:t>𝑁</m:t>
                          </m:r>
                        </m:sup>
                      </m:sSup>
                      <m:r>
                        <a:rPr lang="en-US" altLang="zh-CN" sz="1800" b="0" i="1" smtClean="0">
                          <a:solidFill>
                            <a:prstClr val="black"/>
                          </a:solidFill>
                          <a:latin typeface="Cambria Math" panose="02040503050406030204" pitchFamily="18" charset="0"/>
                        </a:rPr>
                        <m:t> </m:t>
                      </m:r>
                      <m:sSup>
                        <m:sSupPr>
                          <m:ctrlPr>
                            <a:rPr lang="en-US" altLang="zh-CN" sz="1800" b="0" i="1" smtClean="0">
                              <a:solidFill>
                                <a:prstClr val="black"/>
                              </a:solidFill>
                              <a:latin typeface="Cambria Math" panose="02040503050406030204" pitchFamily="18" charset="0"/>
                            </a:rPr>
                          </m:ctrlPr>
                        </m:sSupPr>
                        <m:e>
                          <m:d>
                            <m:dPr>
                              <m:ctrlPr>
                                <a:rPr lang="en-US" altLang="zh-CN" sz="1800" b="0" i="1" smtClean="0">
                                  <a:solidFill>
                                    <a:prstClr val="black"/>
                                  </a:solidFill>
                                  <a:latin typeface="Cambria Math" panose="02040503050406030204" pitchFamily="18" charset="0"/>
                                </a:rPr>
                              </m:ctrlPr>
                            </m:dPr>
                            <m:e>
                              <m:f>
                                <m:fPr>
                                  <m:ctrlPr>
                                    <a:rPr lang="en-US" altLang="zh-CN" sz="1800" b="0" i="1" smtClean="0">
                                      <a:solidFill>
                                        <a:prstClr val="black"/>
                                      </a:solidFill>
                                      <a:latin typeface="Cambria Math" panose="02040503050406030204" pitchFamily="18" charset="0"/>
                                    </a:rPr>
                                  </m:ctrlPr>
                                </m:fPr>
                                <m:num>
                                  <m:r>
                                    <a:rPr lang="en-US" altLang="zh-CN" sz="1800" b="0" i="1" smtClean="0">
                                      <a:solidFill>
                                        <a:prstClr val="black"/>
                                      </a:solidFill>
                                      <a:latin typeface="Cambria Math" panose="02040503050406030204" pitchFamily="18" charset="0"/>
                                    </a:rPr>
                                    <m:t>6</m:t>
                                  </m:r>
                                </m:num>
                                <m:den>
                                  <m:r>
                                    <a:rPr lang="en-US" altLang="zh-CN" sz="1800" b="0" i="1" smtClean="0">
                                      <a:solidFill>
                                        <a:prstClr val="black"/>
                                      </a:solidFill>
                                      <a:latin typeface="Cambria Math" panose="02040503050406030204" pitchFamily="18" charset="0"/>
                                    </a:rPr>
                                    <m:t>27</m:t>
                                  </m:r>
                                </m:den>
                              </m:f>
                            </m:e>
                          </m:d>
                        </m:e>
                        <m:sup>
                          <m:r>
                            <a:rPr lang="en-US" altLang="zh-CN" sz="1800" b="0" i="1" smtClean="0">
                              <a:solidFill>
                                <a:prstClr val="black"/>
                              </a:solidFill>
                              <a:latin typeface="Cambria Math" panose="02040503050406030204" pitchFamily="18" charset="0"/>
                            </a:rPr>
                            <m:t>𝑁</m:t>
                          </m:r>
                        </m:sup>
                      </m:sSup>
                    </m:oMath>
                  </m:oMathPara>
                </a14:m>
                <a:endParaRPr lang="zh-CN" altLang="en-US" sz="1800" b="0" dirty="0">
                  <a:solidFill>
                    <a:prstClr val="black"/>
                  </a:solidFill>
                  <a:latin typeface="Calibri" panose="020F0502020204030204"/>
                  <a:ea typeface="等线" panose="02010600030101010101" pitchFamily="2" charset="-122"/>
                </a:endParaRPr>
              </a:p>
            </p:txBody>
          </p:sp>
        </mc:Choice>
        <mc:Fallback xmlns="">
          <p:sp>
            <p:nvSpPr>
              <p:cNvPr id="376" name="文本框 375">
                <a:extLst>
                  <a:ext uri="{FF2B5EF4-FFF2-40B4-BE49-F238E27FC236}">
                    <a16:creationId xmlns:a16="http://schemas.microsoft.com/office/drawing/2014/main" id="{3C794309-3E1D-E032-CAF0-07B976C1313B}"/>
                  </a:ext>
                </a:extLst>
              </p:cNvPr>
              <p:cNvSpPr txBox="1">
                <a:spLocks noRot="1" noChangeAspect="1" noMove="1" noResize="1" noEditPoints="1" noAdjustHandles="1" noChangeArrowheads="1" noChangeShapeType="1" noTextEdit="1"/>
              </p:cNvSpPr>
              <p:nvPr/>
            </p:nvSpPr>
            <p:spPr>
              <a:xfrm>
                <a:off x="1142573" y="5036640"/>
                <a:ext cx="1905656" cy="793872"/>
              </a:xfrm>
              <a:prstGeom prst="rect">
                <a:avLst/>
              </a:prstGeom>
              <a:blipFill>
                <a:blip r:embed="rId5"/>
                <a:stretch>
                  <a:fillRect/>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730530E1-56A5-6023-AFA8-570CB1496B9F}"/>
              </a:ext>
            </a:extLst>
          </p:cNvPr>
          <p:cNvSpPr txBox="1"/>
          <p:nvPr/>
        </p:nvSpPr>
        <p:spPr>
          <a:xfrm>
            <a:off x="4383677" y="4192575"/>
            <a:ext cx="3946367" cy="769441"/>
          </a:xfrm>
          <a:prstGeom prst="rect">
            <a:avLst/>
          </a:prstGeom>
          <a:noFill/>
        </p:spPr>
        <p:txBody>
          <a:bodyPr wrap="square" rtlCol="0">
            <a:spAutoFit/>
          </a:bodyPr>
          <a:lstStyle/>
          <a:p>
            <a:pPr marL="342900" indent="-342900" algn="l" defTabSz="685800" fontAlgn="auto">
              <a:spcBef>
                <a:spcPts val="0"/>
              </a:spcBef>
              <a:spcAft>
                <a:spcPts val="0"/>
              </a:spcAft>
              <a:buFont typeface="Arial" panose="020B0604020202020204" pitchFamily="34" charset="0"/>
              <a:buChar char="•"/>
            </a:pPr>
            <a:r>
              <a:rPr lang="en-US" altLang="zh-CN" b="0" dirty="0">
                <a:solidFill>
                  <a:srgbClr val="0000FF"/>
                </a:solidFill>
                <a:ea typeface="Tahoma" panose="020B0604030504040204" pitchFamily="34" charset="0"/>
                <a:cs typeface="Tahoma" panose="020B0604030504040204" pitchFamily="34" charset="0"/>
              </a:rPr>
              <a:t>E</a:t>
            </a:r>
            <a:r>
              <a:rPr lang="en-US" altLang="zh-CN" b="0" dirty="0" smtClean="0">
                <a:solidFill>
                  <a:srgbClr val="0000FF"/>
                </a:solidFill>
                <a:ea typeface="Tahoma" panose="020B0604030504040204" pitchFamily="34" charset="0"/>
                <a:cs typeface="Tahoma" panose="020B0604030504040204" pitchFamily="34" charset="0"/>
              </a:rPr>
              <a:t>xtensive entropy favored by temperature</a:t>
            </a:r>
            <a:endParaRPr lang="zh-CN" altLang="en-US" b="0" dirty="0">
              <a:solidFill>
                <a:srgbClr val="0000FF"/>
              </a:solidFill>
              <a:ea typeface="等线" panose="02010600030101010101" pitchFamily="2" charset="-122"/>
              <a:cs typeface="Tahoma" panose="020B0604030504040204" pitchFamily="34" charset="0"/>
            </a:endParaRPr>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4263D2D0-7EF9-99F6-46EF-528DB8FA50D3}"/>
                  </a:ext>
                </a:extLst>
              </p:cNvPr>
              <p:cNvSpPr txBox="1"/>
              <p:nvPr/>
            </p:nvSpPr>
            <p:spPr>
              <a:xfrm>
                <a:off x="543268" y="5889911"/>
                <a:ext cx="3412119" cy="707886"/>
              </a:xfrm>
              <a:prstGeom prst="rect">
                <a:avLst/>
              </a:prstGeom>
              <a:noFill/>
            </p:spPr>
            <p:txBody>
              <a:bodyPr wrap="square" rtlCol="0">
                <a:spAutoFit/>
              </a:bodyPr>
              <a:lstStyle/>
              <a:p>
                <a:pPr algn="l" defTabSz="685800" fontAlgn="auto">
                  <a:spcBef>
                    <a:spcPts val="0"/>
                  </a:spcBef>
                  <a:spcAft>
                    <a:spcPts val="0"/>
                  </a:spcAft>
                </a:pPr>
                <a:r>
                  <a:rPr lang="en-US" altLang="zh-CN" sz="2000" dirty="0" smtClean="0">
                    <a:solidFill>
                      <a:srgbClr val="000000"/>
                    </a:solidFill>
                    <a:latin typeface="Cambria Math" panose="02040503050406030204" pitchFamily="18" charset="0"/>
                  </a:rPr>
                  <a:t>Pauling entropy:</a:t>
                </a:r>
              </a:p>
              <a:p>
                <a:pPr algn="l" defTabSz="685800" fontAlgn="auto">
                  <a:spcBef>
                    <a:spcPts val="0"/>
                  </a:spcBef>
                  <a:spcAft>
                    <a:spcPts val="0"/>
                  </a:spcAft>
                </a:pPr>
                <a14:m>
                  <m:oMathPara xmlns:m="http://schemas.openxmlformats.org/officeDocument/2006/math">
                    <m:oMathParaPr>
                      <m:jc m:val="centerGroup"/>
                    </m:oMathParaPr>
                    <m:oMath xmlns:m="http://schemas.openxmlformats.org/officeDocument/2006/math">
                      <m:r>
                        <a:rPr lang="en-US" altLang="zh-CN" sz="2000" b="0" i="1" smtClean="0">
                          <a:solidFill>
                            <a:srgbClr val="000000"/>
                          </a:solidFill>
                          <a:latin typeface="Cambria Math" panose="02040503050406030204" pitchFamily="18" charset="0"/>
                        </a:rPr>
                        <m:t>𝑆</m:t>
                      </m:r>
                      <m:r>
                        <a:rPr lang="en-US" altLang="zh-CN" sz="2000" b="0" i="1">
                          <a:solidFill>
                            <a:srgbClr val="000000"/>
                          </a:solidFill>
                          <a:latin typeface="Cambria Math" panose="02040503050406030204" pitchFamily="18" charset="0"/>
                          <a:ea typeface="Cambria Math" panose="02040503050406030204" pitchFamily="18" charset="0"/>
                        </a:rPr>
                        <m:t>≈</m:t>
                      </m:r>
                      <m:r>
                        <a:rPr lang="en-US" altLang="zh-CN" sz="2000" b="0" i="1" smtClean="0">
                          <a:solidFill>
                            <a:srgbClr val="000000"/>
                          </a:solidFill>
                          <a:latin typeface="Cambria Math" panose="02040503050406030204" pitchFamily="18" charset="0"/>
                          <a:ea typeface="Cambria Math" panose="02040503050406030204" pitchFamily="18" charset="0"/>
                        </a:rPr>
                        <m:t>𝑁</m:t>
                      </m:r>
                      <m:sSub>
                        <m:sSubPr>
                          <m:ctrlPr>
                            <a:rPr lang="en-US" altLang="zh-CN" sz="2000" b="0" i="1">
                              <a:solidFill>
                                <a:srgbClr val="000000"/>
                              </a:solidFill>
                              <a:latin typeface="Cambria Math" panose="02040503050406030204" pitchFamily="18" charset="0"/>
                              <a:ea typeface="Cambria Math" panose="02040503050406030204" pitchFamily="18" charset="0"/>
                            </a:rPr>
                          </m:ctrlPr>
                        </m:sSubPr>
                        <m:e>
                          <m:r>
                            <a:rPr lang="en-US" altLang="zh-CN" sz="2000" b="0" i="1">
                              <a:solidFill>
                                <a:srgbClr val="000000"/>
                              </a:solidFill>
                              <a:latin typeface="Cambria Math" panose="02040503050406030204" pitchFamily="18" charset="0"/>
                              <a:ea typeface="Cambria Math" panose="02040503050406030204" pitchFamily="18" charset="0"/>
                            </a:rPr>
                            <m:t>𝑘</m:t>
                          </m:r>
                        </m:e>
                        <m:sub>
                          <m:r>
                            <a:rPr lang="en-US" altLang="zh-CN" sz="2000" b="0" i="1">
                              <a:solidFill>
                                <a:srgbClr val="000000"/>
                              </a:solidFill>
                              <a:latin typeface="Cambria Math" panose="02040503050406030204" pitchFamily="18" charset="0"/>
                              <a:ea typeface="Cambria Math" panose="02040503050406030204" pitchFamily="18" charset="0"/>
                            </a:rPr>
                            <m:t>𝐵</m:t>
                          </m:r>
                        </m:sub>
                      </m:sSub>
                      <m:r>
                        <a:rPr lang="en-US" altLang="zh-CN" sz="2000" b="0" i="0" smtClean="0">
                          <a:solidFill>
                            <a:srgbClr val="000000"/>
                          </a:solidFill>
                          <a:latin typeface="Cambria Math" panose="02040503050406030204" pitchFamily="18" charset="0"/>
                          <a:ea typeface="Cambria Math" panose="02040503050406030204" pitchFamily="18" charset="0"/>
                        </a:rPr>
                        <m:t> </m:t>
                      </m:r>
                      <m:r>
                        <m:rPr>
                          <m:sty m:val="p"/>
                        </m:rPr>
                        <a:rPr lang="en-US" altLang="zh-CN" sz="2000" b="0" i="0" smtClean="0">
                          <a:solidFill>
                            <a:srgbClr val="000000"/>
                          </a:solidFill>
                          <a:latin typeface="Cambria Math" panose="02040503050406030204" pitchFamily="18" charset="0"/>
                          <a:ea typeface="Cambria Math" panose="02040503050406030204" pitchFamily="18" charset="0"/>
                        </a:rPr>
                        <m:t>ln</m:t>
                      </m:r>
                      <m:r>
                        <a:rPr lang="en-US" altLang="zh-CN" sz="2000" b="0" i="1">
                          <a:solidFill>
                            <a:srgbClr val="000000"/>
                          </a:solidFill>
                          <a:latin typeface="Cambria Math" panose="02040503050406030204" pitchFamily="18" charset="0"/>
                          <a:ea typeface="Cambria Math" panose="02040503050406030204" pitchFamily="18" charset="0"/>
                        </a:rPr>
                        <m:t>𝑊</m:t>
                      </m:r>
                      <m:r>
                        <a:rPr lang="en-US" altLang="zh-CN" sz="2000" b="0" i="1" smtClean="0">
                          <a:solidFill>
                            <a:srgbClr val="000000"/>
                          </a:solidFill>
                          <a:latin typeface="Cambria Math" panose="02040503050406030204" pitchFamily="18" charset="0"/>
                          <a:ea typeface="Cambria Math" panose="02040503050406030204" pitchFamily="18" charset="0"/>
                        </a:rPr>
                        <m:t>,  </m:t>
                      </m:r>
                      <m:r>
                        <a:rPr lang="en-US" altLang="zh-CN" sz="2000" b="0" i="1" smtClean="0">
                          <a:solidFill>
                            <a:srgbClr val="000000"/>
                          </a:solidFill>
                          <a:latin typeface="Cambria Math" panose="02040503050406030204" pitchFamily="18" charset="0"/>
                          <a:ea typeface="Cambria Math" panose="02040503050406030204" pitchFamily="18" charset="0"/>
                        </a:rPr>
                        <m:t>𝑊</m:t>
                      </m:r>
                      <m:r>
                        <a:rPr lang="en-US" altLang="zh-CN" sz="2000" b="0" i="1" smtClean="0">
                          <a:solidFill>
                            <a:srgbClr val="000000"/>
                          </a:solidFill>
                          <a:latin typeface="Cambria Math" panose="02040503050406030204" pitchFamily="18" charset="0"/>
                          <a:ea typeface="Cambria Math" panose="02040503050406030204" pitchFamily="18" charset="0"/>
                        </a:rPr>
                        <m:t>≈1.15</m:t>
                      </m:r>
                    </m:oMath>
                  </m:oMathPara>
                </a14:m>
                <a:endParaRPr lang="zh-CN" altLang="en-US" sz="2000" b="0" dirty="0">
                  <a:solidFill>
                    <a:prstClr val="black"/>
                  </a:solidFill>
                  <a:latin typeface="Calibri" panose="020F0502020204030204"/>
                  <a:ea typeface="等线" panose="02010600030101010101" pitchFamily="2" charset="-122"/>
                </a:endParaRPr>
              </a:p>
            </p:txBody>
          </p:sp>
        </mc:Choice>
        <mc:Fallback xmlns="">
          <p:sp>
            <p:nvSpPr>
              <p:cNvPr id="21" name="文本框 20">
                <a:extLst>
                  <a:ext uri="{FF2B5EF4-FFF2-40B4-BE49-F238E27FC236}">
                    <a16:creationId xmlns:a16="http://schemas.microsoft.com/office/drawing/2014/main" id="{4263D2D0-7EF9-99F6-46EF-528DB8FA50D3}"/>
                  </a:ext>
                </a:extLst>
              </p:cNvPr>
              <p:cNvSpPr txBox="1">
                <a:spLocks noRot="1" noChangeAspect="1" noMove="1" noResize="1" noEditPoints="1" noAdjustHandles="1" noChangeArrowheads="1" noChangeShapeType="1" noTextEdit="1"/>
              </p:cNvSpPr>
              <p:nvPr/>
            </p:nvSpPr>
            <p:spPr>
              <a:xfrm>
                <a:off x="543268" y="5889911"/>
                <a:ext cx="3412119" cy="707886"/>
              </a:xfrm>
              <a:prstGeom prst="rect">
                <a:avLst/>
              </a:prstGeom>
              <a:blipFill>
                <a:blip r:embed="rId6"/>
                <a:stretch>
                  <a:fillRect l="-1786" t="-4310"/>
                </a:stretch>
              </a:blipFill>
            </p:spPr>
            <p:txBody>
              <a:bodyPr/>
              <a:lstStyle/>
              <a:p>
                <a:r>
                  <a:rPr lang="zh-CN" altLang="en-US">
                    <a:noFill/>
                  </a:rPr>
                  <a:t> </a:t>
                </a:r>
              </a:p>
            </p:txBody>
          </p:sp>
        </mc:Fallback>
      </mc:AlternateContent>
      <p:sp>
        <p:nvSpPr>
          <p:cNvPr id="120" name="Rectangle 81"/>
          <p:cNvSpPr>
            <a:spLocks noChangeArrowheads="1"/>
          </p:cNvSpPr>
          <p:nvPr/>
        </p:nvSpPr>
        <p:spPr bwMode="auto">
          <a:xfrm>
            <a:off x="543268" y="377396"/>
            <a:ext cx="8027043"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600" b="0" u="sng" dirty="0" smtClean="0">
                <a:solidFill>
                  <a:srgbClr val="000000"/>
                </a:solidFill>
                <a:latin typeface="Tahoma" panose="020B0604030504040204" pitchFamily="34" charset="0"/>
              </a:rPr>
              <a:t>3-</a:t>
            </a:r>
            <a:r>
              <a:rPr kumimoji="0" lang="en-US" altLang="zh-CN" sz="2600" b="0" i="0" u="sng" strike="noStrike" kern="1200" cap="none" spc="0" normalizeH="0" noProof="0" dirty="0" smtClean="0">
                <a:ln>
                  <a:noFill/>
                </a:ln>
                <a:solidFill>
                  <a:srgbClr val="000000"/>
                </a:solidFill>
                <a:effectLst/>
                <a:uLnTx/>
                <a:uFillTx/>
                <a:latin typeface="Tahoma" panose="020B0604030504040204" pitchFamily="34" charset="0"/>
                <a:ea typeface="宋体" panose="02010600030101010101" pitchFamily="2" charset="-122"/>
                <a:cs typeface="+mn-cs"/>
              </a:rPr>
              <a:t>coloring problem (Baxter 1970) </a:t>
            </a:r>
            <a:r>
              <a:rPr kumimoji="0" lang="en-US" altLang="zh-CN" sz="2600" b="0" i="0" u="sng" strike="noStrike" kern="1200" cap="none" spc="0" normalizeH="0" noProof="0" dirty="0" smtClean="0">
                <a:ln>
                  <a:noFill/>
                </a:ln>
                <a:solidFill>
                  <a:srgbClr val="000000"/>
                </a:solidFill>
                <a:effectLst/>
                <a:uLnTx/>
                <a:uFillTx/>
                <a:latin typeface="Tahoma" panose="020B0604030504040204" pitchFamily="34" charset="0"/>
                <a:ea typeface="宋体" panose="02010600030101010101" pitchFamily="2" charset="-122"/>
                <a:cs typeface="+mn-cs"/>
                <a:sym typeface="Wingdings" panose="05000000000000000000" pitchFamily="2" charset="2"/>
              </a:rPr>
              <a:t> charge 6e</a:t>
            </a:r>
            <a:endParaRPr kumimoji="0" lang="ru-RU" altLang="zh-CN" sz="2600" b="0" i="0" u="sng"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D0C562D1-2052-9293-9ED1-612803B4D124}"/>
                  </a:ext>
                </a:extLst>
              </p:cNvPr>
              <p:cNvSpPr txBox="1"/>
              <p:nvPr/>
            </p:nvSpPr>
            <p:spPr>
              <a:xfrm>
                <a:off x="419819" y="1124629"/>
                <a:ext cx="3963858" cy="430888"/>
              </a:xfrm>
              <a:prstGeom prst="rect">
                <a:avLst/>
              </a:prstGeom>
              <a:noFill/>
            </p:spPr>
            <p:txBody>
              <a:bodyPr wrap="square" rtlCol="0">
                <a:spAutoFit/>
              </a:bodyPr>
              <a:lstStyle/>
              <a:p>
                <a:pPr marL="342900" indent="-342900" algn="l" defTabSz="685800" fontAlgn="auto">
                  <a:spcBef>
                    <a:spcPts val="0"/>
                  </a:spcBef>
                  <a:spcAft>
                    <a:spcPts val="0"/>
                  </a:spcAft>
                  <a:buFont typeface="Arial" panose="020B0604020202020204" pitchFamily="34" charset="0"/>
                  <a:buChar char="•"/>
                </a:pPr>
                <a:r>
                  <a:rPr lang="en-US" altLang="zh-CN" b="0" dirty="0" smtClean="0">
                    <a:solidFill>
                      <a:srgbClr val="0000FF"/>
                    </a:solidFill>
                    <a:ea typeface="Tahoma" panose="020B0604030504040204" pitchFamily="34" charset="0"/>
                    <a:cs typeface="Tahoma" panose="020B0604030504040204" pitchFamily="34" charset="0"/>
                  </a:rPr>
                  <a:t>Bond color (</a:t>
                </a:r>
                <a14:m>
                  <m:oMath xmlns:m="http://schemas.openxmlformats.org/officeDocument/2006/math">
                    <m:sSub>
                      <m:sSubPr>
                        <m:ctrlPr>
                          <a:rPr lang="en-US" altLang="zh-CN" b="0" i="1">
                            <a:solidFill>
                              <a:srgbClr val="0000FF"/>
                            </a:solidFill>
                            <a:latin typeface="Cambria Math" panose="02040503050406030204" pitchFamily="18" charset="0"/>
                          </a:rPr>
                        </m:ctrlPr>
                      </m:sSubPr>
                      <m:e>
                        <m:r>
                          <a:rPr lang="en-US" altLang="zh-CN" b="0" i="1">
                            <a:solidFill>
                              <a:srgbClr val="0000FF"/>
                            </a:solidFill>
                            <a:latin typeface="Cambria Math" panose="02040503050406030204" pitchFamily="18" charset="0"/>
                          </a:rPr>
                          <m:t>𝑍</m:t>
                        </m:r>
                      </m:e>
                      <m:sub>
                        <m:r>
                          <a:rPr lang="en-US" altLang="zh-CN" b="0" i="1">
                            <a:solidFill>
                              <a:srgbClr val="0000FF"/>
                            </a:solidFill>
                            <a:latin typeface="Cambria Math" panose="02040503050406030204" pitchFamily="18" charset="0"/>
                          </a:rPr>
                          <m:t>3</m:t>
                        </m:r>
                      </m:sub>
                    </m:sSub>
                  </m:oMath>
                </a14:m>
                <a:r>
                  <a:rPr lang="en-US" altLang="zh-CN" b="0" dirty="0" smtClean="0">
                    <a:solidFill>
                      <a:srgbClr val="0000FF"/>
                    </a:solidFill>
                    <a:ea typeface="Tahoma" panose="020B0604030504040204" pitchFamily="34" charset="0"/>
                    <a:cs typeface="Tahoma" panose="020B0604030504040204" pitchFamily="34" charset="0"/>
                  </a:rPr>
                  <a:t> variable</a:t>
                </a:r>
                <a:r>
                  <a:rPr lang="en-US" altLang="zh-CN" b="0" dirty="0">
                    <a:solidFill>
                      <a:srgbClr val="0000FF"/>
                    </a:solidFill>
                    <a:ea typeface="Tahoma" panose="020B0604030504040204" pitchFamily="34" charset="0"/>
                    <a:cs typeface="Tahoma" panose="020B0604030504040204" pitchFamily="34" charset="0"/>
                  </a:rPr>
                  <a:t>)</a:t>
                </a:r>
                <a:endParaRPr lang="zh-CN" altLang="en-US" b="0" dirty="0">
                  <a:solidFill>
                    <a:srgbClr val="0000FF"/>
                  </a:solidFill>
                  <a:ea typeface="等线" panose="02010600030101010101" pitchFamily="2" charset="-122"/>
                  <a:cs typeface="Tahoma" panose="020B0604030504040204" pitchFamily="34" charset="0"/>
                </a:endParaRPr>
              </a:p>
            </p:txBody>
          </p:sp>
        </mc:Choice>
        <mc:Fallback xmlns="">
          <p:sp>
            <p:nvSpPr>
              <p:cNvPr id="43" name="文本框 42">
                <a:extLst>
                  <a:ext uri="{FF2B5EF4-FFF2-40B4-BE49-F238E27FC236}">
                    <a16:creationId xmlns:a16="http://schemas.microsoft.com/office/drawing/2014/main" id="{D0C562D1-2052-9293-9ED1-612803B4D124}"/>
                  </a:ext>
                </a:extLst>
              </p:cNvPr>
              <p:cNvSpPr txBox="1">
                <a:spLocks noRot="1" noChangeAspect="1" noMove="1" noResize="1" noEditPoints="1" noAdjustHandles="1" noChangeArrowheads="1" noChangeShapeType="1" noTextEdit="1"/>
              </p:cNvSpPr>
              <p:nvPr/>
            </p:nvSpPr>
            <p:spPr>
              <a:xfrm>
                <a:off x="419819" y="1124629"/>
                <a:ext cx="3963858" cy="430888"/>
              </a:xfrm>
              <a:prstGeom prst="rect">
                <a:avLst/>
              </a:prstGeom>
              <a:blipFill>
                <a:blip r:embed="rId7"/>
                <a:stretch>
                  <a:fillRect l="-1846" t="-8451" b="-281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Rectangle 203"/>
              <p:cNvSpPr>
                <a:spLocks noChangeArrowheads="1"/>
              </p:cNvSpPr>
              <p:nvPr/>
            </p:nvSpPr>
            <p:spPr bwMode="auto">
              <a:xfrm>
                <a:off x="4767951" y="5798675"/>
                <a:ext cx="2920585" cy="59734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tabLst/>
                  <a:defRPr/>
                </a:pPr>
                <a14:m>
                  <m:oMathPara xmlns:m="http://schemas.openxmlformats.org/officeDocument/2006/math">
                    <m:oMathParaPr>
                      <m:jc m:val="centerGroup"/>
                    </m:oMathParaPr>
                    <m:oMath xmlns:m="http://schemas.openxmlformats.org/officeDocument/2006/math">
                      <m:r>
                        <a:rPr lang="en-US" altLang="zh-CN" b="0" i="1" noProof="0" smtClean="0">
                          <a:solidFill>
                            <a:schemeClr val="tx1"/>
                          </a:solidFill>
                          <a:latin typeface="Cambria Math" panose="02040503050406030204" pitchFamily="18" charset="0"/>
                          <a:ea typeface="宋体" panose="02010600030101010101" pitchFamily="2" charset="-122"/>
                        </a:rPr>
                        <m:t>1 </m:t>
                      </m:r>
                      <m:d>
                        <m:dPr>
                          <m:ctrlPr>
                            <a:rPr lang="en-US" altLang="zh-CN" b="0" i="1" noProof="0" smtClean="0">
                              <a:solidFill>
                                <a:schemeClr val="tx1"/>
                              </a:solidFill>
                              <a:latin typeface="Cambria Math" panose="02040503050406030204" pitchFamily="18" charset="0"/>
                              <a:ea typeface="宋体" panose="02010600030101010101" pitchFamily="2" charset="-122"/>
                            </a:rPr>
                          </m:ctrlPr>
                        </m:dPr>
                        <m:e>
                          <m:r>
                            <a:rPr lang="en-US" altLang="zh-CN" b="0" i="1" noProof="0" smtClean="0">
                              <a:solidFill>
                                <a:schemeClr val="tx1"/>
                              </a:solidFill>
                              <a:latin typeface="Cambria Math" panose="02040503050406030204" pitchFamily="18" charset="0"/>
                              <a:ea typeface="宋体" panose="02010600030101010101" pitchFamily="2" charset="-122"/>
                            </a:rPr>
                            <m:t>𝑅</m:t>
                          </m:r>
                        </m:e>
                      </m:d>
                      <m:r>
                        <a:rPr lang="en-US" altLang="zh-CN" b="0" i="1" noProof="0" smtClean="0">
                          <a:solidFill>
                            <a:schemeClr val="tx1"/>
                          </a:solidFill>
                          <a:latin typeface="Cambria Math" panose="02040503050406030204" pitchFamily="18" charset="0"/>
                          <a:ea typeface="宋体" panose="02010600030101010101" pitchFamily="2" charset="-122"/>
                        </a:rPr>
                        <m:t>,</m:t>
                      </m:r>
                      <m:sSup>
                        <m:sSupPr>
                          <m:ctrlPr>
                            <a:rPr lang="en-US" altLang="zh-CN" b="0" i="1" noProof="0" smtClean="0">
                              <a:solidFill>
                                <a:schemeClr val="tx1"/>
                              </a:solidFill>
                              <a:latin typeface="Cambria Math" panose="02040503050406030204" pitchFamily="18" charset="0"/>
                              <a:ea typeface="宋体" panose="02010600030101010101" pitchFamily="2" charset="-122"/>
                            </a:rPr>
                          </m:ctrlPr>
                        </m:sSupPr>
                        <m:e>
                          <m:r>
                            <a:rPr lang="en-US" altLang="zh-CN" b="0" i="1" noProof="0" smtClean="0">
                              <a:solidFill>
                                <a:schemeClr val="tx1"/>
                              </a:solidFill>
                              <a:latin typeface="Cambria Math" panose="02040503050406030204" pitchFamily="18" charset="0"/>
                              <a:ea typeface="宋体" panose="02010600030101010101" pitchFamily="2" charset="-122"/>
                            </a:rPr>
                            <m:t>𝑒</m:t>
                          </m:r>
                        </m:e>
                        <m:sup>
                          <m:f>
                            <m:fPr>
                              <m:ctrlPr>
                                <a:rPr lang="en-US" altLang="zh-CN" b="0" i="1" noProof="0" smtClean="0">
                                  <a:solidFill>
                                    <a:schemeClr val="tx1"/>
                                  </a:solidFill>
                                  <a:latin typeface="Cambria Math" panose="02040503050406030204" pitchFamily="18" charset="0"/>
                                  <a:ea typeface="宋体" panose="02010600030101010101" pitchFamily="2" charset="-122"/>
                                </a:rPr>
                              </m:ctrlPr>
                            </m:fPr>
                            <m:num>
                              <m:r>
                                <a:rPr lang="en-US" altLang="zh-CN" b="0" i="1" noProof="0" smtClean="0">
                                  <a:solidFill>
                                    <a:schemeClr val="tx1"/>
                                  </a:solidFill>
                                  <a:latin typeface="Cambria Math" panose="02040503050406030204" pitchFamily="18" charset="0"/>
                                  <a:ea typeface="宋体" panose="02010600030101010101" pitchFamily="2" charset="-122"/>
                                </a:rPr>
                                <m:t>𝑖</m:t>
                              </m:r>
                              <m:r>
                                <a:rPr lang="en-US" altLang="zh-CN" b="0" i="1" noProof="0" smtClean="0">
                                  <a:solidFill>
                                    <a:schemeClr val="tx1"/>
                                  </a:solidFill>
                                  <a:latin typeface="Cambria Math" panose="02040503050406030204" pitchFamily="18" charset="0"/>
                                  <a:ea typeface="宋体" panose="02010600030101010101" pitchFamily="2" charset="-122"/>
                                </a:rPr>
                                <m:t>2</m:t>
                              </m:r>
                            </m:num>
                            <m:den>
                              <m:r>
                                <a:rPr lang="en-US" altLang="zh-CN" b="0" i="1" noProof="0" smtClean="0">
                                  <a:solidFill>
                                    <a:schemeClr val="tx1"/>
                                  </a:solidFill>
                                  <a:latin typeface="Cambria Math" panose="02040503050406030204" pitchFamily="18" charset="0"/>
                                  <a:ea typeface="宋体" panose="02010600030101010101" pitchFamily="2" charset="-122"/>
                                </a:rPr>
                                <m:t>3</m:t>
                              </m:r>
                            </m:den>
                          </m:f>
                          <m:r>
                            <a:rPr lang="en-US" altLang="zh-CN" b="0" i="1" noProof="0" smtClean="0">
                              <a:solidFill>
                                <a:schemeClr val="tx1"/>
                              </a:solidFill>
                              <a:latin typeface="Cambria Math" panose="02040503050406030204" pitchFamily="18" charset="0"/>
                              <a:ea typeface="宋体" panose="02010600030101010101" pitchFamily="2" charset="-122"/>
                            </a:rPr>
                            <m:t>𝜋</m:t>
                          </m:r>
                        </m:sup>
                      </m:sSup>
                      <m:d>
                        <m:dPr>
                          <m:ctrlPr>
                            <a:rPr lang="en-US" altLang="zh-CN" b="0" i="1" noProof="0" smtClean="0">
                              <a:solidFill>
                                <a:schemeClr val="tx1"/>
                              </a:solidFill>
                              <a:latin typeface="Cambria Math" panose="02040503050406030204" pitchFamily="18" charset="0"/>
                              <a:ea typeface="宋体" panose="02010600030101010101" pitchFamily="2" charset="-122"/>
                            </a:rPr>
                          </m:ctrlPr>
                        </m:dPr>
                        <m:e>
                          <m:r>
                            <a:rPr lang="en-US" altLang="zh-CN" b="0" i="1" noProof="0" smtClean="0">
                              <a:solidFill>
                                <a:schemeClr val="tx1"/>
                              </a:solidFill>
                              <a:latin typeface="Cambria Math" panose="02040503050406030204" pitchFamily="18" charset="0"/>
                              <a:ea typeface="宋体" panose="02010600030101010101" pitchFamily="2" charset="-122"/>
                            </a:rPr>
                            <m:t>𝐺</m:t>
                          </m:r>
                        </m:e>
                      </m:d>
                      <m:r>
                        <a:rPr lang="en-US" altLang="zh-CN" b="0" i="1" noProof="0" smtClean="0">
                          <a:solidFill>
                            <a:schemeClr val="tx1"/>
                          </a:solidFill>
                          <a:latin typeface="Cambria Math" panose="02040503050406030204" pitchFamily="18" charset="0"/>
                          <a:ea typeface="宋体" panose="02010600030101010101" pitchFamily="2" charset="-122"/>
                        </a:rPr>
                        <m:t>, </m:t>
                      </m:r>
                      <m:sSup>
                        <m:sSupPr>
                          <m:ctrlPr>
                            <a:rPr lang="en-US" altLang="zh-CN" b="0" i="1" noProof="0" smtClean="0">
                              <a:solidFill>
                                <a:schemeClr val="tx1"/>
                              </a:solidFill>
                              <a:latin typeface="Cambria Math" panose="02040503050406030204" pitchFamily="18" charset="0"/>
                              <a:ea typeface="宋体" panose="02010600030101010101" pitchFamily="2" charset="-122"/>
                            </a:rPr>
                          </m:ctrlPr>
                        </m:sSupPr>
                        <m:e>
                          <m:r>
                            <a:rPr lang="en-US" altLang="zh-CN" b="0" i="1" noProof="0" smtClean="0">
                              <a:solidFill>
                                <a:schemeClr val="tx1"/>
                              </a:solidFill>
                              <a:latin typeface="Cambria Math" panose="02040503050406030204" pitchFamily="18" charset="0"/>
                              <a:ea typeface="宋体" panose="02010600030101010101" pitchFamily="2" charset="-122"/>
                            </a:rPr>
                            <m:t>𝑒</m:t>
                          </m:r>
                        </m:e>
                        <m:sup>
                          <m:r>
                            <a:rPr lang="en-US" altLang="zh-CN" b="0" i="1" noProof="0" smtClean="0">
                              <a:solidFill>
                                <a:schemeClr val="tx1"/>
                              </a:solidFill>
                              <a:latin typeface="Cambria Math" panose="02040503050406030204" pitchFamily="18" charset="0"/>
                              <a:ea typeface="宋体" panose="02010600030101010101" pitchFamily="2" charset="-122"/>
                            </a:rPr>
                            <m:t>𝑖</m:t>
                          </m:r>
                          <m:f>
                            <m:fPr>
                              <m:ctrlPr>
                                <a:rPr lang="en-US" altLang="zh-CN" b="0" i="1" noProof="0" smtClean="0">
                                  <a:solidFill>
                                    <a:schemeClr val="tx1"/>
                                  </a:solidFill>
                                  <a:latin typeface="Cambria Math" panose="02040503050406030204" pitchFamily="18" charset="0"/>
                                  <a:ea typeface="宋体" panose="02010600030101010101" pitchFamily="2" charset="-122"/>
                                </a:rPr>
                              </m:ctrlPr>
                            </m:fPr>
                            <m:num>
                              <m:r>
                                <a:rPr lang="en-US" altLang="zh-CN" b="0" i="1" noProof="0" smtClean="0">
                                  <a:solidFill>
                                    <a:schemeClr val="tx1"/>
                                  </a:solidFill>
                                  <a:latin typeface="Cambria Math" panose="02040503050406030204" pitchFamily="18" charset="0"/>
                                  <a:ea typeface="宋体" panose="02010600030101010101" pitchFamily="2" charset="-122"/>
                                </a:rPr>
                                <m:t>4</m:t>
                              </m:r>
                            </m:num>
                            <m:den>
                              <m:r>
                                <a:rPr lang="en-US" altLang="zh-CN" b="0" i="1" noProof="0" smtClean="0">
                                  <a:solidFill>
                                    <a:schemeClr val="tx1"/>
                                  </a:solidFill>
                                  <a:latin typeface="Cambria Math" panose="02040503050406030204" pitchFamily="18" charset="0"/>
                                  <a:ea typeface="宋体" panose="02010600030101010101" pitchFamily="2" charset="-122"/>
                                </a:rPr>
                                <m:t>3</m:t>
                              </m:r>
                            </m:den>
                          </m:f>
                          <m:r>
                            <a:rPr lang="en-US" altLang="zh-CN" b="0" i="1" noProof="0" smtClean="0">
                              <a:solidFill>
                                <a:schemeClr val="tx1"/>
                              </a:solidFill>
                              <a:latin typeface="Cambria Math" panose="02040503050406030204" pitchFamily="18" charset="0"/>
                              <a:ea typeface="宋体" panose="02010600030101010101" pitchFamily="2" charset="-122"/>
                            </a:rPr>
                            <m:t>𝜋</m:t>
                          </m:r>
                        </m:sup>
                      </m:sSup>
                      <m:r>
                        <a:rPr lang="en-US" altLang="zh-CN" b="0" i="1" noProof="0" smtClean="0">
                          <a:solidFill>
                            <a:schemeClr val="tx1"/>
                          </a:solidFill>
                          <a:latin typeface="Cambria Math" panose="02040503050406030204" pitchFamily="18" charset="0"/>
                          <a:ea typeface="宋体" panose="02010600030101010101" pitchFamily="2" charset="-122"/>
                        </a:rPr>
                        <m:t>(</m:t>
                      </m:r>
                      <m:r>
                        <a:rPr lang="en-US" altLang="zh-CN" b="0" i="1" noProof="0" smtClean="0">
                          <a:solidFill>
                            <a:schemeClr val="tx1"/>
                          </a:solidFill>
                          <a:latin typeface="Cambria Math" panose="02040503050406030204" pitchFamily="18" charset="0"/>
                          <a:ea typeface="宋体" panose="02010600030101010101" pitchFamily="2" charset="-122"/>
                        </a:rPr>
                        <m:t>𝐵</m:t>
                      </m:r>
                      <m:r>
                        <a:rPr lang="en-US" altLang="zh-CN" b="0" i="1" noProof="0" smtClean="0">
                          <a:solidFill>
                            <a:schemeClr val="tx1"/>
                          </a:solidFill>
                          <a:latin typeface="Cambria Math" panose="02040503050406030204" pitchFamily="18" charset="0"/>
                          <a:ea typeface="宋体" panose="02010600030101010101" pitchFamily="2" charset="-122"/>
                        </a:rPr>
                        <m:t>)</m:t>
                      </m:r>
                    </m:oMath>
                  </m:oMathPara>
                </a14:m>
                <a:endParaRPr kumimoji="0" lang="en-US" altLang="zh-CN" b="0" i="0" u="none" strike="noStrike" kern="1200" cap="none" spc="0" normalizeH="0" baseline="0" noProof="0" dirty="0" smtClean="0">
                  <a:ln>
                    <a:noFill/>
                  </a:ln>
                  <a:solidFill>
                    <a:schemeClr val="tx1"/>
                  </a:solidFill>
                  <a:effectLst/>
                  <a:uLnTx/>
                  <a:uFillTx/>
                  <a:ea typeface="宋体" panose="02010600030101010101" pitchFamily="2" charset="-122"/>
                </a:endParaRPr>
              </a:p>
            </p:txBody>
          </p:sp>
        </mc:Choice>
        <mc:Fallback xmlns="">
          <p:sp>
            <p:nvSpPr>
              <p:cNvPr id="41" name="Rectangle 203"/>
              <p:cNvSpPr>
                <a:spLocks noRot="1" noChangeAspect="1" noMove="1" noResize="1" noEditPoints="1" noAdjustHandles="1" noChangeArrowheads="1" noChangeShapeType="1" noTextEdit="1"/>
              </p:cNvSpPr>
              <p:nvPr/>
            </p:nvSpPr>
            <p:spPr bwMode="auto">
              <a:xfrm>
                <a:off x="4767951" y="5798675"/>
                <a:ext cx="2920585" cy="597343"/>
              </a:xfrm>
              <a:prstGeom prst="rect">
                <a:avLst/>
              </a:prstGeom>
              <a:blipFill>
                <a:blip r:embed="rId8"/>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44" name="Rectangle 203"/>
          <p:cNvSpPr>
            <a:spLocks noChangeArrowheads="1"/>
          </p:cNvSpPr>
          <p:nvPr/>
        </p:nvSpPr>
        <p:spPr bwMode="auto">
          <a:xfrm>
            <a:off x="1042096" y="1666349"/>
            <a:ext cx="280536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defRPr/>
            </a:pPr>
            <a:r>
              <a:rPr lang="en-US" altLang="zh-CN" b="0" dirty="0" smtClean="0">
                <a:solidFill>
                  <a:schemeClr val="tx1"/>
                </a:solidFill>
                <a:ea typeface="宋体" panose="02010600030101010101" pitchFamily="2" charset="-122"/>
              </a:rPr>
              <a:t>6 coloring patterns </a:t>
            </a:r>
            <a:r>
              <a:rPr lang="en-US" altLang="zh-CN" b="0" dirty="0" smtClean="0">
                <a:solidFill>
                  <a:schemeClr val="tx1"/>
                </a:solidFill>
                <a:ea typeface="宋体" panose="02010600030101010101" pitchFamily="2" charset="-122"/>
                <a:sym typeface="Wingdings" panose="05000000000000000000" pitchFamily="2" charset="2"/>
              </a:rPr>
              <a:t> </a:t>
            </a:r>
            <a:r>
              <a:rPr lang="en-US" altLang="zh-CN" b="0" dirty="0" smtClean="0">
                <a:solidFill>
                  <a:schemeClr val="tx1"/>
                </a:solidFill>
                <a:ea typeface="宋体" panose="02010600030101010101" pitchFamily="2" charset="-122"/>
              </a:rPr>
              <a:t>t</a:t>
            </a:r>
            <a:r>
              <a:rPr kumimoji="0" lang="en-US" altLang="zh-CN" b="0" u="none" strike="noStrike" kern="1200" cap="none" spc="0" normalizeH="0" baseline="0" noProof="0" dirty="0" smtClean="0">
                <a:ln>
                  <a:noFill/>
                </a:ln>
                <a:solidFill>
                  <a:schemeClr val="tx1"/>
                </a:solidFill>
                <a:effectLst/>
                <a:uLnTx/>
                <a:uFillTx/>
                <a:ea typeface="宋体" panose="02010600030101010101" pitchFamily="2" charset="-122"/>
              </a:rPr>
              <a:t>wo</a:t>
            </a:r>
            <a:r>
              <a:rPr kumimoji="0" lang="en-US" altLang="zh-CN" b="0" u="none" strike="noStrike" kern="1200" cap="none" spc="0" normalizeH="0" noProof="0" dirty="0" smtClean="0">
                <a:ln>
                  <a:noFill/>
                </a:ln>
                <a:solidFill>
                  <a:schemeClr val="tx1"/>
                </a:solidFill>
                <a:effectLst/>
                <a:uLnTx/>
                <a:uFillTx/>
                <a:ea typeface="宋体" panose="02010600030101010101" pitchFamily="2" charset="-122"/>
              </a:rPr>
              <a:t> vorticities </a:t>
            </a:r>
            <a:r>
              <a:rPr lang="en-US" altLang="zh-CN" b="0" dirty="0" smtClean="0">
                <a:solidFill>
                  <a:schemeClr val="tx1"/>
                </a:solidFill>
                <a:ea typeface="宋体" panose="02010600030101010101" pitchFamily="2" charset="-122"/>
              </a:rPr>
              <a:t> </a:t>
            </a:r>
          </a:p>
        </p:txBody>
      </p:sp>
    </p:spTree>
    <p:extLst>
      <p:ext uri="{BB962C8B-B14F-4D97-AF65-F5344CB8AC3E}">
        <p14:creationId xmlns:p14="http://schemas.microsoft.com/office/powerpoint/2010/main" val="19171458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AutoShape 37"/>
          <p:cNvSpPr>
            <a:spLocks noChangeArrowheads="1"/>
          </p:cNvSpPr>
          <p:nvPr/>
        </p:nvSpPr>
        <p:spPr bwMode="auto">
          <a:xfrm>
            <a:off x="546402" y="5514691"/>
            <a:ext cx="7789287" cy="1023929"/>
          </a:xfrm>
          <a:prstGeom prst="roundRect">
            <a:avLst>
              <a:gd name="adj" fmla="val 16667"/>
            </a:avLst>
          </a:prstGeom>
          <a:solidFill>
            <a:srgbClr val="00FF00">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grpSp>
        <p:nvGrpSpPr>
          <p:cNvPr id="3" name="组合 2"/>
          <p:cNvGrpSpPr/>
          <p:nvPr/>
        </p:nvGrpSpPr>
        <p:grpSpPr>
          <a:xfrm>
            <a:off x="1106915" y="972945"/>
            <a:ext cx="2255022" cy="2379245"/>
            <a:chOff x="1000469" y="1451073"/>
            <a:chExt cx="2193937" cy="2439014"/>
          </a:xfrm>
        </p:grpSpPr>
        <p:grpSp>
          <p:nvGrpSpPr>
            <p:cNvPr id="48" name="组合 47">
              <a:extLst>
                <a:ext uri="{FF2B5EF4-FFF2-40B4-BE49-F238E27FC236}">
                  <a16:creationId xmlns:a16="http://schemas.microsoft.com/office/drawing/2014/main" id="{24455B3F-95F1-4CB5-A69A-E62FBB1FAF39}"/>
                </a:ext>
              </a:extLst>
            </p:cNvPr>
            <p:cNvGrpSpPr/>
            <p:nvPr/>
          </p:nvGrpSpPr>
          <p:grpSpPr>
            <a:xfrm>
              <a:off x="1000469" y="1451073"/>
              <a:ext cx="2193937" cy="2439014"/>
              <a:chOff x="3397995" y="438145"/>
              <a:chExt cx="5197871" cy="5778504"/>
            </a:xfrm>
          </p:grpSpPr>
          <p:cxnSp>
            <p:nvCxnSpPr>
              <p:cNvPr id="7" name="直接连接符 6">
                <a:extLst>
                  <a:ext uri="{FF2B5EF4-FFF2-40B4-BE49-F238E27FC236}">
                    <a16:creationId xmlns:a16="http://schemas.microsoft.com/office/drawing/2014/main" id="{435F8A6E-4034-4783-B821-896168604E7C}"/>
                  </a:ext>
                </a:extLst>
              </p:cNvPr>
              <p:cNvCxnSpPr>
                <a:cxnSpLocks/>
              </p:cNvCxnSpPr>
              <p:nvPr/>
            </p:nvCxnSpPr>
            <p:spPr>
              <a:xfrm rot="16200000">
                <a:off x="4023539" y="3327399"/>
                <a:ext cx="1444625"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1AF420EC-8629-4F97-A781-7634AAD66E3A}"/>
                  </a:ext>
                </a:extLst>
              </p:cNvPr>
              <p:cNvCxnSpPr>
                <a:cxnSpLocks/>
              </p:cNvCxnSpPr>
              <p:nvPr/>
            </p:nvCxnSpPr>
            <p:spPr>
              <a:xfrm rot="1800000">
                <a:off x="4649080" y="4410869"/>
                <a:ext cx="144462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BB81E24-5EB6-42A7-A89D-D04B89D3E248}"/>
                  </a:ext>
                </a:extLst>
              </p:cNvPr>
              <p:cNvCxnSpPr>
                <a:cxnSpLocks/>
              </p:cNvCxnSpPr>
              <p:nvPr/>
            </p:nvCxnSpPr>
            <p:spPr>
              <a:xfrm rot="9000000">
                <a:off x="5900162" y="4410868"/>
                <a:ext cx="144462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8428BC35-FBA7-45BF-8032-40D9CD547BA2}"/>
                  </a:ext>
                </a:extLst>
              </p:cNvPr>
              <p:cNvCxnSpPr>
                <a:cxnSpLocks/>
              </p:cNvCxnSpPr>
              <p:nvPr/>
            </p:nvCxnSpPr>
            <p:spPr>
              <a:xfrm rot="16200000">
                <a:off x="6525703" y="3327399"/>
                <a:ext cx="1444625"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E1106D73-326F-435F-A18B-8B40E85DE3B4}"/>
                  </a:ext>
                </a:extLst>
              </p:cNvPr>
              <p:cNvCxnSpPr>
                <a:cxnSpLocks/>
              </p:cNvCxnSpPr>
              <p:nvPr/>
            </p:nvCxnSpPr>
            <p:spPr>
              <a:xfrm rot="9000000">
                <a:off x="4649079" y="2243929"/>
                <a:ext cx="144462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04CD12D-1ED4-4F67-9B30-1B114DBE6E0D}"/>
                  </a:ext>
                </a:extLst>
              </p:cNvPr>
              <p:cNvCxnSpPr>
                <a:cxnSpLocks/>
              </p:cNvCxnSpPr>
              <p:nvPr/>
            </p:nvCxnSpPr>
            <p:spPr>
              <a:xfrm rot="1800000">
                <a:off x="5900161" y="2243929"/>
                <a:ext cx="144462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4ED5E40E-6639-4613-AD49-9CCD1E7C575C}"/>
                  </a:ext>
                </a:extLst>
              </p:cNvPr>
              <p:cNvCxnSpPr>
                <a:cxnSpLocks/>
              </p:cNvCxnSpPr>
              <p:nvPr/>
            </p:nvCxnSpPr>
            <p:spPr>
              <a:xfrm rot="16200000">
                <a:off x="5274620" y="5494337"/>
                <a:ext cx="1444625"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15040138-895C-4C33-A100-0F1CBB1D7A83}"/>
                  </a:ext>
                </a:extLst>
              </p:cNvPr>
              <p:cNvCxnSpPr>
                <a:cxnSpLocks/>
              </p:cNvCxnSpPr>
              <p:nvPr/>
            </p:nvCxnSpPr>
            <p:spPr>
              <a:xfrm rot="16200000">
                <a:off x="5274619" y="1160458"/>
                <a:ext cx="1444625"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5804CF8B-4921-4C3C-9096-D68E8F17F4A0}"/>
                  </a:ext>
                </a:extLst>
              </p:cNvPr>
              <p:cNvCxnSpPr>
                <a:cxnSpLocks/>
              </p:cNvCxnSpPr>
              <p:nvPr/>
            </p:nvCxnSpPr>
            <p:spPr>
              <a:xfrm rot="9000000">
                <a:off x="7151240" y="2243931"/>
                <a:ext cx="144462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0910B31A-666E-4ECA-B4C7-D2F9DB46FCB2}"/>
                  </a:ext>
                </a:extLst>
              </p:cNvPr>
              <p:cNvCxnSpPr>
                <a:cxnSpLocks/>
              </p:cNvCxnSpPr>
              <p:nvPr/>
            </p:nvCxnSpPr>
            <p:spPr>
              <a:xfrm rot="9000000">
                <a:off x="3397996" y="4410868"/>
                <a:ext cx="144462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625898B9-C3E6-4B15-A2CD-EDDE5CE50F7D}"/>
                  </a:ext>
                </a:extLst>
              </p:cNvPr>
              <p:cNvCxnSpPr>
                <a:cxnSpLocks/>
              </p:cNvCxnSpPr>
              <p:nvPr/>
            </p:nvCxnSpPr>
            <p:spPr>
              <a:xfrm rot="1800000">
                <a:off x="7151241" y="4410868"/>
                <a:ext cx="144462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E96C95E-26A4-44E7-B019-5819FFE41719}"/>
                  </a:ext>
                </a:extLst>
              </p:cNvPr>
              <p:cNvCxnSpPr>
                <a:cxnSpLocks/>
              </p:cNvCxnSpPr>
              <p:nvPr/>
            </p:nvCxnSpPr>
            <p:spPr>
              <a:xfrm rot="1800000">
                <a:off x="3397995" y="2243930"/>
                <a:ext cx="144462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5" name="弧形 34">
                <a:extLst>
                  <a:ext uri="{FF2B5EF4-FFF2-40B4-BE49-F238E27FC236}">
                    <a16:creationId xmlns:a16="http://schemas.microsoft.com/office/drawing/2014/main" id="{CC6A6092-FDCB-48E4-ABD8-79D40751FDFA}"/>
                  </a:ext>
                </a:extLst>
              </p:cNvPr>
              <p:cNvSpPr/>
              <p:nvPr/>
            </p:nvSpPr>
            <p:spPr>
              <a:xfrm>
                <a:off x="4420665" y="2232405"/>
                <a:ext cx="664587" cy="664587"/>
              </a:xfrm>
              <a:prstGeom prst="arc">
                <a:avLst>
                  <a:gd name="adj1" fmla="val 2453920"/>
                  <a:gd name="adj2" fmla="val 0"/>
                </a:avLst>
              </a:prstGeom>
              <a:ln w="1905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50"/>
              </a:p>
            </p:txBody>
          </p:sp>
          <p:sp>
            <p:nvSpPr>
              <p:cNvPr id="36" name="弧形 35">
                <a:extLst>
                  <a:ext uri="{FF2B5EF4-FFF2-40B4-BE49-F238E27FC236}">
                    <a16:creationId xmlns:a16="http://schemas.microsoft.com/office/drawing/2014/main" id="{9673E0E6-6AEF-4FA5-BD20-F7B3CE195FF9}"/>
                  </a:ext>
                </a:extLst>
              </p:cNvPr>
              <p:cNvSpPr/>
              <p:nvPr/>
            </p:nvSpPr>
            <p:spPr>
              <a:xfrm>
                <a:off x="4413556" y="3717416"/>
                <a:ext cx="664587" cy="664587"/>
              </a:xfrm>
              <a:prstGeom prst="arc">
                <a:avLst>
                  <a:gd name="adj1" fmla="val 2453920"/>
                  <a:gd name="adj2" fmla="val 0"/>
                </a:avLst>
              </a:prstGeom>
              <a:ln w="1905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50"/>
              </a:p>
            </p:txBody>
          </p:sp>
          <p:sp>
            <p:nvSpPr>
              <p:cNvPr id="37" name="弧形 36">
                <a:extLst>
                  <a:ext uri="{FF2B5EF4-FFF2-40B4-BE49-F238E27FC236}">
                    <a16:creationId xmlns:a16="http://schemas.microsoft.com/office/drawing/2014/main" id="{D6B4BAA5-AF33-4AF0-A88B-5FCC918B0BD1}"/>
                  </a:ext>
                </a:extLst>
              </p:cNvPr>
              <p:cNvSpPr/>
              <p:nvPr/>
            </p:nvSpPr>
            <p:spPr>
              <a:xfrm>
                <a:off x="5644000" y="4382003"/>
                <a:ext cx="664587" cy="664587"/>
              </a:xfrm>
              <a:prstGeom prst="arc">
                <a:avLst>
                  <a:gd name="adj1" fmla="val 2453920"/>
                  <a:gd name="adj2" fmla="val 0"/>
                </a:avLst>
              </a:prstGeom>
              <a:ln w="1905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50"/>
              </a:p>
            </p:txBody>
          </p:sp>
          <p:sp>
            <p:nvSpPr>
              <p:cNvPr id="38" name="弧形 37">
                <a:extLst>
                  <a:ext uri="{FF2B5EF4-FFF2-40B4-BE49-F238E27FC236}">
                    <a16:creationId xmlns:a16="http://schemas.microsoft.com/office/drawing/2014/main" id="{50214C8C-A26C-485A-B8B5-37E6715A1A70}"/>
                  </a:ext>
                </a:extLst>
              </p:cNvPr>
              <p:cNvSpPr/>
              <p:nvPr/>
            </p:nvSpPr>
            <p:spPr>
              <a:xfrm>
                <a:off x="6908793" y="3717416"/>
                <a:ext cx="664587" cy="664587"/>
              </a:xfrm>
              <a:prstGeom prst="arc">
                <a:avLst>
                  <a:gd name="adj1" fmla="val 2453920"/>
                  <a:gd name="adj2" fmla="val 0"/>
                </a:avLst>
              </a:prstGeom>
              <a:ln w="1905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50"/>
              </a:p>
            </p:txBody>
          </p:sp>
          <p:sp>
            <p:nvSpPr>
              <p:cNvPr id="39" name="弧形 38">
                <a:extLst>
                  <a:ext uri="{FF2B5EF4-FFF2-40B4-BE49-F238E27FC236}">
                    <a16:creationId xmlns:a16="http://schemas.microsoft.com/office/drawing/2014/main" id="{2AB92B35-2AD0-455E-AA24-4CD9C0EA51D6}"/>
                  </a:ext>
                </a:extLst>
              </p:cNvPr>
              <p:cNvSpPr/>
              <p:nvPr/>
            </p:nvSpPr>
            <p:spPr>
              <a:xfrm>
                <a:off x="6907365" y="2259233"/>
                <a:ext cx="664587" cy="664587"/>
              </a:xfrm>
              <a:prstGeom prst="arc">
                <a:avLst>
                  <a:gd name="adj1" fmla="val 2453920"/>
                  <a:gd name="adj2" fmla="val 0"/>
                </a:avLst>
              </a:prstGeom>
              <a:ln w="1905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50"/>
              </a:p>
            </p:txBody>
          </p:sp>
          <p:sp>
            <p:nvSpPr>
              <p:cNvPr id="40" name="弧形 39">
                <a:extLst>
                  <a:ext uri="{FF2B5EF4-FFF2-40B4-BE49-F238E27FC236}">
                    <a16:creationId xmlns:a16="http://schemas.microsoft.com/office/drawing/2014/main" id="{7FCEF62B-EBAB-4CDF-B3C2-BE135DD4EF5E}"/>
                  </a:ext>
                </a:extLst>
              </p:cNvPr>
              <p:cNvSpPr/>
              <p:nvPr/>
            </p:nvSpPr>
            <p:spPr>
              <a:xfrm>
                <a:off x="5672995" y="1520278"/>
                <a:ext cx="664587" cy="664587"/>
              </a:xfrm>
              <a:prstGeom prst="arc">
                <a:avLst>
                  <a:gd name="adj1" fmla="val 2453920"/>
                  <a:gd name="adj2" fmla="val 0"/>
                </a:avLst>
              </a:prstGeom>
              <a:ln w="1905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50"/>
              </a:p>
            </p:txBody>
          </p:sp>
          <p:sp>
            <p:nvSpPr>
              <p:cNvPr id="41" name="弧形 40">
                <a:extLst>
                  <a:ext uri="{FF2B5EF4-FFF2-40B4-BE49-F238E27FC236}">
                    <a16:creationId xmlns:a16="http://schemas.microsoft.com/office/drawing/2014/main" id="{37F5E9D1-1182-4668-8CB9-88C3D99BAED8}"/>
                  </a:ext>
                </a:extLst>
              </p:cNvPr>
              <p:cNvSpPr/>
              <p:nvPr/>
            </p:nvSpPr>
            <p:spPr>
              <a:xfrm>
                <a:off x="5672995" y="3008662"/>
                <a:ext cx="664587" cy="664587"/>
              </a:xfrm>
              <a:prstGeom prst="arc">
                <a:avLst>
                  <a:gd name="adj1" fmla="val 2453920"/>
                  <a:gd name="adj2" fmla="val 0"/>
                </a:avLst>
              </a:prstGeom>
              <a:ln w="41275">
                <a:solidFill>
                  <a:schemeClr val="tx1"/>
                </a:solidFill>
                <a:headEnd type="none"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50"/>
              </a:p>
            </p:txBody>
          </p:sp>
        </p:gr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D8C19AD-005D-4A1A-9285-7CCC344B4D8E}"/>
                    </a:ext>
                  </a:extLst>
                </p:cNvPr>
                <p:cNvSpPr txBox="1"/>
                <p:nvPr/>
              </p:nvSpPr>
              <p:spPr>
                <a:xfrm>
                  <a:off x="2355541" y="1817110"/>
                  <a:ext cx="335989" cy="3231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100" i="1">
                                <a:latin typeface="Cambria Math" panose="02040503050406030204" pitchFamily="18" charset="0"/>
                              </a:rPr>
                            </m:ctrlPr>
                          </m:sSubPr>
                          <m:e>
                            <m:r>
                              <a:rPr lang="zh-CN" altLang="en-US" sz="2100" i="1">
                                <a:latin typeface="Cambria Math" panose="02040503050406030204" pitchFamily="18" charset="0"/>
                              </a:rPr>
                              <m:t>𝜎</m:t>
                            </m:r>
                          </m:e>
                          <m:sub>
                            <m:r>
                              <a:rPr lang="en-US" altLang="zh-CN" sz="2100" b="0" i="1">
                                <a:latin typeface="Cambria Math" panose="02040503050406030204" pitchFamily="18" charset="0"/>
                              </a:rPr>
                              <m:t>1</m:t>
                            </m:r>
                          </m:sub>
                        </m:sSub>
                      </m:oMath>
                    </m:oMathPara>
                  </a14:m>
                  <a:endParaRPr lang="zh-CN" altLang="en-US" sz="1500" dirty="0"/>
                </a:p>
              </p:txBody>
            </p:sp>
          </mc:Choice>
          <mc:Fallback xmlns="">
            <p:sp>
              <p:nvSpPr>
                <p:cNvPr id="4" name="文本框 3">
                  <a:extLst>
                    <a:ext uri="{FF2B5EF4-FFF2-40B4-BE49-F238E27FC236}">
                      <a16:creationId xmlns:a16="http://schemas.microsoft.com/office/drawing/2014/main" id="{4D8C19AD-005D-4A1A-9285-7CCC344B4D8E}"/>
                    </a:ext>
                  </a:extLst>
                </p:cNvPr>
                <p:cNvSpPr txBox="1">
                  <a:spLocks noRot="1" noChangeAspect="1" noMove="1" noResize="1" noEditPoints="1" noAdjustHandles="1" noChangeArrowheads="1" noChangeShapeType="1" noTextEdit="1"/>
                </p:cNvSpPr>
                <p:nvPr/>
              </p:nvSpPr>
              <p:spPr>
                <a:xfrm>
                  <a:off x="2355541" y="1817110"/>
                  <a:ext cx="335989" cy="323165"/>
                </a:xfrm>
                <a:prstGeom prst="rect">
                  <a:avLst/>
                </a:prstGeom>
                <a:blipFill>
                  <a:blip r:embed="rId3"/>
                  <a:stretch>
                    <a:fillRect l="-17857"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1" name="文本框 170">
                  <a:extLst>
                    <a:ext uri="{FF2B5EF4-FFF2-40B4-BE49-F238E27FC236}">
                      <a16:creationId xmlns:a16="http://schemas.microsoft.com/office/drawing/2014/main" id="{7BD15C60-90B7-436B-A1EF-8062B20B468E}"/>
                    </a:ext>
                  </a:extLst>
                </p:cNvPr>
                <p:cNvSpPr txBox="1"/>
                <p:nvPr/>
              </p:nvSpPr>
              <p:spPr>
                <a:xfrm>
                  <a:off x="2705947" y="2513311"/>
                  <a:ext cx="342210" cy="3231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100" i="1">
                                <a:latin typeface="Cambria Math" panose="02040503050406030204" pitchFamily="18" charset="0"/>
                              </a:rPr>
                            </m:ctrlPr>
                          </m:sSubPr>
                          <m:e>
                            <m:r>
                              <a:rPr lang="zh-CN" altLang="en-US" sz="2100" i="1">
                                <a:latin typeface="Cambria Math" panose="02040503050406030204" pitchFamily="18" charset="0"/>
                              </a:rPr>
                              <m:t>𝜎</m:t>
                            </m:r>
                          </m:e>
                          <m:sub>
                            <m:r>
                              <a:rPr lang="en-US" altLang="zh-CN" sz="2100" b="0" i="1">
                                <a:latin typeface="Cambria Math" panose="02040503050406030204" pitchFamily="18" charset="0"/>
                              </a:rPr>
                              <m:t>2</m:t>
                            </m:r>
                          </m:sub>
                        </m:sSub>
                      </m:oMath>
                    </m:oMathPara>
                  </a14:m>
                  <a:endParaRPr lang="zh-CN" altLang="en-US" sz="1500" dirty="0"/>
                </a:p>
              </p:txBody>
            </p:sp>
          </mc:Choice>
          <mc:Fallback xmlns="">
            <p:sp>
              <p:nvSpPr>
                <p:cNvPr id="171" name="文本框 170">
                  <a:extLst>
                    <a:ext uri="{FF2B5EF4-FFF2-40B4-BE49-F238E27FC236}">
                      <a16:creationId xmlns:a16="http://schemas.microsoft.com/office/drawing/2014/main" id="{7BD15C60-90B7-436B-A1EF-8062B20B468E}"/>
                    </a:ext>
                  </a:extLst>
                </p:cNvPr>
                <p:cNvSpPr txBox="1">
                  <a:spLocks noRot="1" noChangeAspect="1" noMove="1" noResize="1" noEditPoints="1" noAdjustHandles="1" noChangeArrowheads="1" noChangeShapeType="1" noTextEdit="1"/>
                </p:cNvSpPr>
                <p:nvPr/>
              </p:nvSpPr>
              <p:spPr>
                <a:xfrm>
                  <a:off x="2705947" y="2513311"/>
                  <a:ext cx="342210" cy="323165"/>
                </a:xfrm>
                <a:prstGeom prst="rect">
                  <a:avLst/>
                </a:prstGeom>
                <a:blipFill>
                  <a:blip r:embed="rId4"/>
                  <a:stretch>
                    <a:fillRect l="-19298" b="-145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2" name="文本框 171">
                  <a:extLst>
                    <a:ext uri="{FF2B5EF4-FFF2-40B4-BE49-F238E27FC236}">
                      <a16:creationId xmlns:a16="http://schemas.microsoft.com/office/drawing/2014/main" id="{E86B9004-8E71-4938-B209-23A2C3D0311F}"/>
                    </a:ext>
                  </a:extLst>
                </p:cNvPr>
                <p:cNvSpPr txBox="1"/>
                <p:nvPr/>
              </p:nvSpPr>
              <p:spPr>
                <a:xfrm>
                  <a:off x="2308648" y="3148839"/>
                  <a:ext cx="342210" cy="3231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100" i="1">
                                <a:latin typeface="Cambria Math" panose="02040503050406030204" pitchFamily="18" charset="0"/>
                              </a:rPr>
                            </m:ctrlPr>
                          </m:sSubPr>
                          <m:e>
                            <m:r>
                              <a:rPr lang="zh-CN" altLang="en-US" sz="2100" i="1">
                                <a:latin typeface="Cambria Math" panose="02040503050406030204" pitchFamily="18" charset="0"/>
                              </a:rPr>
                              <m:t>𝜎</m:t>
                            </m:r>
                          </m:e>
                          <m:sub>
                            <m:r>
                              <a:rPr lang="en-US" altLang="zh-CN" sz="2100" b="0" i="1">
                                <a:latin typeface="Cambria Math" panose="02040503050406030204" pitchFamily="18" charset="0"/>
                              </a:rPr>
                              <m:t>3</m:t>
                            </m:r>
                          </m:sub>
                        </m:sSub>
                      </m:oMath>
                    </m:oMathPara>
                  </a14:m>
                  <a:endParaRPr lang="zh-CN" altLang="en-US" sz="1500" dirty="0"/>
                </a:p>
              </p:txBody>
            </p:sp>
          </mc:Choice>
          <mc:Fallback xmlns="">
            <p:sp>
              <p:nvSpPr>
                <p:cNvPr id="172" name="文本框 171">
                  <a:extLst>
                    <a:ext uri="{FF2B5EF4-FFF2-40B4-BE49-F238E27FC236}">
                      <a16:creationId xmlns:a16="http://schemas.microsoft.com/office/drawing/2014/main" id="{E86B9004-8E71-4938-B209-23A2C3D0311F}"/>
                    </a:ext>
                  </a:extLst>
                </p:cNvPr>
                <p:cNvSpPr txBox="1">
                  <a:spLocks noRot="1" noChangeAspect="1" noMove="1" noResize="1" noEditPoints="1" noAdjustHandles="1" noChangeArrowheads="1" noChangeShapeType="1" noTextEdit="1"/>
                </p:cNvSpPr>
                <p:nvPr/>
              </p:nvSpPr>
              <p:spPr>
                <a:xfrm>
                  <a:off x="2308648" y="3148839"/>
                  <a:ext cx="342210" cy="323165"/>
                </a:xfrm>
                <a:prstGeom prst="rect">
                  <a:avLst/>
                </a:prstGeom>
                <a:blipFill>
                  <a:blip r:embed="rId5"/>
                  <a:stretch>
                    <a:fillRect l="-17544" b="-1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3" name="文本框 172">
                  <a:extLst>
                    <a:ext uri="{FF2B5EF4-FFF2-40B4-BE49-F238E27FC236}">
                      <a16:creationId xmlns:a16="http://schemas.microsoft.com/office/drawing/2014/main" id="{7BBA8C79-85EE-4D9E-B507-4E5628AE9D29}"/>
                    </a:ext>
                  </a:extLst>
                </p:cNvPr>
                <p:cNvSpPr txBox="1"/>
                <p:nvPr/>
              </p:nvSpPr>
              <p:spPr>
                <a:xfrm>
                  <a:off x="1502362" y="3176696"/>
                  <a:ext cx="342210" cy="3231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100" i="1">
                                <a:latin typeface="Cambria Math" panose="02040503050406030204" pitchFamily="18" charset="0"/>
                              </a:rPr>
                            </m:ctrlPr>
                          </m:sSubPr>
                          <m:e>
                            <m:r>
                              <a:rPr lang="zh-CN" altLang="en-US" sz="2100" i="1">
                                <a:latin typeface="Cambria Math" panose="02040503050406030204" pitchFamily="18" charset="0"/>
                              </a:rPr>
                              <m:t>𝜎</m:t>
                            </m:r>
                          </m:e>
                          <m:sub>
                            <m:r>
                              <a:rPr lang="en-US" altLang="zh-CN" sz="2100" b="0" i="1">
                                <a:latin typeface="Cambria Math" panose="02040503050406030204" pitchFamily="18" charset="0"/>
                              </a:rPr>
                              <m:t>4</m:t>
                            </m:r>
                          </m:sub>
                        </m:sSub>
                      </m:oMath>
                    </m:oMathPara>
                  </a14:m>
                  <a:endParaRPr lang="zh-CN" altLang="en-US" sz="1500" dirty="0"/>
                </a:p>
              </p:txBody>
            </p:sp>
          </mc:Choice>
          <mc:Fallback xmlns="">
            <p:sp>
              <p:nvSpPr>
                <p:cNvPr id="173" name="文本框 172">
                  <a:extLst>
                    <a:ext uri="{FF2B5EF4-FFF2-40B4-BE49-F238E27FC236}">
                      <a16:creationId xmlns:a16="http://schemas.microsoft.com/office/drawing/2014/main" id="{7BBA8C79-85EE-4D9E-B507-4E5628AE9D29}"/>
                    </a:ext>
                  </a:extLst>
                </p:cNvPr>
                <p:cNvSpPr txBox="1">
                  <a:spLocks noRot="1" noChangeAspect="1" noMove="1" noResize="1" noEditPoints="1" noAdjustHandles="1" noChangeArrowheads="1" noChangeShapeType="1" noTextEdit="1"/>
                </p:cNvSpPr>
                <p:nvPr/>
              </p:nvSpPr>
              <p:spPr>
                <a:xfrm>
                  <a:off x="1502362" y="3176696"/>
                  <a:ext cx="342210" cy="323165"/>
                </a:xfrm>
                <a:prstGeom prst="rect">
                  <a:avLst/>
                </a:prstGeom>
                <a:blipFill>
                  <a:blip r:embed="rId6"/>
                  <a:stretch>
                    <a:fillRect l="-17241" b="-1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4" name="文本框 173">
                  <a:extLst>
                    <a:ext uri="{FF2B5EF4-FFF2-40B4-BE49-F238E27FC236}">
                      <a16:creationId xmlns:a16="http://schemas.microsoft.com/office/drawing/2014/main" id="{50B6098F-0A33-4432-B6A3-58AB295B877A}"/>
                    </a:ext>
                  </a:extLst>
                </p:cNvPr>
                <p:cNvSpPr txBox="1"/>
                <p:nvPr/>
              </p:nvSpPr>
              <p:spPr>
                <a:xfrm>
                  <a:off x="1074643" y="2470368"/>
                  <a:ext cx="342210" cy="3231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100" i="1">
                                <a:latin typeface="Cambria Math" panose="02040503050406030204" pitchFamily="18" charset="0"/>
                              </a:rPr>
                            </m:ctrlPr>
                          </m:sSubPr>
                          <m:e>
                            <m:r>
                              <a:rPr lang="zh-CN" altLang="en-US" sz="2100" i="1">
                                <a:latin typeface="Cambria Math" panose="02040503050406030204" pitchFamily="18" charset="0"/>
                              </a:rPr>
                              <m:t>𝜎</m:t>
                            </m:r>
                          </m:e>
                          <m:sub>
                            <m:r>
                              <a:rPr lang="en-US" altLang="zh-CN" sz="2100" b="0" i="1">
                                <a:latin typeface="Cambria Math" panose="02040503050406030204" pitchFamily="18" charset="0"/>
                              </a:rPr>
                              <m:t>5</m:t>
                            </m:r>
                          </m:sub>
                        </m:sSub>
                      </m:oMath>
                    </m:oMathPara>
                  </a14:m>
                  <a:endParaRPr lang="zh-CN" altLang="en-US" sz="1500" dirty="0"/>
                </a:p>
              </p:txBody>
            </p:sp>
          </mc:Choice>
          <mc:Fallback xmlns="">
            <p:sp>
              <p:nvSpPr>
                <p:cNvPr id="174" name="文本框 173">
                  <a:extLst>
                    <a:ext uri="{FF2B5EF4-FFF2-40B4-BE49-F238E27FC236}">
                      <a16:creationId xmlns:a16="http://schemas.microsoft.com/office/drawing/2014/main" id="{50B6098F-0A33-4432-B6A3-58AB295B877A}"/>
                    </a:ext>
                  </a:extLst>
                </p:cNvPr>
                <p:cNvSpPr txBox="1">
                  <a:spLocks noRot="1" noChangeAspect="1" noMove="1" noResize="1" noEditPoints="1" noAdjustHandles="1" noChangeArrowheads="1" noChangeShapeType="1" noTextEdit="1"/>
                </p:cNvSpPr>
                <p:nvPr/>
              </p:nvSpPr>
              <p:spPr>
                <a:xfrm>
                  <a:off x="1074643" y="2470368"/>
                  <a:ext cx="342210" cy="323165"/>
                </a:xfrm>
                <a:prstGeom prst="rect">
                  <a:avLst/>
                </a:prstGeom>
                <a:blipFill>
                  <a:blip r:embed="rId7"/>
                  <a:stretch>
                    <a:fillRect l="-19298" b="-145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5" name="文本框 174">
                  <a:extLst>
                    <a:ext uri="{FF2B5EF4-FFF2-40B4-BE49-F238E27FC236}">
                      <a16:creationId xmlns:a16="http://schemas.microsoft.com/office/drawing/2014/main" id="{CE6CE86A-AB96-418B-AFBE-86704BCD22FF}"/>
                    </a:ext>
                  </a:extLst>
                </p:cNvPr>
                <p:cNvSpPr txBox="1"/>
                <p:nvPr/>
              </p:nvSpPr>
              <p:spPr>
                <a:xfrm>
                  <a:off x="1521693" y="1760546"/>
                  <a:ext cx="342210" cy="3231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100" i="1">
                                <a:latin typeface="Cambria Math" panose="02040503050406030204" pitchFamily="18" charset="0"/>
                              </a:rPr>
                            </m:ctrlPr>
                          </m:sSubPr>
                          <m:e>
                            <m:r>
                              <a:rPr lang="zh-CN" altLang="en-US" sz="2100" i="1">
                                <a:latin typeface="Cambria Math" panose="02040503050406030204" pitchFamily="18" charset="0"/>
                              </a:rPr>
                              <m:t>𝜎</m:t>
                            </m:r>
                          </m:e>
                          <m:sub>
                            <m:r>
                              <a:rPr lang="en-US" altLang="zh-CN" sz="2100" b="0" i="1">
                                <a:latin typeface="Cambria Math" panose="02040503050406030204" pitchFamily="18" charset="0"/>
                              </a:rPr>
                              <m:t>6</m:t>
                            </m:r>
                          </m:sub>
                        </m:sSub>
                      </m:oMath>
                    </m:oMathPara>
                  </a14:m>
                  <a:endParaRPr lang="zh-CN" altLang="en-US" sz="1500" dirty="0"/>
                </a:p>
              </p:txBody>
            </p:sp>
          </mc:Choice>
          <mc:Fallback xmlns="">
            <p:sp>
              <p:nvSpPr>
                <p:cNvPr id="175" name="文本框 174">
                  <a:extLst>
                    <a:ext uri="{FF2B5EF4-FFF2-40B4-BE49-F238E27FC236}">
                      <a16:creationId xmlns:a16="http://schemas.microsoft.com/office/drawing/2014/main" id="{CE6CE86A-AB96-418B-AFBE-86704BCD22FF}"/>
                    </a:ext>
                  </a:extLst>
                </p:cNvPr>
                <p:cNvSpPr txBox="1">
                  <a:spLocks noRot="1" noChangeAspect="1" noMove="1" noResize="1" noEditPoints="1" noAdjustHandles="1" noChangeArrowheads="1" noChangeShapeType="1" noTextEdit="1"/>
                </p:cNvSpPr>
                <p:nvPr/>
              </p:nvSpPr>
              <p:spPr>
                <a:xfrm>
                  <a:off x="1521693" y="1760546"/>
                  <a:ext cx="342210" cy="323165"/>
                </a:xfrm>
                <a:prstGeom prst="rect">
                  <a:avLst/>
                </a:prstGeom>
                <a:blipFill>
                  <a:blip r:embed="rId8"/>
                  <a:stretch>
                    <a:fillRect l="-19298" b="-12727"/>
                  </a:stretch>
                </a:blipFill>
              </p:spPr>
              <p:txBody>
                <a:bodyPr/>
                <a:lstStyle/>
                <a:p>
                  <a:r>
                    <a:rPr lang="zh-CN" altLang="en-US">
                      <a:noFill/>
                    </a:rPr>
                    <a:t> </a:t>
                  </a:r>
                </a:p>
              </p:txBody>
            </p:sp>
          </mc:Fallback>
        </mc:AlternateContent>
      </p:grpSp>
      <p:sp>
        <p:nvSpPr>
          <p:cNvPr id="106" name="Rectangle 81"/>
          <p:cNvSpPr>
            <a:spLocks noChangeArrowheads="1"/>
          </p:cNvSpPr>
          <p:nvPr/>
        </p:nvSpPr>
        <p:spPr bwMode="auto">
          <a:xfrm>
            <a:off x="543268" y="377396"/>
            <a:ext cx="8027043"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600" b="0" u="sng" dirty="0" smtClean="0">
                <a:solidFill>
                  <a:srgbClr val="000000"/>
                </a:solidFill>
                <a:latin typeface="Tahoma" panose="020B0604030504040204" pitchFamily="34" charset="0"/>
              </a:rPr>
              <a:t>Fractional</a:t>
            </a:r>
            <a:r>
              <a:rPr lang="en-US" altLang="zh-CN" sz="2600" b="0" u="sng" dirty="0">
                <a:solidFill>
                  <a:srgbClr val="000000"/>
                </a:solidFill>
                <a:latin typeface="Tahoma" panose="020B0604030504040204" pitchFamily="34" charset="0"/>
              </a:rPr>
              <a:t> </a:t>
            </a:r>
            <a:r>
              <a:rPr lang="en-US" altLang="zh-CN" sz="2600" b="0" u="sng" noProof="0" dirty="0" smtClean="0">
                <a:solidFill>
                  <a:srgbClr val="000000"/>
                </a:solidFill>
                <a:latin typeface="Tahoma" panose="020B0604030504040204" pitchFamily="34" charset="0"/>
              </a:rPr>
              <a:t>vortices</a:t>
            </a:r>
            <a:endParaRPr kumimoji="0" lang="ru-RU" altLang="zh-CN" sz="2600" b="0" i="0" u="sng"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08" name="文本框 107">
                <a:extLst>
                  <a:ext uri="{FF2B5EF4-FFF2-40B4-BE49-F238E27FC236}">
                    <a16:creationId xmlns:a16="http://schemas.microsoft.com/office/drawing/2014/main" id="{32BA6DE3-1078-4CC2-B35F-FFF7309EC4D3}"/>
                  </a:ext>
                </a:extLst>
              </p:cNvPr>
              <p:cNvSpPr txBox="1"/>
              <p:nvPr/>
            </p:nvSpPr>
            <p:spPr>
              <a:xfrm>
                <a:off x="951697" y="4488703"/>
                <a:ext cx="3088006" cy="745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solidFill>
                                <a:schemeClr val="tx1"/>
                              </a:solidFill>
                              <a:latin typeface="Cambria Math" panose="02040503050406030204" pitchFamily="18" charset="0"/>
                            </a:rPr>
                          </m:ctrlPr>
                        </m:sSubPr>
                        <m:e>
                          <m:f>
                            <m:fPr>
                              <m:ctrlPr>
                                <a:rPr lang="en-US" altLang="zh-CN" sz="2000" b="1" i="1" smtClean="0">
                                  <a:solidFill>
                                    <a:schemeClr val="tx1"/>
                                  </a:solidFill>
                                  <a:latin typeface="Cambria Math" panose="02040503050406030204" pitchFamily="18" charset="0"/>
                                  <a:ea typeface="Cambria Math" panose="02040503050406030204" pitchFamily="18" charset="0"/>
                                </a:rPr>
                              </m:ctrlPr>
                            </m:fPr>
                            <m:num>
                              <m:r>
                                <m:rPr>
                                  <m:sty m:val="p"/>
                                </m:rPr>
                                <a:rPr lang="el-GR" altLang="zh-CN" sz="2000" i="1">
                                  <a:solidFill>
                                    <a:schemeClr val="tx1"/>
                                  </a:solidFill>
                                  <a:latin typeface="Cambria Math" panose="02040503050406030204" pitchFamily="18" charset="0"/>
                                  <a:ea typeface="Cambria Math" panose="02040503050406030204" pitchFamily="18" charset="0"/>
                                </a:rPr>
                                <m:t>Φ</m:t>
                              </m:r>
                            </m:num>
                            <m:den>
                              <m:r>
                                <a:rPr lang="en-US" altLang="zh-CN" sz="2000" b="1" i="1" smtClean="0">
                                  <a:solidFill>
                                    <a:schemeClr val="tx1"/>
                                  </a:solidFill>
                                  <a:latin typeface="Cambria Math" panose="02040503050406030204" pitchFamily="18" charset="0"/>
                                  <a:ea typeface="Cambria Math" panose="02040503050406030204" pitchFamily="18" charset="0"/>
                                </a:rPr>
                                <m:t>𝟐</m:t>
                              </m:r>
                              <m:r>
                                <a:rPr lang="en-US" altLang="zh-CN" sz="2000" b="1" i="1" smtClean="0">
                                  <a:solidFill>
                                    <a:schemeClr val="tx1"/>
                                  </a:solidFill>
                                  <a:latin typeface="Cambria Math" panose="02040503050406030204" pitchFamily="18" charset="0"/>
                                  <a:ea typeface="Cambria Math" panose="02040503050406030204" pitchFamily="18" charset="0"/>
                                </a:rPr>
                                <m:t>𝝅</m:t>
                              </m:r>
                            </m:den>
                          </m:f>
                        </m:e>
                        <m:sub>
                          <m:r>
                            <a:rPr lang="en-US" altLang="zh-CN" sz="2000" b="0" i="1" smtClean="0">
                              <a:solidFill>
                                <a:schemeClr val="tx1"/>
                              </a:solidFill>
                              <a:latin typeface="Cambria Math" panose="02040503050406030204" pitchFamily="18" charset="0"/>
                              <a:ea typeface="Cambria Math" panose="02040503050406030204" pitchFamily="18" charset="0"/>
                            </a:rPr>
                            <m:t> </m:t>
                          </m:r>
                        </m:sub>
                      </m:sSub>
                      <m:r>
                        <a:rPr lang="en-US" altLang="zh-CN" sz="2000" b="0" i="1">
                          <a:solidFill>
                            <a:schemeClr val="tx1"/>
                          </a:solidFill>
                          <a:latin typeface="Cambria Math" panose="02040503050406030204" pitchFamily="18" charset="0"/>
                        </a:rPr>
                        <m:t>=</m:t>
                      </m:r>
                      <m:f>
                        <m:fPr>
                          <m:ctrlPr>
                            <a:rPr lang="en-US" altLang="zh-CN" sz="2000" b="0" i="1">
                              <a:solidFill>
                                <a:schemeClr val="tx1"/>
                              </a:solidFill>
                              <a:latin typeface="Cambria Math" panose="02040503050406030204" pitchFamily="18" charset="0"/>
                            </a:rPr>
                          </m:ctrlPr>
                        </m:fPr>
                        <m:num>
                          <m:r>
                            <a:rPr lang="en-US" altLang="zh-CN" sz="2000" b="0" i="1">
                              <a:solidFill>
                                <a:schemeClr val="tx1"/>
                              </a:solidFill>
                              <a:latin typeface="Cambria Math" panose="02040503050406030204" pitchFamily="18" charset="0"/>
                            </a:rPr>
                            <m:t>1</m:t>
                          </m:r>
                        </m:num>
                        <m:den>
                          <m:r>
                            <a:rPr lang="en-US" altLang="zh-CN" sz="2000" b="0" i="1">
                              <a:solidFill>
                                <a:schemeClr val="tx1"/>
                              </a:solidFill>
                              <a:latin typeface="Cambria Math" panose="02040503050406030204" pitchFamily="18" charset="0"/>
                            </a:rPr>
                            <m:t>3</m:t>
                          </m:r>
                        </m:den>
                      </m:f>
                      <m:nary>
                        <m:naryPr>
                          <m:chr m:val="∑"/>
                          <m:subHide m:val="on"/>
                          <m:supHide m:val="on"/>
                          <m:ctrlPr>
                            <a:rPr lang="en-US" altLang="zh-CN" sz="2000" b="0" i="1">
                              <a:solidFill>
                                <a:schemeClr val="tx1"/>
                              </a:solidFill>
                              <a:latin typeface="Cambria Math" panose="02040503050406030204" pitchFamily="18" charset="0"/>
                            </a:rPr>
                          </m:ctrlPr>
                        </m:naryPr>
                        <m:sub/>
                        <m:sup/>
                        <m:e>
                          <m:sSub>
                            <m:sSubPr>
                              <m:ctrlPr>
                                <a:rPr lang="en-US" altLang="zh-CN" sz="2000" i="1">
                                  <a:solidFill>
                                    <a:schemeClr val="tx1"/>
                                  </a:solidFill>
                                  <a:latin typeface="Cambria Math" panose="02040503050406030204" pitchFamily="18" charset="0"/>
                                </a:rPr>
                              </m:ctrlPr>
                            </m:sSubPr>
                            <m:e>
                              <m:r>
                                <a:rPr lang="zh-CN" altLang="en-US" sz="2000" i="1">
                                  <a:solidFill>
                                    <a:schemeClr val="tx1"/>
                                  </a:solidFill>
                                  <a:latin typeface="Cambria Math" panose="02040503050406030204" pitchFamily="18" charset="0"/>
                                </a:rPr>
                                <m:t>𝜎</m:t>
                              </m:r>
                            </m:e>
                            <m:sub>
                              <m:r>
                                <a:rPr lang="en-US" altLang="zh-CN" sz="2000" b="0" i="1">
                                  <a:solidFill>
                                    <a:schemeClr val="tx1"/>
                                  </a:solidFill>
                                  <a:latin typeface="Cambria Math" panose="02040503050406030204" pitchFamily="18" charset="0"/>
                                </a:rPr>
                                <m:t>𝑎</m:t>
                              </m:r>
                            </m:sub>
                          </m:sSub>
                        </m:e>
                      </m:nary>
                      <m:r>
                        <a:rPr lang="en-US" altLang="zh-CN" sz="2000" b="0" i="1" smtClean="0">
                          <a:solidFill>
                            <a:schemeClr val="tx1"/>
                          </a:solidFill>
                          <a:latin typeface="Cambria Math" panose="02040503050406030204" pitchFamily="18" charset="0"/>
                        </a:rPr>
                        <m:t>=</m:t>
                      </m:r>
                      <m:r>
                        <a:rPr lang="en-US" altLang="zh-CN" sz="2000" b="0" i="1">
                          <a:solidFill>
                            <a:schemeClr val="tx1"/>
                          </a:solidFill>
                          <a:latin typeface="Cambria Math" panose="02040503050406030204" pitchFamily="18" charset="0"/>
                        </a:rPr>
                        <m:t>0</m:t>
                      </m:r>
                      <m:r>
                        <a:rPr lang="en-US" altLang="zh-CN" sz="2000" b="0" i="1" smtClean="0">
                          <a:solidFill>
                            <a:schemeClr val="tx1"/>
                          </a:solidFill>
                          <a:latin typeface="Cambria Math" panose="02040503050406030204" pitchFamily="18" charset="0"/>
                        </a:rPr>
                        <m:t>,±2 </m:t>
                      </m:r>
                      <m:r>
                        <a:rPr lang="zh-CN" altLang="en-US" sz="2000" b="0" i="1" smtClean="0">
                          <a:solidFill>
                            <a:schemeClr val="tx1"/>
                          </a:solidFill>
                          <a:latin typeface="Cambria Math" panose="02040503050406030204" pitchFamily="18" charset="0"/>
                        </a:rPr>
                        <m:t>，</m:t>
                      </m:r>
                    </m:oMath>
                  </m:oMathPara>
                </a14:m>
                <a:endParaRPr lang="zh-CN" altLang="en-US" sz="2000" dirty="0">
                  <a:solidFill>
                    <a:schemeClr val="tx1"/>
                  </a:solidFill>
                </a:endParaRPr>
              </a:p>
            </p:txBody>
          </p:sp>
        </mc:Choice>
        <mc:Fallback xmlns="">
          <p:sp>
            <p:nvSpPr>
              <p:cNvPr id="108" name="文本框 107">
                <a:extLst>
                  <a:ext uri="{FF2B5EF4-FFF2-40B4-BE49-F238E27FC236}">
                    <a16:creationId xmlns:a16="http://schemas.microsoft.com/office/drawing/2014/main" id="{32BA6DE3-1078-4CC2-B35F-FFF7309EC4D3}"/>
                  </a:ext>
                </a:extLst>
              </p:cNvPr>
              <p:cNvSpPr txBox="1">
                <a:spLocks noRot="1" noChangeAspect="1" noMove="1" noResize="1" noEditPoints="1" noAdjustHandles="1" noChangeArrowheads="1" noChangeShapeType="1" noTextEdit="1"/>
              </p:cNvSpPr>
              <p:nvPr/>
            </p:nvSpPr>
            <p:spPr>
              <a:xfrm>
                <a:off x="951697" y="4488703"/>
                <a:ext cx="3088006" cy="745332"/>
              </a:xfrm>
              <a:prstGeom prst="rect">
                <a:avLst/>
              </a:prstGeom>
              <a:blipFill>
                <a:blip r:embed="rId9"/>
                <a:stretch>
                  <a:fillRect/>
                </a:stretch>
              </a:blipFill>
            </p:spPr>
            <p:txBody>
              <a:bodyPr/>
              <a:lstStyle/>
              <a:p>
                <a:r>
                  <a:rPr lang="zh-CN" altLang="en-US">
                    <a:noFill/>
                  </a:rPr>
                  <a:t> </a:t>
                </a:r>
              </a:p>
            </p:txBody>
          </p:sp>
        </mc:Fallback>
      </mc:AlternateContent>
      <p:sp>
        <p:nvSpPr>
          <p:cNvPr id="109" name="文本框 108">
            <a:extLst>
              <a:ext uri="{FF2B5EF4-FFF2-40B4-BE49-F238E27FC236}">
                <a16:creationId xmlns:a16="http://schemas.microsoft.com/office/drawing/2014/main" id="{6CD51A85-F531-2ADD-8671-8D62EB805A29}"/>
              </a:ext>
            </a:extLst>
          </p:cNvPr>
          <p:cNvSpPr txBox="1"/>
          <p:nvPr/>
        </p:nvSpPr>
        <p:spPr>
          <a:xfrm>
            <a:off x="4348823" y="3582620"/>
            <a:ext cx="3622472" cy="430887"/>
          </a:xfrm>
          <a:prstGeom prst="rect">
            <a:avLst/>
          </a:prstGeom>
          <a:noFill/>
        </p:spPr>
        <p:txBody>
          <a:bodyPr wrap="square" rtlCol="0">
            <a:spAutoFit/>
          </a:bodyPr>
          <a:lstStyle/>
          <a:p>
            <a:pPr marL="342900" indent="-342900" algn="l" defTabSz="685800" fontAlgn="auto">
              <a:spcBef>
                <a:spcPts val="0"/>
              </a:spcBef>
              <a:spcAft>
                <a:spcPts val="0"/>
              </a:spcAft>
              <a:buFont typeface="Arial" panose="020B0604020202020204" pitchFamily="34" charset="0"/>
              <a:buChar char="•"/>
            </a:pPr>
            <a:r>
              <a:rPr lang="en-US" altLang="zh-CN" b="0" dirty="0" smtClean="0">
                <a:solidFill>
                  <a:srgbClr val="0000FF"/>
                </a:solidFill>
                <a:ea typeface="等线" panose="02010600030101010101" pitchFamily="2" charset="-122"/>
                <a:cs typeface="Tahoma" panose="020B0604030504040204" pitchFamily="34" charset="0"/>
              </a:rPr>
              <a:t>Fractional vortices</a:t>
            </a:r>
            <a:endParaRPr lang="zh-CN" altLang="en-US" b="0" dirty="0">
              <a:solidFill>
                <a:srgbClr val="0000FF"/>
              </a:solidFill>
              <a:ea typeface="等线" panose="02010600030101010101" pitchFamily="2" charset="-122"/>
              <a:cs typeface="Tahoma" panose="020B0604030504040204" pitchFamily="34" charset="0"/>
            </a:endParaRPr>
          </a:p>
        </p:txBody>
      </p:sp>
      <p:sp>
        <p:nvSpPr>
          <p:cNvPr id="112" name="文本框 111">
            <a:extLst>
              <a:ext uri="{FF2B5EF4-FFF2-40B4-BE49-F238E27FC236}">
                <a16:creationId xmlns:a16="http://schemas.microsoft.com/office/drawing/2014/main" id="{6CD51A85-F531-2ADD-8671-8D62EB805A29}"/>
              </a:ext>
            </a:extLst>
          </p:cNvPr>
          <p:cNvSpPr txBox="1"/>
          <p:nvPr/>
        </p:nvSpPr>
        <p:spPr>
          <a:xfrm>
            <a:off x="577880" y="3522052"/>
            <a:ext cx="2478031" cy="769441"/>
          </a:xfrm>
          <a:prstGeom prst="rect">
            <a:avLst/>
          </a:prstGeom>
          <a:noFill/>
        </p:spPr>
        <p:txBody>
          <a:bodyPr wrap="square" rtlCol="0">
            <a:spAutoFit/>
          </a:bodyPr>
          <a:lstStyle/>
          <a:p>
            <a:pPr marL="342900" indent="-342900" algn="l" defTabSz="685800" fontAlgn="auto">
              <a:spcBef>
                <a:spcPts val="0"/>
              </a:spcBef>
              <a:spcAft>
                <a:spcPts val="0"/>
              </a:spcAft>
              <a:buFont typeface="Arial" panose="020B0604020202020204" pitchFamily="34" charset="0"/>
              <a:buChar char="•"/>
            </a:pPr>
            <a:r>
              <a:rPr lang="en-US" altLang="zh-CN" b="0" dirty="0" smtClean="0">
                <a:solidFill>
                  <a:srgbClr val="0000FF"/>
                </a:solidFill>
                <a:ea typeface="等线" panose="02010600030101010101" pitchFamily="2" charset="-122"/>
                <a:cs typeface="Tahoma" panose="020B0604030504040204" pitchFamily="34" charset="0"/>
              </a:rPr>
              <a:t>Color constraint satisfied:  </a:t>
            </a:r>
            <a:endParaRPr lang="zh-CN" altLang="en-US" b="0" dirty="0">
              <a:solidFill>
                <a:srgbClr val="0000FF"/>
              </a:solidFill>
              <a:ea typeface="等线" panose="02010600030101010101" pitchFamily="2" charset="-122"/>
              <a:cs typeface="Tahoma" panose="020B0604030504040204" pitchFamily="34" charset="0"/>
            </a:endParaRPr>
          </a:p>
        </p:txBody>
      </p:sp>
      <p:sp>
        <p:nvSpPr>
          <p:cNvPr id="113" name="文本框 112">
            <a:extLst>
              <a:ext uri="{FF2B5EF4-FFF2-40B4-BE49-F238E27FC236}">
                <a16:creationId xmlns:a16="http://schemas.microsoft.com/office/drawing/2014/main" id="{6CD51A85-F531-2ADD-8671-8D62EB805A29}"/>
              </a:ext>
            </a:extLst>
          </p:cNvPr>
          <p:cNvSpPr txBox="1"/>
          <p:nvPr/>
        </p:nvSpPr>
        <p:spPr>
          <a:xfrm>
            <a:off x="4707386" y="4661058"/>
            <a:ext cx="3119541" cy="400110"/>
          </a:xfrm>
          <a:prstGeom prst="rect">
            <a:avLst/>
          </a:prstGeom>
          <a:noFill/>
        </p:spPr>
        <p:txBody>
          <a:bodyPr wrap="square" rtlCol="0">
            <a:spAutoFit/>
          </a:bodyPr>
          <a:lstStyle/>
          <a:p>
            <a:pPr algn="l" defTabSz="685800" fontAlgn="auto">
              <a:spcBef>
                <a:spcPts val="0"/>
              </a:spcBef>
              <a:spcAft>
                <a:spcPts val="0"/>
              </a:spcAft>
            </a:pPr>
            <a:r>
              <a:rPr lang="en-US" altLang="zh-CN" sz="2000" b="0" dirty="0" smtClean="0">
                <a:solidFill>
                  <a:schemeClr val="tx1"/>
                </a:solidFill>
                <a:ea typeface="等线" panose="02010600030101010101" pitchFamily="2" charset="-122"/>
                <a:cs typeface="Tahoma" panose="020B0604030504040204" pitchFamily="34" charset="0"/>
              </a:rPr>
              <a:t>(5+, 1-) mod 1 </a:t>
            </a:r>
            <a:r>
              <a:rPr lang="en-US" altLang="zh-CN" sz="2000" b="0" dirty="0" smtClean="0">
                <a:solidFill>
                  <a:schemeClr val="tx1"/>
                </a:solidFill>
                <a:ea typeface="等线" panose="02010600030101010101" pitchFamily="2" charset="-122"/>
                <a:cs typeface="Tahoma" panose="020B0604030504040204" pitchFamily="34" charset="0"/>
                <a:sym typeface="Wingdings" panose="05000000000000000000" pitchFamily="2" charset="2"/>
              </a:rPr>
              <a:t> 1/3 </a:t>
            </a:r>
          </a:p>
        </p:txBody>
      </p:sp>
      <p:grpSp>
        <p:nvGrpSpPr>
          <p:cNvPr id="114" name="组合 113">
            <a:extLst>
              <a:ext uri="{FF2B5EF4-FFF2-40B4-BE49-F238E27FC236}">
                <a16:creationId xmlns:a16="http://schemas.microsoft.com/office/drawing/2014/main" id="{C331DF80-DCCC-5DE0-7564-7DD34E4E6520}"/>
              </a:ext>
            </a:extLst>
          </p:cNvPr>
          <p:cNvGrpSpPr/>
          <p:nvPr/>
        </p:nvGrpSpPr>
        <p:grpSpPr>
          <a:xfrm>
            <a:off x="4072735" y="1103629"/>
            <a:ext cx="3754192" cy="2160495"/>
            <a:chOff x="2618997" y="431558"/>
            <a:chExt cx="10180884" cy="5859167"/>
          </a:xfrm>
        </p:grpSpPr>
        <p:grpSp>
          <p:nvGrpSpPr>
            <p:cNvPr id="115" name="组合 114">
              <a:extLst>
                <a:ext uri="{FF2B5EF4-FFF2-40B4-BE49-F238E27FC236}">
                  <a16:creationId xmlns:a16="http://schemas.microsoft.com/office/drawing/2014/main" id="{CD266DE5-FA8A-C5A5-4D1E-6A0DC5E39453}"/>
                </a:ext>
              </a:extLst>
            </p:cNvPr>
            <p:cNvGrpSpPr/>
            <p:nvPr/>
          </p:nvGrpSpPr>
          <p:grpSpPr>
            <a:xfrm>
              <a:off x="2618997" y="597472"/>
              <a:ext cx="4182309" cy="4696371"/>
              <a:chOff x="4413556" y="1520278"/>
              <a:chExt cx="4182309" cy="4696371"/>
            </a:xfrm>
          </p:grpSpPr>
          <p:cxnSp>
            <p:nvCxnSpPr>
              <p:cNvPr id="211" name="直接连接符 210">
                <a:extLst>
                  <a:ext uri="{FF2B5EF4-FFF2-40B4-BE49-F238E27FC236}">
                    <a16:creationId xmlns:a16="http://schemas.microsoft.com/office/drawing/2014/main" id="{9E982485-D11E-4BB8-942F-52E553A6490D}"/>
                  </a:ext>
                </a:extLst>
              </p:cNvPr>
              <p:cNvCxnSpPr>
                <a:cxnSpLocks/>
              </p:cNvCxnSpPr>
              <p:nvPr/>
            </p:nvCxnSpPr>
            <p:spPr>
              <a:xfrm rot="16200000">
                <a:off x="4023539" y="3327399"/>
                <a:ext cx="1444625"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2" name="直接连接符 211">
                <a:extLst>
                  <a:ext uri="{FF2B5EF4-FFF2-40B4-BE49-F238E27FC236}">
                    <a16:creationId xmlns:a16="http://schemas.microsoft.com/office/drawing/2014/main" id="{AE8ABAB4-82BB-452F-F2D6-F1B97BBB6E7A}"/>
                  </a:ext>
                </a:extLst>
              </p:cNvPr>
              <p:cNvCxnSpPr>
                <a:cxnSpLocks/>
              </p:cNvCxnSpPr>
              <p:nvPr/>
            </p:nvCxnSpPr>
            <p:spPr>
              <a:xfrm rot="1800000">
                <a:off x="4649080" y="4410869"/>
                <a:ext cx="144462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3" name="直接连接符 212">
                <a:extLst>
                  <a:ext uri="{FF2B5EF4-FFF2-40B4-BE49-F238E27FC236}">
                    <a16:creationId xmlns:a16="http://schemas.microsoft.com/office/drawing/2014/main" id="{4925D5D2-C794-0A1B-831C-5FC70E019E66}"/>
                  </a:ext>
                </a:extLst>
              </p:cNvPr>
              <p:cNvCxnSpPr>
                <a:cxnSpLocks/>
              </p:cNvCxnSpPr>
              <p:nvPr/>
            </p:nvCxnSpPr>
            <p:spPr>
              <a:xfrm rot="9000000">
                <a:off x="5900162" y="4410868"/>
                <a:ext cx="144462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4" name="直接连接符 213">
                <a:extLst>
                  <a:ext uri="{FF2B5EF4-FFF2-40B4-BE49-F238E27FC236}">
                    <a16:creationId xmlns:a16="http://schemas.microsoft.com/office/drawing/2014/main" id="{DAF74E71-62AD-B181-AAD4-5F37B48BA22E}"/>
                  </a:ext>
                </a:extLst>
              </p:cNvPr>
              <p:cNvCxnSpPr>
                <a:cxnSpLocks/>
              </p:cNvCxnSpPr>
              <p:nvPr/>
            </p:nvCxnSpPr>
            <p:spPr>
              <a:xfrm rot="16200000">
                <a:off x="6525703" y="3327399"/>
                <a:ext cx="1444625"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a:extLst>
                  <a:ext uri="{FF2B5EF4-FFF2-40B4-BE49-F238E27FC236}">
                    <a16:creationId xmlns:a16="http://schemas.microsoft.com/office/drawing/2014/main" id="{5E596015-BDDE-9DA2-629D-B4902EF04139}"/>
                  </a:ext>
                </a:extLst>
              </p:cNvPr>
              <p:cNvCxnSpPr>
                <a:cxnSpLocks/>
              </p:cNvCxnSpPr>
              <p:nvPr/>
            </p:nvCxnSpPr>
            <p:spPr>
              <a:xfrm rot="9000000">
                <a:off x="4649079" y="2243929"/>
                <a:ext cx="144462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6" name="直接连接符 215">
                <a:extLst>
                  <a:ext uri="{FF2B5EF4-FFF2-40B4-BE49-F238E27FC236}">
                    <a16:creationId xmlns:a16="http://schemas.microsoft.com/office/drawing/2014/main" id="{BFC15A1F-192F-8264-6BFB-0E60EB39AB93}"/>
                  </a:ext>
                </a:extLst>
              </p:cNvPr>
              <p:cNvCxnSpPr>
                <a:cxnSpLocks/>
              </p:cNvCxnSpPr>
              <p:nvPr/>
            </p:nvCxnSpPr>
            <p:spPr>
              <a:xfrm rot="1800000">
                <a:off x="5900161" y="2243929"/>
                <a:ext cx="144462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7" name="直接连接符 216">
                <a:extLst>
                  <a:ext uri="{FF2B5EF4-FFF2-40B4-BE49-F238E27FC236}">
                    <a16:creationId xmlns:a16="http://schemas.microsoft.com/office/drawing/2014/main" id="{2961A603-808B-AF06-9DD2-E003B723C3E9}"/>
                  </a:ext>
                </a:extLst>
              </p:cNvPr>
              <p:cNvCxnSpPr>
                <a:cxnSpLocks/>
              </p:cNvCxnSpPr>
              <p:nvPr/>
            </p:nvCxnSpPr>
            <p:spPr>
              <a:xfrm rot="16200000">
                <a:off x="5274620" y="5494337"/>
                <a:ext cx="1444625"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a:extLst>
                  <a:ext uri="{FF2B5EF4-FFF2-40B4-BE49-F238E27FC236}">
                    <a16:creationId xmlns:a16="http://schemas.microsoft.com/office/drawing/2014/main" id="{77454E7E-1699-5957-C779-37070C867D14}"/>
                  </a:ext>
                </a:extLst>
              </p:cNvPr>
              <p:cNvCxnSpPr>
                <a:cxnSpLocks/>
              </p:cNvCxnSpPr>
              <p:nvPr/>
            </p:nvCxnSpPr>
            <p:spPr>
              <a:xfrm rot="9000000">
                <a:off x="7151240" y="2243931"/>
                <a:ext cx="144462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19" name="弧形 218">
                <a:extLst>
                  <a:ext uri="{FF2B5EF4-FFF2-40B4-BE49-F238E27FC236}">
                    <a16:creationId xmlns:a16="http://schemas.microsoft.com/office/drawing/2014/main" id="{DF19CF9D-5A2B-EFF3-6EA8-EF974606A03D}"/>
                  </a:ext>
                </a:extLst>
              </p:cNvPr>
              <p:cNvSpPr/>
              <p:nvPr/>
            </p:nvSpPr>
            <p:spPr>
              <a:xfrm>
                <a:off x="4420665" y="2232405"/>
                <a:ext cx="664587" cy="664587"/>
              </a:xfrm>
              <a:prstGeom prst="arc">
                <a:avLst>
                  <a:gd name="adj1" fmla="val 2453920"/>
                  <a:gd name="adj2" fmla="val 0"/>
                </a:avLst>
              </a:prstGeom>
              <a:ln w="1905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50"/>
              </a:p>
            </p:txBody>
          </p:sp>
          <p:sp>
            <p:nvSpPr>
              <p:cNvPr id="220" name="弧形 219">
                <a:extLst>
                  <a:ext uri="{FF2B5EF4-FFF2-40B4-BE49-F238E27FC236}">
                    <a16:creationId xmlns:a16="http://schemas.microsoft.com/office/drawing/2014/main" id="{23507D4B-2B0C-78BC-DAAE-A8AD2FA730B0}"/>
                  </a:ext>
                </a:extLst>
              </p:cNvPr>
              <p:cNvSpPr/>
              <p:nvPr/>
            </p:nvSpPr>
            <p:spPr>
              <a:xfrm>
                <a:off x="4413556" y="3717416"/>
                <a:ext cx="664587" cy="664587"/>
              </a:xfrm>
              <a:prstGeom prst="arc">
                <a:avLst>
                  <a:gd name="adj1" fmla="val 2453920"/>
                  <a:gd name="adj2" fmla="val 0"/>
                </a:avLst>
              </a:prstGeom>
              <a:ln w="1905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50"/>
              </a:p>
            </p:txBody>
          </p:sp>
          <p:sp>
            <p:nvSpPr>
              <p:cNvPr id="221" name="弧形 220">
                <a:extLst>
                  <a:ext uri="{FF2B5EF4-FFF2-40B4-BE49-F238E27FC236}">
                    <a16:creationId xmlns:a16="http://schemas.microsoft.com/office/drawing/2014/main" id="{F9288719-3BBC-2F84-17FC-811C245D6204}"/>
                  </a:ext>
                </a:extLst>
              </p:cNvPr>
              <p:cNvSpPr/>
              <p:nvPr/>
            </p:nvSpPr>
            <p:spPr>
              <a:xfrm>
                <a:off x="5644000" y="4382003"/>
                <a:ext cx="664587" cy="664587"/>
              </a:xfrm>
              <a:prstGeom prst="arc">
                <a:avLst>
                  <a:gd name="adj1" fmla="val 2453920"/>
                  <a:gd name="adj2" fmla="val 0"/>
                </a:avLst>
              </a:prstGeom>
              <a:ln w="1905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50"/>
              </a:p>
            </p:txBody>
          </p:sp>
          <p:sp>
            <p:nvSpPr>
              <p:cNvPr id="222" name="弧形 221">
                <a:extLst>
                  <a:ext uri="{FF2B5EF4-FFF2-40B4-BE49-F238E27FC236}">
                    <a16:creationId xmlns:a16="http://schemas.microsoft.com/office/drawing/2014/main" id="{545BA6D0-A70B-4D80-22B6-867CF61DAF10}"/>
                  </a:ext>
                </a:extLst>
              </p:cNvPr>
              <p:cNvSpPr/>
              <p:nvPr/>
            </p:nvSpPr>
            <p:spPr>
              <a:xfrm>
                <a:off x="6908793" y="3717416"/>
                <a:ext cx="664587" cy="664587"/>
              </a:xfrm>
              <a:prstGeom prst="arc">
                <a:avLst>
                  <a:gd name="adj1" fmla="val 2453920"/>
                  <a:gd name="adj2" fmla="val 0"/>
                </a:avLst>
              </a:prstGeom>
              <a:ln w="1905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50"/>
              </a:p>
            </p:txBody>
          </p:sp>
          <p:sp>
            <p:nvSpPr>
              <p:cNvPr id="223" name="弧形 222">
                <a:extLst>
                  <a:ext uri="{FF2B5EF4-FFF2-40B4-BE49-F238E27FC236}">
                    <a16:creationId xmlns:a16="http://schemas.microsoft.com/office/drawing/2014/main" id="{293C5A7E-EF1E-DE6C-7545-456607395C8E}"/>
                  </a:ext>
                </a:extLst>
              </p:cNvPr>
              <p:cNvSpPr/>
              <p:nvPr/>
            </p:nvSpPr>
            <p:spPr>
              <a:xfrm>
                <a:off x="6907365" y="2259233"/>
                <a:ext cx="664587" cy="664587"/>
              </a:xfrm>
              <a:prstGeom prst="arc">
                <a:avLst>
                  <a:gd name="adj1" fmla="val 2453920"/>
                  <a:gd name="adj2" fmla="val 0"/>
                </a:avLst>
              </a:prstGeom>
              <a:ln w="1905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50"/>
              </a:p>
            </p:txBody>
          </p:sp>
          <p:sp>
            <p:nvSpPr>
              <p:cNvPr id="224" name="弧形 223">
                <a:extLst>
                  <a:ext uri="{FF2B5EF4-FFF2-40B4-BE49-F238E27FC236}">
                    <a16:creationId xmlns:a16="http://schemas.microsoft.com/office/drawing/2014/main" id="{E659CE29-8344-E4EF-C5F5-70B1C13E71FC}"/>
                  </a:ext>
                </a:extLst>
              </p:cNvPr>
              <p:cNvSpPr/>
              <p:nvPr/>
            </p:nvSpPr>
            <p:spPr>
              <a:xfrm>
                <a:off x="5672995" y="1520278"/>
                <a:ext cx="664587" cy="664587"/>
              </a:xfrm>
              <a:prstGeom prst="arc">
                <a:avLst>
                  <a:gd name="adj1" fmla="val 2453920"/>
                  <a:gd name="adj2" fmla="val 0"/>
                </a:avLst>
              </a:prstGeom>
              <a:ln w="1905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50"/>
              </a:p>
            </p:txBody>
          </p:sp>
          <p:sp>
            <p:nvSpPr>
              <p:cNvPr id="225" name="弧形 224">
                <a:extLst>
                  <a:ext uri="{FF2B5EF4-FFF2-40B4-BE49-F238E27FC236}">
                    <a16:creationId xmlns:a16="http://schemas.microsoft.com/office/drawing/2014/main" id="{5E962745-4332-343F-0595-58D64A59D5A7}"/>
                  </a:ext>
                </a:extLst>
              </p:cNvPr>
              <p:cNvSpPr/>
              <p:nvPr/>
            </p:nvSpPr>
            <p:spPr>
              <a:xfrm>
                <a:off x="5672995" y="3008662"/>
                <a:ext cx="664587" cy="664587"/>
              </a:xfrm>
              <a:prstGeom prst="arc">
                <a:avLst>
                  <a:gd name="adj1" fmla="val 2453920"/>
                  <a:gd name="adj2" fmla="val 0"/>
                </a:avLst>
              </a:prstGeom>
              <a:ln w="41275">
                <a:solidFill>
                  <a:schemeClr val="tx1"/>
                </a:solidFill>
                <a:headEnd type="none"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50"/>
              </a:p>
            </p:txBody>
          </p:sp>
        </p:grpSp>
        <p:grpSp>
          <p:nvGrpSpPr>
            <p:cNvPr id="116" name="组合 115">
              <a:extLst>
                <a:ext uri="{FF2B5EF4-FFF2-40B4-BE49-F238E27FC236}">
                  <a16:creationId xmlns:a16="http://schemas.microsoft.com/office/drawing/2014/main" id="{F82E9FC2-7FF8-947E-CB63-34D13D60116B}"/>
                </a:ext>
              </a:extLst>
            </p:cNvPr>
            <p:cNvGrpSpPr/>
            <p:nvPr/>
          </p:nvGrpSpPr>
          <p:grpSpPr>
            <a:xfrm>
              <a:off x="5356681" y="1682280"/>
              <a:ext cx="4175385" cy="3972724"/>
              <a:chOff x="3397995" y="438145"/>
              <a:chExt cx="4175385" cy="3972724"/>
            </a:xfrm>
          </p:grpSpPr>
          <p:cxnSp>
            <p:nvCxnSpPr>
              <p:cNvPr id="162" name="直接连接符 161">
                <a:extLst>
                  <a:ext uri="{FF2B5EF4-FFF2-40B4-BE49-F238E27FC236}">
                    <a16:creationId xmlns:a16="http://schemas.microsoft.com/office/drawing/2014/main" id="{2F9EB2C1-DCA8-9986-809F-84C40B9F78E5}"/>
                  </a:ext>
                </a:extLst>
              </p:cNvPr>
              <p:cNvCxnSpPr>
                <a:cxnSpLocks/>
              </p:cNvCxnSpPr>
              <p:nvPr/>
            </p:nvCxnSpPr>
            <p:spPr>
              <a:xfrm rot="16200000">
                <a:off x="4023539" y="3327399"/>
                <a:ext cx="144462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4" name="直接连接符 163">
                <a:extLst>
                  <a:ext uri="{FF2B5EF4-FFF2-40B4-BE49-F238E27FC236}">
                    <a16:creationId xmlns:a16="http://schemas.microsoft.com/office/drawing/2014/main" id="{80DE2DB4-D526-B0F1-F48F-802BF09B16B1}"/>
                  </a:ext>
                </a:extLst>
              </p:cNvPr>
              <p:cNvCxnSpPr>
                <a:cxnSpLocks/>
              </p:cNvCxnSpPr>
              <p:nvPr/>
            </p:nvCxnSpPr>
            <p:spPr>
              <a:xfrm rot="1800000">
                <a:off x="4649080" y="4410869"/>
                <a:ext cx="1444625"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a:extLst>
                  <a:ext uri="{FF2B5EF4-FFF2-40B4-BE49-F238E27FC236}">
                    <a16:creationId xmlns:a16="http://schemas.microsoft.com/office/drawing/2014/main" id="{2FFB2C92-9066-BB18-A07C-AED584B973EB}"/>
                  </a:ext>
                </a:extLst>
              </p:cNvPr>
              <p:cNvCxnSpPr>
                <a:cxnSpLocks/>
              </p:cNvCxnSpPr>
              <p:nvPr/>
            </p:nvCxnSpPr>
            <p:spPr>
              <a:xfrm rot="9000000">
                <a:off x="5900162" y="4410868"/>
                <a:ext cx="144462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6" name="直接连接符 165">
                <a:extLst>
                  <a:ext uri="{FF2B5EF4-FFF2-40B4-BE49-F238E27FC236}">
                    <a16:creationId xmlns:a16="http://schemas.microsoft.com/office/drawing/2014/main" id="{F87E7ACE-1433-9873-3B70-415EC86A0115}"/>
                  </a:ext>
                </a:extLst>
              </p:cNvPr>
              <p:cNvCxnSpPr>
                <a:cxnSpLocks/>
              </p:cNvCxnSpPr>
              <p:nvPr/>
            </p:nvCxnSpPr>
            <p:spPr>
              <a:xfrm rot="16200000">
                <a:off x="6525703" y="3327399"/>
                <a:ext cx="144462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7" name="直接连接符 166">
                <a:extLst>
                  <a:ext uri="{FF2B5EF4-FFF2-40B4-BE49-F238E27FC236}">
                    <a16:creationId xmlns:a16="http://schemas.microsoft.com/office/drawing/2014/main" id="{B923DD31-16ED-22B1-7E90-BBC3ABBB81D4}"/>
                  </a:ext>
                </a:extLst>
              </p:cNvPr>
              <p:cNvCxnSpPr>
                <a:cxnSpLocks/>
              </p:cNvCxnSpPr>
              <p:nvPr/>
            </p:nvCxnSpPr>
            <p:spPr>
              <a:xfrm rot="9000000">
                <a:off x="4649079" y="2243929"/>
                <a:ext cx="144462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8" name="直接连接符 167">
                <a:extLst>
                  <a:ext uri="{FF2B5EF4-FFF2-40B4-BE49-F238E27FC236}">
                    <a16:creationId xmlns:a16="http://schemas.microsoft.com/office/drawing/2014/main" id="{D49C0C94-C15E-4506-2FAC-D866A2D1FFF7}"/>
                  </a:ext>
                </a:extLst>
              </p:cNvPr>
              <p:cNvCxnSpPr>
                <a:cxnSpLocks/>
              </p:cNvCxnSpPr>
              <p:nvPr/>
            </p:nvCxnSpPr>
            <p:spPr>
              <a:xfrm rot="1800000">
                <a:off x="5900161" y="2243929"/>
                <a:ext cx="1444625"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a:extLst>
                  <a:ext uri="{FF2B5EF4-FFF2-40B4-BE49-F238E27FC236}">
                    <a16:creationId xmlns:a16="http://schemas.microsoft.com/office/drawing/2014/main" id="{8E475DB8-DFEA-FE5D-869B-4B6D52CEE608}"/>
                  </a:ext>
                </a:extLst>
              </p:cNvPr>
              <p:cNvCxnSpPr>
                <a:cxnSpLocks/>
              </p:cNvCxnSpPr>
              <p:nvPr/>
            </p:nvCxnSpPr>
            <p:spPr>
              <a:xfrm rot="16200000">
                <a:off x="5274619" y="1160458"/>
                <a:ext cx="144462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0" name="直接连接符 169">
                <a:extLst>
                  <a:ext uri="{FF2B5EF4-FFF2-40B4-BE49-F238E27FC236}">
                    <a16:creationId xmlns:a16="http://schemas.microsoft.com/office/drawing/2014/main" id="{882A5039-F196-5D5C-0779-C4C1712E2F8C}"/>
                  </a:ext>
                </a:extLst>
              </p:cNvPr>
              <p:cNvCxnSpPr>
                <a:cxnSpLocks/>
              </p:cNvCxnSpPr>
              <p:nvPr/>
            </p:nvCxnSpPr>
            <p:spPr>
              <a:xfrm rot="1800000">
                <a:off x="3397995" y="2243930"/>
                <a:ext cx="144462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5" name="弧形 204">
                <a:extLst>
                  <a:ext uri="{FF2B5EF4-FFF2-40B4-BE49-F238E27FC236}">
                    <a16:creationId xmlns:a16="http://schemas.microsoft.com/office/drawing/2014/main" id="{920AD481-2C28-7023-7666-D3DF9A8F5CA9}"/>
                  </a:ext>
                </a:extLst>
              </p:cNvPr>
              <p:cNvSpPr/>
              <p:nvPr/>
            </p:nvSpPr>
            <p:spPr>
              <a:xfrm>
                <a:off x="4420665" y="2232405"/>
                <a:ext cx="664587" cy="664587"/>
              </a:xfrm>
              <a:prstGeom prst="arc">
                <a:avLst>
                  <a:gd name="adj1" fmla="val 2453920"/>
                  <a:gd name="adj2" fmla="val 0"/>
                </a:avLst>
              </a:prstGeom>
              <a:ln w="19050">
                <a:solidFill>
                  <a:schemeClr val="tx1"/>
                </a:solidFill>
                <a:headEnd type="none"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50"/>
              </a:p>
            </p:txBody>
          </p:sp>
          <p:sp>
            <p:nvSpPr>
              <p:cNvPr id="206" name="弧形 205">
                <a:extLst>
                  <a:ext uri="{FF2B5EF4-FFF2-40B4-BE49-F238E27FC236}">
                    <a16:creationId xmlns:a16="http://schemas.microsoft.com/office/drawing/2014/main" id="{961137E3-5963-C167-7970-156160CF3C28}"/>
                  </a:ext>
                </a:extLst>
              </p:cNvPr>
              <p:cNvSpPr/>
              <p:nvPr/>
            </p:nvSpPr>
            <p:spPr>
              <a:xfrm>
                <a:off x="4413556" y="3717416"/>
                <a:ext cx="664587" cy="664587"/>
              </a:xfrm>
              <a:prstGeom prst="arc">
                <a:avLst>
                  <a:gd name="adj1" fmla="val 2453920"/>
                  <a:gd name="adj2" fmla="val 0"/>
                </a:avLst>
              </a:prstGeom>
              <a:ln w="19050">
                <a:solidFill>
                  <a:schemeClr val="tx1"/>
                </a:solidFill>
                <a:headEnd type="none"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50"/>
              </a:p>
            </p:txBody>
          </p:sp>
          <p:sp>
            <p:nvSpPr>
              <p:cNvPr id="207" name="弧形 206">
                <a:extLst>
                  <a:ext uri="{FF2B5EF4-FFF2-40B4-BE49-F238E27FC236}">
                    <a16:creationId xmlns:a16="http://schemas.microsoft.com/office/drawing/2014/main" id="{DC79779A-AC3D-1F30-E7DD-720CDEEBCC0E}"/>
                  </a:ext>
                </a:extLst>
              </p:cNvPr>
              <p:cNvSpPr/>
              <p:nvPr/>
            </p:nvSpPr>
            <p:spPr>
              <a:xfrm>
                <a:off x="6908793" y="3717416"/>
                <a:ext cx="664587" cy="664587"/>
              </a:xfrm>
              <a:prstGeom prst="arc">
                <a:avLst>
                  <a:gd name="adj1" fmla="val 2453920"/>
                  <a:gd name="adj2" fmla="val 0"/>
                </a:avLst>
              </a:prstGeom>
              <a:ln w="19050">
                <a:solidFill>
                  <a:schemeClr val="tx1"/>
                </a:solidFill>
                <a:headEnd type="none"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50"/>
              </a:p>
            </p:txBody>
          </p:sp>
          <p:sp>
            <p:nvSpPr>
              <p:cNvPr id="208" name="弧形 207">
                <a:extLst>
                  <a:ext uri="{FF2B5EF4-FFF2-40B4-BE49-F238E27FC236}">
                    <a16:creationId xmlns:a16="http://schemas.microsoft.com/office/drawing/2014/main" id="{9768349C-6E58-E464-4EEC-9D7B306996DC}"/>
                  </a:ext>
                </a:extLst>
              </p:cNvPr>
              <p:cNvSpPr/>
              <p:nvPr/>
            </p:nvSpPr>
            <p:spPr>
              <a:xfrm>
                <a:off x="6907365" y="2259233"/>
                <a:ext cx="664587" cy="664587"/>
              </a:xfrm>
              <a:prstGeom prst="arc">
                <a:avLst>
                  <a:gd name="adj1" fmla="val 2453920"/>
                  <a:gd name="adj2" fmla="val 0"/>
                </a:avLst>
              </a:prstGeom>
              <a:ln w="19050">
                <a:solidFill>
                  <a:schemeClr val="tx1"/>
                </a:solidFill>
                <a:headEnd type="none"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50" dirty="0"/>
              </a:p>
            </p:txBody>
          </p:sp>
          <p:sp>
            <p:nvSpPr>
              <p:cNvPr id="209" name="弧形 208">
                <a:extLst>
                  <a:ext uri="{FF2B5EF4-FFF2-40B4-BE49-F238E27FC236}">
                    <a16:creationId xmlns:a16="http://schemas.microsoft.com/office/drawing/2014/main" id="{2F535EB4-3AD6-7CF3-D612-5CB6680796BC}"/>
                  </a:ext>
                </a:extLst>
              </p:cNvPr>
              <p:cNvSpPr/>
              <p:nvPr/>
            </p:nvSpPr>
            <p:spPr>
              <a:xfrm>
                <a:off x="5672995" y="1520278"/>
                <a:ext cx="664587" cy="664587"/>
              </a:xfrm>
              <a:prstGeom prst="arc">
                <a:avLst>
                  <a:gd name="adj1" fmla="val 2453920"/>
                  <a:gd name="adj2" fmla="val 0"/>
                </a:avLst>
              </a:prstGeom>
              <a:ln w="19050">
                <a:solidFill>
                  <a:schemeClr val="tx1"/>
                </a:solidFill>
                <a:headEnd type="none"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50"/>
              </a:p>
            </p:txBody>
          </p:sp>
          <p:sp>
            <p:nvSpPr>
              <p:cNvPr id="210" name="弧形 209">
                <a:extLst>
                  <a:ext uri="{FF2B5EF4-FFF2-40B4-BE49-F238E27FC236}">
                    <a16:creationId xmlns:a16="http://schemas.microsoft.com/office/drawing/2014/main" id="{727CB7E6-C0A2-F6BF-DE6C-384A2A3E485F}"/>
                  </a:ext>
                </a:extLst>
              </p:cNvPr>
              <p:cNvSpPr/>
              <p:nvPr/>
            </p:nvSpPr>
            <p:spPr>
              <a:xfrm>
                <a:off x="5672995" y="3008662"/>
                <a:ext cx="664587" cy="664587"/>
              </a:xfrm>
              <a:prstGeom prst="arc">
                <a:avLst>
                  <a:gd name="adj1" fmla="val 2453920"/>
                  <a:gd name="adj2" fmla="val 0"/>
                </a:avLst>
              </a:prstGeom>
              <a:ln w="41275">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50" dirty="0"/>
              </a:p>
            </p:txBody>
          </p:sp>
        </p:grpSp>
        <p:cxnSp>
          <p:nvCxnSpPr>
            <p:cNvPr id="117" name="直接连接符 116">
              <a:extLst>
                <a:ext uri="{FF2B5EF4-FFF2-40B4-BE49-F238E27FC236}">
                  <a16:creationId xmlns:a16="http://schemas.microsoft.com/office/drawing/2014/main" id="{D77D8D96-2D06-8C88-EC24-653565C35C68}"/>
                </a:ext>
              </a:extLst>
            </p:cNvPr>
            <p:cNvCxnSpPr>
              <a:cxnSpLocks/>
            </p:cNvCxnSpPr>
            <p:nvPr/>
          </p:nvCxnSpPr>
          <p:spPr>
            <a:xfrm rot="1800000">
              <a:off x="6616120" y="1321120"/>
              <a:ext cx="144462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8" name="弧形 117">
              <a:extLst>
                <a:ext uri="{FF2B5EF4-FFF2-40B4-BE49-F238E27FC236}">
                  <a16:creationId xmlns:a16="http://schemas.microsoft.com/office/drawing/2014/main" id="{92E18907-FD4A-3EA9-21A4-76328D228E03}"/>
                </a:ext>
              </a:extLst>
            </p:cNvPr>
            <p:cNvSpPr/>
            <p:nvPr/>
          </p:nvSpPr>
          <p:spPr>
            <a:xfrm>
              <a:off x="7614964" y="1305817"/>
              <a:ext cx="664587" cy="664587"/>
            </a:xfrm>
            <a:prstGeom prst="arc">
              <a:avLst>
                <a:gd name="adj1" fmla="val 2453920"/>
                <a:gd name="adj2" fmla="val 0"/>
              </a:avLst>
            </a:prstGeom>
            <a:ln w="19050">
              <a:solidFill>
                <a:schemeClr val="tx1"/>
              </a:solidFill>
              <a:headEnd type="none"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50" dirty="0"/>
            </a:p>
          </p:txBody>
        </p:sp>
        <p:cxnSp>
          <p:nvCxnSpPr>
            <p:cNvPr id="119" name="直接连接符 118">
              <a:extLst>
                <a:ext uri="{FF2B5EF4-FFF2-40B4-BE49-F238E27FC236}">
                  <a16:creationId xmlns:a16="http://schemas.microsoft.com/office/drawing/2014/main" id="{A744D962-9073-4732-A4F2-2BB1A79F5066}"/>
                </a:ext>
              </a:extLst>
            </p:cNvPr>
            <p:cNvCxnSpPr>
              <a:cxnSpLocks/>
            </p:cNvCxnSpPr>
            <p:nvPr/>
          </p:nvCxnSpPr>
          <p:spPr>
            <a:xfrm rot="9000000">
              <a:off x="5348327" y="5659958"/>
              <a:ext cx="144462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0" name="直接连接符 119">
              <a:extLst>
                <a:ext uri="{FF2B5EF4-FFF2-40B4-BE49-F238E27FC236}">
                  <a16:creationId xmlns:a16="http://schemas.microsoft.com/office/drawing/2014/main" id="{582F54CE-1088-6227-A286-80ED1FE027AC}"/>
                </a:ext>
              </a:extLst>
            </p:cNvPr>
            <p:cNvCxnSpPr>
              <a:cxnSpLocks/>
            </p:cNvCxnSpPr>
            <p:nvPr/>
          </p:nvCxnSpPr>
          <p:spPr>
            <a:xfrm rot="1800000">
              <a:off x="4105599" y="5654999"/>
              <a:ext cx="1444625" cy="0"/>
            </a:xfrm>
            <a:prstGeom prst="line">
              <a:avLst/>
            </a:prstGeom>
            <a:ln w="381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21" name="弧形 120">
              <a:extLst>
                <a:ext uri="{FF2B5EF4-FFF2-40B4-BE49-F238E27FC236}">
                  <a16:creationId xmlns:a16="http://schemas.microsoft.com/office/drawing/2014/main" id="{951210D4-96AE-66E2-1F98-79C9DE365E86}"/>
                </a:ext>
              </a:extLst>
            </p:cNvPr>
            <p:cNvSpPr/>
            <p:nvPr/>
          </p:nvSpPr>
          <p:spPr>
            <a:xfrm>
              <a:off x="5128091" y="5626138"/>
              <a:ext cx="664587" cy="664587"/>
            </a:xfrm>
            <a:prstGeom prst="arc">
              <a:avLst>
                <a:gd name="adj1" fmla="val 2453920"/>
                <a:gd name="adj2" fmla="val 0"/>
              </a:avLst>
            </a:prstGeom>
            <a:ln w="1905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50"/>
            </a:p>
          </p:txBody>
        </p:sp>
        <p:sp>
          <p:nvSpPr>
            <p:cNvPr id="122" name="弧形 121">
              <a:extLst>
                <a:ext uri="{FF2B5EF4-FFF2-40B4-BE49-F238E27FC236}">
                  <a16:creationId xmlns:a16="http://schemas.microsoft.com/office/drawing/2014/main" id="{28438423-CD8F-DC5B-CCC2-214F7FC49AC5}"/>
                </a:ext>
              </a:extLst>
            </p:cNvPr>
            <p:cNvSpPr/>
            <p:nvPr/>
          </p:nvSpPr>
          <p:spPr>
            <a:xfrm>
              <a:off x="3868654" y="4961551"/>
              <a:ext cx="664587" cy="664587"/>
            </a:xfrm>
            <a:prstGeom prst="arc">
              <a:avLst>
                <a:gd name="adj1" fmla="val 2453920"/>
                <a:gd name="adj2" fmla="val 0"/>
              </a:avLst>
            </a:prstGeom>
            <a:ln w="1905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50"/>
            </a:p>
          </p:txBody>
        </p:sp>
        <p:sp>
          <p:nvSpPr>
            <p:cNvPr id="123" name="弧形 122">
              <a:extLst>
                <a:ext uri="{FF2B5EF4-FFF2-40B4-BE49-F238E27FC236}">
                  <a16:creationId xmlns:a16="http://schemas.microsoft.com/office/drawing/2014/main" id="{7252F4AD-CE20-2A35-264D-09B0D3B08663}"/>
                </a:ext>
              </a:extLst>
            </p:cNvPr>
            <p:cNvSpPr/>
            <p:nvPr/>
          </p:nvSpPr>
          <p:spPr>
            <a:xfrm>
              <a:off x="6355530" y="657338"/>
              <a:ext cx="664587" cy="664587"/>
            </a:xfrm>
            <a:prstGeom prst="arc">
              <a:avLst>
                <a:gd name="adj1" fmla="val 2453920"/>
                <a:gd name="adj2" fmla="val 0"/>
              </a:avLst>
            </a:prstGeom>
            <a:ln w="1905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50"/>
            </a:p>
          </p:txBody>
        </p:sp>
        <p:cxnSp>
          <p:nvCxnSpPr>
            <p:cNvPr id="124" name="直接连接符 123">
              <a:extLst>
                <a:ext uri="{FF2B5EF4-FFF2-40B4-BE49-F238E27FC236}">
                  <a16:creationId xmlns:a16="http://schemas.microsoft.com/office/drawing/2014/main" id="{2BA3BF46-81EA-096A-E2F3-14B87594534B}"/>
                </a:ext>
              </a:extLst>
            </p:cNvPr>
            <p:cNvCxnSpPr>
              <a:cxnSpLocks/>
            </p:cNvCxnSpPr>
            <p:nvPr/>
          </p:nvCxnSpPr>
          <p:spPr>
            <a:xfrm flipV="1">
              <a:off x="5211180" y="431558"/>
              <a:ext cx="2615394" cy="4529993"/>
            </a:xfrm>
            <a:prstGeom prst="line">
              <a:avLst/>
            </a:prstGeom>
            <a:ln w="47625"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25" name="文本框 124">
              <a:extLst>
                <a:ext uri="{FF2B5EF4-FFF2-40B4-BE49-F238E27FC236}">
                  <a16:creationId xmlns:a16="http://schemas.microsoft.com/office/drawing/2014/main" id="{8553E9FC-F8C8-1EB2-9993-B46C1BF05A9B}"/>
                </a:ext>
              </a:extLst>
            </p:cNvPr>
            <p:cNvSpPr txBox="1"/>
            <p:nvPr/>
          </p:nvSpPr>
          <p:spPr>
            <a:xfrm>
              <a:off x="9350354" y="590329"/>
              <a:ext cx="3449527" cy="1644237"/>
            </a:xfrm>
            <a:prstGeom prst="rect">
              <a:avLst/>
            </a:prstGeom>
            <a:noFill/>
          </p:spPr>
          <p:txBody>
            <a:bodyPr wrap="square" rtlCol="0">
              <a:spAutoFit/>
            </a:bodyPr>
            <a:lstStyle/>
            <a:p>
              <a:pPr algn="l"/>
              <a:r>
                <a:rPr lang="en-US" altLang="zh-CN" sz="2100" b="0" dirty="0" smtClean="0"/>
                <a:t>Domain wall </a:t>
              </a:r>
              <a:endParaRPr lang="zh-CN" altLang="en-US" sz="1650" b="0" dirty="0"/>
            </a:p>
          </p:txBody>
        </p:sp>
        <mc:AlternateContent xmlns:mc="http://schemas.openxmlformats.org/markup-compatibility/2006" xmlns:a14="http://schemas.microsoft.com/office/drawing/2010/main">
          <mc:Choice Requires="a14">
            <p:sp>
              <p:nvSpPr>
                <p:cNvPr id="139" name="文本框 138">
                  <a:extLst>
                    <a:ext uri="{FF2B5EF4-FFF2-40B4-BE49-F238E27FC236}">
                      <a16:creationId xmlns:a16="http://schemas.microsoft.com/office/drawing/2014/main" id="{28592577-CC31-42B1-5D94-81B6023908E3}"/>
                    </a:ext>
                  </a:extLst>
                </p:cNvPr>
                <p:cNvSpPr txBox="1"/>
                <p:nvPr/>
              </p:nvSpPr>
              <p:spPr>
                <a:xfrm>
                  <a:off x="5480326" y="1586634"/>
                  <a:ext cx="1063833" cy="8036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a:latin typeface="Cambria Math" panose="02040503050406030204" pitchFamily="18" charset="0"/>
                          </a:rPr>
                          <m:t>+1</m:t>
                        </m:r>
                      </m:oMath>
                    </m:oMathPara>
                  </a14:m>
                  <a:endParaRPr lang="zh-CN" altLang="en-US" sz="2400" dirty="0"/>
                </a:p>
              </p:txBody>
            </p:sp>
          </mc:Choice>
          <mc:Fallback xmlns="">
            <p:sp>
              <p:nvSpPr>
                <p:cNvPr id="139" name="文本框 138">
                  <a:extLst>
                    <a:ext uri="{FF2B5EF4-FFF2-40B4-BE49-F238E27FC236}">
                      <a16:creationId xmlns:a16="http://schemas.microsoft.com/office/drawing/2014/main" id="{28592577-CC31-42B1-5D94-81B6023908E3}"/>
                    </a:ext>
                  </a:extLst>
                </p:cNvPr>
                <p:cNvSpPr txBox="1">
                  <a:spLocks noRot="1" noChangeAspect="1" noMove="1" noResize="1" noEditPoints="1" noAdjustHandles="1" noChangeArrowheads="1" noChangeShapeType="1" noTextEdit="1"/>
                </p:cNvSpPr>
                <p:nvPr/>
              </p:nvSpPr>
              <p:spPr>
                <a:xfrm>
                  <a:off x="5480326" y="1586634"/>
                  <a:ext cx="1063833" cy="803630"/>
                </a:xfrm>
                <a:prstGeom prst="rect">
                  <a:avLst/>
                </a:prstGeom>
                <a:blipFill>
                  <a:blip r:embed="rId10"/>
                  <a:stretch>
                    <a:fillRect l="-31884" r="-11594" b="-294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8" name="文本框 157">
                  <a:extLst>
                    <a:ext uri="{FF2B5EF4-FFF2-40B4-BE49-F238E27FC236}">
                      <a16:creationId xmlns:a16="http://schemas.microsoft.com/office/drawing/2014/main" id="{C9D3B98A-60E9-D191-6B41-AA6B0554A77F}"/>
                    </a:ext>
                  </a:extLst>
                </p:cNvPr>
                <p:cNvSpPr txBox="1"/>
                <p:nvPr/>
              </p:nvSpPr>
              <p:spPr>
                <a:xfrm>
                  <a:off x="8087357" y="2699440"/>
                  <a:ext cx="1063833" cy="8036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a:latin typeface="Cambria Math" panose="02040503050406030204" pitchFamily="18" charset="0"/>
                          </a:rPr>
                          <m:t>−1</m:t>
                        </m:r>
                      </m:oMath>
                    </m:oMathPara>
                  </a14:m>
                  <a:endParaRPr lang="zh-CN" altLang="en-US" sz="2400" dirty="0"/>
                </a:p>
              </p:txBody>
            </p:sp>
          </mc:Choice>
          <mc:Fallback xmlns="">
            <p:sp>
              <p:nvSpPr>
                <p:cNvPr id="158" name="文本框 157">
                  <a:extLst>
                    <a:ext uri="{FF2B5EF4-FFF2-40B4-BE49-F238E27FC236}">
                      <a16:creationId xmlns:a16="http://schemas.microsoft.com/office/drawing/2014/main" id="{C9D3B98A-60E9-D191-6B41-AA6B0554A77F}"/>
                    </a:ext>
                  </a:extLst>
                </p:cNvPr>
                <p:cNvSpPr txBox="1">
                  <a:spLocks noRot="1" noChangeAspect="1" noMove="1" noResize="1" noEditPoints="1" noAdjustHandles="1" noChangeArrowheads="1" noChangeShapeType="1" noTextEdit="1"/>
                </p:cNvSpPr>
                <p:nvPr/>
              </p:nvSpPr>
              <p:spPr>
                <a:xfrm>
                  <a:off x="8087357" y="2699440"/>
                  <a:ext cx="1063833" cy="803630"/>
                </a:xfrm>
                <a:prstGeom prst="rect">
                  <a:avLst/>
                </a:prstGeom>
                <a:blipFill>
                  <a:blip r:embed="rId11"/>
                  <a:stretch>
                    <a:fillRect l="-20290" r="-11594" b="-28846"/>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26" name="文本框 225">
                <a:extLst>
                  <a:ext uri="{FF2B5EF4-FFF2-40B4-BE49-F238E27FC236}">
                    <a16:creationId xmlns:a16="http://schemas.microsoft.com/office/drawing/2014/main" id="{6CD51A85-F531-2ADD-8671-8D62EB805A29}"/>
                  </a:ext>
                </a:extLst>
              </p:cNvPr>
              <p:cNvSpPr txBox="1"/>
              <p:nvPr/>
            </p:nvSpPr>
            <p:spPr>
              <a:xfrm>
                <a:off x="541086" y="5537357"/>
                <a:ext cx="6988158" cy="925638"/>
              </a:xfrm>
              <a:prstGeom prst="rect">
                <a:avLst/>
              </a:prstGeom>
              <a:noFill/>
            </p:spPr>
            <p:txBody>
              <a:bodyPr wrap="square" rtlCol="0">
                <a:spAutoFit/>
              </a:bodyPr>
              <a:lstStyle/>
              <a:p>
                <a:pPr marL="342900" indent="-342900" algn="l" defTabSz="685800" fontAlgn="auto">
                  <a:spcBef>
                    <a:spcPts val="0"/>
                  </a:spcBef>
                  <a:spcAft>
                    <a:spcPts val="0"/>
                  </a:spcAft>
                  <a:buFont typeface="Arial" panose="020B0604020202020204" pitchFamily="34" charset="0"/>
                  <a:buChar char="•"/>
                </a:pPr>
                <a:r>
                  <a:rPr lang="en-US" altLang="zh-CN" b="0" dirty="0" smtClean="0">
                    <a:solidFill>
                      <a:srgbClr val="0000FF"/>
                    </a:solidFill>
                    <a:ea typeface="等线" panose="02010600030101010101" pitchFamily="2" charset="-122"/>
                    <a:cs typeface="Tahoma" panose="020B0604030504040204" pitchFamily="34" charset="0"/>
                  </a:rPr>
                  <a:t>External flux </a:t>
                </a:r>
                <a14:m>
                  <m:oMath xmlns:m="http://schemas.openxmlformats.org/officeDocument/2006/math">
                    <m:f>
                      <m:fPr>
                        <m:ctrlPr>
                          <a:rPr lang="en-US" altLang="zh-CN" b="0" i="1" smtClean="0">
                            <a:solidFill>
                              <a:srgbClr val="0000FF"/>
                            </a:solidFill>
                            <a:latin typeface="Cambria Math" panose="02040503050406030204" pitchFamily="18" charset="0"/>
                            <a:ea typeface="等线" panose="02010600030101010101" pitchFamily="2" charset="-122"/>
                            <a:cs typeface="Tahoma" panose="020B0604030504040204" pitchFamily="34" charset="0"/>
                          </a:rPr>
                        </m:ctrlPr>
                      </m:fPr>
                      <m:num>
                        <m:r>
                          <a:rPr lang="en-US" altLang="zh-CN" b="0" i="1" smtClean="0">
                            <a:solidFill>
                              <a:srgbClr val="0000FF"/>
                            </a:solidFill>
                            <a:latin typeface="Cambria Math" panose="02040503050406030204" pitchFamily="18" charset="0"/>
                            <a:ea typeface="等线" panose="02010600030101010101" pitchFamily="2" charset="-122"/>
                            <a:cs typeface="Tahoma" panose="020B0604030504040204" pitchFamily="34" charset="0"/>
                          </a:rPr>
                          <m:t>𝜙</m:t>
                        </m:r>
                      </m:num>
                      <m:den>
                        <m:r>
                          <a:rPr lang="en-US" altLang="zh-CN" b="0" i="1" smtClean="0">
                            <a:solidFill>
                              <a:srgbClr val="0000FF"/>
                            </a:solidFill>
                            <a:latin typeface="Cambria Math" panose="02040503050406030204" pitchFamily="18" charset="0"/>
                            <a:ea typeface="等线" panose="02010600030101010101" pitchFamily="2" charset="-122"/>
                            <a:cs typeface="Tahoma" panose="020B0604030504040204" pitchFamily="34" charset="0"/>
                          </a:rPr>
                          <m:t>2</m:t>
                        </m:r>
                        <m:r>
                          <a:rPr lang="en-US" altLang="zh-CN" b="0" i="1" smtClean="0">
                            <a:solidFill>
                              <a:srgbClr val="0000FF"/>
                            </a:solidFill>
                            <a:latin typeface="Cambria Math" panose="02040503050406030204" pitchFamily="18" charset="0"/>
                            <a:ea typeface="等线" panose="02010600030101010101" pitchFamily="2" charset="-122"/>
                            <a:cs typeface="Tahoma" panose="020B0604030504040204" pitchFamily="34" charset="0"/>
                          </a:rPr>
                          <m:t>𝜋</m:t>
                        </m:r>
                      </m:den>
                    </m:f>
                    <m:r>
                      <a:rPr lang="en-US" altLang="zh-CN" b="0" i="1" smtClean="0">
                        <a:solidFill>
                          <a:srgbClr val="0000FF"/>
                        </a:solidFill>
                        <a:latin typeface="Cambria Math" panose="02040503050406030204" pitchFamily="18" charset="0"/>
                        <a:ea typeface="等线" panose="02010600030101010101" pitchFamily="2" charset="-122"/>
                        <a:cs typeface="Tahoma" panose="020B0604030504040204" pitchFamily="34" charset="0"/>
                      </a:rPr>
                      <m:t>=</m:t>
                    </m:r>
                    <m:f>
                      <m:fPr>
                        <m:ctrlPr>
                          <a:rPr lang="en-US" altLang="zh-CN" b="0" i="1" smtClean="0">
                            <a:solidFill>
                              <a:srgbClr val="0000FF"/>
                            </a:solidFill>
                            <a:latin typeface="Cambria Math" panose="02040503050406030204" pitchFamily="18" charset="0"/>
                            <a:ea typeface="等线" panose="02010600030101010101" pitchFamily="2" charset="-122"/>
                            <a:cs typeface="Tahoma" panose="020B0604030504040204" pitchFamily="34" charset="0"/>
                          </a:rPr>
                        </m:ctrlPr>
                      </m:fPr>
                      <m:num>
                        <m:r>
                          <a:rPr lang="en-US" altLang="zh-CN" b="0" i="1" smtClean="0">
                            <a:solidFill>
                              <a:srgbClr val="0000FF"/>
                            </a:solidFill>
                            <a:latin typeface="Cambria Math" panose="02040503050406030204" pitchFamily="18" charset="0"/>
                            <a:ea typeface="等线" panose="02010600030101010101" pitchFamily="2" charset="-122"/>
                            <a:cs typeface="Tahoma" panose="020B0604030504040204" pitchFamily="34" charset="0"/>
                          </a:rPr>
                          <m:t>𝑁</m:t>
                        </m:r>
                      </m:num>
                      <m:den>
                        <m:r>
                          <a:rPr lang="en-US" altLang="zh-CN" b="0" i="1" smtClean="0">
                            <a:solidFill>
                              <a:srgbClr val="0000FF"/>
                            </a:solidFill>
                            <a:latin typeface="Cambria Math" panose="02040503050406030204" pitchFamily="18" charset="0"/>
                            <a:ea typeface="等线" panose="02010600030101010101" pitchFamily="2" charset="-122"/>
                            <a:cs typeface="Tahoma" panose="020B0604030504040204" pitchFamily="34" charset="0"/>
                          </a:rPr>
                          <m:t>3</m:t>
                        </m:r>
                      </m:den>
                    </m:f>
                  </m:oMath>
                </a14:m>
                <a:r>
                  <a:rPr lang="zh-CN" altLang="en-US" b="0" dirty="0" smtClean="0">
                    <a:solidFill>
                      <a:srgbClr val="0000FF"/>
                    </a:solidFill>
                    <a:ea typeface="等线" panose="02010600030101010101" pitchFamily="2" charset="-122"/>
                    <a:cs typeface="Tahoma" panose="020B0604030504040204" pitchFamily="34" charset="0"/>
                  </a:rPr>
                  <a:t>  </a:t>
                </a:r>
                <a:r>
                  <a:rPr lang="en-US" altLang="zh-CN" b="0" dirty="0" smtClean="0">
                    <a:solidFill>
                      <a:srgbClr val="0000FF"/>
                    </a:solidFill>
                    <a:ea typeface="等线" panose="02010600030101010101" pitchFamily="2" charset="-122"/>
                    <a:cs typeface="Tahoma" panose="020B0604030504040204" pitchFamily="34" charset="0"/>
                  </a:rPr>
                  <a:t>offset by fractional vortices </a:t>
                </a:r>
                <a:r>
                  <a:rPr lang="en-US" altLang="zh-CN" b="0" dirty="0" smtClean="0">
                    <a:solidFill>
                      <a:srgbClr val="0000FF"/>
                    </a:solidFill>
                    <a:ea typeface="等线" panose="02010600030101010101" pitchFamily="2" charset="-122"/>
                    <a:cs typeface="Tahoma" panose="020B0604030504040204" pitchFamily="34" charset="0"/>
                    <a:sym typeface="Wingdings" panose="05000000000000000000" pitchFamily="2" charset="2"/>
                  </a:rPr>
                  <a:t> </a:t>
                </a:r>
              </a:p>
              <a:p>
                <a:pPr algn="l" defTabSz="685800" fontAlgn="auto">
                  <a:spcBef>
                    <a:spcPts val="0"/>
                  </a:spcBef>
                  <a:spcAft>
                    <a:spcPts val="0"/>
                  </a:spcAft>
                </a:pPr>
                <a:r>
                  <a:rPr lang="en-US" altLang="zh-CN" b="0" dirty="0">
                    <a:solidFill>
                      <a:srgbClr val="0000FF"/>
                    </a:solidFill>
                    <a:ea typeface="等线" panose="02010600030101010101" pitchFamily="2" charset="-122"/>
                    <a:cs typeface="Tahoma" panose="020B0604030504040204" pitchFamily="34" charset="0"/>
                    <a:sym typeface="Wingdings" panose="05000000000000000000" pitchFamily="2" charset="2"/>
                  </a:rPr>
                  <a:t> </a:t>
                </a:r>
                <a:r>
                  <a:rPr lang="en-US" altLang="zh-CN" b="0" dirty="0" smtClean="0">
                    <a:solidFill>
                      <a:srgbClr val="0000FF"/>
                    </a:solidFill>
                    <a:ea typeface="等线" panose="02010600030101010101" pitchFamily="2" charset="-122"/>
                    <a:cs typeface="Tahoma" panose="020B0604030504040204" pitchFamily="34" charset="0"/>
                    <a:sym typeface="Wingdings" panose="05000000000000000000" pitchFamily="2" charset="2"/>
                  </a:rPr>
                  <a:t>   charge 6e periodicity oscillation</a:t>
                </a:r>
                <a:endParaRPr lang="zh-CN" altLang="en-US" b="0" dirty="0">
                  <a:solidFill>
                    <a:srgbClr val="0000FF"/>
                  </a:solidFill>
                  <a:ea typeface="等线" panose="02010600030101010101" pitchFamily="2" charset="-122"/>
                  <a:cs typeface="Tahoma" panose="020B0604030504040204" pitchFamily="34" charset="0"/>
                </a:endParaRPr>
              </a:p>
            </p:txBody>
          </p:sp>
        </mc:Choice>
        <mc:Fallback xmlns="">
          <p:sp>
            <p:nvSpPr>
              <p:cNvPr id="226" name="文本框 225">
                <a:extLst>
                  <a:ext uri="{FF2B5EF4-FFF2-40B4-BE49-F238E27FC236}">
                    <a16:creationId xmlns:a16="http://schemas.microsoft.com/office/drawing/2014/main" id="{6CD51A85-F531-2ADD-8671-8D62EB805A29}"/>
                  </a:ext>
                </a:extLst>
              </p:cNvPr>
              <p:cNvSpPr txBox="1">
                <a:spLocks noRot="1" noChangeAspect="1" noMove="1" noResize="1" noEditPoints="1" noAdjustHandles="1" noChangeArrowheads="1" noChangeShapeType="1" noTextEdit="1"/>
              </p:cNvSpPr>
              <p:nvPr/>
            </p:nvSpPr>
            <p:spPr>
              <a:xfrm>
                <a:off x="541086" y="5537357"/>
                <a:ext cx="6988158" cy="925638"/>
              </a:xfrm>
              <a:prstGeom prst="rect">
                <a:avLst/>
              </a:prstGeom>
              <a:blipFill>
                <a:blip r:embed="rId12"/>
                <a:stretch>
                  <a:fillRect l="-1047" b="-13158"/>
                </a:stretch>
              </a:blipFill>
            </p:spPr>
            <p:txBody>
              <a:bodyPr/>
              <a:lstStyle/>
              <a:p>
                <a:r>
                  <a:rPr lang="zh-CN" altLang="en-US">
                    <a:noFill/>
                  </a:rPr>
                  <a:t> </a:t>
                </a:r>
              </a:p>
            </p:txBody>
          </p:sp>
        </mc:Fallback>
      </mc:AlternateContent>
      <p:sp>
        <p:nvSpPr>
          <p:cNvPr id="78" name="Text Box 403"/>
          <p:cNvSpPr txBox="1">
            <a:spLocks noChangeArrowheads="1"/>
          </p:cNvSpPr>
          <p:nvPr/>
        </p:nvSpPr>
        <p:spPr bwMode="auto">
          <a:xfrm>
            <a:off x="4556789" y="4084132"/>
            <a:ext cx="35702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cs typeface="+mn-cs"/>
              </a:rPr>
              <a:t>J. Moore and D. H. Lee, PRB, 2004.</a:t>
            </a:r>
          </a:p>
        </p:txBody>
      </p:sp>
      <p:sp>
        <p:nvSpPr>
          <p:cNvPr id="79" name="文本框 78">
            <a:extLst>
              <a:ext uri="{FF2B5EF4-FFF2-40B4-BE49-F238E27FC236}">
                <a16:creationId xmlns:a16="http://schemas.microsoft.com/office/drawing/2014/main" id="{FC5225E2-5486-4559-9F6C-71ACE5AA8126}"/>
              </a:ext>
            </a:extLst>
          </p:cNvPr>
          <p:cNvSpPr txBox="1"/>
          <p:nvPr/>
        </p:nvSpPr>
        <p:spPr>
          <a:xfrm>
            <a:off x="4117525" y="5157225"/>
            <a:ext cx="4025086" cy="307777"/>
          </a:xfrm>
          <a:prstGeom prst="rect">
            <a:avLst/>
          </a:prstGeom>
          <a:noFill/>
        </p:spPr>
        <p:txBody>
          <a:bodyPr wrap="square" rtlCol="0">
            <a:spAutoFit/>
          </a:bodyPr>
          <a:lstStyle/>
          <a:p>
            <a:pPr algn="l"/>
            <a:r>
              <a:rPr lang="en-US" altLang="zh-CN" sz="1400" b="0" dirty="0" smtClean="0">
                <a:solidFill>
                  <a:schemeClr val="tx1"/>
                </a:solidFill>
              </a:rPr>
              <a:t>Z. M. Pan, Lu, Yang, </a:t>
            </a:r>
            <a:r>
              <a:rPr lang="en-US" altLang="zh-CN" sz="1400" dirty="0" smtClean="0">
                <a:solidFill>
                  <a:schemeClr val="tx1"/>
                </a:solidFill>
              </a:rPr>
              <a:t>CW</a:t>
            </a:r>
            <a:r>
              <a:rPr lang="en-US" altLang="zh-CN" sz="1400" b="0" dirty="0" smtClean="0">
                <a:solidFill>
                  <a:schemeClr val="tx1"/>
                </a:solidFill>
              </a:rPr>
              <a:t>, </a:t>
            </a:r>
            <a:r>
              <a:rPr lang="en-US" altLang="zh-CN" sz="1400" b="0" dirty="0" smtClean="0"/>
              <a:t>arXiv:2209.13745</a:t>
            </a:r>
            <a:r>
              <a:rPr lang="en-US" altLang="zh-CN" sz="1400" b="0" dirty="0" smtClean="0">
                <a:solidFill>
                  <a:schemeClr val="tx1"/>
                </a:solidFill>
              </a:rPr>
              <a:t>  </a:t>
            </a:r>
            <a:endParaRPr lang="en-US" altLang="zh-CN" sz="1400" b="0" dirty="0">
              <a:solidFill>
                <a:schemeClr val="tx1"/>
              </a:solidFill>
            </a:endParaRPr>
          </a:p>
        </p:txBody>
      </p:sp>
    </p:spTree>
    <p:extLst>
      <p:ext uri="{BB962C8B-B14F-4D97-AF65-F5344CB8AC3E}">
        <p14:creationId xmlns:p14="http://schemas.microsoft.com/office/powerpoint/2010/main" val="41436036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81"/>
          <p:cNvSpPr>
            <a:spLocks noChangeArrowheads="1"/>
          </p:cNvSpPr>
          <p:nvPr/>
        </p:nvSpPr>
        <p:spPr bwMode="auto">
          <a:xfrm>
            <a:off x="543268" y="377396"/>
            <a:ext cx="8027043"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600" b="0" i="0" u="sng"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cs typeface="+mn-cs"/>
              </a:rPr>
              <a:t>4-boson</a:t>
            </a:r>
            <a:r>
              <a:rPr kumimoji="0" lang="en-US" altLang="zh-CN" sz="2600" b="0" i="0" u="sng" strike="noStrike" kern="1200" cap="none" spc="0" normalizeH="0" noProof="0" dirty="0" smtClean="0">
                <a:ln>
                  <a:noFill/>
                </a:ln>
                <a:solidFill>
                  <a:srgbClr val="000000"/>
                </a:solidFill>
                <a:effectLst/>
                <a:uLnTx/>
                <a:uFillTx/>
                <a:latin typeface="Tahoma" panose="020B0604030504040204" pitchFamily="34" charset="0"/>
                <a:ea typeface="宋体" panose="02010600030101010101" pitchFamily="2" charset="-122"/>
                <a:cs typeface="+mn-cs"/>
              </a:rPr>
              <a:t> </a:t>
            </a:r>
            <a:r>
              <a:rPr kumimoji="0" lang="en-US" altLang="zh-CN" sz="2600" b="0" i="0" u="sng" strike="noStrike" kern="1200" cap="none" spc="0" normalizeH="0" noProof="0" dirty="0" err="1" smtClean="0">
                <a:ln>
                  <a:noFill/>
                </a:ln>
                <a:solidFill>
                  <a:srgbClr val="000000"/>
                </a:solidFill>
                <a:effectLst/>
                <a:uLnTx/>
                <a:uFillTx/>
                <a:latin typeface="Tahoma" panose="020B0604030504040204" pitchFamily="34" charset="0"/>
                <a:ea typeface="宋体" panose="02010600030101010101" pitchFamily="2" charset="-122"/>
                <a:cs typeface="+mn-cs"/>
              </a:rPr>
              <a:t>superfluidity</a:t>
            </a:r>
            <a:r>
              <a:rPr kumimoji="0" lang="en-US" altLang="zh-CN" sz="2600" b="0" i="0" u="sng" strike="noStrike" kern="1200" cap="none" spc="0" normalizeH="0" noProof="0" dirty="0" smtClean="0">
                <a:ln>
                  <a:noFill/>
                </a:ln>
                <a:solidFill>
                  <a:srgbClr val="000000"/>
                </a:solidFill>
                <a:effectLst/>
                <a:uLnTx/>
                <a:uFillTx/>
                <a:latin typeface="Tahoma" panose="020B0604030504040204" pitchFamily="34" charset="0"/>
                <a:ea typeface="宋体" panose="02010600030101010101" pitchFamily="2" charset="-122"/>
                <a:cs typeface="+mn-cs"/>
              </a:rPr>
              <a:t> – diamond lattice </a:t>
            </a:r>
            <a:endParaRPr kumimoji="0" lang="ru-RU" altLang="zh-CN" sz="2600" b="0" i="0" u="sng"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26" name="文本框 225">
            <a:extLst>
              <a:ext uri="{FF2B5EF4-FFF2-40B4-BE49-F238E27FC236}">
                <a16:creationId xmlns:a16="http://schemas.microsoft.com/office/drawing/2014/main" id="{6CD51A85-F531-2ADD-8671-8D62EB805A29}"/>
              </a:ext>
            </a:extLst>
          </p:cNvPr>
          <p:cNvSpPr txBox="1"/>
          <p:nvPr/>
        </p:nvSpPr>
        <p:spPr>
          <a:xfrm>
            <a:off x="371370" y="1022169"/>
            <a:ext cx="4411548" cy="769441"/>
          </a:xfrm>
          <a:prstGeom prst="rect">
            <a:avLst/>
          </a:prstGeom>
          <a:noFill/>
        </p:spPr>
        <p:txBody>
          <a:bodyPr wrap="square" rtlCol="0">
            <a:spAutoFit/>
          </a:bodyPr>
          <a:lstStyle/>
          <a:p>
            <a:pPr marL="342900" indent="-342900" algn="l" defTabSz="685800" fontAlgn="auto">
              <a:spcBef>
                <a:spcPts val="0"/>
              </a:spcBef>
              <a:spcAft>
                <a:spcPts val="0"/>
              </a:spcAft>
              <a:buFont typeface="Arial" panose="020B0604020202020204" pitchFamily="34" charset="0"/>
              <a:buChar char="•"/>
            </a:pPr>
            <a:r>
              <a:rPr lang="en-US" altLang="zh-CN" b="0" dirty="0" smtClean="0">
                <a:solidFill>
                  <a:srgbClr val="0000FF"/>
                </a:solidFill>
                <a:ea typeface="等线" panose="02010600030101010101" pitchFamily="2" charset="-122"/>
                <a:cs typeface="Tahoma" panose="020B0604030504040204" pitchFamily="34" charset="0"/>
              </a:rPr>
              <a:t>P-orbital BEC with cubic anisotropy.  </a:t>
            </a:r>
            <a:endParaRPr lang="zh-CN" altLang="en-US" b="0" dirty="0">
              <a:solidFill>
                <a:srgbClr val="0000FF"/>
              </a:solidFill>
              <a:ea typeface="等线" panose="02010600030101010101" pitchFamily="2" charset="-122"/>
              <a:cs typeface="Tahoma" panose="020B0604030504040204" pitchFamily="34" charset="0"/>
            </a:endParaRPr>
          </a:p>
        </p:txBody>
      </p:sp>
      <p:pic>
        <p:nvPicPr>
          <p:cNvPr id="2" name="图片 1"/>
          <p:cNvPicPr>
            <a:picLocks noChangeAspect="1"/>
          </p:cNvPicPr>
          <p:nvPr/>
        </p:nvPicPr>
        <p:blipFill>
          <a:blip r:embed="rId3"/>
          <a:stretch>
            <a:fillRect/>
          </a:stretch>
        </p:blipFill>
        <p:spPr>
          <a:xfrm>
            <a:off x="4648810" y="855860"/>
            <a:ext cx="3376637" cy="2551672"/>
          </a:xfrm>
          <a:prstGeom prst="rect">
            <a:avLst/>
          </a:prstGeom>
        </p:spPr>
      </p:pic>
      <mc:AlternateContent xmlns:mc="http://schemas.openxmlformats.org/markup-compatibility/2006" xmlns:a14="http://schemas.microsoft.com/office/drawing/2010/main">
        <mc:Choice Requires="a14">
          <p:sp>
            <p:nvSpPr>
              <p:cNvPr id="79" name="文本框 78">
                <a:extLst>
                  <a:ext uri="{FF2B5EF4-FFF2-40B4-BE49-F238E27FC236}">
                    <a16:creationId xmlns:a16="http://schemas.microsoft.com/office/drawing/2014/main" id="{6CD51A85-F531-2ADD-8671-8D62EB805A29}"/>
                  </a:ext>
                </a:extLst>
              </p:cNvPr>
              <p:cNvSpPr txBox="1"/>
              <p:nvPr/>
            </p:nvSpPr>
            <p:spPr>
              <a:xfrm>
                <a:off x="833811" y="1892800"/>
                <a:ext cx="3240937" cy="736740"/>
              </a:xfrm>
              <a:prstGeom prst="rect">
                <a:avLst/>
              </a:prstGeom>
              <a:noFill/>
            </p:spPr>
            <p:txBody>
              <a:bodyPr wrap="square" rtlCol="0">
                <a:spAutoFit/>
              </a:bodyPr>
              <a:lstStyle/>
              <a:p>
                <a:pPr algn="l" defTabSz="685800" fontAlgn="auto">
                  <a:spcBef>
                    <a:spcPts val="0"/>
                  </a:spcBef>
                  <a:spcAft>
                    <a:spcPts val="0"/>
                  </a:spcAft>
                </a:pPr>
                <a:r>
                  <a:rPr lang="en-US" altLang="zh-CN" sz="1800" b="0" dirty="0" smtClean="0">
                    <a:solidFill>
                      <a:schemeClr val="tx1"/>
                    </a:solidFill>
                    <a:ea typeface="等线" panose="02010600030101010101" pitchFamily="2" charset="-122"/>
                    <a:cs typeface="Tahoma" panose="020B0604030504040204" pitchFamily="34" charset="0"/>
                  </a:rPr>
                  <a:t>4-coloring model  </a:t>
                </a:r>
                <a14:m>
                  <m:oMath xmlns:m="http://schemas.openxmlformats.org/officeDocument/2006/math">
                    <m:r>
                      <m:rPr>
                        <m:sty m:val="p"/>
                      </m:rPr>
                      <a:rPr lang="en-US" altLang="zh-CN" sz="1800" b="0" i="1" smtClean="0">
                        <a:solidFill>
                          <a:schemeClr val="tx1"/>
                        </a:solidFill>
                        <a:latin typeface="Cambria Math" panose="02040503050406030204" pitchFamily="18" charset="0"/>
                        <a:ea typeface="等线" panose="02010600030101010101" pitchFamily="2" charset="-122"/>
                        <a:cs typeface="Tahoma" panose="020B0604030504040204" pitchFamily="34" charset="0"/>
                      </a:rPr>
                      <m:t>R</m:t>
                    </m:r>
                    <m:r>
                      <a:rPr lang="en-US" altLang="zh-CN" sz="1800" b="0" i="1" smtClean="0">
                        <a:solidFill>
                          <a:schemeClr val="tx1"/>
                        </a:solidFill>
                        <a:latin typeface="Cambria Math" panose="02040503050406030204" pitchFamily="18" charset="0"/>
                        <a:ea typeface="等线" panose="02010600030101010101" pitchFamily="2" charset="-122"/>
                        <a:cs typeface="Tahoma" panose="020B0604030504040204" pitchFamily="34" charset="0"/>
                      </a:rPr>
                      <m:t>, </m:t>
                    </m:r>
                    <m:r>
                      <a:rPr lang="en-US" altLang="zh-CN" sz="1800" b="0" i="1" smtClean="0">
                        <a:solidFill>
                          <a:schemeClr val="tx1"/>
                        </a:solidFill>
                        <a:latin typeface="Cambria Math" panose="02040503050406030204" pitchFamily="18" charset="0"/>
                        <a:ea typeface="等线" panose="02010600030101010101" pitchFamily="2" charset="-122"/>
                        <a:cs typeface="Tahoma" panose="020B0604030504040204" pitchFamily="34" charset="0"/>
                      </a:rPr>
                      <m:t>𝐺</m:t>
                    </m:r>
                    <m:r>
                      <a:rPr lang="en-US" altLang="zh-CN" sz="1800" b="0" i="1" smtClean="0">
                        <a:solidFill>
                          <a:schemeClr val="tx1"/>
                        </a:solidFill>
                        <a:latin typeface="Cambria Math" panose="02040503050406030204" pitchFamily="18" charset="0"/>
                        <a:ea typeface="等线" panose="02010600030101010101" pitchFamily="2" charset="-122"/>
                        <a:cs typeface="Tahoma" panose="020B0604030504040204" pitchFamily="34" charset="0"/>
                      </a:rPr>
                      <m:t>, </m:t>
                    </m:r>
                    <m:r>
                      <a:rPr lang="en-US" altLang="zh-CN" sz="1800" b="0" i="1" smtClean="0">
                        <a:solidFill>
                          <a:schemeClr val="tx1"/>
                        </a:solidFill>
                        <a:latin typeface="Cambria Math" panose="02040503050406030204" pitchFamily="18" charset="0"/>
                        <a:ea typeface="等线" panose="02010600030101010101" pitchFamily="2" charset="-122"/>
                        <a:cs typeface="Tahoma" panose="020B0604030504040204" pitchFamily="34" charset="0"/>
                      </a:rPr>
                      <m:t>𝐵</m:t>
                    </m:r>
                    <m:r>
                      <a:rPr lang="en-US" altLang="zh-CN" sz="1800" b="0" i="1" smtClean="0">
                        <a:solidFill>
                          <a:schemeClr val="tx1"/>
                        </a:solidFill>
                        <a:latin typeface="Cambria Math" panose="02040503050406030204" pitchFamily="18" charset="0"/>
                        <a:ea typeface="等线" panose="02010600030101010101" pitchFamily="2" charset="-122"/>
                        <a:cs typeface="Tahoma" panose="020B0604030504040204" pitchFamily="34" charset="0"/>
                      </a:rPr>
                      <m:t>, </m:t>
                    </m:r>
                    <m:r>
                      <a:rPr lang="en-US" altLang="zh-CN" sz="1800" b="0" i="1" smtClean="0">
                        <a:solidFill>
                          <a:schemeClr val="tx1"/>
                        </a:solidFill>
                        <a:latin typeface="Cambria Math" panose="02040503050406030204" pitchFamily="18" charset="0"/>
                        <a:ea typeface="等线" panose="02010600030101010101" pitchFamily="2" charset="-122"/>
                        <a:cs typeface="Tahoma" panose="020B0604030504040204" pitchFamily="34" charset="0"/>
                      </a:rPr>
                      <m:t>𝑌</m:t>
                    </m:r>
                    <m:r>
                      <a:rPr lang="en-US" altLang="zh-CN" sz="1800" b="0" i="1" smtClean="0">
                        <a:solidFill>
                          <a:schemeClr val="tx1"/>
                        </a:solidFill>
                        <a:latin typeface="Cambria Math" panose="02040503050406030204" pitchFamily="18" charset="0"/>
                        <a:ea typeface="等线" panose="02010600030101010101" pitchFamily="2" charset="-122"/>
                        <a:cs typeface="Tahoma" panose="020B0604030504040204" pitchFamily="34" charset="0"/>
                      </a:rPr>
                      <m:t>:</m:t>
                    </m:r>
                    <m:r>
                      <a:rPr lang="en-US" altLang="zh-CN" sz="1800" b="0" i="0" smtClean="0">
                        <a:solidFill>
                          <a:schemeClr val="tx1"/>
                        </a:solidFill>
                        <a:latin typeface="Cambria Math" panose="02040503050406030204" pitchFamily="18" charset="0"/>
                        <a:ea typeface="等线" panose="02010600030101010101" pitchFamily="2" charset="-122"/>
                        <a:cs typeface="Tahoma" panose="020B0604030504040204" pitchFamily="34" charset="0"/>
                      </a:rPr>
                      <m:t> </m:t>
                    </m:r>
                    <m:r>
                      <a:rPr lang="en-US" altLang="zh-CN" sz="1800" b="0" i="1">
                        <a:solidFill>
                          <a:schemeClr val="tx1"/>
                        </a:solidFill>
                        <a:latin typeface="Cambria Math" panose="02040503050406030204" pitchFamily="18" charset="0"/>
                        <a:ea typeface="等线" panose="02010600030101010101" pitchFamily="2" charset="-122"/>
                        <a:cs typeface="Tahoma" panose="020B0604030504040204" pitchFamily="34" charset="0"/>
                      </a:rPr>
                      <m:t>0</m:t>
                    </m:r>
                    <m:r>
                      <a:rPr lang="en-US" altLang="zh-CN" sz="1800" b="0" i="1" smtClean="0">
                        <a:solidFill>
                          <a:schemeClr val="tx1"/>
                        </a:solidFill>
                        <a:latin typeface="Cambria Math" panose="02040503050406030204" pitchFamily="18" charset="0"/>
                        <a:ea typeface="等线" panose="02010600030101010101" pitchFamily="2" charset="-122"/>
                        <a:cs typeface="Tahoma" panose="020B0604030504040204" pitchFamily="34" charset="0"/>
                      </a:rPr>
                      <m:t>,±</m:t>
                    </m:r>
                    <m:f>
                      <m:fPr>
                        <m:ctrlPr>
                          <a:rPr lang="en-US" altLang="zh-CN" sz="1800" b="0" i="1" smtClean="0">
                            <a:solidFill>
                              <a:schemeClr val="tx1"/>
                            </a:solidFill>
                            <a:latin typeface="Cambria Math" panose="02040503050406030204" pitchFamily="18" charset="0"/>
                            <a:ea typeface="等线" panose="02010600030101010101" pitchFamily="2" charset="-122"/>
                            <a:cs typeface="Tahoma" panose="020B0604030504040204" pitchFamily="34" charset="0"/>
                          </a:rPr>
                        </m:ctrlPr>
                      </m:fPr>
                      <m:num>
                        <m:r>
                          <a:rPr lang="en-US" altLang="zh-CN" sz="1800" b="0" i="1" smtClean="0">
                            <a:solidFill>
                              <a:schemeClr val="tx1"/>
                            </a:solidFill>
                            <a:latin typeface="Cambria Math" panose="02040503050406030204" pitchFamily="18" charset="0"/>
                            <a:ea typeface="等线" panose="02010600030101010101" pitchFamily="2" charset="-122"/>
                            <a:cs typeface="Tahoma" panose="020B0604030504040204" pitchFamily="34" charset="0"/>
                          </a:rPr>
                          <m:t>𝜋</m:t>
                        </m:r>
                      </m:num>
                      <m:den>
                        <m:r>
                          <a:rPr lang="en-US" altLang="zh-CN" sz="1800" b="0" i="1" smtClean="0">
                            <a:solidFill>
                              <a:schemeClr val="tx1"/>
                            </a:solidFill>
                            <a:latin typeface="Cambria Math" panose="02040503050406030204" pitchFamily="18" charset="0"/>
                            <a:ea typeface="等线" panose="02010600030101010101" pitchFamily="2" charset="-122"/>
                            <a:cs typeface="Tahoma" panose="020B0604030504040204" pitchFamily="34" charset="0"/>
                          </a:rPr>
                          <m:t>2</m:t>
                        </m:r>
                      </m:den>
                    </m:f>
                    <m:r>
                      <a:rPr lang="en-US" altLang="zh-CN" sz="1800" b="0" i="1" smtClean="0">
                        <a:solidFill>
                          <a:schemeClr val="tx1"/>
                        </a:solidFill>
                        <a:latin typeface="Cambria Math" panose="02040503050406030204" pitchFamily="18" charset="0"/>
                        <a:ea typeface="等线" panose="02010600030101010101" pitchFamily="2" charset="-122"/>
                        <a:cs typeface="Tahoma" panose="020B0604030504040204" pitchFamily="34" charset="0"/>
                      </a:rPr>
                      <m:t>, </m:t>
                    </m:r>
                    <m:r>
                      <a:rPr lang="en-US" altLang="zh-CN" sz="1800" b="0" i="1" smtClean="0">
                        <a:solidFill>
                          <a:schemeClr val="tx1"/>
                        </a:solidFill>
                        <a:latin typeface="Cambria Math" panose="02040503050406030204" pitchFamily="18" charset="0"/>
                        <a:ea typeface="等线" panose="02010600030101010101" pitchFamily="2" charset="-122"/>
                        <a:cs typeface="Tahoma" panose="020B0604030504040204" pitchFamily="34" charset="0"/>
                      </a:rPr>
                      <m:t>𝜋</m:t>
                    </m:r>
                  </m:oMath>
                </a14:m>
                <a:endParaRPr lang="zh-CN" altLang="en-US" sz="1800" b="0" dirty="0">
                  <a:solidFill>
                    <a:schemeClr val="tx1"/>
                  </a:solidFill>
                  <a:ea typeface="等线" panose="02010600030101010101" pitchFamily="2" charset="-122"/>
                  <a:cs typeface="Tahoma" panose="020B0604030504040204" pitchFamily="34" charset="0"/>
                </a:endParaRPr>
              </a:p>
            </p:txBody>
          </p:sp>
        </mc:Choice>
        <mc:Fallback xmlns="">
          <p:sp>
            <p:nvSpPr>
              <p:cNvPr id="79" name="文本框 78">
                <a:extLst>
                  <a:ext uri="{FF2B5EF4-FFF2-40B4-BE49-F238E27FC236}">
                    <a16:creationId xmlns:a16="http://schemas.microsoft.com/office/drawing/2014/main" id="{6CD51A85-F531-2ADD-8671-8D62EB805A29}"/>
                  </a:ext>
                </a:extLst>
              </p:cNvPr>
              <p:cNvSpPr txBox="1">
                <a:spLocks noRot="1" noChangeAspect="1" noMove="1" noResize="1" noEditPoints="1" noAdjustHandles="1" noChangeArrowheads="1" noChangeShapeType="1" noTextEdit="1"/>
              </p:cNvSpPr>
              <p:nvPr/>
            </p:nvSpPr>
            <p:spPr>
              <a:xfrm>
                <a:off x="833811" y="1892800"/>
                <a:ext cx="3240937" cy="736740"/>
              </a:xfrm>
              <a:prstGeom prst="rect">
                <a:avLst/>
              </a:prstGeom>
              <a:blipFill>
                <a:blip r:embed="rId4"/>
                <a:stretch>
                  <a:fillRect l="-1695" t="-4132" b="-8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0" name="文本框 79">
                <a:extLst>
                  <a:ext uri="{FF2B5EF4-FFF2-40B4-BE49-F238E27FC236}">
                    <a16:creationId xmlns:a16="http://schemas.microsoft.com/office/drawing/2014/main" id="{6CD51A85-F531-2ADD-8671-8D62EB805A29}"/>
                  </a:ext>
                </a:extLst>
              </p:cNvPr>
              <p:cNvSpPr txBox="1"/>
              <p:nvPr/>
            </p:nvSpPr>
            <p:spPr>
              <a:xfrm>
                <a:off x="841269" y="2645821"/>
                <a:ext cx="3226020" cy="437492"/>
              </a:xfrm>
              <a:prstGeom prst="rect">
                <a:avLst/>
              </a:prstGeom>
              <a:noFill/>
            </p:spPr>
            <p:txBody>
              <a:bodyPr wrap="square" rtlCol="0">
                <a:spAutoFit/>
              </a:bodyPr>
              <a:lstStyle/>
              <a:p>
                <a:pPr algn="l" defTabSz="685800" fontAlgn="auto">
                  <a:spcBef>
                    <a:spcPts val="0"/>
                  </a:spcBef>
                  <a:spcAft>
                    <a:spcPts val="0"/>
                  </a:spcAft>
                </a:pPr>
                <a14:m>
                  <m:oMathPara xmlns:m="http://schemas.openxmlformats.org/officeDocument/2006/math">
                    <m:oMathParaPr>
                      <m:jc m:val="left"/>
                    </m:oMathParaPr>
                    <m:oMath xmlns:m="http://schemas.openxmlformats.org/officeDocument/2006/math">
                      <m:r>
                        <a:rPr lang="en-US" altLang="zh-CN" sz="2000" b="0" i="1" smtClean="0">
                          <a:solidFill>
                            <a:schemeClr val="tx1"/>
                          </a:solidFill>
                          <a:latin typeface="Cambria Math" panose="02040503050406030204" pitchFamily="18" charset="0"/>
                          <a:ea typeface="等线" panose="02010600030101010101" pitchFamily="2" charset="-122"/>
                          <a:cs typeface="Tahoma" panose="020B0604030504040204" pitchFamily="34" charset="0"/>
                        </a:rPr>
                        <m:t>4!=24</m:t>
                      </m:r>
                      <m:r>
                        <a:rPr lang="en-US" altLang="zh-CN" sz="2000" b="0" i="0" smtClean="0">
                          <a:solidFill>
                            <a:schemeClr val="tx1"/>
                          </a:solidFill>
                          <a:latin typeface="Cambria Math" panose="02040503050406030204" pitchFamily="18" charset="0"/>
                          <a:ea typeface="等线" panose="02010600030101010101" pitchFamily="2" charset="-122"/>
                          <a:cs typeface="Tahoma" panose="020B0604030504040204" pitchFamily="34" charset="0"/>
                        </a:rPr>
                        <m:t>,</m:t>
                      </m:r>
                      <m:r>
                        <a:rPr lang="en-US" altLang="zh-CN" sz="2000" b="0" i="1" smtClean="0">
                          <a:solidFill>
                            <a:schemeClr val="tx1"/>
                          </a:solidFill>
                          <a:latin typeface="Cambria Math" panose="02040503050406030204" pitchFamily="18" charset="0"/>
                          <a:ea typeface="等线" panose="02010600030101010101" pitchFamily="2" charset="-122"/>
                          <a:cs typeface="Tahoma" panose="020B0604030504040204" pitchFamily="34" charset="0"/>
                        </a:rPr>
                        <m:t>  </m:t>
                      </m:r>
                      <m:acc>
                        <m:accPr>
                          <m:chr m:val="⃗"/>
                          <m:ctrlPr>
                            <a:rPr lang="en-US" altLang="zh-CN" sz="2000" b="0" i="1" smtClean="0">
                              <a:solidFill>
                                <a:schemeClr val="tx1"/>
                              </a:solidFill>
                              <a:latin typeface="Cambria Math" panose="02040503050406030204" pitchFamily="18" charset="0"/>
                              <a:ea typeface="等线" panose="02010600030101010101" pitchFamily="2" charset="-122"/>
                              <a:cs typeface="Tahoma" panose="020B0604030504040204" pitchFamily="34" charset="0"/>
                            </a:rPr>
                          </m:ctrlPr>
                        </m:accPr>
                        <m:e>
                          <m:r>
                            <a:rPr lang="en-US" altLang="zh-CN" sz="2000" b="0" i="1" smtClean="0">
                              <a:solidFill>
                                <a:schemeClr val="tx1"/>
                              </a:solidFill>
                              <a:latin typeface="Cambria Math" panose="02040503050406030204" pitchFamily="18" charset="0"/>
                              <a:ea typeface="等线" panose="02010600030101010101" pitchFamily="2" charset="-122"/>
                              <a:cs typeface="Tahoma" panose="020B0604030504040204" pitchFamily="34" charset="0"/>
                            </a:rPr>
                            <m:t>𝐿</m:t>
                          </m:r>
                        </m:e>
                      </m:acc>
                      <m:r>
                        <a:rPr lang="en-US" altLang="zh-CN" sz="2000" b="0" i="1" smtClean="0">
                          <a:solidFill>
                            <a:schemeClr val="tx1"/>
                          </a:solidFill>
                          <a:latin typeface="Cambria Math" panose="02040503050406030204" pitchFamily="18" charset="0"/>
                          <a:ea typeface="等线" panose="02010600030101010101" pitchFamily="2" charset="-122"/>
                          <a:cs typeface="Tahoma" panose="020B0604030504040204" pitchFamily="34" charset="0"/>
                        </a:rPr>
                        <m:t>||±</m:t>
                      </m:r>
                      <m:acc>
                        <m:accPr>
                          <m:chr m:val="̂"/>
                          <m:ctrlPr>
                            <a:rPr lang="en-US" altLang="zh-CN" sz="2000" b="0" i="1" smtClean="0">
                              <a:solidFill>
                                <a:schemeClr val="tx1"/>
                              </a:solidFill>
                              <a:latin typeface="Cambria Math" panose="02040503050406030204" pitchFamily="18" charset="0"/>
                              <a:ea typeface="等线" panose="02010600030101010101" pitchFamily="2" charset="-122"/>
                              <a:cs typeface="Tahoma" panose="020B0604030504040204" pitchFamily="34" charset="0"/>
                            </a:rPr>
                          </m:ctrlPr>
                        </m:accPr>
                        <m:e>
                          <m:r>
                            <a:rPr lang="en-US" altLang="zh-CN" sz="2000" b="0" i="1" smtClean="0">
                              <a:solidFill>
                                <a:schemeClr val="tx1"/>
                              </a:solidFill>
                              <a:latin typeface="Cambria Math" panose="02040503050406030204" pitchFamily="18" charset="0"/>
                              <a:ea typeface="等线" panose="02010600030101010101" pitchFamily="2" charset="-122"/>
                              <a:cs typeface="Tahoma" panose="020B0604030504040204" pitchFamily="34" charset="0"/>
                            </a:rPr>
                            <m:t>𝑥</m:t>
                          </m:r>
                        </m:e>
                      </m:acc>
                      <m:r>
                        <a:rPr lang="en-US" altLang="zh-CN" sz="2000" b="0" i="1" smtClean="0">
                          <a:solidFill>
                            <a:schemeClr val="tx1"/>
                          </a:solidFill>
                          <a:latin typeface="Cambria Math" panose="02040503050406030204" pitchFamily="18" charset="0"/>
                          <a:ea typeface="等线" panose="02010600030101010101" pitchFamily="2" charset="-122"/>
                          <a:cs typeface="Tahoma" panose="020B0604030504040204" pitchFamily="34" charset="0"/>
                        </a:rPr>
                        <m:t>,±</m:t>
                      </m:r>
                      <m:acc>
                        <m:accPr>
                          <m:chr m:val="̂"/>
                          <m:ctrlPr>
                            <a:rPr lang="en-US" altLang="zh-CN" sz="2000" b="0" i="1" smtClean="0">
                              <a:solidFill>
                                <a:schemeClr val="tx1"/>
                              </a:solidFill>
                              <a:latin typeface="Cambria Math" panose="02040503050406030204" pitchFamily="18" charset="0"/>
                              <a:ea typeface="等线" panose="02010600030101010101" pitchFamily="2" charset="-122"/>
                              <a:cs typeface="Tahoma" panose="020B0604030504040204" pitchFamily="34" charset="0"/>
                            </a:rPr>
                          </m:ctrlPr>
                        </m:accPr>
                        <m:e>
                          <m:r>
                            <a:rPr lang="en-US" altLang="zh-CN" sz="2000" b="0" i="1" smtClean="0">
                              <a:solidFill>
                                <a:schemeClr val="tx1"/>
                              </a:solidFill>
                              <a:latin typeface="Cambria Math" panose="02040503050406030204" pitchFamily="18" charset="0"/>
                              <a:ea typeface="等线" panose="02010600030101010101" pitchFamily="2" charset="-122"/>
                              <a:cs typeface="Tahoma" panose="020B0604030504040204" pitchFamily="34" charset="0"/>
                            </a:rPr>
                            <m:t>𝑦</m:t>
                          </m:r>
                        </m:e>
                      </m:acc>
                      <m:r>
                        <a:rPr lang="en-US" altLang="zh-CN" sz="2000" b="0" i="1" smtClean="0">
                          <a:solidFill>
                            <a:schemeClr val="tx1"/>
                          </a:solidFill>
                          <a:latin typeface="Cambria Math" panose="02040503050406030204" pitchFamily="18" charset="0"/>
                          <a:ea typeface="等线" panose="02010600030101010101" pitchFamily="2" charset="-122"/>
                          <a:cs typeface="Tahoma" panose="020B0604030504040204" pitchFamily="34" charset="0"/>
                        </a:rPr>
                        <m:t>,±</m:t>
                      </m:r>
                      <m:acc>
                        <m:accPr>
                          <m:chr m:val="̂"/>
                          <m:ctrlPr>
                            <a:rPr lang="en-US" altLang="zh-CN" sz="2000" b="0" i="1" smtClean="0">
                              <a:solidFill>
                                <a:schemeClr val="tx1"/>
                              </a:solidFill>
                              <a:latin typeface="Cambria Math" panose="02040503050406030204" pitchFamily="18" charset="0"/>
                              <a:ea typeface="等线" panose="02010600030101010101" pitchFamily="2" charset="-122"/>
                              <a:cs typeface="Tahoma" panose="020B0604030504040204" pitchFamily="34" charset="0"/>
                            </a:rPr>
                          </m:ctrlPr>
                        </m:accPr>
                        <m:e>
                          <m:r>
                            <a:rPr lang="en-US" altLang="zh-CN" sz="2000" b="0" i="1" smtClean="0">
                              <a:solidFill>
                                <a:schemeClr val="tx1"/>
                              </a:solidFill>
                              <a:latin typeface="Cambria Math" panose="02040503050406030204" pitchFamily="18" charset="0"/>
                              <a:ea typeface="等线" panose="02010600030101010101" pitchFamily="2" charset="-122"/>
                              <a:cs typeface="Tahoma" panose="020B0604030504040204" pitchFamily="34" charset="0"/>
                            </a:rPr>
                            <m:t>𝑧</m:t>
                          </m:r>
                        </m:e>
                      </m:acc>
                    </m:oMath>
                  </m:oMathPara>
                </a14:m>
                <a:endParaRPr lang="zh-CN" altLang="en-US" sz="2000" b="0" dirty="0">
                  <a:solidFill>
                    <a:schemeClr val="tx1"/>
                  </a:solidFill>
                  <a:ea typeface="等线" panose="02010600030101010101" pitchFamily="2" charset="-122"/>
                  <a:cs typeface="Tahoma" panose="020B0604030504040204" pitchFamily="34" charset="0"/>
                </a:endParaRPr>
              </a:p>
            </p:txBody>
          </p:sp>
        </mc:Choice>
        <mc:Fallback xmlns="">
          <p:sp>
            <p:nvSpPr>
              <p:cNvPr id="80" name="文本框 79">
                <a:extLst>
                  <a:ext uri="{FF2B5EF4-FFF2-40B4-BE49-F238E27FC236}">
                    <a16:creationId xmlns:a16="http://schemas.microsoft.com/office/drawing/2014/main" id="{6CD51A85-F531-2ADD-8671-8D62EB805A29}"/>
                  </a:ext>
                </a:extLst>
              </p:cNvPr>
              <p:cNvSpPr txBox="1">
                <a:spLocks noRot="1" noChangeAspect="1" noMove="1" noResize="1" noEditPoints="1" noAdjustHandles="1" noChangeArrowheads="1" noChangeShapeType="1" noTextEdit="1"/>
              </p:cNvSpPr>
              <p:nvPr/>
            </p:nvSpPr>
            <p:spPr>
              <a:xfrm>
                <a:off x="841269" y="2645821"/>
                <a:ext cx="3226020" cy="437492"/>
              </a:xfrm>
              <a:prstGeom prst="rect">
                <a:avLst/>
              </a:prstGeom>
              <a:blipFill>
                <a:blip r:embed="rId5"/>
                <a:stretch>
                  <a:fillRect r="-8885" b="-15278"/>
                </a:stretch>
              </a:blipFill>
            </p:spPr>
            <p:txBody>
              <a:bodyPr/>
              <a:lstStyle/>
              <a:p>
                <a:r>
                  <a:rPr lang="zh-CN" altLang="en-US">
                    <a:noFill/>
                  </a:rPr>
                  <a:t> </a:t>
                </a:r>
              </a:p>
            </p:txBody>
          </p:sp>
        </mc:Fallback>
      </mc:AlternateContent>
      <p:pic>
        <p:nvPicPr>
          <p:cNvPr id="5" name="图片 4"/>
          <p:cNvPicPr>
            <a:picLocks noChangeAspect="1"/>
          </p:cNvPicPr>
          <p:nvPr/>
        </p:nvPicPr>
        <p:blipFill>
          <a:blip r:embed="rId6"/>
          <a:stretch>
            <a:fillRect/>
          </a:stretch>
        </p:blipFill>
        <p:spPr>
          <a:xfrm>
            <a:off x="796385" y="4569890"/>
            <a:ext cx="3187544" cy="1880070"/>
          </a:xfrm>
          <a:prstGeom prst="rect">
            <a:avLst/>
          </a:prstGeom>
        </p:spPr>
      </p:pic>
      <p:pic>
        <p:nvPicPr>
          <p:cNvPr id="6" name="图片 5"/>
          <p:cNvPicPr>
            <a:picLocks noChangeAspect="1"/>
          </p:cNvPicPr>
          <p:nvPr/>
        </p:nvPicPr>
        <p:blipFill>
          <a:blip r:embed="rId7"/>
          <a:stretch>
            <a:fillRect/>
          </a:stretch>
        </p:blipFill>
        <p:spPr>
          <a:xfrm>
            <a:off x="4994455" y="3532460"/>
            <a:ext cx="2534730" cy="2623295"/>
          </a:xfrm>
          <a:prstGeom prst="rect">
            <a:avLst/>
          </a:prstGeom>
        </p:spPr>
      </p:pic>
      <mc:AlternateContent xmlns:mc="http://schemas.openxmlformats.org/markup-compatibility/2006" xmlns:a14="http://schemas.microsoft.com/office/drawing/2010/main">
        <mc:Choice Requires="a14">
          <p:sp>
            <p:nvSpPr>
              <p:cNvPr id="83" name="文本框 82">
                <a:extLst>
                  <a:ext uri="{FF2B5EF4-FFF2-40B4-BE49-F238E27FC236}">
                    <a16:creationId xmlns:a16="http://schemas.microsoft.com/office/drawing/2014/main" id="{6CD51A85-F531-2ADD-8671-8D62EB805A29}"/>
                  </a:ext>
                </a:extLst>
              </p:cNvPr>
              <p:cNvSpPr txBox="1"/>
              <p:nvPr/>
            </p:nvSpPr>
            <p:spPr>
              <a:xfrm>
                <a:off x="385855" y="3359244"/>
                <a:ext cx="4008605" cy="908967"/>
              </a:xfrm>
              <a:prstGeom prst="rect">
                <a:avLst/>
              </a:prstGeom>
              <a:noFill/>
            </p:spPr>
            <p:txBody>
              <a:bodyPr wrap="square" rtlCol="0">
                <a:spAutoFit/>
              </a:bodyPr>
              <a:lstStyle/>
              <a:p>
                <a:pPr marL="342900" indent="-342900" algn="l" defTabSz="685800" fontAlgn="auto">
                  <a:spcBef>
                    <a:spcPts val="0"/>
                  </a:spcBef>
                  <a:spcAft>
                    <a:spcPts val="0"/>
                  </a:spcAft>
                  <a:buFont typeface="Arial" panose="020B0604020202020204" pitchFamily="34" charset="0"/>
                  <a:buChar char="•"/>
                </a:pPr>
                <a:r>
                  <a:rPr lang="en-US" altLang="zh-CN" b="0" dirty="0" smtClean="0">
                    <a:solidFill>
                      <a:srgbClr val="0000FF"/>
                    </a:solidFill>
                    <a:ea typeface="等线" panose="02010600030101010101" pitchFamily="2" charset="-122"/>
                    <a:cs typeface="Tahoma" panose="020B0604030504040204" pitchFamily="34" charset="0"/>
                  </a:rPr>
                  <a:t>Coulomb phase </a:t>
                </a:r>
                <a:r>
                  <a:rPr lang="en-US" altLang="zh-CN" b="0" dirty="0" smtClean="0">
                    <a:solidFill>
                      <a:srgbClr val="0000FF"/>
                    </a:solidFill>
                    <a:ea typeface="等线" panose="02010600030101010101" pitchFamily="2" charset="-122"/>
                    <a:cs typeface="Tahoma" panose="020B0604030504040204" pitchFamily="34" charset="0"/>
                    <a:sym typeface="Wingdings" panose="05000000000000000000" pitchFamily="2" charset="2"/>
                  </a:rPr>
                  <a:t> dipolar correlation </a:t>
                </a:r>
                <a14:m>
                  <m:oMath xmlns:m="http://schemas.openxmlformats.org/officeDocument/2006/math">
                    <m:f>
                      <m:fPr>
                        <m:ctrlPr>
                          <a:rPr lang="en-US" altLang="zh-CN" b="0" i="1" smtClean="0">
                            <a:solidFill>
                              <a:srgbClr val="0000FF"/>
                            </a:solidFill>
                            <a:latin typeface="Cambria Math" panose="02040503050406030204" pitchFamily="18" charset="0"/>
                            <a:ea typeface="等线" panose="02010600030101010101" pitchFamily="2" charset="-122"/>
                            <a:cs typeface="Tahoma" panose="020B0604030504040204" pitchFamily="34" charset="0"/>
                            <a:sym typeface="Wingdings" panose="05000000000000000000" pitchFamily="2" charset="2"/>
                          </a:rPr>
                        </m:ctrlPr>
                      </m:fPr>
                      <m:num>
                        <m:r>
                          <a:rPr lang="en-US" altLang="zh-CN" b="0" i="1" smtClean="0">
                            <a:solidFill>
                              <a:srgbClr val="0000FF"/>
                            </a:solidFill>
                            <a:latin typeface="Cambria Math" panose="02040503050406030204" pitchFamily="18" charset="0"/>
                            <a:ea typeface="等线" panose="02010600030101010101" pitchFamily="2" charset="-122"/>
                            <a:cs typeface="Tahoma" panose="020B0604030504040204" pitchFamily="34" charset="0"/>
                            <a:sym typeface="Wingdings" panose="05000000000000000000" pitchFamily="2" charset="2"/>
                          </a:rPr>
                          <m:t>1</m:t>
                        </m:r>
                      </m:num>
                      <m:den>
                        <m:sSup>
                          <m:sSupPr>
                            <m:ctrlPr>
                              <a:rPr lang="en-US" altLang="zh-CN" b="0" i="1" smtClean="0">
                                <a:solidFill>
                                  <a:srgbClr val="0000FF"/>
                                </a:solidFill>
                                <a:latin typeface="Cambria Math" panose="02040503050406030204" pitchFamily="18" charset="0"/>
                                <a:ea typeface="等线" panose="02010600030101010101" pitchFamily="2" charset="-122"/>
                                <a:cs typeface="Tahoma" panose="020B0604030504040204" pitchFamily="34" charset="0"/>
                                <a:sym typeface="Wingdings" panose="05000000000000000000" pitchFamily="2" charset="2"/>
                              </a:rPr>
                            </m:ctrlPr>
                          </m:sSupPr>
                          <m:e>
                            <m:r>
                              <a:rPr lang="en-US" altLang="zh-CN" b="0" i="1" smtClean="0">
                                <a:solidFill>
                                  <a:srgbClr val="0000FF"/>
                                </a:solidFill>
                                <a:latin typeface="Cambria Math" panose="02040503050406030204" pitchFamily="18" charset="0"/>
                                <a:ea typeface="等线" panose="02010600030101010101" pitchFamily="2" charset="-122"/>
                                <a:cs typeface="Tahoma" panose="020B0604030504040204" pitchFamily="34" charset="0"/>
                                <a:sym typeface="Wingdings" panose="05000000000000000000" pitchFamily="2" charset="2"/>
                              </a:rPr>
                              <m:t>𝑟</m:t>
                            </m:r>
                          </m:e>
                          <m:sup>
                            <m:r>
                              <a:rPr lang="en-US" altLang="zh-CN" b="0" i="1" smtClean="0">
                                <a:solidFill>
                                  <a:srgbClr val="0000FF"/>
                                </a:solidFill>
                                <a:latin typeface="Cambria Math" panose="02040503050406030204" pitchFamily="18" charset="0"/>
                                <a:ea typeface="等线" panose="02010600030101010101" pitchFamily="2" charset="-122"/>
                                <a:cs typeface="Tahoma" panose="020B0604030504040204" pitchFamily="34" charset="0"/>
                                <a:sym typeface="Wingdings" panose="05000000000000000000" pitchFamily="2" charset="2"/>
                              </a:rPr>
                              <m:t>3</m:t>
                            </m:r>
                          </m:sup>
                        </m:sSup>
                      </m:den>
                    </m:f>
                  </m:oMath>
                </a14:m>
                <a:endParaRPr lang="zh-CN" altLang="en-US" b="0" dirty="0">
                  <a:solidFill>
                    <a:srgbClr val="0000FF"/>
                  </a:solidFill>
                  <a:ea typeface="等线" panose="02010600030101010101" pitchFamily="2" charset="-122"/>
                  <a:cs typeface="Tahoma" panose="020B0604030504040204" pitchFamily="34" charset="0"/>
                </a:endParaRPr>
              </a:p>
            </p:txBody>
          </p:sp>
        </mc:Choice>
        <mc:Fallback xmlns="">
          <p:sp>
            <p:nvSpPr>
              <p:cNvPr id="83" name="文本框 82">
                <a:extLst>
                  <a:ext uri="{FF2B5EF4-FFF2-40B4-BE49-F238E27FC236}">
                    <a16:creationId xmlns:a16="http://schemas.microsoft.com/office/drawing/2014/main" id="{6CD51A85-F531-2ADD-8671-8D62EB805A29}"/>
                  </a:ext>
                </a:extLst>
              </p:cNvPr>
              <p:cNvSpPr txBox="1">
                <a:spLocks noRot="1" noChangeAspect="1" noMove="1" noResize="1" noEditPoints="1" noAdjustHandles="1" noChangeArrowheads="1" noChangeShapeType="1" noTextEdit="1"/>
              </p:cNvSpPr>
              <p:nvPr/>
            </p:nvSpPr>
            <p:spPr>
              <a:xfrm>
                <a:off x="385855" y="3359244"/>
                <a:ext cx="4008605" cy="908967"/>
              </a:xfrm>
              <a:prstGeom prst="rect">
                <a:avLst/>
              </a:prstGeom>
              <a:blipFill>
                <a:blip r:embed="rId8"/>
                <a:stretch>
                  <a:fillRect l="-1672" t="-4698" b="-4698"/>
                </a:stretch>
              </a:blipFill>
            </p:spPr>
            <p:txBody>
              <a:bodyPr/>
              <a:lstStyle/>
              <a:p>
                <a:r>
                  <a:rPr lang="zh-CN" altLang="en-US">
                    <a:noFill/>
                  </a:rPr>
                  <a:t> </a:t>
                </a:r>
              </a:p>
            </p:txBody>
          </p:sp>
        </mc:Fallback>
      </mc:AlternateContent>
      <p:sp>
        <p:nvSpPr>
          <p:cNvPr id="84" name="文本框 83">
            <a:extLst>
              <a:ext uri="{FF2B5EF4-FFF2-40B4-BE49-F238E27FC236}">
                <a16:creationId xmlns:a16="http://schemas.microsoft.com/office/drawing/2014/main" id="{FC5225E2-5486-4559-9F6C-71ACE5AA8126}"/>
              </a:ext>
            </a:extLst>
          </p:cNvPr>
          <p:cNvSpPr txBox="1"/>
          <p:nvPr/>
        </p:nvSpPr>
        <p:spPr>
          <a:xfrm>
            <a:off x="4322367" y="6280683"/>
            <a:ext cx="4187746" cy="338554"/>
          </a:xfrm>
          <a:prstGeom prst="rect">
            <a:avLst/>
          </a:prstGeom>
          <a:noFill/>
        </p:spPr>
        <p:txBody>
          <a:bodyPr wrap="square" rtlCol="0">
            <a:spAutoFit/>
          </a:bodyPr>
          <a:lstStyle/>
          <a:p>
            <a:pPr algn="l"/>
            <a:r>
              <a:rPr lang="en-US" altLang="zh-CN" sz="1600" b="0" dirty="0" smtClean="0">
                <a:solidFill>
                  <a:schemeClr val="tx1"/>
                </a:solidFill>
              </a:rPr>
              <a:t>G. W. </a:t>
            </a:r>
            <a:r>
              <a:rPr lang="en-US" altLang="zh-CN" sz="1600" b="0" dirty="0" err="1" smtClean="0">
                <a:solidFill>
                  <a:schemeClr val="tx1"/>
                </a:solidFill>
              </a:rPr>
              <a:t>Chern</a:t>
            </a:r>
            <a:r>
              <a:rPr lang="en-US" altLang="zh-CN" sz="1600" b="0" dirty="0" smtClean="0">
                <a:solidFill>
                  <a:schemeClr val="tx1"/>
                </a:solidFill>
              </a:rPr>
              <a:t>, </a:t>
            </a:r>
            <a:r>
              <a:rPr lang="en-US" altLang="zh-CN" sz="1600" dirty="0" smtClean="0">
                <a:solidFill>
                  <a:schemeClr val="tx1"/>
                </a:solidFill>
              </a:rPr>
              <a:t>CW</a:t>
            </a:r>
            <a:r>
              <a:rPr lang="en-US" altLang="zh-CN" sz="1600" b="0" dirty="0" smtClean="0">
                <a:solidFill>
                  <a:schemeClr val="tx1"/>
                </a:solidFill>
              </a:rPr>
              <a:t>, PRL 112, 020601 (2011).</a:t>
            </a:r>
            <a:endParaRPr lang="zh-CN" altLang="en-US" sz="1600" b="0" dirty="0">
              <a:solidFill>
                <a:schemeClr val="tx1"/>
              </a:solidFill>
            </a:endParaRPr>
          </a:p>
        </p:txBody>
      </p:sp>
    </p:spTree>
    <p:extLst>
      <p:ext uri="{BB962C8B-B14F-4D97-AF65-F5344CB8AC3E}">
        <p14:creationId xmlns:p14="http://schemas.microsoft.com/office/powerpoint/2010/main" val="26542064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val 5"/>
          <p:cNvSpPr/>
          <p:nvPr/>
        </p:nvSpPr>
        <p:spPr>
          <a:xfrm>
            <a:off x="490796" y="4696365"/>
            <a:ext cx="2840383" cy="1748571"/>
          </a:xfrm>
          <a:prstGeom prst="ellipse">
            <a:avLst/>
          </a:prstGeom>
          <a:solidFill>
            <a:srgbClr val="FBFE7E"/>
          </a:solidFill>
          <a:ln w="38100">
            <a:noFill/>
          </a:ln>
          <a:effectLst>
            <a:glow rad="101600">
              <a:srgbClr val="FFC000">
                <a:alpha val="60000"/>
              </a:srgb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en-US" sz="1800" b="1" i="0" u="none" strike="noStrike" kern="1200" cap="none" spc="0" normalizeH="0" baseline="0" noProof="0" dirty="0">
              <a:ln>
                <a:noFill/>
              </a:ln>
              <a:solidFill>
                <a:srgbClr val="0000CC"/>
              </a:solidFill>
              <a:effectLst/>
              <a:uLnTx/>
              <a:uFillTx/>
              <a:latin typeface="Arial"/>
              <a:ea typeface="宋体"/>
              <a:cs typeface="+mn-cs"/>
            </a:endParaRPr>
          </a:p>
        </p:txBody>
      </p:sp>
      <p:sp>
        <p:nvSpPr>
          <p:cNvPr id="24" name="Oval 5"/>
          <p:cNvSpPr/>
          <p:nvPr/>
        </p:nvSpPr>
        <p:spPr>
          <a:xfrm>
            <a:off x="5795779" y="4653193"/>
            <a:ext cx="3002240" cy="1829494"/>
          </a:xfrm>
          <a:prstGeom prst="ellipse">
            <a:avLst/>
          </a:prstGeom>
          <a:solidFill>
            <a:srgbClr val="FBFE7E"/>
          </a:solidFill>
          <a:ln w="38100">
            <a:noFill/>
          </a:ln>
          <a:effectLst>
            <a:glow rad="101600">
              <a:srgbClr val="FFC000">
                <a:alpha val="60000"/>
              </a:srgb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en-US" sz="1800" b="1" i="0" u="none" strike="noStrike" kern="1200" cap="none" spc="0" normalizeH="0" baseline="0" noProof="0" dirty="0">
              <a:ln>
                <a:noFill/>
              </a:ln>
              <a:solidFill>
                <a:srgbClr val="0000CC"/>
              </a:solidFill>
              <a:effectLst/>
              <a:uLnTx/>
              <a:uFillTx/>
              <a:latin typeface="Arial"/>
              <a:ea typeface="宋体"/>
              <a:cs typeface="+mn-cs"/>
            </a:endParaRPr>
          </a:p>
        </p:txBody>
      </p:sp>
      <p:sp>
        <p:nvSpPr>
          <p:cNvPr id="9" name="Oval 5"/>
          <p:cNvSpPr/>
          <p:nvPr/>
        </p:nvSpPr>
        <p:spPr>
          <a:xfrm>
            <a:off x="2960923" y="471815"/>
            <a:ext cx="2834855" cy="1694662"/>
          </a:xfrm>
          <a:prstGeom prst="ellipse">
            <a:avLst/>
          </a:prstGeom>
          <a:solidFill>
            <a:srgbClr val="FBFE7E"/>
          </a:solidFill>
          <a:ln w="38100">
            <a:noFill/>
          </a:ln>
          <a:effectLst>
            <a:glow rad="101600">
              <a:srgbClr val="FFC000">
                <a:alpha val="60000"/>
              </a:srgb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en-US" sz="1800" b="1" i="0" u="none" strike="noStrike" kern="1200" cap="none" spc="0" normalizeH="0" baseline="0" noProof="0" dirty="0">
              <a:ln>
                <a:noFill/>
              </a:ln>
              <a:solidFill>
                <a:srgbClr val="0000CC"/>
              </a:solidFill>
              <a:effectLst/>
              <a:uLnTx/>
              <a:uFillTx/>
              <a:latin typeface="Arial"/>
              <a:ea typeface="宋体"/>
              <a:cs typeface="+mn-cs"/>
            </a:endParaRPr>
          </a:p>
        </p:txBody>
      </p:sp>
      <p:sp>
        <p:nvSpPr>
          <p:cNvPr id="14" name="Text Box 26"/>
          <p:cNvSpPr txBox="1">
            <a:spLocks noChangeArrowheads="1"/>
          </p:cNvSpPr>
          <p:nvPr/>
        </p:nvSpPr>
        <p:spPr bwMode="auto">
          <a:xfrm>
            <a:off x="6062527" y="5108060"/>
            <a:ext cx="262261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srgbClr val="0000CC"/>
                </a:solidFill>
                <a:effectLst/>
                <a:uLnTx/>
                <a:uFillTx/>
                <a:latin typeface="Tahoma" pitchFamily="34" charset="0"/>
                <a:ea typeface="宋体" pitchFamily="2" charset="-122"/>
                <a:cs typeface="+mn-cs"/>
              </a:rPr>
              <a:t>Inter-orbital </a:t>
            </a:r>
            <a:endParaRPr kumimoji="0" lang="en-US" altLang="zh-CN" sz="2400" b="0" i="0" u="none" strike="noStrike" kern="1200" cap="none" spc="0" normalizeH="0" baseline="0" noProof="0" dirty="0">
              <a:ln>
                <a:noFill/>
              </a:ln>
              <a:solidFill>
                <a:srgbClr val="0000CC"/>
              </a:solidFill>
              <a:effectLst/>
              <a:uLnTx/>
              <a:uFillTx/>
              <a:latin typeface="Tahoma"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srgbClr val="0000CC"/>
                </a:solidFill>
                <a:effectLst/>
                <a:uLnTx/>
                <a:uFillTx/>
                <a:latin typeface="Tahoma" pitchFamily="34" charset="0"/>
                <a:ea typeface="宋体" pitchFamily="2" charset="-122"/>
                <a:cs typeface="+mn-cs"/>
              </a:rPr>
              <a:t>f-wave pair density </a:t>
            </a:r>
          </a:p>
        </p:txBody>
      </p:sp>
      <p:sp>
        <p:nvSpPr>
          <p:cNvPr id="17" name="Oval 5"/>
          <p:cNvSpPr/>
          <p:nvPr/>
        </p:nvSpPr>
        <p:spPr>
          <a:xfrm>
            <a:off x="2991310" y="2968140"/>
            <a:ext cx="2924865" cy="1618170"/>
          </a:xfrm>
          <a:prstGeom prst="ellipse">
            <a:avLst/>
          </a:prstGeom>
          <a:solidFill>
            <a:srgbClr val="FBFE7E"/>
          </a:solidFill>
          <a:ln w="38100">
            <a:noFill/>
          </a:ln>
          <a:effectLst>
            <a:glow rad="101600">
              <a:srgbClr val="FFC000">
                <a:alpha val="60000"/>
              </a:srgb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en-US" sz="1800" b="1" i="0" u="none" strike="noStrike" kern="1200" cap="none" spc="0" normalizeH="0" baseline="0" noProof="0" dirty="0">
              <a:ln>
                <a:noFill/>
              </a:ln>
              <a:solidFill>
                <a:srgbClr val="0000CC"/>
              </a:solidFill>
              <a:effectLst/>
              <a:uLnTx/>
              <a:uFillTx/>
              <a:latin typeface="Arial"/>
              <a:ea typeface="宋体"/>
              <a:cs typeface="+mn-cs"/>
            </a:endParaRPr>
          </a:p>
        </p:txBody>
      </p:sp>
      <p:sp>
        <p:nvSpPr>
          <p:cNvPr id="19" name="Text Box 26"/>
          <p:cNvSpPr txBox="1">
            <a:spLocks noChangeArrowheads="1"/>
          </p:cNvSpPr>
          <p:nvPr/>
        </p:nvSpPr>
        <p:spPr bwMode="auto">
          <a:xfrm>
            <a:off x="3203983" y="3398409"/>
            <a:ext cx="2502870"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600" b="0" i="0" u="none" strike="noStrike" kern="1200" cap="none" spc="0" normalizeH="0" baseline="0" noProof="0" dirty="0" smtClean="0">
                <a:ln>
                  <a:noFill/>
                </a:ln>
                <a:solidFill>
                  <a:srgbClr val="0000CC"/>
                </a:solidFill>
                <a:effectLst/>
                <a:uLnTx/>
                <a:uFillTx/>
                <a:latin typeface="Tahoma" pitchFamily="34" charset="0"/>
                <a:ea typeface="宋体" pitchFamily="2" charset="-122"/>
                <a:cs typeface="+mn-cs"/>
              </a:rPr>
              <a:t>Frustrated SF/SC</a:t>
            </a:r>
          </a:p>
        </p:txBody>
      </p:sp>
      <p:sp>
        <p:nvSpPr>
          <p:cNvPr id="13" name="Line 16"/>
          <p:cNvSpPr>
            <a:spLocks noChangeShapeType="1"/>
          </p:cNvSpPr>
          <p:nvPr/>
        </p:nvSpPr>
        <p:spPr bwMode="auto">
          <a:xfrm flipV="1">
            <a:off x="4410757" y="2270672"/>
            <a:ext cx="0" cy="611188"/>
          </a:xfrm>
          <a:prstGeom prst="line">
            <a:avLst/>
          </a:prstGeom>
          <a:noFill/>
          <a:ln w="38100">
            <a:solidFill>
              <a:srgbClr val="FF0000"/>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200" b="0" i="0" u="none" strike="noStrike" kern="1200" cap="none" spc="0" normalizeH="0" baseline="0" noProof="0" smtClean="0">
              <a:ln>
                <a:noFill/>
              </a:ln>
              <a:solidFill>
                <a:srgbClr val="0000CC"/>
              </a:solidFill>
              <a:effectLst/>
              <a:uLnTx/>
              <a:uFillTx/>
              <a:latin typeface="Tahoma" panose="020B0604030504040204" pitchFamily="34" charset="0"/>
              <a:ea typeface="宋体"/>
              <a:cs typeface="+mn-cs"/>
            </a:endParaRPr>
          </a:p>
        </p:txBody>
      </p:sp>
      <p:sp>
        <p:nvSpPr>
          <p:cNvPr id="15" name="Line 16"/>
          <p:cNvSpPr>
            <a:spLocks noChangeShapeType="1"/>
          </p:cNvSpPr>
          <p:nvPr/>
        </p:nvSpPr>
        <p:spPr bwMode="auto">
          <a:xfrm flipV="1">
            <a:off x="2286253" y="4054224"/>
            <a:ext cx="569989" cy="532086"/>
          </a:xfrm>
          <a:prstGeom prst="line">
            <a:avLst/>
          </a:prstGeom>
          <a:noFill/>
          <a:ln w="38100">
            <a:solidFill>
              <a:srgbClr val="FF0000"/>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200" b="0" i="0" u="none" strike="noStrike" kern="1200" cap="none" spc="0" normalizeH="0" baseline="0" noProof="0" smtClean="0">
              <a:ln>
                <a:noFill/>
              </a:ln>
              <a:solidFill>
                <a:srgbClr val="0000CC"/>
              </a:solidFill>
              <a:effectLst/>
              <a:uLnTx/>
              <a:uFillTx/>
              <a:latin typeface="Tahoma" panose="020B0604030504040204" pitchFamily="34" charset="0"/>
              <a:ea typeface="宋体"/>
              <a:cs typeface="+mn-cs"/>
            </a:endParaRPr>
          </a:p>
        </p:txBody>
      </p:sp>
      <p:sp>
        <p:nvSpPr>
          <p:cNvPr id="28" name="Text Box 26"/>
          <p:cNvSpPr txBox="1">
            <a:spLocks noChangeArrowheads="1"/>
          </p:cNvSpPr>
          <p:nvPr/>
        </p:nvSpPr>
        <p:spPr bwMode="auto">
          <a:xfrm>
            <a:off x="3250302" y="916332"/>
            <a:ext cx="245655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srgbClr val="0000CC"/>
                </a:solidFill>
                <a:effectLst/>
                <a:uLnTx/>
                <a:uFillTx/>
                <a:latin typeface="Tahoma" pitchFamily="34" charset="0"/>
                <a:ea typeface="宋体" pitchFamily="2" charset="-122"/>
                <a:cs typeface="+mn-cs"/>
              </a:rPr>
              <a:t>P-orbital BEC</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srgbClr val="0000CC"/>
                </a:solidFill>
                <a:effectLst/>
                <a:uLnTx/>
                <a:uFillTx/>
                <a:latin typeface="Tahoma" pitchFamily="34" charset="0"/>
                <a:ea typeface="宋体" pitchFamily="2" charset="-122"/>
                <a:cs typeface="+mn-cs"/>
              </a:rPr>
              <a:t>beyond no-node theorem </a:t>
            </a:r>
          </a:p>
        </p:txBody>
      </p:sp>
      <p:sp>
        <p:nvSpPr>
          <p:cNvPr id="29" name="Text Box 26"/>
          <p:cNvSpPr txBox="1">
            <a:spLocks noChangeArrowheads="1"/>
          </p:cNvSpPr>
          <p:nvPr/>
        </p:nvSpPr>
        <p:spPr bwMode="auto">
          <a:xfrm>
            <a:off x="577880" y="5195630"/>
            <a:ext cx="257313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srgbClr val="0000CC"/>
                </a:solidFill>
                <a:effectLst/>
                <a:uLnTx/>
                <a:uFillTx/>
                <a:latin typeface="Tahoma" panose="020B0604030504040204" pitchFamily="34" charset="0"/>
                <a:ea typeface="Tahoma" panose="020B0604030504040204" pitchFamily="34" charset="0"/>
                <a:cs typeface="Tahoma" panose="020B0604030504040204" pitchFamily="34" charset="0"/>
              </a:rPr>
              <a:t>Charge “6e” SC</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srgbClr val="0000CC"/>
                </a:solidFill>
                <a:effectLst/>
                <a:uLnTx/>
                <a:uFillTx/>
                <a:latin typeface="Tahoma" panose="020B0604030504040204" pitchFamily="34" charset="0"/>
                <a:ea typeface="Tahoma" panose="020B0604030504040204" pitchFamily="34" charset="0"/>
                <a:cs typeface="Tahoma" panose="020B0604030504040204" pitchFamily="34" charset="0"/>
              </a:rPr>
              <a:t>3-color model</a:t>
            </a:r>
          </a:p>
        </p:txBody>
      </p:sp>
      <p:sp>
        <p:nvSpPr>
          <p:cNvPr id="16" name="Line 16"/>
          <p:cNvSpPr>
            <a:spLocks noChangeShapeType="1"/>
          </p:cNvSpPr>
          <p:nvPr/>
        </p:nvSpPr>
        <p:spPr bwMode="auto">
          <a:xfrm rot="16200000" flipV="1">
            <a:off x="6109896" y="4024917"/>
            <a:ext cx="569989" cy="532086"/>
          </a:xfrm>
          <a:prstGeom prst="line">
            <a:avLst/>
          </a:prstGeom>
          <a:noFill/>
          <a:ln w="38100">
            <a:solidFill>
              <a:srgbClr val="FF0000"/>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200" b="0" i="0" u="none" strike="noStrike" kern="1200" cap="none" spc="0" normalizeH="0" baseline="0" noProof="0" smtClean="0">
              <a:ln>
                <a:noFill/>
              </a:ln>
              <a:solidFill>
                <a:srgbClr val="0000CC"/>
              </a:solidFill>
              <a:effectLst/>
              <a:uLnTx/>
              <a:uFillTx/>
              <a:latin typeface="Tahoma" panose="020B0604030504040204" pitchFamily="34" charset="0"/>
              <a:ea typeface="宋体"/>
              <a:cs typeface="+mn-cs"/>
            </a:endParaRPr>
          </a:p>
        </p:txBody>
      </p:sp>
      <p:sp>
        <p:nvSpPr>
          <p:cNvPr id="18" name="矩形 17"/>
          <p:cNvSpPr/>
          <p:nvPr/>
        </p:nvSpPr>
        <p:spPr>
          <a:xfrm>
            <a:off x="420705" y="2373171"/>
            <a:ext cx="2586786" cy="1107996"/>
          </a:xfrm>
          <a:prstGeom prst="rect">
            <a:avLst/>
          </a:prstGeom>
        </p:spPr>
        <p:txBody>
          <a:bodyPr wrap="square">
            <a:spAutoFit/>
          </a:bodyPr>
          <a:lstStyle/>
          <a:p>
            <a:r>
              <a:rPr lang="en-US" altLang="zh-CN" dirty="0" smtClean="0"/>
              <a:t>Condensations at non-zero </a:t>
            </a:r>
          </a:p>
          <a:p>
            <a:r>
              <a:rPr lang="en-US" altLang="zh-CN" dirty="0" smtClean="0"/>
              <a:t>momenta</a:t>
            </a:r>
            <a:endParaRPr lang="zh-CN" altLang="en-US" dirty="0"/>
          </a:p>
        </p:txBody>
      </p:sp>
    </p:spTree>
    <p:extLst>
      <p:ext uri="{BB962C8B-B14F-4D97-AF65-F5344CB8AC3E}">
        <p14:creationId xmlns:p14="http://schemas.microsoft.com/office/powerpoint/2010/main" val="66789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4"/>
                                        </p:tgtEl>
                                      </p:cBhvr>
                                    </p:animEffect>
                                    <p:animScale>
                                      <p:cBhvr>
                                        <p:cTn id="7" dur="250" autoRev="1" fill="hold"/>
                                        <p:tgtEl>
                                          <p:spTgt spid="24"/>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4"/>
                                        </p:tgtEl>
                                      </p:cBhvr>
                                    </p:animEffect>
                                    <p:animScale>
                                      <p:cBhvr>
                                        <p:cTn id="10"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AutoShape 37"/>
          <p:cNvSpPr>
            <a:spLocks noChangeArrowheads="1"/>
          </p:cNvSpPr>
          <p:nvPr/>
        </p:nvSpPr>
        <p:spPr bwMode="auto">
          <a:xfrm>
            <a:off x="707201" y="5158831"/>
            <a:ext cx="7292397" cy="854652"/>
          </a:xfrm>
          <a:prstGeom prst="roundRect">
            <a:avLst>
              <a:gd name="adj" fmla="val 16667"/>
            </a:avLst>
          </a:prstGeom>
          <a:solidFill>
            <a:srgbClr val="00FF00">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7186" name="AutoShape 2"/>
          <p:cNvSpPr>
            <a:spLocks noChangeArrowheads="1"/>
          </p:cNvSpPr>
          <p:nvPr/>
        </p:nvSpPr>
        <p:spPr bwMode="auto">
          <a:xfrm>
            <a:off x="863600" y="333375"/>
            <a:ext cx="7200900" cy="560388"/>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3200" b="0" i="0" u="none" strike="noStrike" kern="1200" cap="none" spc="0" normalizeH="0" baseline="0" noProof="0" smtClean="0">
              <a:ln>
                <a:noFill/>
              </a:ln>
              <a:solidFill>
                <a:srgbClr val="0000CC"/>
              </a:solidFill>
              <a:effectLst/>
              <a:uLnTx/>
              <a:uFillTx/>
              <a:latin typeface="Tahoma" panose="020B0604030504040204" pitchFamily="34" charset="0"/>
              <a:ea typeface="宋体" panose="02010600030101010101" pitchFamily="2" charset="-122"/>
              <a:cs typeface="+mn-cs"/>
            </a:endParaRPr>
          </a:p>
        </p:txBody>
      </p:sp>
      <p:sp>
        <p:nvSpPr>
          <p:cNvPr id="7187" name="Rectangle 3"/>
          <p:cNvSpPr>
            <a:spLocks noGrp="1" noChangeArrowheads="1"/>
          </p:cNvSpPr>
          <p:nvPr>
            <p:ph type="title"/>
          </p:nvPr>
        </p:nvSpPr>
        <p:spPr>
          <a:xfrm>
            <a:off x="424260" y="356600"/>
            <a:ext cx="8364537" cy="500063"/>
          </a:xfrm>
        </p:spPr>
        <p:txBody>
          <a:bodyPr/>
          <a:lstStyle/>
          <a:p>
            <a:pPr eaLnBrk="1" hangingPunct="1"/>
            <a:r>
              <a:rPr lang="en-US" altLang="zh-CN" sz="2600" u="sng" dirty="0" smtClean="0">
                <a:solidFill>
                  <a:schemeClr val="tx1"/>
                </a:solidFill>
                <a:latin typeface="Tahoma" panose="020B0604030504040204" pitchFamily="34" charset="0"/>
              </a:rPr>
              <a:t>Frustrated Cooper pair hopping</a:t>
            </a:r>
            <a:endParaRPr lang="en-US" altLang="zh-CN" sz="2800" u="sng" dirty="0" smtClean="0">
              <a:solidFill>
                <a:schemeClr val="tx1"/>
              </a:solidFill>
              <a:latin typeface="Tahoma" panose="020B0604030504040204" pitchFamily="34" charset="0"/>
            </a:endParaRPr>
          </a:p>
        </p:txBody>
      </p:sp>
      <p:sp>
        <p:nvSpPr>
          <p:cNvPr id="7188" name="Text Box 47"/>
          <p:cNvSpPr txBox="1">
            <a:spLocks noChangeArrowheads="1"/>
          </p:cNvSpPr>
          <p:nvPr/>
        </p:nvSpPr>
        <p:spPr bwMode="auto">
          <a:xfrm>
            <a:off x="347450" y="1046549"/>
            <a:ext cx="557281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50000"/>
              </a:spcBef>
              <a:spcAft>
                <a:spcPct val="0"/>
              </a:spcAft>
              <a:buClrTx/>
              <a:buSzTx/>
              <a:buFont typeface="Arial" panose="020B0604020202020204" pitchFamily="34" charset="0"/>
              <a:buChar char="•"/>
              <a:tabLst/>
              <a:defRPr/>
            </a:pPr>
            <a:r>
              <a:rPr kumimoji="0" lang="en-US" altLang="zh-CN" sz="2200" b="0" i="0" u="none" strike="noStrike" kern="1200" cap="none" spc="0" normalizeH="0" baseline="0" noProof="0" dirty="0" err="1" smtClean="0">
                <a:ln>
                  <a:noFill/>
                </a:ln>
                <a:solidFill>
                  <a:srgbClr val="0000CC"/>
                </a:solidFill>
                <a:effectLst/>
                <a:uLnTx/>
                <a:uFillTx/>
                <a:latin typeface="Tahoma" panose="020B0604030504040204" pitchFamily="34" charset="0"/>
                <a:ea typeface="宋体" panose="02010600030101010101" pitchFamily="2" charset="-122"/>
                <a:cs typeface="+mn-cs"/>
              </a:rPr>
              <a:t>Spinless</a:t>
            </a:r>
            <a:r>
              <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rPr>
              <a:t> fermion pairing (</a:t>
            </a:r>
            <a:r>
              <a:rPr kumimoji="0" lang="en-US" altLang="zh-CN" sz="2200" b="1" i="0" u="none" strike="noStrike" kern="1200" cap="none" spc="0" normalizeH="0" baseline="0" noProof="0" dirty="0" smtClean="0">
                <a:ln>
                  <a:noFill/>
                </a:ln>
                <a:solidFill>
                  <a:srgbClr val="FF0000"/>
                </a:solidFill>
                <a:effectLst/>
                <a:uLnTx/>
                <a:uFillTx/>
                <a:latin typeface="Tahoma" panose="020B0604030504040204" pitchFamily="34" charset="0"/>
                <a:ea typeface="宋体" panose="02010600030101010101" pitchFamily="2" charset="-122"/>
                <a:cs typeface="+mn-cs"/>
              </a:rPr>
              <a:t>inter-orbital</a:t>
            </a:r>
            <a:r>
              <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rPr>
              <a:t>)  </a:t>
            </a:r>
          </a:p>
        </p:txBody>
      </p:sp>
      <p:grpSp>
        <p:nvGrpSpPr>
          <p:cNvPr id="7" name="组合 6"/>
          <p:cNvGrpSpPr/>
          <p:nvPr/>
        </p:nvGrpSpPr>
        <p:grpSpPr>
          <a:xfrm>
            <a:off x="5455471" y="1431940"/>
            <a:ext cx="2927115" cy="2330549"/>
            <a:chOff x="5148075" y="1931815"/>
            <a:chExt cx="3316313" cy="2457450"/>
          </a:xfrm>
        </p:grpSpPr>
        <p:sp>
          <p:nvSpPr>
            <p:cNvPr id="94" name="Oval 98"/>
            <p:cNvSpPr>
              <a:spLocks noChangeArrowheads="1"/>
            </p:cNvSpPr>
            <p:nvPr/>
          </p:nvSpPr>
          <p:spPr bwMode="auto">
            <a:xfrm>
              <a:off x="7030514" y="4044964"/>
              <a:ext cx="274017" cy="344301"/>
            </a:xfrm>
            <a:prstGeom prst="ellipse">
              <a:avLst/>
            </a:prstGeom>
            <a:solidFill>
              <a:schemeClr val="bg1"/>
            </a:solidFill>
            <a:ln>
              <a:noFill/>
            </a:ln>
            <a:effectLst/>
            <a:extLst>
              <a:ext uri="{91240B29-F687-4F45-9708-019B960494DF}">
                <a14:hiddenLine xmlns:a14="http://schemas.microsoft.com/office/drawing/2010/main" w="9525">
                  <a:solidFill>
                    <a:schemeClr val="accent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5" name="AutoShape 99"/>
            <p:cNvSpPr>
              <a:spLocks noChangeArrowheads="1"/>
            </p:cNvSpPr>
            <p:nvPr/>
          </p:nvSpPr>
          <p:spPr bwMode="auto">
            <a:xfrm>
              <a:off x="5148075" y="1931815"/>
              <a:ext cx="1358667" cy="1174928"/>
            </a:xfrm>
            <a:prstGeom prst="triangle">
              <a:avLst>
                <a:gd name="adj" fmla="val 50000"/>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6" name="AutoShape 100"/>
            <p:cNvSpPr>
              <a:spLocks noChangeArrowheads="1"/>
            </p:cNvSpPr>
            <p:nvPr/>
          </p:nvSpPr>
          <p:spPr bwMode="auto">
            <a:xfrm>
              <a:off x="6516733" y="1931815"/>
              <a:ext cx="1358667" cy="1174928"/>
            </a:xfrm>
            <a:prstGeom prst="triangle">
              <a:avLst>
                <a:gd name="adj" fmla="val 50000"/>
              </a:avLst>
            </a:prstGeom>
            <a:noFill/>
            <a:ln w="12700">
              <a:solidFill>
                <a:schemeClr val="tx1"/>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7" name="AutoShape 101"/>
            <p:cNvSpPr>
              <a:spLocks noChangeArrowheads="1"/>
            </p:cNvSpPr>
            <p:nvPr/>
          </p:nvSpPr>
          <p:spPr bwMode="auto">
            <a:xfrm>
              <a:off x="5837399" y="3111047"/>
              <a:ext cx="1357240" cy="1174928"/>
            </a:xfrm>
            <a:prstGeom prst="triangle">
              <a:avLst>
                <a:gd name="adj" fmla="val 50000"/>
              </a:avLst>
            </a:prstGeom>
            <a:noFill/>
            <a:ln w="12700">
              <a:solidFill>
                <a:schemeClr val="tx1"/>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8" name="Line 102"/>
            <p:cNvSpPr>
              <a:spLocks noChangeShapeType="1"/>
            </p:cNvSpPr>
            <p:nvPr/>
          </p:nvSpPr>
          <p:spPr bwMode="auto">
            <a:xfrm>
              <a:off x="5837399" y="1931815"/>
              <a:ext cx="1381502"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9" name="Line 103"/>
            <p:cNvSpPr>
              <a:spLocks noChangeShapeType="1"/>
            </p:cNvSpPr>
            <p:nvPr/>
          </p:nvSpPr>
          <p:spPr bwMode="auto">
            <a:xfrm flipH="1">
              <a:off x="7218901" y="3111047"/>
              <a:ext cx="656499" cy="1180666"/>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0" name="Line 104"/>
            <p:cNvSpPr>
              <a:spLocks noChangeShapeType="1"/>
            </p:cNvSpPr>
            <p:nvPr/>
          </p:nvSpPr>
          <p:spPr bwMode="auto">
            <a:xfrm>
              <a:off x="5148075" y="3111047"/>
              <a:ext cx="689324" cy="1180666"/>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4" name="组合 3"/>
            <p:cNvGrpSpPr/>
            <p:nvPr/>
          </p:nvGrpSpPr>
          <p:grpSpPr>
            <a:xfrm>
              <a:off x="5973089" y="2607500"/>
              <a:ext cx="1129453" cy="1019708"/>
              <a:chOff x="2156906" y="3293827"/>
              <a:chExt cx="840825" cy="840825"/>
            </a:xfrm>
          </p:grpSpPr>
          <p:pic>
            <p:nvPicPr>
              <p:cNvPr id="101" name="Picture 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2486182" y="3308048"/>
                <a:ext cx="182273" cy="84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 name="Picture 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8130" y="3293827"/>
                <a:ext cx="182273" cy="84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5" name="Oval 81"/>
            <p:cNvSpPr>
              <a:spLocks noChangeArrowheads="1"/>
            </p:cNvSpPr>
            <p:nvPr/>
          </p:nvSpPr>
          <p:spPr bwMode="auto">
            <a:xfrm>
              <a:off x="6418365" y="2641090"/>
              <a:ext cx="206375" cy="20637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108" name="组合 107"/>
            <p:cNvGrpSpPr/>
            <p:nvPr/>
          </p:nvGrpSpPr>
          <p:grpSpPr>
            <a:xfrm>
              <a:off x="7334935" y="2607500"/>
              <a:ext cx="1129453" cy="1019708"/>
              <a:chOff x="2156906" y="3293827"/>
              <a:chExt cx="840825" cy="840825"/>
            </a:xfrm>
          </p:grpSpPr>
          <p:pic>
            <p:nvPicPr>
              <p:cNvPr id="109" name="Picture 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2486182" y="3308048"/>
                <a:ext cx="182273" cy="84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 name="Picture 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8130" y="3293827"/>
                <a:ext cx="182273" cy="84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1" name="Oval 81"/>
            <p:cNvSpPr>
              <a:spLocks noChangeArrowheads="1"/>
            </p:cNvSpPr>
            <p:nvPr/>
          </p:nvSpPr>
          <p:spPr bwMode="auto">
            <a:xfrm>
              <a:off x="6764010" y="2986735"/>
              <a:ext cx="206375" cy="20637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2" name="Freeform 271"/>
            <p:cNvSpPr>
              <a:spLocks/>
            </p:cNvSpPr>
            <p:nvPr/>
          </p:nvSpPr>
          <p:spPr bwMode="auto">
            <a:xfrm rot="10800000">
              <a:off x="6648795" y="2454379"/>
              <a:ext cx="1164916" cy="263521"/>
            </a:xfrm>
            <a:custGeom>
              <a:avLst/>
              <a:gdLst>
                <a:gd name="T0" fmla="*/ 0 w 544"/>
                <a:gd name="T1" fmla="*/ 0 h 181"/>
                <a:gd name="T2" fmla="*/ 2147483647 w 544"/>
                <a:gd name="T3" fmla="*/ 2147483647 h 181"/>
                <a:gd name="T4" fmla="*/ 2147483647 w 544"/>
                <a:gd name="T5" fmla="*/ 0 h 181"/>
                <a:gd name="T6" fmla="*/ 0 60000 65536"/>
                <a:gd name="T7" fmla="*/ 0 60000 65536"/>
                <a:gd name="T8" fmla="*/ 0 60000 65536"/>
                <a:gd name="T9" fmla="*/ 0 w 544"/>
                <a:gd name="T10" fmla="*/ 0 h 181"/>
                <a:gd name="T11" fmla="*/ 544 w 544"/>
                <a:gd name="T12" fmla="*/ 181 h 181"/>
              </a:gdLst>
              <a:ahLst/>
              <a:cxnLst>
                <a:cxn ang="T6">
                  <a:pos x="T0" y="T1"/>
                </a:cxn>
                <a:cxn ang="T7">
                  <a:pos x="T2" y="T3"/>
                </a:cxn>
                <a:cxn ang="T8">
                  <a:pos x="T4" y="T5"/>
                </a:cxn>
              </a:cxnLst>
              <a:rect l="T9" t="T10" r="T11" b="T12"/>
              <a:pathLst>
                <a:path w="544" h="181">
                  <a:moveTo>
                    <a:pt x="0" y="0"/>
                  </a:moveTo>
                  <a:cubicBezTo>
                    <a:pt x="90" y="90"/>
                    <a:pt x="181" y="181"/>
                    <a:pt x="272" y="181"/>
                  </a:cubicBezTo>
                  <a:cubicBezTo>
                    <a:pt x="363" y="181"/>
                    <a:pt x="453" y="90"/>
                    <a:pt x="544" y="0"/>
                  </a:cubicBezTo>
                </a:path>
              </a:pathLst>
            </a:custGeom>
            <a:noFill/>
            <a:ln w="2857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200" b="1" i="0" u="none" strike="noStrike" kern="1200" cap="none" spc="0" normalizeH="0" baseline="0" noProof="0">
                <a:ln>
                  <a:noFill/>
                </a:ln>
                <a:solidFill>
                  <a:srgbClr val="000000"/>
                </a:solidFill>
                <a:effectLst/>
                <a:uLnTx/>
                <a:uFillTx/>
                <a:latin typeface="Tahoma" pitchFamily="34" charset="0"/>
                <a:ea typeface="宋体"/>
                <a:cs typeface="+mn-cs"/>
              </a:endParaRPr>
            </a:p>
          </p:txBody>
        </p:sp>
        <p:sp>
          <p:nvSpPr>
            <p:cNvPr id="113" name="Freeform 271"/>
            <p:cNvSpPr>
              <a:spLocks/>
            </p:cNvSpPr>
            <p:nvPr/>
          </p:nvSpPr>
          <p:spPr bwMode="auto">
            <a:xfrm rot="10800000">
              <a:off x="6879225" y="2948330"/>
              <a:ext cx="692268" cy="132505"/>
            </a:xfrm>
            <a:custGeom>
              <a:avLst/>
              <a:gdLst>
                <a:gd name="T0" fmla="*/ 0 w 544"/>
                <a:gd name="T1" fmla="*/ 0 h 181"/>
                <a:gd name="T2" fmla="*/ 2147483647 w 544"/>
                <a:gd name="T3" fmla="*/ 2147483647 h 181"/>
                <a:gd name="T4" fmla="*/ 2147483647 w 544"/>
                <a:gd name="T5" fmla="*/ 0 h 181"/>
                <a:gd name="T6" fmla="*/ 0 60000 65536"/>
                <a:gd name="T7" fmla="*/ 0 60000 65536"/>
                <a:gd name="T8" fmla="*/ 0 60000 65536"/>
                <a:gd name="T9" fmla="*/ 0 w 544"/>
                <a:gd name="T10" fmla="*/ 0 h 181"/>
                <a:gd name="T11" fmla="*/ 544 w 544"/>
                <a:gd name="T12" fmla="*/ 181 h 181"/>
              </a:gdLst>
              <a:ahLst/>
              <a:cxnLst>
                <a:cxn ang="T6">
                  <a:pos x="T0" y="T1"/>
                </a:cxn>
                <a:cxn ang="T7">
                  <a:pos x="T2" y="T3"/>
                </a:cxn>
                <a:cxn ang="T8">
                  <a:pos x="T4" y="T5"/>
                </a:cxn>
              </a:cxnLst>
              <a:rect l="T9" t="T10" r="T11" b="T12"/>
              <a:pathLst>
                <a:path w="544" h="181">
                  <a:moveTo>
                    <a:pt x="0" y="0"/>
                  </a:moveTo>
                  <a:cubicBezTo>
                    <a:pt x="90" y="90"/>
                    <a:pt x="181" y="181"/>
                    <a:pt x="272" y="181"/>
                  </a:cubicBezTo>
                  <a:cubicBezTo>
                    <a:pt x="363" y="181"/>
                    <a:pt x="453" y="90"/>
                    <a:pt x="544" y="0"/>
                  </a:cubicBezTo>
                </a:path>
              </a:pathLst>
            </a:custGeom>
            <a:noFill/>
            <a:ln w="2857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200" b="1" i="0" u="none" strike="noStrike" kern="1200" cap="none" spc="0" normalizeH="0" baseline="0" noProof="0">
                <a:ln>
                  <a:noFill/>
                </a:ln>
                <a:solidFill>
                  <a:srgbClr val="000000"/>
                </a:solidFill>
                <a:effectLst/>
                <a:uLnTx/>
                <a:uFillTx/>
                <a:latin typeface="Tahoma" pitchFamily="34" charset="0"/>
                <a:ea typeface="宋体"/>
                <a:cs typeface="+mn-cs"/>
              </a:endParaRPr>
            </a:p>
          </p:txBody>
        </p:sp>
        <mc:AlternateContent xmlns:mc="http://schemas.openxmlformats.org/markup-compatibility/2006" xmlns:a14="http://schemas.microsoft.com/office/drawing/2010/main">
          <mc:Choice Requires="a14">
            <p:sp>
              <p:nvSpPr>
                <p:cNvPr id="114" name="Text Box 47"/>
                <p:cNvSpPr txBox="1">
                  <a:spLocks noChangeArrowheads="1"/>
                </p:cNvSpPr>
                <p:nvPr/>
              </p:nvSpPr>
              <p:spPr bwMode="auto">
                <a:xfrm>
                  <a:off x="6712731" y="3332861"/>
                  <a:ext cx="1068428" cy="49481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400" b="0" i="1" u="none" strike="noStrike" kern="1200" cap="none" spc="0" normalizeH="0" baseline="0" noProof="0" smtClean="0">
                                <a:ln>
                                  <a:noFill/>
                                </a:ln>
                                <a:solidFill>
                                  <a:srgbClr val="0000CC"/>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rgbClr val="0000CC"/>
                                </a:solidFill>
                                <a:effectLst/>
                                <a:uLnTx/>
                                <a:uFillTx/>
                                <a:latin typeface="Cambria Math" panose="02040503050406030204" pitchFamily="18" charset="0"/>
                                <a:cs typeface="+mn-cs"/>
                              </a:rPr>
                              <m:t>𝑡</m:t>
                            </m:r>
                          </m:e>
                          <m:sub>
                            <m:r>
                              <a:rPr kumimoji="0" lang="en-US" altLang="zh-CN" sz="2400" b="0" i="1" u="none" strike="noStrike" kern="1200" cap="none" spc="0" normalizeH="0" baseline="0" noProof="0">
                                <a:ln>
                                  <a:noFill/>
                                </a:ln>
                                <a:solidFill>
                                  <a:srgbClr val="0000CC"/>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rgbClr val="0000CC"/>
                                </a:solidFill>
                                <a:effectLst/>
                                <a:uLnTx/>
                                <a:uFillTx/>
                                <a:latin typeface="Cambria Math" panose="02040503050406030204" pitchFamily="18" charset="0"/>
                                <a:cs typeface="+mn-cs"/>
                              </a:rPr>
                              <m:t>/</m:t>
                            </m:r>
                          </m:sub>
                        </m:sSub>
                      </m:oMath>
                    </m:oMathPara>
                  </a14:m>
                  <a:endParaRPr kumimoji="0" lang="en-US" altLang="zh-CN" sz="24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endParaRPr>
                </a:p>
              </p:txBody>
            </p:sp>
          </mc:Choice>
          <mc:Fallback xmlns="">
            <p:sp>
              <p:nvSpPr>
                <p:cNvPr id="114" name="Text Box 47"/>
                <p:cNvSpPr txBox="1">
                  <a:spLocks noRot="1" noChangeAspect="1" noMove="1" noResize="1" noEditPoints="1" noAdjustHandles="1" noChangeArrowheads="1" noChangeShapeType="1" noTextEdit="1"/>
                </p:cNvSpPr>
                <p:nvPr/>
              </p:nvSpPr>
              <p:spPr bwMode="auto">
                <a:xfrm>
                  <a:off x="6712731" y="3332861"/>
                  <a:ext cx="1068428" cy="494815"/>
                </a:xfrm>
                <a:prstGeom prst="rect">
                  <a:avLst/>
                </a:prstGeom>
                <a:blipFill>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0" name="Text Box 47"/>
                <p:cNvSpPr txBox="1">
                  <a:spLocks noChangeArrowheads="1"/>
                </p:cNvSpPr>
                <p:nvPr/>
              </p:nvSpPr>
              <p:spPr bwMode="auto">
                <a:xfrm>
                  <a:off x="7529751" y="1996600"/>
                  <a:ext cx="576925"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4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ctrlPr>
                          </m:sSubPr>
                          <m:e>
                            <m:r>
                              <a:rPr kumimoji="0" lang="en-US" altLang="zh-CN" sz="24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m:t>
                            </m:r>
                            <m:r>
                              <a:rPr kumimoji="0" lang="en-US" altLang="zh-CN" sz="24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𝑡</m:t>
                            </m:r>
                          </m:e>
                          <m:sub>
                            <m:r>
                              <a:rPr kumimoji="0" lang="en-US" altLang="zh-CN" sz="24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m:t>
                            </m:r>
                          </m:sub>
                        </m:sSub>
                      </m:oMath>
                    </m:oMathPara>
                  </a14:m>
                  <a:endParaRPr kumimoji="0" lang="en-US" altLang="zh-CN" sz="24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endParaRPr>
                </a:p>
              </p:txBody>
            </p:sp>
          </mc:Choice>
          <mc:Fallback xmlns="">
            <p:sp>
              <p:nvSpPr>
                <p:cNvPr id="130" name="Text Box 47"/>
                <p:cNvSpPr txBox="1">
                  <a:spLocks noRot="1" noChangeAspect="1" noMove="1" noResize="1" noEditPoints="1" noAdjustHandles="1" noChangeArrowheads="1" noChangeShapeType="1" noTextEdit="1"/>
                </p:cNvSpPr>
                <p:nvPr/>
              </p:nvSpPr>
              <p:spPr bwMode="auto">
                <a:xfrm>
                  <a:off x="7529751" y="1996600"/>
                  <a:ext cx="576925" cy="461665"/>
                </a:xfrm>
                <a:prstGeom prst="rect">
                  <a:avLst/>
                </a:prstGeom>
                <a:blipFill>
                  <a:blip r:embed="rId5"/>
                  <a:stretch>
                    <a:fillRect r="-31325" b="-972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33" name="Text Box 47"/>
              <p:cNvSpPr txBox="1">
                <a:spLocks noChangeArrowheads="1"/>
              </p:cNvSpPr>
              <p:nvPr/>
            </p:nvSpPr>
            <p:spPr bwMode="auto">
              <a:xfrm>
                <a:off x="707201" y="2814520"/>
                <a:ext cx="4248570" cy="118231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ctrlPr>
                        </m:sSubPr>
                        <m:e>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𝜂</m:t>
                          </m:r>
                        </m:e>
                        <m:sub>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m:t>
                          </m:r>
                        </m:sub>
                      </m:sSub>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m:t>
                      </m:r>
                      <m:sSubSup>
                        <m:sSubSupPr>
                          <m:ctrlP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SupPr>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mn-cs"/>
                            </a:rPr>
                            <m:t>𝑝</m:t>
                          </m:r>
                        </m:e>
                        <m:sub>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mn-cs"/>
                            </a:rPr>
                            <m:t>𝑥</m:t>
                          </m:r>
                        </m:sub>
                        <m:sup>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sup>
                      </m:sSubSup>
                      <m:sSubSup>
                        <m:sSubSupPr>
                          <m:ctrlP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SupPr>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mn-cs"/>
                            </a:rPr>
                            <m:t>𝑝</m:t>
                          </m:r>
                        </m:e>
                        <m:sub>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mn-cs"/>
                            </a:rPr>
                            <m:t>𝑦</m:t>
                          </m:r>
                        </m:sub>
                        <m:sup>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sup>
                      </m:sSubSup>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sSub>
                        <m:sSubPr>
                          <m:ctrlP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mn-cs"/>
                            </a:rPr>
                            <m:t>𝜂</m:t>
                          </m:r>
                        </m:e>
                        <m:sub>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ub>
                      </m:sSub>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𝑝</m:t>
                          </m:r>
                        </m:e>
                        <m:sub>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𝑦</m:t>
                          </m:r>
                        </m:sub>
                      </m:sSub>
                      <m:sSub>
                        <m:sSubPr>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𝑝</m:t>
                          </m:r>
                        </m:e>
                        <m:sub>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sub>
                      </m:sSub>
                      <m:r>
                        <a:rPr kumimoji="0" lang="en-US" altLang="zh-CN" sz="2400" b="0" i="0" u="none" strike="noStrike" kern="1200" cap="none" spc="0" normalizeH="0" baseline="0" noProof="0" smtClean="0">
                          <a:ln>
                            <a:noFill/>
                          </a:ln>
                          <a:solidFill>
                            <a:srgbClr val="000000"/>
                          </a:solidFill>
                          <a:effectLst/>
                          <a:uLnTx/>
                          <a:uFillTx/>
                          <a:latin typeface="Cambria Math" panose="02040503050406030204" pitchFamily="18" charset="0"/>
                          <a:cs typeface="+mn-cs"/>
                        </a:rPr>
                        <m:t>,  </m:t>
                      </m:r>
                      <m:sSub>
                        <m:sSubPr>
                          <m:ctrlP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mn-cs"/>
                            </a:rPr>
                            <m:t>𝜂</m:t>
                          </m:r>
                        </m:e>
                        <m:sub>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𝑧</m:t>
                          </m:r>
                        </m:sub>
                      </m:sSub>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f>
                        <m:fPr>
                          <m:ctrlP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fPr>
                        <m:num>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mn-cs"/>
                            </a:rPr>
                            <m:t>1</m:t>
                          </m:r>
                        </m:num>
                        <m:den>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mn-cs"/>
                            </a:rPr>
                            <m:t>2</m:t>
                          </m:r>
                        </m:den>
                      </m:f>
                      <m:d>
                        <m:dPr>
                          <m:ctrlP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𝑛</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e>
                      </m:d>
                    </m:oMath>
                  </m:oMathPara>
                </a14:m>
                <a:endParaRPr kumimoji="0" lang="en-US" altLang="zh-CN" sz="24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endParaRPr>
              </a:p>
            </p:txBody>
          </p:sp>
        </mc:Choice>
        <mc:Fallback xmlns="">
          <p:sp>
            <p:nvSpPr>
              <p:cNvPr id="133" name="Text Box 47"/>
              <p:cNvSpPr txBox="1">
                <a:spLocks noRot="1" noChangeAspect="1" noMove="1" noResize="1" noEditPoints="1" noAdjustHandles="1" noChangeArrowheads="1" noChangeShapeType="1" noTextEdit="1"/>
              </p:cNvSpPr>
              <p:nvPr/>
            </p:nvSpPr>
            <p:spPr bwMode="auto">
              <a:xfrm>
                <a:off x="707201" y="2814520"/>
                <a:ext cx="4248570" cy="1182311"/>
              </a:xfrm>
              <a:prstGeom prst="rect">
                <a:avLst/>
              </a:prstGeom>
              <a:blipFill>
                <a:blip r:embed="rId6"/>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4" name="Text Box 47"/>
              <p:cNvSpPr txBox="1">
                <a:spLocks noChangeArrowheads="1"/>
              </p:cNvSpPr>
              <p:nvPr/>
            </p:nvSpPr>
            <p:spPr bwMode="auto">
              <a:xfrm>
                <a:off x="863600" y="5234035"/>
                <a:ext cx="6912448" cy="67492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rPr>
                          </m:ctrlPr>
                        </m:sSubPr>
                        <m:e>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rPr>
                            <m:t>𝐻</m:t>
                          </m:r>
                        </m:e>
                        <m:sub>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rPr>
                            <m:t>𝑒𝑓𝑓</m:t>
                          </m:r>
                        </m:sub>
                      </m:sSub>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rPr>
                        <m:t>=</m:t>
                      </m:r>
                      <m:f>
                        <m:fPr>
                          <m:ctrlP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rPr>
                          </m:ctrlPr>
                        </m:fPr>
                        <m:num>
                          <m:sSub>
                            <m:sSubPr>
                              <m:ctrlP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rPr>
                              </m:ctrlPr>
                            </m:sSubPr>
                            <m:e>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rPr>
                                <m:t>𝐽</m:t>
                              </m:r>
                            </m:e>
                            <m:sub>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rPr>
                                <m:t>𝑥𝑦</m:t>
                              </m:r>
                            </m:sub>
                          </m:sSub>
                        </m:num>
                        <m:den>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rPr>
                            <m:t>2</m:t>
                          </m:r>
                        </m:den>
                      </m:f>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rPr>
                        <m:t>∑</m:t>
                      </m:r>
                      <m:d>
                        <m:dPr>
                          <m:ctrlP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rPr>
                          </m:ctrlPr>
                        </m:dPr>
                        <m:e>
                          <m:sSub>
                            <m:sSubPr>
                              <m:ctrlP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rPr>
                              </m:ctrlPr>
                            </m:sSubPr>
                            <m:e>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rPr>
                                <m:t>𝜂</m:t>
                              </m:r>
                            </m:e>
                            <m:sub>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rPr>
                                <m:t>+</m:t>
                              </m:r>
                            </m:sub>
                          </m:sSub>
                          <m:d>
                            <m:dPr>
                              <m:ctrlP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rPr>
                              </m:ctrlPr>
                            </m:dPr>
                            <m:e>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rPr>
                                <m:t>𝑖</m:t>
                              </m:r>
                            </m:e>
                          </m:d>
                          <m:sSub>
                            <m:sSubPr>
                              <m:ctrlP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rPr>
                              </m:ctrlPr>
                            </m:sSubPr>
                            <m:e>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rPr>
                                <m:t>𝜂</m:t>
                              </m:r>
                            </m:e>
                            <m:sub>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rPr>
                                <m:t>−</m:t>
                              </m:r>
                            </m:sub>
                          </m:sSub>
                          <m:d>
                            <m:dPr>
                              <m:ctrlP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rPr>
                              </m:ctrlPr>
                            </m:dPr>
                            <m:e>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rPr>
                                <m:t>𝑗</m:t>
                              </m:r>
                            </m:e>
                          </m:d>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rPr>
                            <m:t>+</m:t>
                          </m:r>
                          <m:sSub>
                            <m:sSubPr>
                              <m:ctrlP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rPr>
                              </m:ctrlPr>
                            </m:sSubPr>
                            <m:e>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rPr>
                                <m:t>𝜂</m:t>
                              </m:r>
                            </m:e>
                            <m:sub>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rPr>
                                <m:t>−</m:t>
                              </m:r>
                            </m:sub>
                          </m:sSub>
                          <m:d>
                            <m:dPr>
                              <m:ctrlP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rPr>
                              </m:ctrlPr>
                            </m:dPr>
                            <m:e>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rPr>
                                <m:t>𝑖</m:t>
                              </m:r>
                            </m:e>
                          </m:d>
                          <m:sSub>
                            <m:sSubPr>
                              <m:ctrlP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rPr>
                              </m:ctrlPr>
                            </m:sSubPr>
                            <m:e>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rPr>
                                <m:t>𝜂</m:t>
                              </m:r>
                            </m:e>
                            <m:sub>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rPr>
                                <m:t>+</m:t>
                              </m:r>
                            </m:sub>
                          </m:sSub>
                          <m:d>
                            <m:dPr>
                              <m:ctrlP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rPr>
                              </m:ctrlPr>
                            </m:dPr>
                            <m:e>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rPr>
                                <m:t>𝑗</m:t>
                              </m:r>
                            </m:e>
                          </m:d>
                        </m:e>
                      </m:d>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rPr>
                        <m:t>+</m:t>
                      </m:r>
                      <m:sSub>
                        <m:sSubPr>
                          <m:ctrlP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rPr>
                          </m:ctrlPr>
                        </m:sSubPr>
                        <m:e>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rPr>
                            <m:t>𝐽</m:t>
                          </m:r>
                        </m:e>
                        <m:sub>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rPr>
                            <m:t>𝑧</m:t>
                          </m:r>
                        </m:sub>
                      </m:sSub>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rPr>
                        <m:t>∑</m:t>
                      </m:r>
                      <m:sSub>
                        <m:sSubPr>
                          <m:ctrlP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rPr>
                          </m:ctrlPr>
                        </m:sSubPr>
                        <m:e>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rPr>
                            <m:t>𝜂</m:t>
                          </m:r>
                        </m:e>
                        <m:sub>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rPr>
                            <m:t>𝑧</m:t>
                          </m:r>
                        </m:sub>
                      </m:sSub>
                      <m:d>
                        <m:dPr>
                          <m:ctrlP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rPr>
                          </m:ctrlPr>
                        </m:dPr>
                        <m:e>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rPr>
                            <m:t>𝑖</m:t>
                          </m:r>
                        </m:e>
                      </m:d>
                      <m:sSub>
                        <m:sSubPr>
                          <m:ctrlP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rPr>
                          </m:ctrlPr>
                        </m:sSubPr>
                        <m:e>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rPr>
                            <m:t>𝜂</m:t>
                          </m:r>
                        </m:e>
                        <m:sub>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rPr>
                            <m:t>𝑧</m:t>
                          </m:r>
                        </m:sub>
                      </m:sSub>
                      <m:d>
                        <m:dPr>
                          <m:ctrlP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rPr>
                          </m:ctrlPr>
                        </m:dPr>
                        <m:e>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rPr>
                            <m:t>𝑗</m:t>
                          </m:r>
                        </m:e>
                      </m:d>
                    </m:oMath>
                  </m:oMathPara>
                </a14:m>
                <a:endParaRPr kumimoji="0" lang="en-US" altLang="zh-CN" sz="2000" b="0" i="1" u="none" strike="noStrike" kern="1200" cap="none" spc="0" normalizeH="0" baseline="0" noProof="0" dirty="0" smtClean="0">
                  <a:ln>
                    <a:noFill/>
                  </a:ln>
                  <a:solidFill>
                    <a:srgbClr val="000000"/>
                  </a:solidFill>
                  <a:effectLst/>
                  <a:uLnTx/>
                  <a:uFillTx/>
                  <a:latin typeface="Tahoma" panose="020B0604030504040204" pitchFamily="34" charset="0"/>
                </a:endParaRPr>
              </a:p>
            </p:txBody>
          </p:sp>
        </mc:Choice>
        <mc:Fallback xmlns="">
          <p:sp>
            <p:nvSpPr>
              <p:cNvPr id="134" name="Text Box 47"/>
              <p:cNvSpPr txBox="1">
                <a:spLocks noRot="1" noChangeAspect="1" noMove="1" noResize="1" noEditPoints="1" noAdjustHandles="1" noChangeArrowheads="1" noChangeShapeType="1" noTextEdit="1"/>
              </p:cNvSpPr>
              <p:nvPr/>
            </p:nvSpPr>
            <p:spPr bwMode="auto">
              <a:xfrm>
                <a:off x="863600" y="5234035"/>
                <a:ext cx="6912448" cy="674928"/>
              </a:xfrm>
              <a:prstGeom prst="rect">
                <a:avLst/>
              </a:prstGeom>
              <a:blipFill>
                <a:blip r:embed="rId7"/>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35" name="Text Box 47"/>
          <p:cNvSpPr txBox="1">
            <a:spLocks noChangeArrowheads="1"/>
          </p:cNvSpPr>
          <p:nvPr/>
        </p:nvSpPr>
        <p:spPr bwMode="auto">
          <a:xfrm>
            <a:off x="424260" y="4389125"/>
            <a:ext cx="399412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50000"/>
              </a:spcBef>
              <a:spcAft>
                <a:spcPct val="0"/>
              </a:spcAft>
              <a:buClrTx/>
              <a:buSzTx/>
              <a:buFont typeface="Arial" panose="020B0604020202020204" pitchFamily="34" charset="0"/>
              <a:buChar char="•"/>
              <a:tabLst/>
              <a:defRPr/>
            </a:pPr>
            <a:r>
              <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rPr>
              <a:t>Frustrated pair hopping</a:t>
            </a:r>
          </a:p>
        </p:txBody>
      </p:sp>
      <mc:AlternateContent xmlns:mc="http://schemas.openxmlformats.org/markup-compatibility/2006" xmlns:a14="http://schemas.microsoft.com/office/drawing/2010/main">
        <mc:Choice Requires="a14">
          <p:sp>
            <p:nvSpPr>
              <p:cNvPr id="136" name="Text Box 47"/>
              <p:cNvSpPr txBox="1">
                <a:spLocks noChangeArrowheads="1"/>
              </p:cNvSpPr>
              <p:nvPr/>
            </p:nvSpPr>
            <p:spPr bwMode="auto">
              <a:xfrm>
                <a:off x="739661" y="1773586"/>
                <a:ext cx="3857208" cy="91384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ctrlPr>
                        </m:sSubPr>
                        <m:e>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𝐻</m:t>
                          </m:r>
                        </m:e>
                        <m:sub>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𝑖𝑛𝑡</m:t>
                          </m:r>
                        </m:sub>
                      </m:sSub>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m:t>
                      </m:r>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𝑈</m:t>
                      </m:r>
                      <m:nary>
                        <m:naryPr>
                          <m:chr m:val="∑"/>
                          <m:supHide m:val="on"/>
                          <m:ctrlP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ctrlPr>
                        </m:naryPr>
                        <m:sub>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𝑖</m:t>
                          </m:r>
                        </m:sub>
                        <m:sup/>
                        <m:e>
                          <m:sSub>
                            <m:sSubPr>
                              <m:ctrlP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ctrlPr>
                            </m:sSubPr>
                            <m:e>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𝑛</m:t>
                              </m:r>
                            </m:e>
                            <m:sub>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𝑝𝑥</m:t>
                              </m:r>
                            </m:sub>
                          </m:sSub>
                          <m:d>
                            <m:dPr>
                              <m:ctrlP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ctrlPr>
                            </m:dPr>
                            <m:e>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𝑖</m:t>
                              </m:r>
                            </m:e>
                          </m:d>
                          <m:sSub>
                            <m:sSubPr>
                              <m:ctrlP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ctrlPr>
                            </m:sSubPr>
                            <m:e>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𝑛</m:t>
                              </m:r>
                            </m:e>
                            <m:sub>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𝑝𝑦</m:t>
                              </m:r>
                            </m:sub>
                          </m:sSub>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m:t>
                          </m:r>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𝑖</m:t>
                          </m:r>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m:t>
                          </m:r>
                        </m:e>
                      </m:nary>
                    </m:oMath>
                  </m:oMathPara>
                </a14:m>
                <a:endPar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endParaRPr>
              </a:p>
            </p:txBody>
          </p:sp>
        </mc:Choice>
        <mc:Fallback xmlns="">
          <p:sp>
            <p:nvSpPr>
              <p:cNvPr id="136" name="Text Box 47"/>
              <p:cNvSpPr txBox="1">
                <a:spLocks noRot="1" noChangeAspect="1" noMove="1" noResize="1" noEditPoints="1" noAdjustHandles="1" noChangeArrowheads="1" noChangeShapeType="1" noTextEdit="1"/>
              </p:cNvSpPr>
              <p:nvPr/>
            </p:nvSpPr>
            <p:spPr bwMode="auto">
              <a:xfrm>
                <a:off x="739661" y="1773586"/>
                <a:ext cx="3857208" cy="913840"/>
              </a:xfrm>
              <a:prstGeom prst="rect">
                <a:avLst/>
              </a:prstGeom>
              <a:blipFill>
                <a:blip r:embed="rId8"/>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4518123" y="4196725"/>
                <a:ext cx="3864463" cy="683392"/>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14:m>
                  <m:oMath xmlns:m="http://schemas.openxmlformats.org/officeDocument/2006/math">
                    <m:sSub>
                      <m:sSubPr>
                        <m:ctrlPr>
                          <a:rPr kumimoji="0" lang="en-US" altLang="zh-CN" b="1" i="1" u="none" strike="noStrike" kern="1200" cap="none" spc="0" normalizeH="0" baseline="0" noProof="0" smtClean="0">
                            <a:ln>
                              <a:noFill/>
                            </a:ln>
                            <a:solidFill>
                              <a:srgbClr val="FF0000"/>
                            </a:solidFill>
                            <a:effectLst/>
                            <a:uLnTx/>
                            <a:uFillTx/>
                            <a:latin typeface="Cambria Math" panose="02040503050406030204" pitchFamily="18" charset="0"/>
                            <a:ea typeface="宋体" panose="02010600030101010101" pitchFamily="2" charset="-122"/>
                            <a:cs typeface="+mn-cs"/>
                          </a:rPr>
                        </m:ctrlPr>
                      </m:sSubPr>
                      <m:e>
                        <m:r>
                          <a:rPr kumimoji="0" lang="en-US" altLang="zh-CN" b="1" i="1" u="none" strike="noStrike" kern="1200" cap="none" spc="0" normalizeH="0" baseline="0" noProof="0">
                            <a:ln>
                              <a:noFill/>
                            </a:ln>
                            <a:solidFill>
                              <a:srgbClr val="FF0000"/>
                            </a:solidFill>
                            <a:effectLst/>
                            <a:uLnTx/>
                            <a:uFillTx/>
                            <a:latin typeface="Cambria Math" panose="02040503050406030204" pitchFamily="18" charset="0"/>
                            <a:ea typeface="宋体" panose="02010600030101010101" pitchFamily="2" charset="-122"/>
                            <a:cs typeface="+mn-cs"/>
                          </a:rPr>
                          <m:t>𝑱</m:t>
                        </m:r>
                      </m:e>
                      <m:sub>
                        <m:r>
                          <a:rPr kumimoji="0" lang="en-US" altLang="zh-CN" b="1" i="1" u="none" strike="noStrike" kern="1200" cap="none" spc="0" normalizeH="0" baseline="0" noProof="0">
                            <a:ln>
                              <a:noFill/>
                            </a:ln>
                            <a:solidFill>
                              <a:srgbClr val="FF0000"/>
                            </a:solidFill>
                            <a:effectLst/>
                            <a:uLnTx/>
                            <a:uFillTx/>
                            <a:latin typeface="Cambria Math" panose="02040503050406030204" pitchFamily="18" charset="0"/>
                            <a:ea typeface="宋体" panose="02010600030101010101" pitchFamily="2" charset="-122"/>
                            <a:cs typeface="+mn-cs"/>
                          </a:rPr>
                          <m:t>𝒙𝒚</m:t>
                        </m:r>
                      </m:sub>
                    </m:sSub>
                    <m:r>
                      <a:rPr kumimoji="0" lang="en-US" altLang="zh-CN" b="1" i="0" u="none" strike="noStrike" kern="1200" cap="none" spc="0" normalizeH="0" baseline="0" noProof="0" smtClean="0">
                        <a:ln>
                          <a:noFill/>
                        </a:ln>
                        <a:solidFill>
                          <a:srgbClr val="FF0000"/>
                        </a:solidFill>
                        <a:effectLst/>
                        <a:uLnTx/>
                        <a:uFillTx/>
                        <a:latin typeface="Cambria Math" panose="02040503050406030204" pitchFamily="18" charset="0"/>
                        <a:ea typeface="宋体" panose="02010600030101010101" pitchFamily="2" charset="-122"/>
                        <a:cs typeface="+mn-cs"/>
                      </a:rPr>
                      <m:t>=</m:t>
                    </m:r>
                    <m:f>
                      <m:fPr>
                        <m:ctrlPr>
                          <a:rPr kumimoji="0" lang="en-US" altLang="zh-CN" b="1" i="1" u="none" strike="noStrike" kern="1200" cap="none" spc="0" normalizeH="0" baseline="0" noProof="0" smtClean="0">
                            <a:ln>
                              <a:noFill/>
                            </a:ln>
                            <a:solidFill>
                              <a:srgbClr val="FF0000"/>
                            </a:solidFill>
                            <a:effectLst/>
                            <a:uLnTx/>
                            <a:uFillTx/>
                            <a:latin typeface="Cambria Math" panose="02040503050406030204" pitchFamily="18" charset="0"/>
                            <a:ea typeface="宋体" panose="02010600030101010101" pitchFamily="2" charset="-122"/>
                            <a:cs typeface="+mn-cs"/>
                          </a:rPr>
                        </m:ctrlPr>
                      </m:fPr>
                      <m:num>
                        <m:r>
                          <a:rPr kumimoji="0" lang="en-US" altLang="zh-CN" b="1" i="0" u="none" strike="noStrike" kern="1200" cap="none" spc="0" normalizeH="0" baseline="0" noProof="0" smtClean="0">
                            <a:ln>
                              <a:noFill/>
                            </a:ln>
                            <a:solidFill>
                              <a:srgbClr val="FF0000"/>
                            </a:solidFill>
                            <a:effectLst/>
                            <a:uLnTx/>
                            <a:uFillTx/>
                            <a:latin typeface="Cambria Math" panose="02040503050406030204" pitchFamily="18" charset="0"/>
                            <a:ea typeface="宋体" panose="02010600030101010101" pitchFamily="2" charset="-122"/>
                            <a:cs typeface="+mn-cs"/>
                          </a:rPr>
                          <m:t>𝟒</m:t>
                        </m:r>
                        <m:sSub>
                          <m:sSubPr>
                            <m:ctrlPr>
                              <a:rPr kumimoji="0" lang="en-US" altLang="zh-CN" b="1" i="1" u="none" strike="noStrike" kern="1200" cap="none" spc="0" normalizeH="0" baseline="0" noProof="0" smtClean="0">
                                <a:ln>
                                  <a:noFill/>
                                </a:ln>
                                <a:solidFill>
                                  <a:srgbClr val="FF0000"/>
                                </a:solidFill>
                                <a:effectLst/>
                                <a:uLnTx/>
                                <a:uFillTx/>
                                <a:latin typeface="Cambria Math" panose="02040503050406030204" pitchFamily="18" charset="0"/>
                                <a:ea typeface="宋体" panose="02010600030101010101" pitchFamily="2" charset="-122"/>
                                <a:cs typeface="+mn-cs"/>
                              </a:rPr>
                            </m:ctrlPr>
                          </m:sSubPr>
                          <m:e>
                            <m:r>
                              <a:rPr kumimoji="0" lang="en-US" altLang="zh-CN" b="1" i="1" u="none" strike="noStrike" kern="1200" cap="none" spc="0" normalizeH="0" baseline="0" noProof="0" smtClean="0">
                                <a:ln>
                                  <a:noFill/>
                                </a:ln>
                                <a:solidFill>
                                  <a:srgbClr val="FF0000"/>
                                </a:solidFill>
                                <a:effectLst/>
                                <a:uLnTx/>
                                <a:uFillTx/>
                                <a:latin typeface="Cambria Math" panose="02040503050406030204" pitchFamily="18" charset="0"/>
                                <a:ea typeface="宋体" panose="02010600030101010101" pitchFamily="2" charset="-122"/>
                                <a:cs typeface="+mn-cs"/>
                              </a:rPr>
                              <m:t>𝒕</m:t>
                            </m:r>
                          </m:e>
                          <m:sub>
                            <m:r>
                              <a:rPr kumimoji="0" lang="en-US" altLang="zh-CN" b="1" i="1" u="none" strike="noStrike" kern="1200" cap="none" spc="0" normalizeH="0" baseline="0" noProof="0" smtClean="0">
                                <a:ln>
                                  <a:noFill/>
                                </a:ln>
                                <a:solidFill>
                                  <a:srgbClr val="FF0000"/>
                                </a:solidFill>
                                <a:effectLst/>
                                <a:uLnTx/>
                                <a:uFillTx/>
                                <a:latin typeface="Cambria Math" panose="02040503050406030204" pitchFamily="18" charset="0"/>
                                <a:ea typeface="宋体" panose="02010600030101010101" pitchFamily="2" charset="-122"/>
                                <a:cs typeface="+mn-cs"/>
                              </a:rPr>
                              <m:t>⊥</m:t>
                            </m:r>
                          </m:sub>
                        </m:sSub>
                        <m:sSub>
                          <m:sSubPr>
                            <m:ctrlPr>
                              <a:rPr kumimoji="0" lang="en-US" altLang="zh-CN" b="1" i="1" u="none" strike="noStrike" kern="1200" cap="none" spc="0" normalizeH="0" baseline="0" noProof="0">
                                <a:ln>
                                  <a:noFill/>
                                </a:ln>
                                <a:solidFill>
                                  <a:srgbClr val="FF0000"/>
                                </a:solidFill>
                                <a:effectLst/>
                                <a:uLnTx/>
                                <a:uFillTx/>
                                <a:latin typeface="Cambria Math" panose="02040503050406030204" pitchFamily="18" charset="0"/>
                                <a:cs typeface="+mn-cs"/>
                              </a:rPr>
                            </m:ctrlPr>
                          </m:sSubPr>
                          <m:e>
                            <m:r>
                              <a:rPr kumimoji="0" lang="en-US" altLang="zh-CN" b="1" i="1" u="none" strike="noStrike" kern="1200" cap="none" spc="0" normalizeH="0" baseline="0" noProof="0">
                                <a:ln>
                                  <a:noFill/>
                                </a:ln>
                                <a:solidFill>
                                  <a:srgbClr val="FF0000"/>
                                </a:solidFill>
                                <a:effectLst/>
                                <a:uLnTx/>
                                <a:uFillTx/>
                                <a:latin typeface="Cambria Math" panose="02040503050406030204" pitchFamily="18" charset="0"/>
                                <a:cs typeface="+mn-cs"/>
                              </a:rPr>
                              <m:t>𝒕</m:t>
                            </m:r>
                          </m:e>
                          <m:sub>
                            <m:r>
                              <a:rPr kumimoji="0" lang="en-US" altLang="zh-CN" b="1" i="1" u="none" strike="noStrike" kern="1200" cap="none" spc="0" normalizeH="0" baseline="0" noProof="0" smtClean="0">
                                <a:ln>
                                  <a:noFill/>
                                </a:ln>
                                <a:solidFill>
                                  <a:srgbClr val="FF0000"/>
                                </a:solidFill>
                                <a:effectLst/>
                                <a:uLnTx/>
                                <a:uFillTx/>
                                <a:latin typeface="Cambria Math" panose="02040503050406030204" pitchFamily="18" charset="0"/>
                                <a:cs typeface="+mn-cs"/>
                              </a:rPr>
                              <m:t>||</m:t>
                            </m:r>
                          </m:sub>
                        </m:sSub>
                      </m:num>
                      <m:den>
                        <m:r>
                          <a:rPr kumimoji="0" lang="en-US" altLang="zh-CN" b="1" i="1" u="none" strike="noStrike" kern="1200" cap="none" spc="0" normalizeH="0" baseline="0" noProof="0" smtClean="0">
                            <a:ln>
                              <a:noFill/>
                            </a:ln>
                            <a:solidFill>
                              <a:srgbClr val="FF0000"/>
                            </a:solidFill>
                            <a:effectLst/>
                            <a:uLnTx/>
                            <a:uFillTx/>
                            <a:latin typeface="Cambria Math" panose="02040503050406030204" pitchFamily="18" charset="0"/>
                            <a:cs typeface="+mn-cs"/>
                          </a:rPr>
                          <m:t>𝑼</m:t>
                        </m:r>
                      </m:den>
                    </m:f>
                    <m:r>
                      <a:rPr kumimoji="0" lang="en-US" altLang="zh-CN" b="1" i="0" u="none" strike="noStrike" kern="1200" cap="none" spc="0" normalizeH="0" baseline="0" noProof="0" smtClean="0">
                        <a:ln>
                          <a:noFill/>
                        </a:ln>
                        <a:solidFill>
                          <a:srgbClr val="FF0000"/>
                        </a:solidFill>
                        <a:effectLst/>
                        <a:uLnTx/>
                        <a:uFillTx/>
                        <a:latin typeface="Cambria Math" panose="02040503050406030204" pitchFamily="18" charset="0"/>
                        <a:cs typeface="+mn-cs"/>
                      </a:rPr>
                      <m:t>&gt;</m:t>
                    </m:r>
                    <m:r>
                      <a:rPr kumimoji="0" lang="en-US" altLang="zh-CN" b="1" i="0" u="none" strike="noStrike" kern="1200" cap="none" spc="0" normalizeH="0" baseline="0" noProof="0" smtClean="0">
                        <a:ln>
                          <a:noFill/>
                        </a:ln>
                        <a:solidFill>
                          <a:srgbClr val="FF0000"/>
                        </a:solidFill>
                        <a:effectLst/>
                        <a:uLnTx/>
                        <a:uFillTx/>
                        <a:latin typeface="Cambria Math" panose="02040503050406030204" pitchFamily="18" charset="0"/>
                        <a:cs typeface="+mn-cs"/>
                      </a:rPr>
                      <m:t>𝟎</m:t>
                    </m:r>
                  </m:oMath>
                </a14:m>
                <a:r>
                  <a:rPr kumimoji="0" lang="en-US" altLang="zh-CN" b="1" i="0" u="none" strike="noStrike" kern="1200" cap="none" spc="0" normalizeH="0" baseline="0" noProof="0" dirty="0" smtClean="0">
                    <a:ln>
                      <a:noFill/>
                    </a:ln>
                    <a:solidFill>
                      <a:srgbClr val="FF0000"/>
                    </a:solidFill>
                    <a:effectLst/>
                    <a:uLnTx/>
                    <a:uFillTx/>
                    <a:ea typeface="宋体"/>
                    <a:cs typeface="+mn-cs"/>
                  </a:rPr>
                  <a:t>,  </a:t>
                </a:r>
                <a14:m>
                  <m:oMath xmlns:m="http://schemas.openxmlformats.org/officeDocument/2006/math">
                    <m:sSub>
                      <m:sSubPr>
                        <m:ctrlPr>
                          <a:rPr kumimoji="0" lang="en-US" altLang="zh-CN" b="1" i="1" u="none" strike="noStrike" kern="1200" cap="none" spc="0" normalizeH="0" baseline="0" noProof="0">
                            <a:ln>
                              <a:noFill/>
                            </a:ln>
                            <a:solidFill>
                              <a:srgbClr val="FF0000"/>
                            </a:solidFill>
                            <a:effectLst/>
                            <a:uLnTx/>
                            <a:uFillTx/>
                            <a:latin typeface="Cambria Math" panose="02040503050406030204" pitchFamily="18" charset="0"/>
                            <a:ea typeface="宋体" panose="02010600030101010101" pitchFamily="2" charset="-122"/>
                            <a:cs typeface="+mn-cs"/>
                          </a:rPr>
                        </m:ctrlPr>
                      </m:sSubPr>
                      <m:e>
                        <m:r>
                          <a:rPr kumimoji="0" lang="en-US" altLang="zh-CN" b="1" i="1" u="none" strike="noStrike" kern="1200" cap="none" spc="0" normalizeH="0" baseline="0" noProof="0">
                            <a:ln>
                              <a:noFill/>
                            </a:ln>
                            <a:solidFill>
                              <a:srgbClr val="FF0000"/>
                            </a:solidFill>
                            <a:effectLst/>
                            <a:uLnTx/>
                            <a:uFillTx/>
                            <a:latin typeface="Cambria Math" panose="02040503050406030204" pitchFamily="18" charset="0"/>
                            <a:ea typeface="宋体" panose="02010600030101010101" pitchFamily="2" charset="-122"/>
                            <a:cs typeface="+mn-cs"/>
                          </a:rPr>
                          <m:t>𝑱</m:t>
                        </m:r>
                      </m:e>
                      <m:sub>
                        <m:r>
                          <a:rPr kumimoji="0" lang="en-US" altLang="zh-CN" b="1" i="1" u="none" strike="noStrike" kern="1200" cap="none" spc="0" normalizeH="0" baseline="0" noProof="0" smtClean="0">
                            <a:ln>
                              <a:noFill/>
                            </a:ln>
                            <a:solidFill>
                              <a:srgbClr val="FF0000"/>
                            </a:solidFill>
                            <a:effectLst/>
                            <a:uLnTx/>
                            <a:uFillTx/>
                            <a:latin typeface="Cambria Math" panose="02040503050406030204" pitchFamily="18" charset="0"/>
                            <a:ea typeface="宋体" panose="02010600030101010101" pitchFamily="2" charset="-122"/>
                            <a:cs typeface="+mn-cs"/>
                          </a:rPr>
                          <m:t>𝒛</m:t>
                        </m:r>
                      </m:sub>
                    </m:sSub>
                    <m:r>
                      <a:rPr kumimoji="0" lang="en-US" altLang="zh-CN" b="1" i="0" u="none" strike="noStrike" kern="1200" cap="none" spc="0" normalizeH="0" baseline="0" noProof="0">
                        <a:ln>
                          <a:noFill/>
                        </a:ln>
                        <a:solidFill>
                          <a:srgbClr val="FF0000"/>
                        </a:solidFill>
                        <a:effectLst/>
                        <a:uLnTx/>
                        <a:uFillTx/>
                        <a:latin typeface="Cambria Math" panose="02040503050406030204" pitchFamily="18" charset="0"/>
                        <a:ea typeface="宋体" panose="02010600030101010101" pitchFamily="2" charset="-122"/>
                        <a:cs typeface="+mn-cs"/>
                      </a:rPr>
                      <m:t>=</m:t>
                    </m:r>
                    <m:f>
                      <m:fPr>
                        <m:ctrlPr>
                          <a:rPr kumimoji="0" lang="en-US" altLang="zh-CN" b="1" i="1" u="none" strike="noStrike" kern="1200" cap="none" spc="0" normalizeH="0" baseline="0" noProof="0">
                            <a:ln>
                              <a:noFill/>
                            </a:ln>
                            <a:solidFill>
                              <a:srgbClr val="FF0000"/>
                            </a:solidFill>
                            <a:effectLst/>
                            <a:uLnTx/>
                            <a:uFillTx/>
                            <a:latin typeface="Cambria Math" panose="02040503050406030204" pitchFamily="18" charset="0"/>
                            <a:ea typeface="宋体" panose="02010600030101010101" pitchFamily="2" charset="-122"/>
                            <a:cs typeface="+mn-cs"/>
                          </a:rPr>
                        </m:ctrlPr>
                      </m:fPr>
                      <m:num>
                        <m:r>
                          <a:rPr kumimoji="0" lang="en-US" altLang="zh-CN" b="1" i="1" u="none" strike="noStrike" kern="1200" cap="none" spc="0" normalizeH="0" baseline="0" noProof="0" smtClean="0">
                            <a:ln>
                              <a:noFill/>
                            </a:ln>
                            <a:solidFill>
                              <a:srgbClr val="FF0000"/>
                            </a:solidFill>
                            <a:effectLst/>
                            <a:uLnTx/>
                            <a:uFillTx/>
                            <a:latin typeface="Cambria Math" panose="02040503050406030204" pitchFamily="18" charset="0"/>
                            <a:ea typeface="宋体" panose="02010600030101010101" pitchFamily="2" charset="-122"/>
                            <a:cs typeface="+mn-cs"/>
                          </a:rPr>
                          <m:t>𝟐</m:t>
                        </m:r>
                        <m:r>
                          <a:rPr kumimoji="0" lang="en-US" altLang="zh-CN" b="1" i="1" u="none" strike="noStrike" kern="1200" cap="none" spc="0" normalizeH="0" baseline="0" noProof="0" smtClean="0">
                            <a:ln>
                              <a:noFill/>
                            </a:ln>
                            <a:solidFill>
                              <a:srgbClr val="FF0000"/>
                            </a:solidFill>
                            <a:effectLst/>
                            <a:uLnTx/>
                            <a:uFillTx/>
                            <a:latin typeface="Cambria Math" panose="02040503050406030204" pitchFamily="18" charset="0"/>
                            <a:ea typeface="宋体" panose="02010600030101010101" pitchFamily="2" charset="-122"/>
                            <a:cs typeface="+mn-cs"/>
                          </a:rPr>
                          <m:t>(</m:t>
                        </m:r>
                        <m:sSubSup>
                          <m:sSubSupPr>
                            <m:ctrlPr>
                              <a:rPr kumimoji="0" lang="en-US" altLang="zh-CN" b="1" i="1" u="none" strike="noStrike" kern="1200" cap="none" spc="0" normalizeH="0" baseline="0" noProof="0" smtClean="0">
                                <a:ln>
                                  <a:noFill/>
                                </a:ln>
                                <a:solidFill>
                                  <a:srgbClr val="FF0000"/>
                                </a:solidFill>
                                <a:effectLst/>
                                <a:uLnTx/>
                                <a:uFillTx/>
                                <a:latin typeface="Cambria Math" panose="02040503050406030204" pitchFamily="18" charset="0"/>
                                <a:ea typeface="宋体" panose="02010600030101010101" pitchFamily="2" charset="-122"/>
                                <a:cs typeface="+mn-cs"/>
                              </a:rPr>
                            </m:ctrlPr>
                          </m:sSubSupPr>
                          <m:e>
                            <m:r>
                              <a:rPr kumimoji="0" lang="en-US" altLang="zh-CN" b="1" i="1" u="none" strike="noStrike" kern="1200" cap="none" spc="0" normalizeH="0" baseline="0" noProof="0">
                                <a:ln>
                                  <a:noFill/>
                                </a:ln>
                                <a:solidFill>
                                  <a:srgbClr val="FF0000"/>
                                </a:solidFill>
                                <a:effectLst/>
                                <a:uLnTx/>
                                <a:uFillTx/>
                                <a:latin typeface="Cambria Math" panose="02040503050406030204" pitchFamily="18" charset="0"/>
                                <a:ea typeface="宋体" panose="02010600030101010101" pitchFamily="2" charset="-122"/>
                                <a:cs typeface="+mn-cs"/>
                              </a:rPr>
                              <m:t>𝒕</m:t>
                            </m:r>
                          </m:e>
                          <m:sub>
                            <m:r>
                              <a:rPr kumimoji="0" lang="en-US" altLang="zh-CN" b="1" i="1" u="none" strike="noStrike" kern="1200" cap="none" spc="0" normalizeH="0" baseline="0" noProof="0">
                                <a:ln>
                                  <a:noFill/>
                                </a:ln>
                                <a:solidFill>
                                  <a:srgbClr val="FF0000"/>
                                </a:solidFill>
                                <a:effectLst/>
                                <a:uLnTx/>
                                <a:uFillTx/>
                                <a:latin typeface="Cambria Math" panose="02040503050406030204" pitchFamily="18" charset="0"/>
                                <a:ea typeface="宋体" panose="02010600030101010101" pitchFamily="2" charset="-122"/>
                                <a:cs typeface="+mn-cs"/>
                              </a:rPr>
                              <m:t>⊥</m:t>
                            </m:r>
                          </m:sub>
                          <m:sup>
                            <m:r>
                              <a:rPr kumimoji="0" lang="en-US" altLang="zh-CN" b="1" i="1" u="none" strike="noStrike" kern="1200" cap="none" spc="0" normalizeH="0" baseline="0" noProof="0" smtClean="0">
                                <a:ln>
                                  <a:noFill/>
                                </a:ln>
                                <a:solidFill>
                                  <a:srgbClr val="FF0000"/>
                                </a:solidFill>
                                <a:effectLst/>
                                <a:uLnTx/>
                                <a:uFillTx/>
                                <a:latin typeface="Cambria Math" panose="02040503050406030204" pitchFamily="18" charset="0"/>
                                <a:ea typeface="宋体" panose="02010600030101010101" pitchFamily="2" charset="-122"/>
                                <a:cs typeface="+mn-cs"/>
                              </a:rPr>
                              <m:t>𝟐</m:t>
                            </m:r>
                          </m:sup>
                        </m:sSubSup>
                        <m:sSubSup>
                          <m:sSubSupPr>
                            <m:ctrlPr>
                              <a:rPr kumimoji="0" lang="en-US" altLang="zh-CN" b="1" i="1" u="none" strike="noStrike" kern="1200" cap="none" spc="0" normalizeH="0" baseline="0" noProof="0" smtClean="0">
                                <a:ln>
                                  <a:noFill/>
                                </a:ln>
                                <a:solidFill>
                                  <a:srgbClr val="FF0000"/>
                                </a:solidFill>
                                <a:effectLst/>
                                <a:uLnTx/>
                                <a:uFillTx/>
                                <a:latin typeface="Cambria Math" panose="02040503050406030204" pitchFamily="18" charset="0"/>
                                <a:cs typeface="+mn-cs"/>
                              </a:rPr>
                            </m:ctrlPr>
                          </m:sSubSupPr>
                          <m:e>
                            <m:r>
                              <a:rPr kumimoji="0" lang="en-US" altLang="zh-CN" b="1" i="1" u="none" strike="noStrike" kern="1200" cap="none" spc="0" normalizeH="0" baseline="0" noProof="0" smtClean="0">
                                <a:ln>
                                  <a:noFill/>
                                </a:ln>
                                <a:solidFill>
                                  <a:srgbClr val="FF0000"/>
                                </a:solidFill>
                                <a:effectLst/>
                                <a:uLnTx/>
                                <a:uFillTx/>
                                <a:latin typeface="Cambria Math" panose="02040503050406030204" pitchFamily="18" charset="0"/>
                                <a:cs typeface="+mn-cs"/>
                              </a:rPr>
                              <m:t>+</m:t>
                            </m:r>
                            <m:r>
                              <a:rPr kumimoji="0" lang="en-US" altLang="zh-CN" b="1" i="1" u="none" strike="noStrike" kern="1200" cap="none" spc="0" normalizeH="0" baseline="0" noProof="0">
                                <a:ln>
                                  <a:noFill/>
                                </a:ln>
                                <a:solidFill>
                                  <a:srgbClr val="FF0000"/>
                                </a:solidFill>
                                <a:effectLst/>
                                <a:uLnTx/>
                                <a:uFillTx/>
                                <a:latin typeface="Cambria Math" panose="02040503050406030204" pitchFamily="18" charset="0"/>
                                <a:cs typeface="+mn-cs"/>
                              </a:rPr>
                              <m:t>𝒕</m:t>
                            </m:r>
                          </m:e>
                          <m:sub>
                            <m:r>
                              <a:rPr kumimoji="0" lang="en-US" altLang="zh-CN" b="1" i="1" u="none" strike="noStrike" kern="1200" cap="none" spc="0" normalizeH="0" baseline="0" noProof="0" smtClean="0">
                                <a:ln>
                                  <a:noFill/>
                                </a:ln>
                                <a:solidFill>
                                  <a:srgbClr val="FF0000"/>
                                </a:solidFill>
                                <a:effectLst/>
                                <a:uLnTx/>
                                <a:uFillTx/>
                                <a:latin typeface="Cambria Math" panose="02040503050406030204" pitchFamily="18" charset="0"/>
                                <a:cs typeface="+mn-cs"/>
                              </a:rPr>
                              <m:t>||</m:t>
                            </m:r>
                          </m:sub>
                          <m:sup>
                            <m:r>
                              <a:rPr kumimoji="0" lang="en-US" altLang="zh-CN" b="1" i="1" u="none" strike="noStrike" kern="1200" cap="none" spc="0" normalizeH="0" baseline="0" noProof="0" smtClean="0">
                                <a:ln>
                                  <a:noFill/>
                                </a:ln>
                                <a:solidFill>
                                  <a:srgbClr val="FF0000"/>
                                </a:solidFill>
                                <a:effectLst/>
                                <a:uLnTx/>
                                <a:uFillTx/>
                                <a:latin typeface="Cambria Math" panose="02040503050406030204" pitchFamily="18" charset="0"/>
                                <a:cs typeface="+mn-cs"/>
                              </a:rPr>
                              <m:t>𝟐</m:t>
                            </m:r>
                          </m:sup>
                        </m:sSubSup>
                        <m:r>
                          <a:rPr kumimoji="0" lang="en-US" altLang="zh-CN" b="1" i="1" u="none" strike="noStrike" kern="1200" cap="none" spc="0" normalizeH="0" baseline="0" noProof="0" smtClean="0">
                            <a:ln>
                              <a:noFill/>
                            </a:ln>
                            <a:solidFill>
                              <a:srgbClr val="FF0000"/>
                            </a:solidFill>
                            <a:effectLst/>
                            <a:uLnTx/>
                            <a:uFillTx/>
                            <a:latin typeface="Cambria Math" panose="02040503050406030204" pitchFamily="18" charset="0"/>
                            <a:cs typeface="+mn-cs"/>
                          </a:rPr>
                          <m:t>)</m:t>
                        </m:r>
                      </m:num>
                      <m:den>
                        <m:r>
                          <a:rPr kumimoji="0" lang="en-US" altLang="zh-CN" b="1" i="1" u="none" strike="noStrike" kern="1200" cap="none" spc="0" normalizeH="0" baseline="0" noProof="0">
                            <a:ln>
                              <a:noFill/>
                            </a:ln>
                            <a:solidFill>
                              <a:srgbClr val="FF0000"/>
                            </a:solidFill>
                            <a:effectLst/>
                            <a:uLnTx/>
                            <a:uFillTx/>
                            <a:latin typeface="Cambria Math" panose="02040503050406030204" pitchFamily="18" charset="0"/>
                            <a:cs typeface="+mn-cs"/>
                          </a:rPr>
                          <m:t>𝑼</m:t>
                        </m:r>
                      </m:den>
                    </m:f>
                  </m:oMath>
                </a14:m>
                <a:endParaRPr kumimoji="0" lang="en-US" altLang="zh-CN" b="1" i="0" u="none" strike="noStrike" kern="1200" cap="none" spc="0" normalizeH="0" baseline="0" noProof="0" dirty="0" smtClean="0">
                  <a:ln>
                    <a:noFill/>
                  </a:ln>
                  <a:solidFill>
                    <a:srgbClr val="0000CC"/>
                  </a:solidFill>
                  <a:effectLst/>
                  <a:uLnTx/>
                  <a:uFillTx/>
                  <a:ea typeface="宋体"/>
                  <a:cs typeface="+mn-cs"/>
                </a:endParaRPr>
              </a:p>
            </p:txBody>
          </p:sp>
        </mc:Choice>
        <mc:Fallback xmlns="">
          <p:sp>
            <p:nvSpPr>
              <p:cNvPr id="8" name="矩形 7"/>
              <p:cNvSpPr>
                <a:spLocks noRot="1" noChangeAspect="1" noMove="1" noResize="1" noEditPoints="1" noAdjustHandles="1" noChangeArrowheads="1" noChangeShapeType="1" noTextEdit="1"/>
              </p:cNvSpPr>
              <p:nvPr/>
            </p:nvSpPr>
            <p:spPr>
              <a:xfrm>
                <a:off x="4518123" y="4196725"/>
                <a:ext cx="3864463" cy="683392"/>
              </a:xfrm>
              <a:prstGeom prst="rect">
                <a:avLst/>
              </a:prstGeom>
              <a:blipFill>
                <a:blip r:embed="rId9"/>
                <a:stretch>
                  <a:fillRect b="-5310"/>
                </a:stretch>
              </a:blipFill>
            </p:spPr>
            <p:txBody>
              <a:bodyPr/>
              <a:lstStyle/>
              <a:p>
                <a:r>
                  <a:rPr lang="zh-CN" altLang="en-US">
                    <a:noFill/>
                  </a:rPr>
                  <a:t> </a:t>
                </a:r>
              </a:p>
            </p:txBody>
          </p:sp>
        </mc:Fallback>
      </mc:AlternateContent>
      <p:sp>
        <p:nvSpPr>
          <p:cNvPr id="3" name="矩形 2"/>
          <p:cNvSpPr/>
          <p:nvPr/>
        </p:nvSpPr>
        <p:spPr>
          <a:xfrm>
            <a:off x="2614123" y="6204808"/>
            <a:ext cx="4946492" cy="338554"/>
          </a:xfrm>
          <a:prstGeom prst="rect">
            <a:avLst/>
          </a:prstGeom>
        </p:spPr>
        <p:txBody>
          <a:bodyPr wrap="square">
            <a:spAutoFit/>
          </a:bodyPr>
          <a:lstStyle/>
          <a:p>
            <a:r>
              <a:rPr lang="en-US" altLang="zh-CN" sz="1600" b="0" dirty="0" smtClean="0">
                <a:solidFill>
                  <a:schemeClr val="tx1"/>
                </a:solidFill>
              </a:rPr>
              <a:t>H.H. </a:t>
            </a:r>
            <a:r>
              <a:rPr lang="en-US" altLang="zh-CN" sz="1600" b="0" dirty="0">
                <a:solidFill>
                  <a:schemeClr val="tx1"/>
                </a:solidFill>
              </a:rPr>
              <a:t>Hung, </a:t>
            </a:r>
            <a:r>
              <a:rPr lang="en-US" altLang="zh-CN" sz="1600" b="0" dirty="0" smtClean="0">
                <a:solidFill>
                  <a:schemeClr val="tx1"/>
                </a:solidFill>
              </a:rPr>
              <a:t>W. </a:t>
            </a:r>
            <a:r>
              <a:rPr lang="en-US" altLang="zh-CN" sz="1600" b="0" dirty="0" err="1" smtClean="0">
                <a:solidFill>
                  <a:schemeClr val="tx1"/>
                </a:solidFill>
              </a:rPr>
              <a:t>C.Lee</a:t>
            </a:r>
            <a:r>
              <a:rPr lang="en-US" altLang="zh-CN" sz="1600" b="0" dirty="0">
                <a:solidFill>
                  <a:schemeClr val="tx1"/>
                </a:solidFill>
              </a:rPr>
              <a:t>, </a:t>
            </a:r>
            <a:r>
              <a:rPr lang="en-US" altLang="zh-CN" sz="1600" dirty="0">
                <a:solidFill>
                  <a:schemeClr val="tx1"/>
                </a:solidFill>
              </a:rPr>
              <a:t>CW</a:t>
            </a:r>
            <a:r>
              <a:rPr lang="en-US" altLang="zh-CN" sz="1600" b="0" dirty="0">
                <a:solidFill>
                  <a:schemeClr val="tx1"/>
                </a:solidFill>
              </a:rPr>
              <a:t>, </a:t>
            </a:r>
            <a:r>
              <a:rPr lang="en-US" altLang="zh-CN" sz="1600" b="0" dirty="0" smtClean="0">
                <a:solidFill>
                  <a:schemeClr val="tx1"/>
                </a:solidFill>
              </a:rPr>
              <a:t>PRB </a:t>
            </a:r>
            <a:r>
              <a:rPr lang="en-US" altLang="zh-CN" sz="1600" b="0" dirty="0">
                <a:solidFill>
                  <a:schemeClr val="tx1"/>
                </a:solidFill>
              </a:rPr>
              <a:t>83, 144506 (2011)</a:t>
            </a:r>
            <a:endParaRPr lang="zh-CN" altLang="en-US" dirty="0">
              <a:solidFill>
                <a:schemeClr val="tx1"/>
              </a:solidFill>
            </a:endParaRPr>
          </a:p>
        </p:txBody>
      </p:sp>
    </p:spTree>
    <p:extLst>
      <p:ext uri="{BB962C8B-B14F-4D97-AF65-F5344CB8AC3E}">
        <p14:creationId xmlns:p14="http://schemas.microsoft.com/office/powerpoint/2010/main" val="12919561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6" name="AutoShape 2"/>
          <p:cNvSpPr>
            <a:spLocks noChangeArrowheads="1"/>
          </p:cNvSpPr>
          <p:nvPr/>
        </p:nvSpPr>
        <p:spPr bwMode="auto">
          <a:xfrm>
            <a:off x="863600" y="333375"/>
            <a:ext cx="7200900" cy="560388"/>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3200" b="0" i="0" u="none" strike="noStrike" kern="1200" cap="none" spc="0" normalizeH="0" baseline="0" noProof="0" smtClean="0">
              <a:ln>
                <a:noFill/>
              </a:ln>
              <a:solidFill>
                <a:srgbClr val="0000CC"/>
              </a:solidFill>
              <a:effectLst/>
              <a:uLnTx/>
              <a:uFillTx/>
              <a:latin typeface="Tahoma" panose="020B0604030504040204" pitchFamily="34" charset="0"/>
              <a:ea typeface="宋体" panose="02010600030101010101" pitchFamily="2" charset="-122"/>
              <a:cs typeface="+mn-cs"/>
            </a:endParaRPr>
          </a:p>
        </p:txBody>
      </p:sp>
      <p:sp>
        <p:nvSpPr>
          <p:cNvPr id="7187" name="Rectangle 3"/>
          <p:cNvSpPr>
            <a:spLocks noGrp="1" noChangeArrowheads="1"/>
          </p:cNvSpPr>
          <p:nvPr>
            <p:ph type="title"/>
          </p:nvPr>
        </p:nvSpPr>
        <p:spPr>
          <a:xfrm>
            <a:off x="363538" y="447675"/>
            <a:ext cx="8364537" cy="500063"/>
          </a:xfrm>
        </p:spPr>
        <p:txBody>
          <a:bodyPr/>
          <a:lstStyle/>
          <a:p>
            <a:pPr eaLnBrk="1" hangingPunct="1"/>
            <a:r>
              <a:rPr lang="en-US" altLang="zh-CN" sz="2600" u="sng" dirty="0" smtClean="0">
                <a:solidFill>
                  <a:schemeClr val="tx1"/>
                </a:solidFill>
                <a:latin typeface="Tahoma" panose="020B0604030504040204" pitchFamily="34" charset="0"/>
              </a:rPr>
              <a:t>Umbrella configuration of CDW and gap function</a:t>
            </a:r>
            <a:r>
              <a:rPr lang="en-US" altLang="zh-CN" sz="2800" u="sng" dirty="0" smtClean="0">
                <a:solidFill>
                  <a:schemeClr val="tx1"/>
                </a:solidFill>
                <a:latin typeface="Tahoma" panose="020B0604030504040204" pitchFamily="34" charset="0"/>
              </a:rPr>
              <a:t> </a:t>
            </a:r>
          </a:p>
        </p:txBody>
      </p:sp>
      <mc:AlternateContent xmlns:mc="http://schemas.openxmlformats.org/markup-compatibility/2006" xmlns:a14="http://schemas.microsoft.com/office/drawing/2010/main">
        <mc:Choice Requires="a14">
          <p:sp>
            <p:nvSpPr>
              <p:cNvPr id="7188" name="Text Box 47"/>
              <p:cNvSpPr txBox="1">
                <a:spLocks noChangeArrowheads="1"/>
              </p:cNvSpPr>
              <p:nvPr/>
            </p:nvSpPr>
            <p:spPr bwMode="auto">
              <a:xfrm>
                <a:off x="430813" y="1886169"/>
                <a:ext cx="4680948" cy="114800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ctrlPr>
                        </m:dPr>
                        <m:e>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𝐺</m:t>
                          </m:r>
                          <m:d>
                            <m:dPr>
                              <m:begChr m:val="|"/>
                              <m:endChr m:val="|"/>
                              <m:ctrlP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ctrlPr>
                            </m:dPr>
                            <m:e>
                              <m:sSub>
                                <m:sSubPr>
                                  <m:ctrlP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ctrlPr>
                                </m:sSubPr>
                                <m:e>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𝜂</m:t>
                                  </m:r>
                                </m:e>
                                <m:sub>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𝑥</m:t>
                                  </m:r>
                                </m:sub>
                              </m:sSub>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m:t>
                              </m:r>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𝑖</m:t>
                              </m:r>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m:t>
                              </m:r>
                            </m:e>
                          </m:d>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𝐺</m:t>
                          </m:r>
                        </m:e>
                      </m:d>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m:t>
                      </m:r>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𝑅𝑒</m:t>
                      </m:r>
                      <m:sSub>
                        <m:sSubPr>
                          <m:ctrlP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ctrlPr>
                        </m:sSubPr>
                        <m:e>
                          <m:r>
                            <m:rPr>
                              <m:sty m:val="p"/>
                            </m:rPr>
                            <a:rPr kumimoji="0" lang="en-US" altLang="zh-CN" sz="2200" b="0" i="0"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Δ</m:t>
                          </m:r>
                        </m:e>
                        <m:sub>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𝑖</m:t>
                          </m:r>
                        </m:sub>
                      </m:sSub>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  </m:t>
                      </m:r>
                    </m:oMath>
                  </m:oMathPara>
                </a14:m>
                <a:endParaRPr kumimoji="0" lang="en-US" altLang="zh-CN" sz="2200" b="0" i="1" u="none" strike="noStrike" kern="1200" cap="none" spc="0" normalizeH="0" baseline="0" noProof="0" dirty="0" smtClean="0">
                  <a:ln>
                    <a:noFill/>
                  </a:ln>
                  <a:solidFill>
                    <a:srgbClr val="0000CC"/>
                  </a:solidFill>
                  <a:effectLst/>
                  <a:uLnTx/>
                  <a:uFillTx/>
                  <a:latin typeface="Cambria Math" panose="020405030504060302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14:m>
                  <m:oMath xmlns:m="http://schemas.openxmlformats.org/officeDocument/2006/math">
                    <m:d>
                      <m:dPr>
                        <m:begChr m:val="〈"/>
                        <m:endChr m:val="〉"/>
                        <m:ctrlP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ctrlPr>
                      </m:dPr>
                      <m:e>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𝐺</m:t>
                        </m:r>
                        <m:d>
                          <m:dPr>
                            <m:begChr m:val="|"/>
                            <m:endChr m:val="|"/>
                            <m:ctrlP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ctrlPr>
                          </m:dPr>
                          <m:e>
                            <m:sSub>
                              <m:sSubPr>
                                <m:ctrlP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ctrlPr>
                              </m:sSubPr>
                              <m:e>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𝜂</m:t>
                                </m:r>
                              </m:e>
                              <m:sub>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𝑦</m:t>
                                </m:r>
                              </m:sub>
                            </m:sSub>
                          </m:e>
                        </m:d>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𝐺</m:t>
                        </m:r>
                      </m:e>
                    </m:d>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m:t>
                    </m:r>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𝐼𝑚</m:t>
                    </m:r>
                    <m:sSub>
                      <m:sSubPr>
                        <m:ctrlP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ctrlPr>
                      </m:sSubPr>
                      <m:e>
                        <m:r>
                          <m:rPr>
                            <m:sty m:val="p"/>
                          </m:rPr>
                          <a:rPr kumimoji="0" lang="en-US" altLang="zh-CN" sz="2200" b="0" i="0"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Δ</m:t>
                        </m:r>
                      </m:e>
                      <m:sub>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𝑖</m:t>
                        </m:r>
                      </m:sub>
                    </m:sSub>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  </m:t>
                    </m:r>
                    <m:d>
                      <m:dPr>
                        <m:begChr m:val="〈"/>
                        <m:endChr m:val="〉"/>
                        <m:ctrlP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ctrlPr>
                      </m:dPr>
                      <m:e>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𝐺</m:t>
                        </m:r>
                        <m:d>
                          <m:dPr>
                            <m:begChr m:val="|"/>
                            <m:endChr m:val="|"/>
                            <m:ctrlP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ctrlPr>
                          </m:dPr>
                          <m:e>
                            <m:sSub>
                              <m:sSubPr>
                                <m:ctrlP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ctrlPr>
                              </m:sSubPr>
                              <m:e>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𝜂</m:t>
                                </m:r>
                              </m:e>
                              <m:sub>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𝑧</m:t>
                                </m:r>
                              </m:sub>
                            </m:sSub>
                          </m:e>
                        </m:d>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𝐺</m:t>
                        </m:r>
                      </m:e>
                    </m:d>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m:t>
                    </m:r>
                    <m:f>
                      <m:fPr>
                        <m:ctrlP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ctrlPr>
                      </m:fPr>
                      <m:num>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1</m:t>
                        </m:r>
                      </m:num>
                      <m:den>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2</m:t>
                        </m:r>
                      </m:den>
                    </m:f>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m:t>
                    </m:r>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𝑛</m:t>
                    </m:r>
                  </m:oMath>
                </a14:m>
                <a:r>
                  <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rPr>
                  <a:t>-1)</a:t>
                </a:r>
              </a:p>
            </p:txBody>
          </p:sp>
        </mc:Choice>
        <mc:Fallback xmlns="">
          <p:sp>
            <p:nvSpPr>
              <p:cNvPr id="7188" name="Text Box 47"/>
              <p:cNvSpPr txBox="1">
                <a:spLocks noRot="1" noChangeAspect="1" noMove="1" noResize="1" noEditPoints="1" noAdjustHandles="1" noChangeArrowheads="1" noChangeShapeType="1" noTextEdit="1"/>
              </p:cNvSpPr>
              <p:nvPr/>
            </p:nvSpPr>
            <p:spPr bwMode="auto">
              <a:xfrm>
                <a:off x="430813" y="1886169"/>
                <a:ext cx="4680948" cy="1148007"/>
              </a:xfrm>
              <a:prstGeom prst="rect">
                <a:avLst/>
              </a:prstGeom>
              <a:blipFill>
                <a:blip r:embed="rId3"/>
                <a:stretch>
                  <a:fillRect b="-264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5" name="图片 4"/>
          <p:cNvPicPr>
            <a:picLocks noChangeAspect="1"/>
          </p:cNvPicPr>
          <p:nvPr/>
        </p:nvPicPr>
        <p:blipFill>
          <a:blip r:embed="rId4"/>
          <a:stretch>
            <a:fillRect/>
          </a:stretch>
        </p:blipFill>
        <p:spPr>
          <a:xfrm>
            <a:off x="281703" y="3276163"/>
            <a:ext cx="4995235" cy="3280387"/>
          </a:xfrm>
          <a:prstGeom prst="rect">
            <a:avLst/>
          </a:prstGeom>
        </p:spPr>
      </p:pic>
      <p:pic>
        <p:nvPicPr>
          <p:cNvPr id="7" name="图片 6"/>
          <p:cNvPicPr>
            <a:picLocks noChangeAspect="1"/>
          </p:cNvPicPr>
          <p:nvPr/>
        </p:nvPicPr>
        <p:blipFill>
          <a:blip r:embed="rId5"/>
          <a:stretch>
            <a:fillRect/>
          </a:stretch>
        </p:blipFill>
        <p:spPr>
          <a:xfrm>
            <a:off x="5442115" y="2699397"/>
            <a:ext cx="3384872" cy="3885506"/>
          </a:xfrm>
          <a:prstGeom prst="rect">
            <a:avLst/>
          </a:prstGeom>
        </p:spPr>
      </p:pic>
      <p:sp>
        <p:nvSpPr>
          <p:cNvPr id="31" name="Text Box 47"/>
          <p:cNvSpPr txBox="1">
            <a:spLocks noChangeArrowheads="1"/>
          </p:cNvSpPr>
          <p:nvPr/>
        </p:nvSpPr>
        <p:spPr bwMode="auto">
          <a:xfrm>
            <a:off x="585145" y="1201510"/>
            <a:ext cx="461328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Char char="•"/>
              <a:tabLst/>
              <a:defRPr/>
            </a:pPr>
            <a:r>
              <a:rPr kumimoji="0" lang="en-US" altLang="zh-CN" sz="2200" b="0" i="0" u="none" strike="noStrike" kern="1200" cap="none" spc="0" normalizeH="0" baseline="0" noProof="0" dirty="0">
                <a:ln>
                  <a:noFill/>
                </a:ln>
                <a:solidFill>
                  <a:srgbClr val="0000CC"/>
                </a:solidFill>
                <a:effectLst/>
                <a:uLnTx/>
                <a:uFillTx/>
                <a:latin typeface="Tahoma" panose="020B0604030504040204" pitchFamily="34" charset="0"/>
                <a:ea typeface="宋体" panose="02010600030101010101" pitchFamily="2" charset="-122"/>
                <a:cs typeface="+mn-cs"/>
              </a:rPr>
              <a:t> </a:t>
            </a:r>
            <a:r>
              <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rPr>
              <a:t>BCS results – 3-site supercell</a:t>
            </a:r>
          </a:p>
        </p:txBody>
      </p:sp>
      <mc:AlternateContent xmlns:mc="http://schemas.openxmlformats.org/markup-compatibility/2006" xmlns:a14="http://schemas.microsoft.com/office/drawing/2010/main">
        <mc:Choice Requires="a14">
          <p:sp>
            <p:nvSpPr>
              <p:cNvPr id="9" name="矩形 8"/>
              <p:cNvSpPr/>
              <p:nvPr/>
            </p:nvSpPr>
            <p:spPr>
              <a:xfrm>
                <a:off x="1534650" y="3817309"/>
                <a:ext cx="2304300" cy="824841"/>
              </a:xfrm>
              <a:prstGeom prst="rect">
                <a:avLst/>
              </a:prstGeom>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ctrlPr>
                        </m:fPr>
                        <m:num>
                          <m:sSub>
                            <m:sSubPr>
                              <m:ctrlP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ctrlPr>
                            </m:sSubPr>
                            <m:e>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𝑡</m:t>
                              </m:r>
                            </m:e>
                            <m:sub>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m:t>
                              </m:r>
                            </m:sub>
                          </m:sSub>
                        </m:num>
                        <m:den>
                          <m:sSub>
                            <m:sSubPr>
                              <m:ctrlP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ctrlPr>
                            </m:sSubPr>
                            <m:e>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𝑡</m:t>
                              </m:r>
                            </m:e>
                            <m:sub>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m:t>
                              </m:r>
                            </m:sub>
                          </m:sSub>
                        </m:den>
                      </m:f>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=0.2</m:t>
                      </m:r>
                      <m:r>
                        <a:rPr kumimoji="0" lang="en-US" altLang="zh-CN" sz="2200" b="0" i="1" u="none" strike="noStrike" kern="1200" cap="none" spc="0" normalizeH="0" baseline="0" noProof="0">
                          <a:ln>
                            <a:noFill/>
                          </a:ln>
                          <a:solidFill>
                            <a:srgbClr val="0000CC"/>
                          </a:solidFill>
                          <a:effectLst/>
                          <a:uLnTx/>
                          <a:uFillTx/>
                          <a:latin typeface="Cambria Math" panose="02040503050406030204" pitchFamily="18" charset="0"/>
                          <a:ea typeface="宋体" panose="02010600030101010101" pitchFamily="2" charset="-122"/>
                          <a:cs typeface="+mn-cs"/>
                        </a:rPr>
                        <m:t>,</m:t>
                      </m:r>
                      <m:f>
                        <m:fPr>
                          <m:ctrlP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ctrlPr>
                        </m:fPr>
                        <m:num>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𝑈</m:t>
                          </m:r>
                        </m:num>
                        <m:den>
                          <m:sSub>
                            <m:sSubPr>
                              <m:ctrlP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ctrlPr>
                            </m:sSubPr>
                            <m:e>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𝑡</m:t>
                              </m:r>
                            </m:e>
                            <m:sub>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m:t>
                              </m:r>
                            </m:sub>
                          </m:sSub>
                        </m:den>
                      </m:f>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=6</m:t>
                      </m:r>
                      <m:r>
                        <a:rPr kumimoji="0" lang="en-US" altLang="zh-CN" sz="2200" b="0" i="1" u="none" strike="noStrike" kern="1200" cap="none" spc="0" normalizeH="0" baseline="0" noProof="0">
                          <a:ln>
                            <a:noFill/>
                          </a:ln>
                          <a:solidFill>
                            <a:srgbClr val="0000CC"/>
                          </a:solidFill>
                          <a:effectLst/>
                          <a:uLnTx/>
                          <a:uFillTx/>
                          <a:latin typeface="Cambria Math" panose="02040503050406030204" pitchFamily="18" charset="0"/>
                          <a:ea typeface="宋体" panose="02010600030101010101" pitchFamily="2" charset="-122"/>
                          <a:cs typeface="+mn-cs"/>
                        </a:rPr>
                        <m:t> </m:t>
                      </m:r>
                    </m:oMath>
                  </m:oMathPara>
                </a14:m>
                <a:endParaRPr kumimoji="0" lang="en-US" altLang="zh-CN" sz="2200" b="0" i="1" u="none" strike="noStrike" kern="1200" cap="none" spc="0" normalizeH="0" baseline="0" noProof="0" dirty="0">
                  <a:ln>
                    <a:noFill/>
                  </a:ln>
                  <a:solidFill>
                    <a:srgbClr val="0000CC"/>
                  </a:solidFill>
                  <a:effectLst/>
                  <a:uLnTx/>
                  <a:uFillTx/>
                  <a:latin typeface="Cambria Math" panose="02040503050406030204" pitchFamily="18" charset="0"/>
                  <a:ea typeface="宋体" panose="02010600030101010101" pitchFamily="2" charset="-122"/>
                  <a:cs typeface="+mn-cs"/>
                </a:endParaRPr>
              </a:p>
            </p:txBody>
          </p:sp>
        </mc:Choice>
        <mc:Fallback xmlns="">
          <p:sp>
            <p:nvSpPr>
              <p:cNvPr id="9" name="矩形 8"/>
              <p:cNvSpPr>
                <a:spLocks noRot="1" noChangeAspect="1" noMove="1" noResize="1" noEditPoints="1" noAdjustHandles="1" noChangeArrowheads="1" noChangeShapeType="1" noTextEdit="1"/>
              </p:cNvSpPr>
              <p:nvPr/>
            </p:nvSpPr>
            <p:spPr>
              <a:xfrm>
                <a:off x="1534650" y="3817309"/>
                <a:ext cx="2304300" cy="824841"/>
              </a:xfrm>
              <a:prstGeom prst="rect">
                <a:avLst/>
              </a:prstGeom>
              <a:blipFill>
                <a:blip r:embed="rId6"/>
                <a:stretch>
                  <a:fillRect/>
                </a:stretch>
              </a:blipFill>
            </p:spPr>
            <p:txBody>
              <a:bodyPr/>
              <a:lstStyle/>
              <a:p>
                <a:r>
                  <a:rPr lang="zh-CN" altLang="en-US">
                    <a:noFill/>
                  </a:rPr>
                  <a:t> </a:t>
                </a:r>
              </a:p>
            </p:txBody>
          </p:sp>
        </mc:Fallback>
      </mc:AlternateContent>
      <p:grpSp>
        <p:nvGrpSpPr>
          <p:cNvPr id="10" name="组合 9"/>
          <p:cNvGrpSpPr/>
          <p:nvPr/>
        </p:nvGrpSpPr>
        <p:grpSpPr>
          <a:xfrm>
            <a:off x="6031390" y="1062038"/>
            <a:ext cx="1805035" cy="1429417"/>
            <a:chOff x="5916175" y="1077863"/>
            <a:chExt cx="1805035" cy="1429417"/>
          </a:xfrm>
        </p:grpSpPr>
        <p:sp>
          <p:nvSpPr>
            <p:cNvPr id="32" name="AutoShape 99"/>
            <p:cNvSpPr>
              <a:spLocks noChangeArrowheads="1"/>
            </p:cNvSpPr>
            <p:nvPr/>
          </p:nvSpPr>
          <p:spPr bwMode="auto">
            <a:xfrm>
              <a:off x="6300224" y="1467073"/>
              <a:ext cx="922941" cy="821327"/>
            </a:xfrm>
            <a:prstGeom prst="triangle">
              <a:avLst>
                <a:gd name="adj" fmla="val 50000"/>
              </a:avLst>
            </a:prstGeom>
            <a:ln>
              <a:solidFill>
                <a:srgbClr val="FF0000"/>
              </a:solidFill>
              <a:headEnd/>
              <a:tailEnd/>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4" name="Text Box 47"/>
            <p:cNvSpPr txBox="1">
              <a:spLocks noChangeArrowheads="1"/>
            </p:cNvSpPr>
            <p:nvPr/>
          </p:nvSpPr>
          <p:spPr bwMode="auto">
            <a:xfrm>
              <a:off x="6569060" y="1077863"/>
              <a:ext cx="46086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200" b="0" i="0" u="none" strike="noStrike" kern="1200" cap="none" spc="0" normalizeH="0" baseline="0" noProof="0" dirty="0">
                  <a:ln>
                    <a:noFill/>
                  </a:ln>
                  <a:solidFill>
                    <a:srgbClr val="0000CC"/>
                  </a:solidFill>
                  <a:effectLst/>
                  <a:uLnTx/>
                  <a:uFillTx/>
                  <a:latin typeface="Tahoma" panose="020B0604030504040204" pitchFamily="34" charset="0"/>
                  <a:ea typeface="宋体" panose="02010600030101010101" pitchFamily="2" charset="-122"/>
                  <a:cs typeface="+mn-cs"/>
                </a:rPr>
                <a:t>A</a:t>
              </a:r>
              <a:endPar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endParaRPr>
            </a:p>
          </p:txBody>
        </p:sp>
        <p:sp>
          <p:nvSpPr>
            <p:cNvPr id="35" name="Text Box 47"/>
            <p:cNvSpPr txBox="1">
              <a:spLocks noChangeArrowheads="1"/>
            </p:cNvSpPr>
            <p:nvPr/>
          </p:nvSpPr>
          <p:spPr bwMode="auto">
            <a:xfrm>
              <a:off x="5916175" y="2076393"/>
              <a:ext cx="46086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rPr>
                <a:t>B</a:t>
              </a:r>
            </a:p>
          </p:txBody>
        </p:sp>
        <p:sp>
          <p:nvSpPr>
            <p:cNvPr id="36" name="Text Box 47"/>
            <p:cNvSpPr txBox="1">
              <a:spLocks noChangeArrowheads="1"/>
            </p:cNvSpPr>
            <p:nvPr/>
          </p:nvSpPr>
          <p:spPr bwMode="auto">
            <a:xfrm>
              <a:off x="7260350" y="2037988"/>
              <a:ext cx="46086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rPr>
                <a:t>C</a:t>
              </a:r>
            </a:p>
          </p:txBody>
        </p:sp>
      </p:grpSp>
    </p:spTree>
    <p:extLst>
      <p:ext uri="{BB962C8B-B14F-4D97-AF65-F5344CB8AC3E}">
        <p14:creationId xmlns:p14="http://schemas.microsoft.com/office/powerpoint/2010/main" val="238234064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6" name="AutoShape 2"/>
          <p:cNvSpPr>
            <a:spLocks noChangeArrowheads="1"/>
          </p:cNvSpPr>
          <p:nvPr/>
        </p:nvSpPr>
        <p:spPr bwMode="auto">
          <a:xfrm>
            <a:off x="863600" y="333375"/>
            <a:ext cx="7200900" cy="560388"/>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3200" b="0" i="0" u="none" strike="noStrike" kern="1200" cap="none" spc="0" normalizeH="0" baseline="0" noProof="0" smtClean="0">
              <a:ln>
                <a:noFill/>
              </a:ln>
              <a:solidFill>
                <a:srgbClr val="0000CC"/>
              </a:solidFill>
              <a:effectLst/>
              <a:uLnTx/>
              <a:uFillTx/>
              <a:latin typeface="Tahoma" panose="020B0604030504040204" pitchFamily="34" charset="0"/>
              <a:ea typeface="宋体" panose="02010600030101010101" pitchFamily="2" charset="-122"/>
              <a:cs typeface="+mn-cs"/>
            </a:endParaRPr>
          </a:p>
        </p:txBody>
      </p:sp>
      <p:sp>
        <p:nvSpPr>
          <p:cNvPr id="7187" name="Rectangle 3"/>
          <p:cNvSpPr>
            <a:spLocks noGrp="1" noChangeArrowheads="1"/>
          </p:cNvSpPr>
          <p:nvPr>
            <p:ph type="title"/>
          </p:nvPr>
        </p:nvSpPr>
        <p:spPr>
          <a:xfrm>
            <a:off x="363538" y="447675"/>
            <a:ext cx="8364537" cy="500063"/>
          </a:xfrm>
        </p:spPr>
        <p:txBody>
          <a:bodyPr/>
          <a:lstStyle/>
          <a:p>
            <a:pPr eaLnBrk="1" hangingPunct="1"/>
            <a:r>
              <a:rPr lang="en-US" altLang="zh-CN" sz="2600" u="sng" dirty="0" smtClean="0">
                <a:solidFill>
                  <a:schemeClr val="tx1"/>
                </a:solidFill>
                <a:latin typeface="Tahoma" panose="020B0604030504040204" pitchFamily="34" charset="0"/>
              </a:rPr>
              <a:t>F-wave pair density wave</a:t>
            </a:r>
            <a:r>
              <a:rPr lang="en-US" altLang="zh-CN" sz="2800" u="sng" dirty="0" smtClean="0">
                <a:solidFill>
                  <a:schemeClr val="tx1"/>
                </a:solidFill>
                <a:latin typeface="Tahoma" panose="020B0604030504040204" pitchFamily="34" charset="0"/>
              </a:rPr>
              <a:t> </a:t>
            </a:r>
          </a:p>
        </p:txBody>
      </p:sp>
      <p:sp>
        <p:nvSpPr>
          <p:cNvPr id="31" name="Text Box 47"/>
          <p:cNvSpPr txBox="1">
            <a:spLocks noChangeArrowheads="1"/>
          </p:cNvSpPr>
          <p:nvPr/>
        </p:nvSpPr>
        <p:spPr bwMode="auto">
          <a:xfrm>
            <a:off x="923525" y="1124700"/>
            <a:ext cx="69129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rPr>
              <a:t>Real space gap function – sign change </a:t>
            </a:r>
          </a:p>
        </p:txBody>
      </p:sp>
      <p:pic>
        <p:nvPicPr>
          <p:cNvPr id="2" name="图片 1"/>
          <p:cNvPicPr>
            <a:picLocks noChangeAspect="1"/>
          </p:cNvPicPr>
          <p:nvPr/>
        </p:nvPicPr>
        <p:blipFill rotWithShape="1">
          <a:blip r:embed="rId3"/>
          <a:srcRect t="11154"/>
          <a:stretch/>
        </p:blipFill>
        <p:spPr>
          <a:xfrm>
            <a:off x="4458396" y="2521947"/>
            <a:ext cx="3187615" cy="2904568"/>
          </a:xfrm>
          <a:prstGeom prst="rect">
            <a:avLst/>
          </a:prstGeom>
        </p:spPr>
      </p:pic>
      <mc:AlternateContent xmlns:mc="http://schemas.openxmlformats.org/markup-compatibility/2006" xmlns:a14="http://schemas.microsoft.com/office/drawing/2010/main">
        <mc:Choice Requires="a14">
          <p:sp>
            <p:nvSpPr>
              <p:cNvPr id="13" name="Text Box 47"/>
              <p:cNvSpPr txBox="1">
                <a:spLocks noChangeArrowheads="1"/>
              </p:cNvSpPr>
              <p:nvPr/>
            </p:nvSpPr>
            <p:spPr bwMode="auto">
              <a:xfrm>
                <a:off x="1420701" y="1752436"/>
                <a:ext cx="6086698" cy="58984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ctrlPr>
                        </m:sSubPr>
                        <m:e>
                          <m:r>
                            <m:rPr>
                              <m:sty m:val="p"/>
                            </m:rPr>
                            <a:rPr kumimoji="0" lang="en-US" altLang="zh-CN" sz="2600" b="0" i="0"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Δ</m:t>
                          </m:r>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m:t>
                          </m:r>
                          <m:acc>
                            <m:accPr>
                              <m:chr m:val="⃗"/>
                              <m:ctrlP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ctrlPr>
                            </m:accPr>
                            <m:e>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𝑟</m:t>
                              </m:r>
                            </m:e>
                          </m:acc>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m:t>
                          </m:r>
                        </m:e>
                        <m:sub>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 </m:t>
                          </m:r>
                        </m:sub>
                      </m:sSub>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m:t>
                      </m:r>
                      <m:func>
                        <m:funcPr>
                          <m:ctrlP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ctrlPr>
                        </m:funcPr>
                        <m:fName>
                          <m:r>
                            <m:rPr>
                              <m:sty m:val="p"/>
                            </m:rPr>
                            <a:rPr kumimoji="0" lang="en-US" altLang="zh-CN" sz="2600" b="0" i="0"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sin</m:t>
                          </m:r>
                        </m:fName>
                        <m:e>
                          <m:sSub>
                            <m:sSubPr>
                              <m:ctrlP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ctrlPr>
                            </m:sSubPr>
                            <m:e>
                              <m:acc>
                                <m:accPr>
                                  <m:chr m:val="⃗"/>
                                  <m:ctrlP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ctrlPr>
                                </m:accPr>
                                <m:e>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𝐺</m:t>
                                  </m:r>
                                </m:e>
                              </m:acc>
                            </m:e>
                            <m:sub>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1</m:t>
                              </m:r>
                            </m:sub>
                          </m:sSub>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m:t>
                          </m:r>
                          <m:acc>
                            <m:accPr>
                              <m:chr m:val="⃗"/>
                              <m:ctrlP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ctrlPr>
                            </m:accPr>
                            <m:e>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𝑟</m:t>
                              </m:r>
                            </m:e>
                          </m:acc>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m:t>
                          </m:r>
                          <m:func>
                            <m:funcPr>
                              <m:ctrlP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ctrlPr>
                            </m:funcPr>
                            <m:fName>
                              <m:r>
                                <m:rPr>
                                  <m:sty m:val="p"/>
                                </m:rPr>
                                <a:rPr kumimoji="0" lang="en-US" altLang="zh-CN" sz="2600" b="0" i="0"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sin</m:t>
                              </m:r>
                            </m:fName>
                            <m:e>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 </m:t>
                              </m:r>
                              <m:sSub>
                                <m:sSubPr>
                                  <m:ctrlP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ctrlPr>
                                </m:sSubPr>
                                <m:e>
                                  <m:acc>
                                    <m:accPr>
                                      <m:chr m:val="⃗"/>
                                      <m:ctrlP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ctrlPr>
                                    </m:accPr>
                                    <m:e>
                                      <m:sSub>
                                        <m:sSubPr>
                                          <m:ctrlP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ctrlPr>
                                        </m:sSubPr>
                                        <m:e>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𝐺</m:t>
                                          </m:r>
                                        </m:e>
                                        <m:sub>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 </m:t>
                                          </m:r>
                                        </m:sub>
                                      </m:sSub>
                                    </m:e>
                                  </m:acc>
                                </m:e>
                                <m:sub>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2</m:t>
                                  </m:r>
                                </m:sub>
                              </m:sSub>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m:t>
                              </m:r>
                              <m:acc>
                                <m:accPr>
                                  <m:chr m:val="⃗"/>
                                  <m:ctrlP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ctrlPr>
                                </m:accPr>
                                <m:e>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𝑟</m:t>
                                  </m:r>
                                </m:e>
                              </m:acc>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m:t>
                              </m:r>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𝑠𝑖𝑛</m:t>
                              </m:r>
                              <m:sSub>
                                <m:sSubPr>
                                  <m:ctrlP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ctrlPr>
                                </m:sSubPr>
                                <m:e>
                                  <m:acc>
                                    <m:accPr>
                                      <m:chr m:val="⃗"/>
                                      <m:ctrlP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ctrlPr>
                                    </m:accPr>
                                    <m:e>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𝐺</m:t>
                                      </m:r>
                                    </m:e>
                                  </m:acc>
                                </m:e>
                                <m:sub>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3</m:t>
                                  </m:r>
                                </m:sub>
                              </m:sSub>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m:t>
                              </m:r>
                              <m:acc>
                                <m:accPr>
                                  <m:chr m:val="⃗"/>
                                  <m:ctrlP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ctrlPr>
                                </m:accPr>
                                <m:e>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𝑟</m:t>
                                  </m:r>
                                </m:e>
                              </m:acc>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 </m:t>
                              </m:r>
                            </m:e>
                          </m:func>
                        </m:e>
                      </m:func>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 </m:t>
                      </m:r>
                    </m:oMath>
                  </m:oMathPara>
                </a14:m>
                <a:endParaRPr kumimoji="0" lang="en-US" altLang="zh-CN" sz="2600" b="0" i="1" u="none" strike="noStrike" kern="1200" cap="none" spc="0" normalizeH="0" baseline="0" noProof="0" dirty="0" smtClean="0">
                  <a:ln>
                    <a:noFill/>
                  </a:ln>
                  <a:solidFill>
                    <a:schemeClr val="tx1"/>
                  </a:solidFill>
                  <a:effectLst/>
                  <a:uLnTx/>
                  <a:uFillTx/>
                  <a:latin typeface="Cambria Math" panose="02040503050406030204" pitchFamily="18" charset="0"/>
                  <a:ea typeface="宋体" panose="02010600030101010101" pitchFamily="2" charset="-122"/>
                  <a:cs typeface="+mn-cs"/>
                </a:endParaRPr>
              </a:p>
            </p:txBody>
          </p:sp>
        </mc:Choice>
        <mc:Fallback xmlns="">
          <p:sp>
            <p:nvSpPr>
              <p:cNvPr id="13" name="Text Box 47"/>
              <p:cNvSpPr txBox="1">
                <a:spLocks noRot="1" noChangeAspect="1" noMove="1" noResize="1" noEditPoints="1" noAdjustHandles="1" noChangeArrowheads="1" noChangeShapeType="1" noTextEdit="1"/>
              </p:cNvSpPr>
              <p:nvPr/>
            </p:nvSpPr>
            <p:spPr bwMode="auto">
              <a:xfrm>
                <a:off x="1420701" y="1752436"/>
                <a:ext cx="6086698" cy="589841"/>
              </a:xfrm>
              <a:prstGeom prst="rect">
                <a:avLst/>
              </a:prstGeom>
              <a:blipFill>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矩形 41"/>
              <p:cNvSpPr/>
              <p:nvPr/>
            </p:nvSpPr>
            <p:spPr>
              <a:xfrm>
                <a:off x="1506228" y="2781478"/>
                <a:ext cx="1797736" cy="727187"/>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2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ctrlPr>
                        </m:sSubPr>
                        <m:e>
                          <m:acc>
                            <m:accPr>
                              <m:chr m:val="⃗"/>
                              <m:ctrlPr>
                                <a:rPr kumimoji="0" lang="en-US" altLang="zh-CN" sz="2200" b="0" i="1" u="none" strike="noStrike" kern="1200" cap="none" spc="0" normalizeH="0" baseline="0" noProof="0">
                                  <a:ln>
                                    <a:noFill/>
                                  </a:ln>
                                  <a:solidFill>
                                    <a:schemeClr val="tx1"/>
                                  </a:solidFill>
                                  <a:effectLst/>
                                  <a:uLnTx/>
                                  <a:uFillTx/>
                                  <a:latin typeface="Cambria Math" panose="02040503050406030204" pitchFamily="18" charset="0"/>
                                  <a:ea typeface="宋体" panose="02010600030101010101" pitchFamily="2" charset="-122"/>
                                  <a:cs typeface="+mn-cs"/>
                                </a:rPr>
                              </m:ctrlPr>
                            </m:accPr>
                            <m:e>
                              <m:r>
                                <a:rPr kumimoji="0" lang="en-US" altLang="zh-CN" sz="2200" b="0" i="1" u="none" strike="noStrike" kern="1200" cap="none" spc="0" normalizeH="0" baseline="0" noProof="0">
                                  <a:ln>
                                    <a:noFill/>
                                  </a:ln>
                                  <a:solidFill>
                                    <a:schemeClr val="tx1"/>
                                  </a:solidFill>
                                  <a:effectLst/>
                                  <a:uLnTx/>
                                  <a:uFillTx/>
                                  <a:latin typeface="Cambria Math" panose="02040503050406030204" pitchFamily="18" charset="0"/>
                                  <a:ea typeface="宋体" panose="02010600030101010101" pitchFamily="2" charset="-122"/>
                                  <a:cs typeface="+mn-cs"/>
                                </a:rPr>
                                <m:t>𝐺</m:t>
                              </m:r>
                            </m:e>
                          </m:acc>
                        </m:e>
                        <m:sub>
                          <m:r>
                            <a:rPr kumimoji="0" lang="en-US" altLang="zh-CN" sz="2200" b="0" i="1" u="none" strike="noStrike" kern="1200" cap="none" spc="0" normalizeH="0" baseline="0" noProof="0">
                              <a:ln>
                                <a:noFill/>
                              </a:ln>
                              <a:solidFill>
                                <a:schemeClr val="tx1"/>
                              </a:solidFill>
                              <a:effectLst/>
                              <a:uLnTx/>
                              <a:uFillTx/>
                              <a:latin typeface="Cambria Math" panose="02040503050406030204" pitchFamily="18" charset="0"/>
                              <a:ea typeface="宋体" panose="02010600030101010101" pitchFamily="2" charset="-122"/>
                              <a:cs typeface="+mn-cs"/>
                            </a:rPr>
                            <m:t>1</m:t>
                          </m:r>
                        </m:sub>
                      </m:sSub>
                      <m:r>
                        <a:rPr kumimoji="0" lang="en-US" altLang="zh-CN" sz="22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m:t>
                      </m:r>
                      <m:f>
                        <m:fPr>
                          <m:ctrlPr>
                            <a:rPr kumimoji="0" lang="en-US" altLang="zh-CN" sz="22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ctrlPr>
                        </m:fPr>
                        <m:num>
                          <m:r>
                            <a:rPr kumimoji="0" lang="en-US" altLang="zh-CN" sz="22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4</m:t>
                          </m:r>
                          <m:r>
                            <a:rPr kumimoji="0" lang="en-US" altLang="zh-CN" sz="22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𝜋</m:t>
                          </m:r>
                        </m:num>
                        <m:den>
                          <m:r>
                            <a:rPr kumimoji="0" lang="en-US" altLang="zh-CN" sz="22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3</m:t>
                          </m:r>
                          <m:r>
                            <a:rPr kumimoji="0" lang="en-US" altLang="zh-CN" sz="22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𝑎</m:t>
                          </m:r>
                        </m:den>
                      </m:f>
                      <m:r>
                        <a:rPr kumimoji="0" lang="en-US" altLang="zh-CN" sz="22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,0)</m:t>
                      </m:r>
                    </m:oMath>
                  </m:oMathPara>
                </a14:m>
                <a:endParaRPr kumimoji="0" lang="zh-CN" altLang="en-US" sz="2200" b="1" i="0" u="none" strike="noStrike" kern="1200" cap="none" spc="0" normalizeH="0" baseline="0" noProof="0" dirty="0">
                  <a:ln>
                    <a:noFill/>
                  </a:ln>
                  <a:solidFill>
                    <a:schemeClr val="tx1"/>
                  </a:solidFill>
                  <a:effectLst/>
                  <a:uLnTx/>
                  <a:uFillTx/>
                  <a:latin typeface="Tahoma" pitchFamily="34" charset="0"/>
                  <a:ea typeface="宋体"/>
                  <a:cs typeface="+mn-cs"/>
                </a:endParaRPr>
              </a:p>
            </p:txBody>
          </p:sp>
        </mc:Choice>
        <mc:Fallback xmlns="">
          <p:sp>
            <p:nvSpPr>
              <p:cNvPr id="42" name="矩形 41"/>
              <p:cNvSpPr>
                <a:spLocks noRot="1" noChangeAspect="1" noMove="1" noResize="1" noEditPoints="1" noAdjustHandles="1" noChangeArrowheads="1" noChangeShapeType="1" noTextEdit="1"/>
              </p:cNvSpPr>
              <p:nvPr/>
            </p:nvSpPr>
            <p:spPr>
              <a:xfrm>
                <a:off x="1506228" y="2781478"/>
                <a:ext cx="1797736" cy="72718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1055200" y="3956601"/>
                <a:ext cx="2562240" cy="791755"/>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2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ctrlPr>
                        </m:sSubPr>
                        <m:e>
                          <m:acc>
                            <m:accPr>
                              <m:chr m:val="⃗"/>
                              <m:ctrlPr>
                                <a:rPr kumimoji="0" lang="en-US" altLang="zh-CN" sz="2200" b="0" i="1" u="none" strike="noStrike" kern="1200" cap="none" spc="0" normalizeH="0" baseline="0" noProof="0">
                                  <a:ln>
                                    <a:noFill/>
                                  </a:ln>
                                  <a:solidFill>
                                    <a:schemeClr val="tx1"/>
                                  </a:solidFill>
                                  <a:effectLst/>
                                  <a:uLnTx/>
                                  <a:uFillTx/>
                                  <a:latin typeface="Cambria Math" panose="02040503050406030204" pitchFamily="18" charset="0"/>
                                  <a:ea typeface="宋体" panose="02010600030101010101" pitchFamily="2" charset="-122"/>
                                  <a:cs typeface="+mn-cs"/>
                                </a:rPr>
                              </m:ctrlPr>
                            </m:accPr>
                            <m:e>
                              <m:r>
                                <a:rPr kumimoji="0" lang="en-US" altLang="zh-CN" sz="2200" b="0" i="1" u="none" strike="noStrike" kern="1200" cap="none" spc="0" normalizeH="0" baseline="0" noProof="0">
                                  <a:ln>
                                    <a:noFill/>
                                  </a:ln>
                                  <a:solidFill>
                                    <a:schemeClr val="tx1"/>
                                  </a:solidFill>
                                  <a:effectLst/>
                                  <a:uLnTx/>
                                  <a:uFillTx/>
                                  <a:latin typeface="Cambria Math" panose="02040503050406030204" pitchFamily="18" charset="0"/>
                                  <a:ea typeface="宋体" panose="02010600030101010101" pitchFamily="2" charset="-122"/>
                                  <a:cs typeface="+mn-cs"/>
                                </a:rPr>
                                <m:t>𝐺</m:t>
                              </m:r>
                            </m:e>
                          </m:acc>
                        </m:e>
                        <m:sub>
                          <m:r>
                            <a:rPr kumimoji="0" lang="en-US" altLang="zh-CN" sz="22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2</m:t>
                          </m:r>
                        </m:sub>
                      </m:sSub>
                      <m:r>
                        <a:rPr kumimoji="0" lang="en-US" altLang="zh-CN" sz="22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m:t>
                      </m:r>
                      <m:f>
                        <m:fPr>
                          <m:ctrlPr>
                            <a:rPr kumimoji="0" lang="en-US" altLang="zh-CN" sz="22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ctrlPr>
                        </m:fPr>
                        <m:num>
                          <m:r>
                            <a:rPr kumimoji="0" lang="en-US" altLang="zh-CN" sz="22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2</m:t>
                          </m:r>
                          <m:r>
                            <a:rPr kumimoji="0" lang="en-US" altLang="zh-CN" sz="22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𝜋</m:t>
                          </m:r>
                        </m:num>
                        <m:den>
                          <m:r>
                            <a:rPr kumimoji="0" lang="en-US" altLang="zh-CN" sz="22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3</m:t>
                          </m:r>
                          <m:r>
                            <a:rPr kumimoji="0" lang="en-US" altLang="zh-CN" sz="22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𝑎</m:t>
                          </m:r>
                        </m:den>
                      </m:f>
                      <m:r>
                        <a:rPr kumimoji="0" lang="en-US" altLang="zh-CN" sz="22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m:t>
                      </m:r>
                      <m:f>
                        <m:fPr>
                          <m:ctrlPr>
                            <a:rPr kumimoji="0" lang="en-US" altLang="zh-CN" sz="2200" b="0" i="1" u="none" strike="noStrike" kern="1200" cap="none" spc="0" normalizeH="0" baseline="0" noProof="0">
                              <a:ln>
                                <a:noFill/>
                              </a:ln>
                              <a:solidFill>
                                <a:schemeClr val="tx1"/>
                              </a:solidFill>
                              <a:effectLst/>
                              <a:uLnTx/>
                              <a:uFillTx/>
                              <a:latin typeface="Cambria Math" panose="02040503050406030204" pitchFamily="18" charset="0"/>
                              <a:ea typeface="宋体" panose="02010600030101010101" pitchFamily="2" charset="-122"/>
                              <a:cs typeface="+mn-cs"/>
                            </a:rPr>
                          </m:ctrlPr>
                        </m:fPr>
                        <m:num>
                          <m:r>
                            <a:rPr kumimoji="0" lang="en-US" altLang="zh-CN" sz="22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2</m:t>
                          </m:r>
                          <m:r>
                            <a:rPr kumimoji="0" lang="en-US" altLang="zh-CN" sz="2200" b="0" i="1" u="none" strike="noStrike" kern="1200" cap="none" spc="0" normalizeH="0" baseline="0" noProof="0">
                              <a:ln>
                                <a:noFill/>
                              </a:ln>
                              <a:solidFill>
                                <a:schemeClr val="tx1"/>
                              </a:solidFill>
                              <a:effectLst/>
                              <a:uLnTx/>
                              <a:uFillTx/>
                              <a:latin typeface="Cambria Math" panose="02040503050406030204" pitchFamily="18" charset="0"/>
                              <a:ea typeface="宋体" panose="02010600030101010101" pitchFamily="2" charset="-122"/>
                              <a:cs typeface="+mn-cs"/>
                            </a:rPr>
                            <m:t>𝜋</m:t>
                          </m:r>
                        </m:num>
                        <m:den>
                          <m:rad>
                            <m:radPr>
                              <m:degHide m:val="on"/>
                              <m:ctrlPr>
                                <a:rPr kumimoji="0" lang="en-US" altLang="zh-CN" sz="22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ctrlPr>
                            </m:radPr>
                            <m:deg/>
                            <m:e>
                              <m:r>
                                <a:rPr kumimoji="0" lang="en-US" altLang="zh-CN" sz="22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3</m:t>
                              </m:r>
                            </m:e>
                          </m:rad>
                          <m:r>
                            <a:rPr kumimoji="0" lang="en-US" altLang="zh-CN" sz="2200" b="0" i="1" u="none" strike="noStrike" kern="1200" cap="none" spc="0" normalizeH="0" baseline="0" noProof="0">
                              <a:ln>
                                <a:noFill/>
                              </a:ln>
                              <a:solidFill>
                                <a:schemeClr val="tx1"/>
                              </a:solidFill>
                              <a:effectLst/>
                              <a:uLnTx/>
                              <a:uFillTx/>
                              <a:latin typeface="Cambria Math" panose="02040503050406030204" pitchFamily="18" charset="0"/>
                              <a:ea typeface="宋体" panose="02010600030101010101" pitchFamily="2" charset="-122"/>
                              <a:cs typeface="+mn-cs"/>
                            </a:rPr>
                            <m:t>𝑎</m:t>
                          </m:r>
                        </m:den>
                      </m:f>
                      <m:r>
                        <a:rPr kumimoji="0" lang="en-US" altLang="zh-CN" sz="2200" b="0" i="1" u="none" strike="noStrike" kern="1200" cap="none" spc="0" normalizeH="0" baseline="0" noProof="0">
                          <a:ln>
                            <a:noFill/>
                          </a:ln>
                          <a:solidFill>
                            <a:schemeClr val="tx1"/>
                          </a:solidFill>
                          <a:effectLst/>
                          <a:uLnTx/>
                          <a:uFillTx/>
                          <a:latin typeface="Cambria Math" panose="02040503050406030204" pitchFamily="18" charset="0"/>
                          <a:ea typeface="宋体" panose="02010600030101010101" pitchFamily="2" charset="-122"/>
                          <a:cs typeface="+mn-cs"/>
                        </a:rPr>
                        <m:t>,</m:t>
                      </m:r>
                      <m:r>
                        <a:rPr kumimoji="0" lang="en-US" altLang="zh-CN" sz="22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m:t>
                      </m:r>
                    </m:oMath>
                  </m:oMathPara>
                </a14:m>
                <a:endParaRPr kumimoji="0" lang="zh-CN" altLang="en-US" sz="2200" b="1" i="0" u="none" strike="noStrike" kern="1200" cap="none" spc="0" normalizeH="0" baseline="0" noProof="0" dirty="0">
                  <a:ln>
                    <a:noFill/>
                  </a:ln>
                  <a:solidFill>
                    <a:schemeClr val="tx1"/>
                  </a:solidFill>
                  <a:effectLst/>
                  <a:uLnTx/>
                  <a:uFillTx/>
                  <a:latin typeface="Tahoma" pitchFamily="34" charset="0"/>
                  <a:ea typeface="宋体"/>
                  <a:cs typeface="+mn-cs"/>
                </a:endParaRPr>
              </a:p>
            </p:txBody>
          </p:sp>
        </mc:Choice>
        <mc:Fallback xmlns="">
          <p:sp>
            <p:nvSpPr>
              <p:cNvPr id="25" name="矩形 24"/>
              <p:cNvSpPr>
                <a:spLocks noRot="1" noChangeAspect="1" noMove="1" noResize="1" noEditPoints="1" noAdjustHandles="1" noChangeArrowheads="1" noChangeShapeType="1" noTextEdit="1"/>
              </p:cNvSpPr>
              <p:nvPr/>
            </p:nvSpPr>
            <p:spPr>
              <a:xfrm>
                <a:off x="1055200" y="3956601"/>
                <a:ext cx="2562240" cy="79175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4464050" y="5592169"/>
                <a:ext cx="3962623" cy="430887"/>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2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ctrlPr>
                        </m:sSubPr>
                        <m:e>
                          <m:r>
                            <a:rPr kumimoji="0" lang="en-US" altLang="zh-CN" sz="22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𝑛</m:t>
                          </m:r>
                        </m:e>
                        <m:sub>
                          <m:r>
                            <a:rPr kumimoji="0" lang="en-US" altLang="zh-CN" sz="22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𝐴</m:t>
                          </m:r>
                        </m:sub>
                      </m:sSub>
                      <m:r>
                        <a:rPr kumimoji="0" lang="en-US" altLang="zh-CN" sz="22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m:t>
                      </m:r>
                      <m:sSub>
                        <m:sSubPr>
                          <m:ctrlPr>
                            <a:rPr kumimoji="0" lang="en-US" altLang="zh-CN" sz="22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ctrlPr>
                        </m:sSubPr>
                        <m:e>
                          <m:r>
                            <a:rPr kumimoji="0" lang="en-US" altLang="zh-CN" sz="22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𝑛</m:t>
                          </m:r>
                        </m:e>
                        <m:sub>
                          <m:r>
                            <a:rPr kumimoji="0" lang="en-US" altLang="zh-CN" sz="22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𝐵</m:t>
                          </m:r>
                        </m:sub>
                      </m:sSub>
                      <m:r>
                        <a:rPr kumimoji="0" lang="en-US" altLang="zh-CN" sz="22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=1.54,  </m:t>
                      </m:r>
                      <m:sSub>
                        <m:sSubPr>
                          <m:ctrlPr>
                            <a:rPr kumimoji="0" lang="en-US" altLang="zh-CN" sz="22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ctrlPr>
                        </m:sSubPr>
                        <m:e>
                          <m:r>
                            <a:rPr kumimoji="0" lang="en-US" altLang="zh-CN" sz="22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𝑛</m:t>
                          </m:r>
                        </m:e>
                        <m:sub>
                          <m:r>
                            <a:rPr kumimoji="0" lang="en-US" altLang="zh-CN" sz="22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𝐶</m:t>
                          </m:r>
                        </m:sub>
                      </m:sSub>
                      <m:r>
                        <a:rPr kumimoji="0" lang="en-US" altLang="zh-CN" sz="22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=0.15</m:t>
                      </m:r>
                    </m:oMath>
                  </m:oMathPara>
                </a14:m>
                <a:endParaRPr kumimoji="0" lang="zh-CN" altLang="en-US" sz="2200" b="1" i="0" u="none" strike="noStrike" kern="1200" cap="none" spc="0" normalizeH="0" baseline="0" noProof="0" dirty="0">
                  <a:ln>
                    <a:noFill/>
                  </a:ln>
                  <a:solidFill>
                    <a:schemeClr val="tx1"/>
                  </a:solidFill>
                  <a:effectLst/>
                  <a:uLnTx/>
                  <a:uFillTx/>
                  <a:latin typeface="Tahoma" pitchFamily="34" charset="0"/>
                  <a:ea typeface="宋体"/>
                  <a:cs typeface="+mn-cs"/>
                </a:endParaRPr>
              </a:p>
            </p:txBody>
          </p:sp>
        </mc:Choice>
        <mc:Fallback xmlns="">
          <p:sp>
            <p:nvSpPr>
              <p:cNvPr id="3" name="矩形 2"/>
              <p:cNvSpPr>
                <a:spLocks noRot="1" noChangeAspect="1" noMove="1" noResize="1" noEditPoints="1" noAdjustHandles="1" noChangeArrowheads="1" noChangeShapeType="1" noTextEdit="1"/>
              </p:cNvSpPr>
              <p:nvPr/>
            </p:nvSpPr>
            <p:spPr>
              <a:xfrm>
                <a:off x="4464050" y="5592169"/>
                <a:ext cx="3962623" cy="430887"/>
              </a:xfrm>
              <a:prstGeom prst="rect">
                <a:avLst/>
              </a:prstGeom>
              <a:blipFill>
                <a:blip r:embed="rId7"/>
                <a:stretch>
                  <a:fillRect b="-28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p:cNvSpPr/>
              <p:nvPr/>
            </p:nvSpPr>
            <p:spPr>
              <a:xfrm>
                <a:off x="1055200" y="5196292"/>
                <a:ext cx="2819233" cy="791755"/>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2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ctrlPr>
                        </m:sSubPr>
                        <m:e>
                          <m:acc>
                            <m:accPr>
                              <m:chr m:val="⃗"/>
                              <m:ctrlPr>
                                <a:rPr kumimoji="0" lang="en-US" altLang="zh-CN" sz="2200" b="0" i="1" u="none" strike="noStrike" kern="1200" cap="none" spc="0" normalizeH="0" baseline="0" noProof="0">
                                  <a:ln>
                                    <a:noFill/>
                                  </a:ln>
                                  <a:solidFill>
                                    <a:schemeClr val="tx1"/>
                                  </a:solidFill>
                                  <a:effectLst/>
                                  <a:uLnTx/>
                                  <a:uFillTx/>
                                  <a:latin typeface="Cambria Math" panose="02040503050406030204" pitchFamily="18" charset="0"/>
                                  <a:ea typeface="宋体" panose="02010600030101010101" pitchFamily="2" charset="-122"/>
                                  <a:cs typeface="+mn-cs"/>
                                </a:rPr>
                              </m:ctrlPr>
                            </m:accPr>
                            <m:e>
                              <m:r>
                                <a:rPr kumimoji="0" lang="en-US" altLang="zh-CN" sz="2200" b="0" i="1" u="none" strike="noStrike" kern="1200" cap="none" spc="0" normalizeH="0" baseline="0" noProof="0">
                                  <a:ln>
                                    <a:noFill/>
                                  </a:ln>
                                  <a:solidFill>
                                    <a:schemeClr val="tx1"/>
                                  </a:solidFill>
                                  <a:effectLst/>
                                  <a:uLnTx/>
                                  <a:uFillTx/>
                                  <a:latin typeface="Cambria Math" panose="02040503050406030204" pitchFamily="18" charset="0"/>
                                  <a:ea typeface="宋体" panose="02010600030101010101" pitchFamily="2" charset="-122"/>
                                  <a:cs typeface="+mn-cs"/>
                                </a:rPr>
                                <m:t>𝐺</m:t>
                              </m:r>
                            </m:e>
                          </m:acc>
                        </m:e>
                        <m:sub>
                          <m:r>
                            <a:rPr kumimoji="0" lang="en-US" altLang="zh-CN" sz="22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3</m:t>
                          </m:r>
                        </m:sub>
                      </m:sSub>
                      <m:r>
                        <a:rPr kumimoji="0" lang="en-US" altLang="zh-CN" sz="2200" b="0" i="1" u="none" strike="noStrike" kern="1200" cap="none" spc="0" normalizeH="0" baseline="0" noProof="0">
                          <a:ln>
                            <a:noFill/>
                          </a:ln>
                          <a:solidFill>
                            <a:schemeClr val="tx1"/>
                          </a:solidFill>
                          <a:effectLst/>
                          <a:uLnTx/>
                          <a:uFillTx/>
                          <a:latin typeface="Cambria Math" panose="02040503050406030204" pitchFamily="18" charset="0"/>
                          <a:ea typeface="宋体" panose="02010600030101010101" pitchFamily="2" charset="-122"/>
                          <a:cs typeface="+mn-cs"/>
                        </a:rPr>
                        <m:t>=(−</m:t>
                      </m:r>
                      <m:f>
                        <m:fPr>
                          <m:ctrlPr>
                            <a:rPr kumimoji="0" lang="en-US" altLang="zh-CN" sz="2200" b="0" i="1" u="none" strike="noStrike" kern="1200" cap="none" spc="0" normalizeH="0" baseline="0" noProof="0">
                              <a:ln>
                                <a:noFill/>
                              </a:ln>
                              <a:solidFill>
                                <a:schemeClr val="tx1"/>
                              </a:solidFill>
                              <a:effectLst/>
                              <a:uLnTx/>
                              <a:uFillTx/>
                              <a:latin typeface="Cambria Math" panose="02040503050406030204" pitchFamily="18" charset="0"/>
                              <a:ea typeface="宋体" panose="02010600030101010101" pitchFamily="2" charset="-122"/>
                              <a:cs typeface="+mn-cs"/>
                            </a:rPr>
                          </m:ctrlPr>
                        </m:fPr>
                        <m:num>
                          <m:r>
                            <a:rPr kumimoji="0" lang="en-US" altLang="zh-CN" sz="2200" b="0" i="1" u="none" strike="noStrike" kern="1200" cap="none" spc="0" normalizeH="0" baseline="0" noProof="0">
                              <a:ln>
                                <a:noFill/>
                              </a:ln>
                              <a:solidFill>
                                <a:schemeClr val="tx1"/>
                              </a:solidFill>
                              <a:effectLst/>
                              <a:uLnTx/>
                              <a:uFillTx/>
                              <a:latin typeface="Cambria Math" panose="02040503050406030204" pitchFamily="18" charset="0"/>
                              <a:ea typeface="宋体" panose="02010600030101010101" pitchFamily="2" charset="-122"/>
                              <a:cs typeface="+mn-cs"/>
                            </a:rPr>
                            <m:t>2</m:t>
                          </m:r>
                          <m:r>
                            <a:rPr kumimoji="0" lang="en-US" altLang="zh-CN" sz="2200" b="0" i="1" u="none" strike="noStrike" kern="1200" cap="none" spc="0" normalizeH="0" baseline="0" noProof="0">
                              <a:ln>
                                <a:noFill/>
                              </a:ln>
                              <a:solidFill>
                                <a:schemeClr val="tx1"/>
                              </a:solidFill>
                              <a:effectLst/>
                              <a:uLnTx/>
                              <a:uFillTx/>
                              <a:latin typeface="Cambria Math" panose="02040503050406030204" pitchFamily="18" charset="0"/>
                              <a:ea typeface="宋体" panose="02010600030101010101" pitchFamily="2" charset="-122"/>
                              <a:cs typeface="+mn-cs"/>
                            </a:rPr>
                            <m:t>𝜋</m:t>
                          </m:r>
                        </m:num>
                        <m:den>
                          <m:r>
                            <a:rPr kumimoji="0" lang="en-US" altLang="zh-CN" sz="2200" b="0" i="1" u="none" strike="noStrike" kern="1200" cap="none" spc="0" normalizeH="0" baseline="0" noProof="0">
                              <a:ln>
                                <a:noFill/>
                              </a:ln>
                              <a:solidFill>
                                <a:schemeClr val="tx1"/>
                              </a:solidFill>
                              <a:effectLst/>
                              <a:uLnTx/>
                              <a:uFillTx/>
                              <a:latin typeface="Cambria Math" panose="02040503050406030204" pitchFamily="18" charset="0"/>
                              <a:ea typeface="宋体" panose="02010600030101010101" pitchFamily="2" charset="-122"/>
                              <a:cs typeface="+mn-cs"/>
                            </a:rPr>
                            <m:t>3</m:t>
                          </m:r>
                          <m:r>
                            <a:rPr kumimoji="0" lang="en-US" altLang="zh-CN" sz="2200" b="0" i="1" u="none" strike="noStrike" kern="1200" cap="none" spc="0" normalizeH="0" baseline="0" noProof="0">
                              <a:ln>
                                <a:noFill/>
                              </a:ln>
                              <a:solidFill>
                                <a:schemeClr val="tx1"/>
                              </a:solidFill>
                              <a:effectLst/>
                              <a:uLnTx/>
                              <a:uFillTx/>
                              <a:latin typeface="Cambria Math" panose="02040503050406030204" pitchFamily="18" charset="0"/>
                              <a:ea typeface="宋体" panose="02010600030101010101" pitchFamily="2" charset="-122"/>
                              <a:cs typeface="+mn-cs"/>
                            </a:rPr>
                            <m:t>𝑎</m:t>
                          </m:r>
                        </m:den>
                      </m:f>
                      <m:r>
                        <a:rPr kumimoji="0" lang="en-US" altLang="zh-CN" sz="2200" b="0" i="1" u="none" strike="noStrike" kern="1200" cap="none" spc="0" normalizeH="0" baseline="0" noProof="0">
                          <a:ln>
                            <a:noFill/>
                          </a:ln>
                          <a:solidFill>
                            <a:schemeClr val="tx1"/>
                          </a:solidFill>
                          <a:effectLst/>
                          <a:uLnTx/>
                          <a:uFillTx/>
                          <a:latin typeface="Cambria Math" panose="02040503050406030204" pitchFamily="18" charset="0"/>
                          <a:ea typeface="宋体" panose="02010600030101010101" pitchFamily="2" charset="-122"/>
                          <a:cs typeface="+mn-cs"/>
                        </a:rPr>
                        <m:t>,</m:t>
                      </m:r>
                      <m:r>
                        <a:rPr kumimoji="0" lang="en-US" altLang="zh-CN" sz="22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cs typeface="+mn-cs"/>
                        </a:rPr>
                        <m:t>−</m:t>
                      </m:r>
                      <m:f>
                        <m:fPr>
                          <m:ctrlPr>
                            <a:rPr kumimoji="0" lang="en-US" altLang="zh-CN" sz="2200" b="0" i="1" u="none" strike="noStrike" kern="1200" cap="none" spc="0" normalizeH="0" baseline="0" noProof="0">
                              <a:ln>
                                <a:noFill/>
                              </a:ln>
                              <a:solidFill>
                                <a:schemeClr val="tx1"/>
                              </a:solidFill>
                              <a:effectLst/>
                              <a:uLnTx/>
                              <a:uFillTx/>
                              <a:latin typeface="Cambria Math" panose="02040503050406030204" pitchFamily="18" charset="0"/>
                              <a:ea typeface="宋体" panose="02010600030101010101" pitchFamily="2" charset="-122"/>
                              <a:cs typeface="+mn-cs"/>
                            </a:rPr>
                          </m:ctrlPr>
                        </m:fPr>
                        <m:num>
                          <m:r>
                            <a:rPr kumimoji="0" lang="en-US" altLang="zh-CN" sz="2200" b="0" i="1" u="none" strike="noStrike" kern="1200" cap="none" spc="0" normalizeH="0" baseline="0" noProof="0">
                              <a:ln>
                                <a:noFill/>
                              </a:ln>
                              <a:solidFill>
                                <a:schemeClr val="tx1"/>
                              </a:solidFill>
                              <a:effectLst/>
                              <a:uLnTx/>
                              <a:uFillTx/>
                              <a:latin typeface="Cambria Math" panose="02040503050406030204" pitchFamily="18" charset="0"/>
                              <a:ea typeface="宋体" panose="02010600030101010101" pitchFamily="2" charset="-122"/>
                              <a:cs typeface="+mn-cs"/>
                            </a:rPr>
                            <m:t>2</m:t>
                          </m:r>
                          <m:r>
                            <a:rPr kumimoji="0" lang="en-US" altLang="zh-CN" sz="2200" b="0" i="1" u="none" strike="noStrike" kern="1200" cap="none" spc="0" normalizeH="0" baseline="0" noProof="0">
                              <a:ln>
                                <a:noFill/>
                              </a:ln>
                              <a:solidFill>
                                <a:schemeClr val="tx1"/>
                              </a:solidFill>
                              <a:effectLst/>
                              <a:uLnTx/>
                              <a:uFillTx/>
                              <a:latin typeface="Cambria Math" panose="02040503050406030204" pitchFamily="18" charset="0"/>
                              <a:ea typeface="宋体" panose="02010600030101010101" pitchFamily="2" charset="-122"/>
                              <a:cs typeface="+mn-cs"/>
                            </a:rPr>
                            <m:t>𝜋</m:t>
                          </m:r>
                        </m:num>
                        <m:den>
                          <m:rad>
                            <m:radPr>
                              <m:degHide m:val="on"/>
                              <m:ctrlPr>
                                <a:rPr kumimoji="0" lang="en-US" altLang="zh-CN" sz="2200" b="0" i="1" u="none" strike="noStrike" kern="1200" cap="none" spc="0" normalizeH="0" baseline="0" noProof="0">
                                  <a:ln>
                                    <a:noFill/>
                                  </a:ln>
                                  <a:solidFill>
                                    <a:schemeClr val="tx1"/>
                                  </a:solidFill>
                                  <a:effectLst/>
                                  <a:uLnTx/>
                                  <a:uFillTx/>
                                  <a:latin typeface="Cambria Math" panose="02040503050406030204" pitchFamily="18" charset="0"/>
                                  <a:ea typeface="宋体" panose="02010600030101010101" pitchFamily="2" charset="-122"/>
                                  <a:cs typeface="+mn-cs"/>
                                </a:rPr>
                              </m:ctrlPr>
                            </m:radPr>
                            <m:deg/>
                            <m:e>
                              <m:r>
                                <a:rPr kumimoji="0" lang="en-US" altLang="zh-CN" sz="2200" b="0" i="1" u="none" strike="noStrike" kern="1200" cap="none" spc="0" normalizeH="0" baseline="0" noProof="0">
                                  <a:ln>
                                    <a:noFill/>
                                  </a:ln>
                                  <a:solidFill>
                                    <a:schemeClr val="tx1"/>
                                  </a:solidFill>
                                  <a:effectLst/>
                                  <a:uLnTx/>
                                  <a:uFillTx/>
                                  <a:latin typeface="Cambria Math" panose="02040503050406030204" pitchFamily="18" charset="0"/>
                                  <a:ea typeface="宋体" panose="02010600030101010101" pitchFamily="2" charset="-122"/>
                                  <a:cs typeface="+mn-cs"/>
                                </a:rPr>
                                <m:t>3</m:t>
                              </m:r>
                            </m:e>
                          </m:rad>
                          <m:r>
                            <a:rPr kumimoji="0" lang="en-US" altLang="zh-CN" sz="2200" b="0" i="1" u="none" strike="noStrike" kern="1200" cap="none" spc="0" normalizeH="0" baseline="0" noProof="0">
                              <a:ln>
                                <a:noFill/>
                              </a:ln>
                              <a:solidFill>
                                <a:schemeClr val="tx1"/>
                              </a:solidFill>
                              <a:effectLst/>
                              <a:uLnTx/>
                              <a:uFillTx/>
                              <a:latin typeface="Cambria Math" panose="02040503050406030204" pitchFamily="18" charset="0"/>
                              <a:ea typeface="宋体" panose="02010600030101010101" pitchFamily="2" charset="-122"/>
                              <a:cs typeface="+mn-cs"/>
                            </a:rPr>
                            <m:t>𝑎</m:t>
                          </m:r>
                        </m:den>
                      </m:f>
                      <m:r>
                        <a:rPr kumimoji="0" lang="en-US" altLang="zh-CN" sz="2200" b="0" i="1" u="none" strike="noStrike" kern="1200" cap="none" spc="0" normalizeH="0" baseline="0" noProof="0">
                          <a:ln>
                            <a:noFill/>
                          </a:ln>
                          <a:solidFill>
                            <a:schemeClr val="tx1"/>
                          </a:solidFill>
                          <a:effectLst/>
                          <a:uLnTx/>
                          <a:uFillTx/>
                          <a:latin typeface="Cambria Math" panose="02040503050406030204" pitchFamily="18" charset="0"/>
                          <a:ea typeface="宋体" panose="02010600030101010101" pitchFamily="2" charset="-122"/>
                          <a:cs typeface="+mn-cs"/>
                        </a:rPr>
                        <m:t>,)</m:t>
                      </m:r>
                    </m:oMath>
                  </m:oMathPara>
                </a14:m>
                <a:endParaRPr kumimoji="0" lang="zh-CN" altLang="en-US" sz="2200" b="1" i="0" u="none" strike="noStrike" kern="1200" cap="none" spc="0" normalizeH="0" baseline="0" noProof="0" dirty="0">
                  <a:ln>
                    <a:noFill/>
                  </a:ln>
                  <a:solidFill>
                    <a:schemeClr val="tx1"/>
                  </a:solidFill>
                  <a:effectLst/>
                  <a:uLnTx/>
                  <a:uFillTx/>
                  <a:latin typeface="Tahoma" pitchFamily="34" charset="0"/>
                  <a:ea typeface="宋体"/>
                  <a:cs typeface="+mn-cs"/>
                </a:endParaRPr>
              </a:p>
            </p:txBody>
          </p:sp>
        </mc:Choice>
        <mc:Fallback xmlns="">
          <p:sp>
            <p:nvSpPr>
              <p:cNvPr id="26" name="矩形 25"/>
              <p:cNvSpPr>
                <a:spLocks noRot="1" noChangeAspect="1" noMove="1" noResize="1" noEditPoints="1" noAdjustHandles="1" noChangeArrowheads="1" noChangeShapeType="1" noTextEdit="1"/>
              </p:cNvSpPr>
              <p:nvPr/>
            </p:nvSpPr>
            <p:spPr>
              <a:xfrm>
                <a:off x="1055200" y="5196292"/>
                <a:ext cx="2819233" cy="791755"/>
              </a:xfrm>
              <a:prstGeom prst="rect">
                <a:avLst/>
              </a:prstGeom>
              <a:blipFill>
                <a:blip r:embed="rId8"/>
                <a:stretch>
                  <a:fillRect/>
                </a:stretch>
              </a:blipFill>
            </p:spPr>
            <p:txBody>
              <a:bodyPr/>
              <a:lstStyle/>
              <a:p>
                <a:r>
                  <a:rPr lang="zh-CN" altLang="en-US">
                    <a:noFill/>
                  </a:rPr>
                  <a:t> </a:t>
                </a:r>
              </a:p>
            </p:txBody>
          </p:sp>
        </mc:Fallback>
      </mc:AlternateContent>
      <p:sp>
        <p:nvSpPr>
          <p:cNvPr id="11" name="矩形 10"/>
          <p:cNvSpPr/>
          <p:nvPr/>
        </p:nvSpPr>
        <p:spPr>
          <a:xfrm>
            <a:off x="1990804" y="6319355"/>
            <a:ext cx="4946492" cy="338554"/>
          </a:xfrm>
          <a:prstGeom prst="rect">
            <a:avLst/>
          </a:prstGeom>
        </p:spPr>
        <p:txBody>
          <a:bodyPr wrap="square">
            <a:spAutoFit/>
          </a:bodyPr>
          <a:lstStyle/>
          <a:p>
            <a:r>
              <a:rPr lang="en-US" altLang="zh-CN" sz="1600" b="0" dirty="0" smtClean="0">
                <a:solidFill>
                  <a:schemeClr val="tx1"/>
                </a:solidFill>
              </a:rPr>
              <a:t>H.H. </a:t>
            </a:r>
            <a:r>
              <a:rPr lang="en-US" altLang="zh-CN" sz="1600" b="0" dirty="0">
                <a:solidFill>
                  <a:schemeClr val="tx1"/>
                </a:solidFill>
              </a:rPr>
              <a:t>Hung, </a:t>
            </a:r>
            <a:r>
              <a:rPr lang="en-US" altLang="zh-CN" sz="1600" b="0" dirty="0" smtClean="0">
                <a:solidFill>
                  <a:schemeClr val="tx1"/>
                </a:solidFill>
              </a:rPr>
              <a:t>W. </a:t>
            </a:r>
            <a:r>
              <a:rPr lang="en-US" altLang="zh-CN" sz="1600" b="0" dirty="0" err="1" smtClean="0">
                <a:solidFill>
                  <a:schemeClr val="tx1"/>
                </a:solidFill>
              </a:rPr>
              <a:t>C.Lee</a:t>
            </a:r>
            <a:r>
              <a:rPr lang="en-US" altLang="zh-CN" sz="1600" b="0" dirty="0">
                <a:solidFill>
                  <a:schemeClr val="tx1"/>
                </a:solidFill>
              </a:rPr>
              <a:t>, </a:t>
            </a:r>
            <a:r>
              <a:rPr lang="en-US" altLang="zh-CN" sz="1600" dirty="0">
                <a:solidFill>
                  <a:schemeClr val="tx1"/>
                </a:solidFill>
              </a:rPr>
              <a:t>CW</a:t>
            </a:r>
            <a:r>
              <a:rPr lang="en-US" altLang="zh-CN" sz="1600" b="0" dirty="0">
                <a:solidFill>
                  <a:schemeClr val="tx1"/>
                </a:solidFill>
              </a:rPr>
              <a:t>, </a:t>
            </a:r>
            <a:r>
              <a:rPr lang="en-US" altLang="zh-CN" sz="1600" b="0" dirty="0" smtClean="0">
                <a:solidFill>
                  <a:schemeClr val="tx1"/>
                </a:solidFill>
              </a:rPr>
              <a:t>PRB </a:t>
            </a:r>
            <a:r>
              <a:rPr lang="en-US" altLang="zh-CN" sz="1600" b="0" dirty="0">
                <a:solidFill>
                  <a:schemeClr val="tx1"/>
                </a:solidFill>
              </a:rPr>
              <a:t>83, 144506 (2011)</a:t>
            </a:r>
            <a:endParaRPr lang="zh-CN" altLang="en-US" dirty="0">
              <a:solidFill>
                <a:schemeClr val="tx1"/>
              </a:solidFill>
            </a:endParaRPr>
          </a:p>
        </p:txBody>
      </p:sp>
    </p:spTree>
    <p:extLst>
      <p:ext uri="{BB962C8B-B14F-4D97-AF65-F5344CB8AC3E}">
        <p14:creationId xmlns:p14="http://schemas.microsoft.com/office/powerpoint/2010/main" val="149070571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6" name="AutoShape 2"/>
          <p:cNvSpPr>
            <a:spLocks noChangeArrowheads="1"/>
          </p:cNvSpPr>
          <p:nvPr/>
        </p:nvSpPr>
        <p:spPr bwMode="auto">
          <a:xfrm>
            <a:off x="863600" y="333375"/>
            <a:ext cx="7200900" cy="560388"/>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3200" b="0" i="0" u="none" strike="noStrike" kern="1200" cap="none" spc="0" normalizeH="0" baseline="0" noProof="0" smtClean="0">
              <a:ln>
                <a:noFill/>
              </a:ln>
              <a:solidFill>
                <a:srgbClr val="0000CC"/>
              </a:solidFill>
              <a:effectLst/>
              <a:uLnTx/>
              <a:uFillTx/>
              <a:latin typeface="Tahoma" panose="020B0604030504040204" pitchFamily="34" charset="0"/>
              <a:ea typeface="宋体" panose="02010600030101010101" pitchFamily="2" charset="-122"/>
              <a:cs typeface="+mn-cs"/>
            </a:endParaRPr>
          </a:p>
        </p:txBody>
      </p:sp>
      <p:sp>
        <p:nvSpPr>
          <p:cNvPr id="7187" name="Rectangle 3"/>
          <p:cNvSpPr>
            <a:spLocks noGrp="1" noChangeArrowheads="1"/>
          </p:cNvSpPr>
          <p:nvPr>
            <p:ph type="title"/>
          </p:nvPr>
        </p:nvSpPr>
        <p:spPr>
          <a:xfrm>
            <a:off x="539475" y="663840"/>
            <a:ext cx="7996575" cy="435178"/>
          </a:xfrm>
        </p:spPr>
        <p:txBody>
          <a:bodyPr/>
          <a:lstStyle/>
          <a:p>
            <a:pPr eaLnBrk="1" hangingPunct="1"/>
            <a:r>
              <a:rPr lang="en-US" altLang="zh-CN" sz="2800" u="sng" dirty="0" smtClean="0">
                <a:solidFill>
                  <a:schemeClr val="tx1"/>
                </a:solidFill>
                <a:latin typeface="Tahoma" panose="020B0604030504040204" pitchFamily="34" charset="0"/>
              </a:rPr>
              <a:t>Weak coupling picture </a:t>
            </a:r>
          </a:p>
        </p:txBody>
      </p:sp>
      <p:grpSp>
        <p:nvGrpSpPr>
          <p:cNvPr id="23" name="组合 22"/>
          <p:cNvGrpSpPr/>
          <p:nvPr/>
        </p:nvGrpSpPr>
        <p:grpSpPr>
          <a:xfrm>
            <a:off x="555743" y="2059988"/>
            <a:ext cx="3406772" cy="3327667"/>
            <a:chOff x="4073692" y="839753"/>
            <a:chExt cx="2998808" cy="3002367"/>
          </a:xfrm>
        </p:grpSpPr>
        <p:sp>
          <p:nvSpPr>
            <p:cNvPr id="6" name="六边形 5"/>
            <p:cNvSpPr/>
            <p:nvPr/>
          </p:nvSpPr>
          <p:spPr>
            <a:xfrm>
              <a:off x="4884834" y="1761564"/>
              <a:ext cx="2187666" cy="1843440"/>
            </a:xfrm>
            <a:prstGeom prst="hexagon">
              <a:avLst>
                <a:gd name="adj" fmla="val 31837"/>
                <a:gd name="vf" fmla="val 11547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200" b="1" i="0" u="none" strike="noStrike" kern="1200" cap="none" spc="0" normalizeH="0" baseline="0" noProof="0">
                <a:ln>
                  <a:noFill/>
                </a:ln>
                <a:solidFill>
                  <a:srgbClr val="FFFFFF"/>
                </a:solidFill>
                <a:effectLst/>
                <a:uLnTx/>
                <a:uFillTx/>
                <a:latin typeface="Arial"/>
                <a:ea typeface="宋体"/>
                <a:cs typeface="+mn-cs"/>
              </a:endParaRPr>
            </a:p>
          </p:txBody>
        </p:sp>
        <p:sp>
          <p:nvSpPr>
            <p:cNvPr id="15" name="六边形 14"/>
            <p:cNvSpPr/>
            <p:nvPr/>
          </p:nvSpPr>
          <p:spPr>
            <a:xfrm rot="1624486">
              <a:off x="5416178" y="2153241"/>
              <a:ext cx="1196205" cy="1057280"/>
            </a:xfrm>
            <a:prstGeom prst="hexagon">
              <a:avLst>
                <a:gd name="adj" fmla="val 28345"/>
                <a:gd name="vf" fmla="val 115470"/>
              </a:avLst>
            </a:prstGeom>
            <a:solidFill>
              <a:schemeClr val="bg1"/>
            </a:solid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200" b="1" i="0" u="none" strike="noStrike" kern="1200" cap="none" spc="0" normalizeH="0" baseline="0" noProof="0">
                <a:ln>
                  <a:noFill/>
                </a:ln>
                <a:solidFill>
                  <a:srgbClr val="FFFFFF"/>
                </a:solidFill>
                <a:effectLst/>
                <a:uLnTx/>
                <a:uFillTx/>
                <a:latin typeface="Arial"/>
                <a:ea typeface="宋体"/>
                <a:cs typeface="+mn-cs"/>
              </a:endParaRPr>
            </a:p>
          </p:txBody>
        </p:sp>
        <mc:AlternateContent xmlns:mc="http://schemas.openxmlformats.org/markup-compatibility/2006" xmlns:a14="http://schemas.microsoft.com/office/drawing/2010/main">
          <mc:Choice Requires="a14">
            <p:sp>
              <p:nvSpPr>
                <p:cNvPr id="11" name="矩形 10"/>
                <p:cNvSpPr/>
                <p:nvPr/>
              </p:nvSpPr>
              <p:spPr>
                <a:xfrm>
                  <a:off x="5044999" y="1258635"/>
                  <a:ext cx="568041" cy="474232"/>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ctrlPr>
                          </m:sSubPr>
                          <m:e>
                            <m:acc>
                              <m:accPr>
                                <m:chr m:val="⃗"/>
                                <m:ctrlPr>
                                  <a:rPr kumimoji="0" lang="en-US" altLang="zh-CN" sz="2200" b="0" i="1" u="none" strike="noStrike" kern="1200" cap="none" spc="0" normalizeH="0" baseline="0" noProof="0">
                                    <a:ln>
                                      <a:noFill/>
                                    </a:ln>
                                    <a:solidFill>
                                      <a:srgbClr val="0000CC"/>
                                    </a:solidFill>
                                    <a:effectLst/>
                                    <a:uLnTx/>
                                    <a:uFillTx/>
                                    <a:latin typeface="Cambria Math" panose="02040503050406030204" pitchFamily="18" charset="0"/>
                                    <a:ea typeface="宋体" panose="02010600030101010101" pitchFamily="2" charset="-122"/>
                                    <a:cs typeface="+mn-cs"/>
                                  </a:rPr>
                                </m:ctrlPr>
                              </m:accPr>
                              <m:e>
                                <m:r>
                                  <a:rPr kumimoji="0" lang="en-US" altLang="zh-CN" sz="2200" b="0" i="1" u="none" strike="noStrike" kern="1200" cap="none" spc="0" normalizeH="0" baseline="0" noProof="0">
                                    <a:ln>
                                      <a:noFill/>
                                    </a:ln>
                                    <a:solidFill>
                                      <a:srgbClr val="0000CC"/>
                                    </a:solidFill>
                                    <a:effectLst/>
                                    <a:uLnTx/>
                                    <a:uFillTx/>
                                    <a:latin typeface="Cambria Math" panose="02040503050406030204" pitchFamily="18" charset="0"/>
                                    <a:ea typeface="宋体" panose="02010600030101010101" pitchFamily="2" charset="-122"/>
                                    <a:cs typeface="+mn-cs"/>
                                  </a:rPr>
                                  <m:t>𝐺</m:t>
                                </m:r>
                              </m:e>
                            </m:acc>
                          </m:e>
                          <m:sub>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2</m:t>
                            </m:r>
                          </m:sub>
                        </m:sSub>
                      </m:oMath>
                    </m:oMathPara>
                  </a14:m>
                  <a:endParaRPr kumimoji="0" lang="zh-CN" altLang="en-US" sz="2200" b="1" i="0" u="none" strike="noStrike" kern="1200" cap="none" spc="0" normalizeH="0" baseline="0" noProof="0" dirty="0">
                    <a:ln>
                      <a:noFill/>
                    </a:ln>
                    <a:solidFill>
                      <a:srgbClr val="0000CC"/>
                    </a:solidFill>
                    <a:effectLst/>
                    <a:uLnTx/>
                    <a:uFillTx/>
                    <a:latin typeface="Tahoma" pitchFamily="34" charset="0"/>
                    <a:ea typeface="宋体"/>
                    <a:cs typeface="+mn-cs"/>
                  </a:endParaRPr>
                </a:p>
              </p:txBody>
            </p:sp>
          </mc:Choice>
          <mc:Fallback xmlns="">
            <p:sp>
              <p:nvSpPr>
                <p:cNvPr id="11" name="矩形 10"/>
                <p:cNvSpPr>
                  <a:spLocks noRot="1" noChangeAspect="1" noMove="1" noResize="1" noEditPoints="1" noAdjustHandles="1" noChangeArrowheads="1" noChangeShapeType="1" noTextEdit="1"/>
                </p:cNvSpPr>
                <p:nvPr/>
              </p:nvSpPr>
              <p:spPr>
                <a:xfrm>
                  <a:off x="5044999" y="1258635"/>
                  <a:ext cx="568041" cy="474232"/>
                </a:xfrm>
                <a:prstGeom prst="rect">
                  <a:avLst/>
                </a:prstGeom>
                <a:blipFill>
                  <a:blip r:embed="rId3"/>
                  <a:stretch>
                    <a:fillRect/>
                  </a:stretch>
                </a:blipFill>
              </p:spPr>
              <p:txBody>
                <a:bodyPr/>
                <a:lstStyle/>
                <a:p>
                  <a:r>
                    <a:rPr lang="zh-CN" altLang="en-US">
                      <a:noFill/>
                    </a:rPr>
                    <a:t> </a:t>
                  </a:r>
                </a:p>
              </p:txBody>
            </p:sp>
          </mc:Fallback>
        </mc:AlternateContent>
        <p:cxnSp>
          <p:nvCxnSpPr>
            <p:cNvPr id="14" name="直接箭头连接符 13"/>
            <p:cNvCxnSpPr>
              <a:endCxn id="6" idx="0"/>
            </p:cNvCxnSpPr>
            <p:nvPr/>
          </p:nvCxnSpPr>
          <p:spPr>
            <a:xfrm flipV="1">
              <a:off x="6026886" y="2683284"/>
              <a:ext cx="1045614" cy="32129"/>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21" name="直接箭头连接符 20"/>
            <p:cNvCxnSpPr/>
            <p:nvPr/>
          </p:nvCxnSpPr>
          <p:spPr>
            <a:xfrm flipH="1" flipV="1">
              <a:off x="5450681" y="1791247"/>
              <a:ext cx="607639" cy="937861"/>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24" name="直接箭头连接符 23"/>
            <p:cNvCxnSpPr>
              <a:endCxn id="6" idx="2"/>
            </p:cNvCxnSpPr>
            <p:nvPr/>
          </p:nvCxnSpPr>
          <p:spPr>
            <a:xfrm flipH="1">
              <a:off x="5457422" y="2721689"/>
              <a:ext cx="606309" cy="883315"/>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9" name="矩形 28"/>
                <p:cNvSpPr/>
                <p:nvPr/>
              </p:nvSpPr>
              <p:spPr>
                <a:xfrm>
                  <a:off x="4908088" y="3367888"/>
                  <a:ext cx="568041" cy="474232"/>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ctrlPr>
                          </m:sSubPr>
                          <m:e>
                            <m:acc>
                              <m:accPr>
                                <m:chr m:val="⃗"/>
                                <m:ctrlPr>
                                  <a:rPr kumimoji="0" lang="en-US" altLang="zh-CN" sz="2200" b="0" i="1" u="none" strike="noStrike" kern="1200" cap="none" spc="0" normalizeH="0" baseline="0" noProof="0">
                                    <a:ln>
                                      <a:noFill/>
                                    </a:ln>
                                    <a:solidFill>
                                      <a:srgbClr val="0000CC"/>
                                    </a:solidFill>
                                    <a:effectLst/>
                                    <a:uLnTx/>
                                    <a:uFillTx/>
                                    <a:latin typeface="Cambria Math" panose="02040503050406030204" pitchFamily="18" charset="0"/>
                                    <a:ea typeface="宋体" panose="02010600030101010101" pitchFamily="2" charset="-122"/>
                                    <a:cs typeface="+mn-cs"/>
                                  </a:rPr>
                                </m:ctrlPr>
                              </m:accPr>
                              <m:e>
                                <m:r>
                                  <a:rPr kumimoji="0" lang="en-US" altLang="zh-CN" sz="2200" b="0" i="1" u="none" strike="noStrike" kern="1200" cap="none" spc="0" normalizeH="0" baseline="0" noProof="0">
                                    <a:ln>
                                      <a:noFill/>
                                    </a:ln>
                                    <a:solidFill>
                                      <a:srgbClr val="0000CC"/>
                                    </a:solidFill>
                                    <a:effectLst/>
                                    <a:uLnTx/>
                                    <a:uFillTx/>
                                    <a:latin typeface="Cambria Math" panose="02040503050406030204" pitchFamily="18" charset="0"/>
                                    <a:ea typeface="宋体" panose="02010600030101010101" pitchFamily="2" charset="-122"/>
                                    <a:cs typeface="+mn-cs"/>
                                  </a:rPr>
                                  <m:t>𝐺</m:t>
                                </m:r>
                              </m:e>
                            </m:acc>
                          </m:e>
                          <m:sub>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3</m:t>
                            </m:r>
                          </m:sub>
                        </m:sSub>
                      </m:oMath>
                    </m:oMathPara>
                  </a14:m>
                  <a:endParaRPr kumimoji="0" lang="zh-CN" altLang="en-US" sz="2200" b="1" i="0" u="none" strike="noStrike" kern="1200" cap="none" spc="0" normalizeH="0" baseline="0" noProof="0" dirty="0">
                    <a:ln>
                      <a:noFill/>
                    </a:ln>
                    <a:solidFill>
                      <a:srgbClr val="0000CC"/>
                    </a:solidFill>
                    <a:effectLst/>
                    <a:uLnTx/>
                    <a:uFillTx/>
                    <a:latin typeface="Tahoma" pitchFamily="34" charset="0"/>
                    <a:ea typeface="宋体"/>
                    <a:cs typeface="+mn-cs"/>
                  </a:endParaRPr>
                </a:p>
              </p:txBody>
            </p:sp>
          </mc:Choice>
          <mc:Fallback xmlns="">
            <p:sp>
              <p:nvSpPr>
                <p:cNvPr id="29" name="矩形 28"/>
                <p:cNvSpPr>
                  <a:spLocks noRot="1" noChangeAspect="1" noMove="1" noResize="1" noEditPoints="1" noAdjustHandles="1" noChangeArrowheads="1" noChangeShapeType="1" noTextEdit="1"/>
                </p:cNvSpPr>
                <p:nvPr/>
              </p:nvSpPr>
              <p:spPr>
                <a:xfrm>
                  <a:off x="4908088" y="3367888"/>
                  <a:ext cx="568041" cy="474232"/>
                </a:xfrm>
                <a:prstGeom prst="rect">
                  <a:avLst/>
                </a:prstGeom>
                <a:blipFill>
                  <a:blip r:embed="rId4"/>
                  <a:stretch>
                    <a:fillRect/>
                  </a:stretch>
                </a:blipFill>
              </p:spPr>
              <p:txBody>
                <a:bodyPr/>
                <a:lstStyle/>
                <a:p>
                  <a:r>
                    <a:rPr lang="zh-CN" altLang="en-US">
                      <a:noFill/>
                    </a:rPr>
                    <a:t> </a:t>
                  </a:r>
                </a:p>
              </p:txBody>
            </p:sp>
          </mc:Fallback>
        </mc:AlternateContent>
        <p:pic>
          <p:nvPicPr>
            <p:cNvPr id="36" name="Picture 1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4339903" y="2324295"/>
              <a:ext cx="278720" cy="81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1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16175" y="839753"/>
              <a:ext cx="268835" cy="784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mc:AlternateContent xmlns:mc="http://schemas.openxmlformats.org/markup-compatibility/2006" xmlns:a14="http://schemas.microsoft.com/office/drawing/2010/main">
        <mc:Choice Requires="a14">
          <p:sp>
            <p:nvSpPr>
              <p:cNvPr id="28" name="矩形 27"/>
              <p:cNvSpPr/>
              <p:nvPr/>
            </p:nvSpPr>
            <p:spPr>
              <a:xfrm>
                <a:off x="2913962" y="3118577"/>
                <a:ext cx="497765" cy="481286"/>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200" b="1"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ctrlPr>
                        </m:sSubPr>
                        <m:e>
                          <m:acc>
                            <m:accPr>
                              <m:chr m:val="⃗"/>
                              <m:ctrlPr>
                                <a:rPr kumimoji="0" lang="en-US" altLang="zh-CN" sz="2200" b="1"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ctrlPr>
                            </m:accPr>
                            <m:e>
                              <m:r>
                                <a:rPr kumimoji="0" lang="en-US" altLang="zh-CN" sz="2200" b="1"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𝒌</m:t>
                              </m:r>
                            </m:e>
                          </m:acc>
                        </m:e>
                        <m:sub>
                          <m:r>
                            <a:rPr kumimoji="0" lang="en-US" altLang="zh-CN" sz="2200" b="1"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 </m:t>
                          </m:r>
                        </m:sub>
                      </m:sSub>
                    </m:oMath>
                  </m:oMathPara>
                </a14:m>
                <a:endParaRPr kumimoji="0" lang="zh-CN" altLang="en-US" sz="2200" b="1" i="0" u="none" strike="noStrike" kern="1200" cap="none" spc="0" normalizeH="0" baseline="0" noProof="0" dirty="0">
                  <a:ln>
                    <a:noFill/>
                  </a:ln>
                  <a:solidFill>
                    <a:srgbClr val="0000CC"/>
                  </a:solidFill>
                  <a:effectLst/>
                  <a:uLnTx/>
                  <a:uFillTx/>
                  <a:latin typeface="Tahoma" pitchFamily="34" charset="0"/>
                  <a:ea typeface="宋体"/>
                  <a:cs typeface="+mn-cs"/>
                </a:endParaRPr>
              </a:p>
            </p:txBody>
          </p:sp>
        </mc:Choice>
        <mc:Fallback xmlns="">
          <p:sp>
            <p:nvSpPr>
              <p:cNvPr id="28" name="矩形 27"/>
              <p:cNvSpPr>
                <a:spLocks noRot="1" noChangeAspect="1" noMove="1" noResize="1" noEditPoints="1" noAdjustHandles="1" noChangeArrowheads="1" noChangeShapeType="1" noTextEdit="1"/>
              </p:cNvSpPr>
              <p:nvPr/>
            </p:nvSpPr>
            <p:spPr>
              <a:xfrm>
                <a:off x="2913962" y="3118577"/>
                <a:ext cx="497765" cy="481286"/>
              </a:xfrm>
              <a:prstGeom prst="rect">
                <a:avLst/>
              </a:prstGeom>
              <a:blipFill>
                <a:blip r:embed="rId6"/>
                <a:stretch>
                  <a:fillRect/>
                </a:stretch>
              </a:blipFill>
            </p:spPr>
            <p:txBody>
              <a:bodyPr/>
              <a:lstStyle/>
              <a:p>
                <a:r>
                  <a:rPr lang="zh-CN" altLang="en-US">
                    <a:noFill/>
                  </a:rPr>
                  <a:t> </a:t>
                </a:r>
              </a:p>
            </p:txBody>
          </p:sp>
        </mc:Fallback>
      </mc:AlternateContent>
      <p:sp>
        <p:nvSpPr>
          <p:cNvPr id="39" name="Text Box 47"/>
          <p:cNvSpPr txBox="1">
            <a:spLocks noChangeArrowheads="1"/>
          </p:cNvSpPr>
          <p:nvPr/>
        </p:nvSpPr>
        <p:spPr bwMode="auto">
          <a:xfrm>
            <a:off x="534659" y="5685211"/>
            <a:ext cx="553604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rPr>
              <a:t>Brillouin zone and the reduced one  </a:t>
            </a:r>
          </a:p>
        </p:txBody>
      </p:sp>
      <mc:AlternateContent xmlns:mc="http://schemas.openxmlformats.org/markup-compatibility/2006" xmlns:a14="http://schemas.microsoft.com/office/drawing/2010/main">
        <mc:Choice Requires="a14">
          <p:sp>
            <p:nvSpPr>
              <p:cNvPr id="42" name="矩形 41"/>
              <p:cNvSpPr/>
              <p:nvPr/>
            </p:nvSpPr>
            <p:spPr>
              <a:xfrm>
                <a:off x="3750246" y="4278677"/>
                <a:ext cx="1797736" cy="727187"/>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ctrlPr>
                        </m:sSubPr>
                        <m:e>
                          <m:acc>
                            <m:accPr>
                              <m:chr m:val="⃗"/>
                              <m:ctrlPr>
                                <a:rPr kumimoji="0" lang="en-US" altLang="zh-CN" sz="2200" b="0" i="1" u="none" strike="noStrike" kern="1200" cap="none" spc="0" normalizeH="0" baseline="0" noProof="0">
                                  <a:ln>
                                    <a:noFill/>
                                  </a:ln>
                                  <a:solidFill>
                                    <a:srgbClr val="0000CC"/>
                                  </a:solidFill>
                                  <a:effectLst/>
                                  <a:uLnTx/>
                                  <a:uFillTx/>
                                  <a:latin typeface="Cambria Math" panose="02040503050406030204" pitchFamily="18" charset="0"/>
                                  <a:ea typeface="宋体" panose="02010600030101010101" pitchFamily="2" charset="-122"/>
                                  <a:cs typeface="+mn-cs"/>
                                </a:rPr>
                              </m:ctrlPr>
                            </m:accPr>
                            <m:e>
                              <m:r>
                                <a:rPr kumimoji="0" lang="en-US" altLang="zh-CN" sz="2200" b="0" i="1" u="none" strike="noStrike" kern="1200" cap="none" spc="0" normalizeH="0" baseline="0" noProof="0">
                                  <a:ln>
                                    <a:noFill/>
                                  </a:ln>
                                  <a:solidFill>
                                    <a:srgbClr val="0000CC"/>
                                  </a:solidFill>
                                  <a:effectLst/>
                                  <a:uLnTx/>
                                  <a:uFillTx/>
                                  <a:latin typeface="Cambria Math" panose="02040503050406030204" pitchFamily="18" charset="0"/>
                                  <a:ea typeface="宋体" panose="02010600030101010101" pitchFamily="2" charset="-122"/>
                                  <a:cs typeface="+mn-cs"/>
                                </a:rPr>
                                <m:t>𝐺</m:t>
                              </m:r>
                            </m:e>
                          </m:acc>
                        </m:e>
                        <m:sub>
                          <m:r>
                            <a:rPr kumimoji="0" lang="en-US" altLang="zh-CN" sz="2200" b="0" i="1" u="none" strike="noStrike" kern="1200" cap="none" spc="0" normalizeH="0" baseline="0" noProof="0">
                              <a:ln>
                                <a:noFill/>
                              </a:ln>
                              <a:solidFill>
                                <a:srgbClr val="0000CC"/>
                              </a:solidFill>
                              <a:effectLst/>
                              <a:uLnTx/>
                              <a:uFillTx/>
                              <a:latin typeface="Cambria Math" panose="02040503050406030204" pitchFamily="18" charset="0"/>
                              <a:ea typeface="宋体" panose="02010600030101010101" pitchFamily="2" charset="-122"/>
                              <a:cs typeface="+mn-cs"/>
                            </a:rPr>
                            <m:t>1</m:t>
                          </m:r>
                        </m:sub>
                      </m:sSub>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m:t>
                      </m:r>
                      <m:f>
                        <m:fPr>
                          <m:ctrlP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ctrlPr>
                        </m:fPr>
                        <m:num>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4</m:t>
                          </m:r>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𝜋</m:t>
                          </m:r>
                        </m:num>
                        <m:den>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3</m:t>
                          </m:r>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𝑎</m:t>
                          </m:r>
                        </m:den>
                      </m:f>
                      <m:r>
                        <a:rPr kumimoji="0" lang="en-US" altLang="zh-CN" sz="22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,0)</m:t>
                      </m:r>
                    </m:oMath>
                  </m:oMathPara>
                </a14:m>
                <a:endParaRPr kumimoji="0" lang="zh-CN" altLang="en-US" sz="2200" b="1" i="0" u="none" strike="noStrike" kern="1200" cap="none" spc="0" normalizeH="0" baseline="0" noProof="0" dirty="0">
                  <a:ln>
                    <a:noFill/>
                  </a:ln>
                  <a:solidFill>
                    <a:srgbClr val="0000CC"/>
                  </a:solidFill>
                  <a:effectLst/>
                  <a:uLnTx/>
                  <a:uFillTx/>
                  <a:latin typeface="Tahoma" pitchFamily="34" charset="0"/>
                  <a:ea typeface="宋体"/>
                  <a:cs typeface="+mn-cs"/>
                </a:endParaRPr>
              </a:p>
            </p:txBody>
          </p:sp>
        </mc:Choice>
        <mc:Fallback xmlns="">
          <p:sp>
            <p:nvSpPr>
              <p:cNvPr id="42" name="矩形 41"/>
              <p:cNvSpPr>
                <a:spLocks noRot="1" noChangeAspect="1" noMove="1" noResize="1" noEditPoints="1" noAdjustHandles="1" noChangeArrowheads="1" noChangeShapeType="1" noTextEdit="1"/>
              </p:cNvSpPr>
              <p:nvPr/>
            </p:nvSpPr>
            <p:spPr>
              <a:xfrm>
                <a:off x="3750246" y="4278677"/>
                <a:ext cx="1797736" cy="72718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矩形 42"/>
              <p:cNvSpPr/>
              <p:nvPr/>
            </p:nvSpPr>
            <p:spPr>
              <a:xfrm>
                <a:off x="501070" y="3184136"/>
                <a:ext cx="1367490" cy="520399"/>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200" b="1"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m:t>
                      </m:r>
                      <m:sSub>
                        <m:sSubPr>
                          <m:ctrlPr>
                            <a:rPr kumimoji="0" lang="en-US" altLang="zh-CN" sz="2200" b="1"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ctrlPr>
                        </m:sSubPr>
                        <m:e>
                          <m:acc>
                            <m:accPr>
                              <m:chr m:val="⃗"/>
                              <m:ctrlPr>
                                <a:rPr kumimoji="0" lang="en-US" altLang="zh-CN" sz="2200" b="1"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ctrlPr>
                            </m:accPr>
                            <m:e>
                              <m:r>
                                <a:rPr kumimoji="0" lang="en-US" altLang="zh-CN" sz="2200" b="1"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𝒌</m:t>
                              </m:r>
                            </m:e>
                          </m:acc>
                          <m:r>
                            <a:rPr kumimoji="0" lang="en-US" altLang="zh-CN" sz="2200" b="1"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m:t>
                          </m:r>
                          <m:sSub>
                            <m:sSubPr>
                              <m:ctrlPr>
                                <a:rPr kumimoji="0" lang="en-US" altLang="zh-CN" sz="2200" b="1"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ctrlPr>
                            </m:sSubPr>
                            <m:e>
                              <m:acc>
                                <m:accPr>
                                  <m:chr m:val="⃗"/>
                                  <m:ctrlPr>
                                    <a:rPr kumimoji="0" lang="en-US" altLang="zh-CN" sz="2200" b="1"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ctrlPr>
                                </m:accPr>
                                <m:e>
                                  <m:r>
                                    <a:rPr kumimoji="0" lang="en-US" altLang="zh-CN" sz="2200" b="1"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𝑮</m:t>
                                  </m:r>
                                </m:e>
                              </m:acc>
                            </m:e>
                            <m:sub>
                              <m:r>
                                <a:rPr kumimoji="0" lang="en-US" altLang="zh-CN" sz="2200" b="1"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𝟐</m:t>
                              </m:r>
                            </m:sub>
                          </m:sSub>
                        </m:e>
                        <m:sub>
                          <m:r>
                            <a:rPr kumimoji="0" lang="en-US" altLang="zh-CN" sz="2200" b="1"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 </m:t>
                          </m:r>
                        </m:sub>
                      </m:sSub>
                    </m:oMath>
                  </m:oMathPara>
                </a14:m>
                <a:endParaRPr kumimoji="0" lang="zh-CN" altLang="en-US" sz="2200" b="1" i="0" u="none" strike="noStrike" kern="1200" cap="none" spc="0" normalizeH="0" baseline="0" noProof="0" dirty="0">
                  <a:ln>
                    <a:noFill/>
                  </a:ln>
                  <a:solidFill>
                    <a:srgbClr val="0000CC"/>
                  </a:solidFill>
                  <a:effectLst/>
                  <a:uLnTx/>
                  <a:uFillTx/>
                  <a:latin typeface="Tahoma" pitchFamily="34" charset="0"/>
                  <a:ea typeface="宋体"/>
                  <a:cs typeface="+mn-cs"/>
                </a:endParaRPr>
              </a:p>
            </p:txBody>
          </p:sp>
        </mc:Choice>
        <mc:Fallback xmlns="">
          <p:sp>
            <p:nvSpPr>
              <p:cNvPr id="43" name="矩形 42"/>
              <p:cNvSpPr>
                <a:spLocks noRot="1" noChangeAspect="1" noMove="1" noResize="1" noEditPoints="1" noAdjustHandles="1" noChangeArrowheads="1" noChangeShapeType="1" noTextEdit="1"/>
              </p:cNvSpPr>
              <p:nvPr/>
            </p:nvSpPr>
            <p:spPr>
              <a:xfrm>
                <a:off x="501070" y="3184136"/>
                <a:ext cx="1367490" cy="520399"/>
              </a:xfrm>
              <a:prstGeom prst="rect">
                <a:avLst/>
              </a:prstGeom>
              <a:blipFill>
                <a:blip r:embed="rId8"/>
                <a:stretch>
                  <a:fillRect/>
                </a:stretch>
              </a:blipFill>
            </p:spPr>
            <p:txBody>
              <a:bodyPr/>
              <a:lstStyle/>
              <a:p>
                <a:r>
                  <a:rPr lang="zh-CN" altLang="en-US">
                    <a:noFill/>
                  </a:rPr>
                  <a:t> </a:t>
                </a:r>
              </a:p>
            </p:txBody>
          </p:sp>
        </mc:Fallback>
      </mc:AlternateContent>
      <p:sp>
        <p:nvSpPr>
          <p:cNvPr id="44" name="Text Box 47"/>
          <p:cNvSpPr txBox="1">
            <a:spLocks noChangeArrowheads="1"/>
          </p:cNvSpPr>
          <p:nvPr/>
        </p:nvSpPr>
        <p:spPr bwMode="auto">
          <a:xfrm>
            <a:off x="863600" y="1282457"/>
            <a:ext cx="702576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sym typeface="Wingdings" panose="05000000000000000000" pitchFamily="2" charset="2"/>
              </a:rPr>
              <a:t>Inter-orbital pairing  patches on the Fermi</a:t>
            </a:r>
            <a:r>
              <a:rPr kumimoji="0" lang="en-US" altLang="zh-CN" sz="2200" b="0" i="0" u="none" strike="noStrike" kern="1200" cap="none" spc="0" normalizeH="0" noProof="0" dirty="0" smtClean="0">
                <a:ln>
                  <a:noFill/>
                </a:ln>
                <a:solidFill>
                  <a:srgbClr val="0000CC"/>
                </a:solidFill>
                <a:effectLst/>
                <a:uLnTx/>
                <a:uFillTx/>
                <a:latin typeface="Tahoma" panose="020B0604030504040204" pitchFamily="34" charset="0"/>
                <a:ea typeface="宋体" panose="02010600030101010101" pitchFamily="2" charset="-122"/>
                <a:cs typeface="+mn-cs"/>
                <a:sym typeface="Wingdings" panose="05000000000000000000" pitchFamily="2" charset="2"/>
              </a:rPr>
              <a:t> surface   </a:t>
            </a:r>
            <a:r>
              <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sym typeface="Wingdings" panose="05000000000000000000" pitchFamily="2" charset="2"/>
              </a:rPr>
              <a:t>non-zero momentum pairing </a:t>
            </a:r>
            <a:r>
              <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rPr>
              <a:t>   </a:t>
            </a:r>
          </a:p>
        </p:txBody>
      </p:sp>
      <p:sp>
        <p:nvSpPr>
          <p:cNvPr id="64" name="Oval 81"/>
          <p:cNvSpPr>
            <a:spLocks noChangeArrowheads="1"/>
          </p:cNvSpPr>
          <p:nvPr/>
        </p:nvSpPr>
        <p:spPr bwMode="auto">
          <a:xfrm>
            <a:off x="2560803" y="3293197"/>
            <a:ext cx="285337" cy="319180"/>
          </a:xfrm>
          <a:prstGeom prst="ellipse">
            <a:avLst/>
          </a:prstGeom>
          <a:solidFill>
            <a:srgbClr val="FF0000"/>
          </a:solidFill>
          <a:ln w="9525">
            <a:solidFill>
              <a:srgbClr val="FF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5" name="Oval 81"/>
          <p:cNvSpPr>
            <a:spLocks noChangeArrowheads="1"/>
          </p:cNvSpPr>
          <p:nvPr/>
        </p:nvSpPr>
        <p:spPr bwMode="auto">
          <a:xfrm>
            <a:off x="2023133" y="3659430"/>
            <a:ext cx="285337" cy="319180"/>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66" name="图片 65"/>
          <p:cNvPicPr>
            <a:picLocks noChangeAspect="1"/>
          </p:cNvPicPr>
          <p:nvPr/>
        </p:nvPicPr>
        <p:blipFill>
          <a:blip r:embed="rId9"/>
          <a:stretch>
            <a:fillRect/>
          </a:stretch>
        </p:blipFill>
        <p:spPr>
          <a:xfrm>
            <a:off x="5694080" y="2208422"/>
            <a:ext cx="2841970" cy="3136962"/>
          </a:xfrm>
          <a:prstGeom prst="rect">
            <a:avLst/>
          </a:prstGeom>
        </p:spPr>
      </p:pic>
      <p:sp>
        <p:nvSpPr>
          <p:cNvPr id="67" name="Text Box 47"/>
          <p:cNvSpPr txBox="1">
            <a:spLocks noChangeArrowheads="1"/>
          </p:cNvSpPr>
          <p:nvPr/>
        </p:nvSpPr>
        <p:spPr bwMode="auto">
          <a:xfrm>
            <a:off x="5673780" y="5685057"/>
            <a:ext cx="239088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200" b="0" i="0" u="none" strike="noStrike" kern="1200" cap="none" spc="0" normalizeH="0" baseline="0" noProof="0" dirty="0">
                <a:ln>
                  <a:noFill/>
                </a:ln>
                <a:solidFill>
                  <a:srgbClr val="0000CC"/>
                </a:solidFill>
                <a:effectLst/>
                <a:uLnTx/>
                <a:uFillTx/>
                <a:latin typeface="Tahoma" panose="020B0604030504040204" pitchFamily="34" charset="0"/>
                <a:ea typeface="宋体" panose="02010600030101010101" pitchFamily="2" charset="-122"/>
                <a:cs typeface="+mn-cs"/>
              </a:rPr>
              <a:t>f</a:t>
            </a:r>
            <a:r>
              <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rPr>
              <a:t>-wave symmetry</a:t>
            </a:r>
          </a:p>
        </p:txBody>
      </p:sp>
    </p:spTree>
    <p:extLst>
      <p:ext uri="{BB962C8B-B14F-4D97-AF65-F5344CB8AC3E}">
        <p14:creationId xmlns:p14="http://schemas.microsoft.com/office/powerpoint/2010/main" val="128382303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val 5"/>
          <p:cNvSpPr/>
          <p:nvPr/>
        </p:nvSpPr>
        <p:spPr>
          <a:xfrm>
            <a:off x="490796" y="4811580"/>
            <a:ext cx="2840383" cy="1499125"/>
          </a:xfrm>
          <a:prstGeom prst="ellipse">
            <a:avLst/>
          </a:prstGeom>
          <a:solidFill>
            <a:srgbClr val="FBFE7E"/>
          </a:solidFill>
          <a:ln w="38100">
            <a:noFill/>
          </a:ln>
          <a:effectLst>
            <a:glow rad="101600">
              <a:srgbClr val="FFC000">
                <a:alpha val="60000"/>
              </a:srgb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en-US" sz="1800" b="1" i="0" u="none" strike="noStrike" kern="1200" cap="none" spc="0" normalizeH="0" baseline="0" noProof="0" dirty="0">
              <a:ln>
                <a:noFill/>
              </a:ln>
              <a:solidFill>
                <a:srgbClr val="0000CC"/>
              </a:solidFill>
              <a:effectLst/>
              <a:uLnTx/>
              <a:uFillTx/>
              <a:latin typeface="Arial"/>
              <a:ea typeface="宋体"/>
              <a:cs typeface="+mn-cs"/>
            </a:endParaRPr>
          </a:p>
        </p:txBody>
      </p:sp>
      <p:sp>
        <p:nvSpPr>
          <p:cNvPr id="24" name="Oval 5"/>
          <p:cNvSpPr/>
          <p:nvPr/>
        </p:nvSpPr>
        <p:spPr>
          <a:xfrm>
            <a:off x="5795779" y="4768408"/>
            <a:ext cx="3002240" cy="1524998"/>
          </a:xfrm>
          <a:prstGeom prst="ellipse">
            <a:avLst/>
          </a:prstGeom>
          <a:solidFill>
            <a:srgbClr val="FBFE7E"/>
          </a:solidFill>
          <a:ln w="38100">
            <a:noFill/>
          </a:ln>
          <a:effectLst>
            <a:glow rad="101600">
              <a:srgbClr val="FFC000">
                <a:alpha val="60000"/>
              </a:srgb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en-US" sz="1800" b="1" i="0" u="none" strike="noStrike" kern="1200" cap="none" spc="0" normalizeH="0" baseline="0" noProof="0" dirty="0">
              <a:ln>
                <a:noFill/>
              </a:ln>
              <a:solidFill>
                <a:srgbClr val="0000CC"/>
              </a:solidFill>
              <a:effectLst/>
              <a:uLnTx/>
              <a:uFillTx/>
              <a:latin typeface="Arial"/>
              <a:ea typeface="宋体"/>
              <a:cs typeface="+mn-cs"/>
            </a:endParaRPr>
          </a:p>
        </p:txBody>
      </p:sp>
      <p:sp>
        <p:nvSpPr>
          <p:cNvPr id="9" name="Oval 5"/>
          <p:cNvSpPr/>
          <p:nvPr/>
        </p:nvSpPr>
        <p:spPr>
          <a:xfrm>
            <a:off x="2960923" y="1047890"/>
            <a:ext cx="2834855" cy="1568983"/>
          </a:xfrm>
          <a:prstGeom prst="ellipse">
            <a:avLst/>
          </a:prstGeom>
          <a:solidFill>
            <a:srgbClr val="FBFE7E"/>
          </a:solidFill>
          <a:ln w="38100">
            <a:noFill/>
          </a:ln>
          <a:effectLst>
            <a:glow rad="101600">
              <a:srgbClr val="FFC000">
                <a:alpha val="60000"/>
              </a:srgb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en-US" sz="1800" b="1" i="0" u="none" strike="noStrike" kern="1200" cap="none" spc="0" normalizeH="0" baseline="0" noProof="0" dirty="0">
              <a:ln>
                <a:noFill/>
              </a:ln>
              <a:solidFill>
                <a:srgbClr val="0000CC"/>
              </a:solidFill>
              <a:effectLst/>
              <a:uLnTx/>
              <a:uFillTx/>
              <a:latin typeface="Arial"/>
              <a:ea typeface="宋体"/>
              <a:cs typeface="+mn-cs"/>
            </a:endParaRPr>
          </a:p>
        </p:txBody>
      </p:sp>
      <p:sp>
        <p:nvSpPr>
          <p:cNvPr id="14" name="Text Box 26"/>
          <p:cNvSpPr txBox="1">
            <a:spLocks noChangeArrowheads="1"/>
          </p:cNvSpPr>
          <p:nvPr/>
        </p:nvSpPr>
        <p:spPr bwMode="auto">
          <a:xfrm>
            <a:off x="6063582" y="5230099"/>
            <a:ext cx="262261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srgbClr val="0000CC"/>
                </a:solidFill>
                <a:effectLst/>
                <a:uLnTx/>
                <a:uFillTx/>
                <a:latin typeface="Tahoma" pitchFamily="34" charset="0"/>
                <a:ea typeface="宋体" pitchFamily="2" charset="-122"/>
                <a:cs typeface="+mn-cs"/>
              </a:rPr>
              <a:t>Inter-orbital </a:t>
            </a:r>
            <a:endParaRPr kumimoji="0" lang="en-US" altLang="zh-CN" sz="2400" b="0" i="0" u="none" strike="noStrike" kern="1200" cap="none" spc="0" normalizeH="0" baseline="0" noProof="0" dirty="0">
              <a:ln>
                <a:noFill/>
              </a:ln>
              <a:solidFill>
                <a:srgbClr val="0000CC"/>
              </a:solidFill>
              <a:effectLst/>
              <a:uLnTx/>
              <a:uFillTx/>
              <a:latin typeface="Tahoma"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srgbClr val="0000CC"/>
                </a:solidFill>
                <a:effectLst/>
                <a:uLnTx/>
                <a:uFillTx/>
                <a:latin typeface="Tahoma" pitchFamily="34" charset="0"/>
                <a:ea typeface="宋体" pitchFamily="2" charset="-122"/>
                <a:cs typeface="+mn-cs"/>
              </a:rPr>
              <a:t>f-wave PDW</a:t>
            </a:r>
          </a:p>
        </p:txBody>
      </p:sp>
      <p:sp>
        <p:nvSpPr>
          <p:cNvPr id="17" name="Oval 5"/>
          <p:cNvSpPr/>
          <p:nvPr/>
        </p:nvSpPr>
        <p:spPr>
          <a:xfrm>
            <a:off x="2991310" y="3114536"/>
            <a:ext cx="2924865" cy="1428209"/>
          </a:xfrm>
          <a:prstGeom prst="ellipse">
            <a:avLst/>
          </a:prstGeom>
          <a:solidFill>
            <a:srgbClr val="FBFE7E"/>
          </a:solidFill>
          <a:ln w="38100">
            <a:noFill/>
          </a:ln>
          <a:effectLst>
            <a:glow rad="101600">
              <a:srgbClr val="FFC000">
                <a:alpha val="60000"/>
              </a:srgb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en-US" sz="1800" b="1" i="0" u="none" strike="noStrike" kern="1200" cap="none" spc="0" normalizeH="0" baseline="0" noProof="0" dirty="0">
              <a:ln>
                <a:noFill/>
              </a:ln>
              <a:solidFill>
                <a:srgbClr val="0000CC"/>
              </a:solidFill>
              <a:effectLst/>
              <a:uLnTx/>
              <a:uFillTx/>
              <a:latin typeface="Arial"/>
              <a:ea typeface="宋体"/>
              <a:cs typeface="+mn-cs"/>
            </a:endParaRPr>
          </a:p>
        </p:txBody>
      </p:sp>
      <p:sp>
        <p:nvSpPr>
          <p:cNvPr id="19" name="Text Box 26"/>
          <p:cNvSpPr txBox="1">
            <a:spLocks noChangeArrowheads="1"/>
          </p:cNvSpPr>
          <p:nvPr/>
        </p:nvSpPr>
        <p:spPr bwMode="auto">
          <a:xfrm>
            <a:off x="3176508" y="3476864"/>
            <a:ext cx="2502870"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600" b="0" i="0" u="none" strike="noStrike" kern="1200" cap="none" spc="0" normalizeH="0" baseline="0" noProof="0" dirty="0" smtClean="0">
                <a:ln>
                  <a:noFill/>
                </a:ln>
                <a:solidFill>
                  <a:srgbClr val="0000CC"/>
                </a:solidFill>
                <a:effectLst/>
                <a:uLnTx/>
                <a:uFillTx/>
                <a:latin typeface="Tahoma" pitchFamily="34" charset="0"/>
                <a:ea typeface="宋体" pitchFamily="2" charset="-122"/>
                <a:cs typeface="+mn-cs"/>
              </a:rPr>
              <a:t>Frustrated SF/SC</a:t>
            </a:r>
          </a:p>
        </p:txBody>
      </p:sp>
      <p:sp>
        <p:nvSpPr>
          <p:cNvPr id="13" name="Line 16"/>
          <p:cNvSpPr>
            <a:spLocks noChangeShapeType="1"/>
          </p:cNvSpPr>
          <p:nvPr/>
        </p:nvSpPr>
        <p:spPr bwMode="auto">
          <a:xfrm flipV="1">
            <a:off x="4427943" y="2633825"/>
            <a:ext cx="0" cy="494425"/>
          </a:xfrm>
          <a:prstGeom prst="line">
            <a:avLst/>
          </a:prstGeom>
          <a:noFill/>
          <a:ln w="38100">
            <a:solidFill>
              <a:srgbClr val="FF0000"/>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200" b="0" i="0" u="none" strike="noStrike" kern="1200" cap="none" spc="0" normalizeH="0" baseline="0" noProof="0" smtClean="0">
              <a:ln>
                <a:noFill/>
              </a:ln>
              <a:solidFill>
                <a:srgbClr val="0000CC"/>
              </a:solidFill>
              <a:effectLst/>
              <a:uLnTx/>
              <a:uFillTx/>
              <a:latin typeface="Tahoma" panose="020B0604030504040204" pitchFamily="34" charset="0"/>
              <a:ea typeface="宋体"/>
              <a:cs typeface="+mn-cs"/>
            </a:endParaRPr>
          </a:p>
        </p:txBody>
      </p:sp>
      <p:sp>
        <p:nvSpPr>
          <p:cNvPr id="15" name="Line 16"/>
          <p:cNvSpPr>
            <a:spLocks noChangeShapeType="1"/>
          </p:cNvSpPr>
          <p:nvPr/>
        </p:nvSpPr>
        <p:spPr bwMode="auto">
          <a:xfrm flipV="1">
            <a:off x="2286253" y="4169439"/>
            <a:ext cx="569989" cy="532086"/>
          </a:xfrm>
          <a:prstGeom prst="line">
            <a:avLst/>
          </a:prstGeom>
          <a:noFill/>
          <a:ln w="38100">
            <a:solidFill>
              <a:srgbClr val="FF0000"/>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200" b="0" i="0" u="none" strike="noStrike" kern="1200" cap="none" spc="0" normalizeH="0" baseline="0" noProof="0" smtClean="0">
              <a:ln>
                <a:noFill/>
              </a:ln>
              <a:solidFill>
                <a:srgbClr val="0000CC"/>
              </a:solidFill>
              <a:effectLst/>
              <a:uLnTx/>
              <a:uFillTx/>
              <a:latin typeface="Tahoma" panose="020B0604030504040204" pitchFamily="34" charset="0"/>
              <a:ea typeface="宋体"/>
              <a:cs typeface="+mn-cs"/>
            </a:endParaRPr>
          </a:p>
        </p:txBody>
      </p:sp>
      <p:sp>
        <p:nvSpPr>
          <p:cNvPr id="28" name="Text Box 26"/>
          <p:cNvSpPr txBox="1">
            <a:spLocks noChangeArrowheads="1"/>
          </p:cNvSpPr>
          <p:nvPr/>
        </p:nvSpPr>
        <p:spPr bwMode="auto">
          <a:xfrm>
            <a:off x="3190789" y="1355130"/>
            <a:ext cx="2456551" cy="11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300" b="0" i="0" u="none" strike="noStrike" kern="1200" cap="none" spc="0" normalizeH="0" baseline="0" noProof="0" dirty="0" smtClean="0">
                <a:ln>
                  <a:noFill/>
                </a:ln>
                <a:solidFill>
                  <a:srgbClr val="0000CC"/>
                </a:solidFill>
                <a:effectLst/>
                <a:uLnTx/>
                <a:uFillTx/>
                <a:latin typeface="Tahoma" pitchFamily="34" charset="0"/>
                <a:ea typeface="宋体" pitchFamily="2" charset="-122"/>
                <a:cs typeface="+mn-cs"/>
              </a:rPr>
              <a:t>P-orbital BEC</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300" b="0" i="0" u="none" strike="noStrike" kern="1200" cap="none" spc="0" normalizeH="0" baseline="0" noProof="0" dirty="0" smtClean="0">
                <a:ln>
                  <a:noFill/>
                </a:ln>
                <a:solidFill>
                  <a:srgbClr val="0000CC"/>
                </a:solidFill>
                <a:effectLst/>
                <a:uLnTx/>
                <a:uFillTx/>
                <a:latin typeface="Tahoma" pitchFamily="34" charset="0"/>
                <a:ea typeface="宋体" pitchFamily="2" charset="-122"/>
                <a:cs typeface="+mn-cs"/>
              </a:rPr>
              <a:t>beyond no-node theorem </a:t>
            </a:r>
          </a:p>
        </p:txBody>
      </p:sp>
      <p:sp>
        <p:nvSpPr>
          <p:cNvPr id="29" name="Text Box 26"/>
          <p:cNvSpPr txBox="1">
            <a:spLocks noChangeArrowheads="1"/>
          </p:cNvSpPr>
          <p:nvPr/>
        </p:nvSpPr>
        <p:spPr bwMode="auto">
          <a:xfrm>
            <a:off x="608642" y="5223927"/>
            <a:ext cx="257313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srgbClr val="0000CC"/>
                </a:solidFill>
                <a:effectLst/>
                <a:uLnTx/>
                <a:uFillTx/>
                <a:latin typeface="Tahoma" panose="020B0604030504040204" pitchFamily="34" charset="0"/>
                <a:ea typeface="Tahoma" panose="020B0604030504040204" pitchFamily="34" charset="0"/>
                <a:cs typeface="Tahoma" panose="020B0604030504040204" pitchFamily="34" charset="0"/>
              </a:rPr>
              <a:t>Charge “6e” SC</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srgbClr val="0000CC"/>
                </a:solidFill>
                <a:effectLst/>
                <a:uLnTx/>
                <a:uFillTx/>
                <a:latin typeface="Tahoma" panose="020B0604030504040204" pitchFamily="34" charset="0"/>
                <a:ea typeface="Tahoma" panose="020B0604030504040204" pitchFamily="34" charset="0"/>
                <a:cs typeface="Tahoma" panose="020B0604030504040204" pitchFamily="34" charset="0"/>
              </a:rPr>
              <a:t>3-color model</a:t>
            </a:r>
          </a:p>
        </p:txBody>
      </p:sp>
      <p:sp>
        <p:nvSpPr>
          <p:cNvPr id="16" name="Line 16"/>
          <p:cNvSpPr>
            <a:spLocks noChangeShapeType="1"/>
          </p:cNvSpPr>
          <p:nvPr/>
        </p:nvSpPr>
        <p:spPr bwMode="auto">
          <a:xfrm rot="16200000" flipV="1">
            <a:off x="6109896" y="4140132"/>
            <a:ext cx="569989" cy="532086"/>
          </a:xfrm>
          <a:prstGeom prst="line">
            <a:avLst/>
          </a:prstGeom>
          <a:noFill/>
          <a:ln w="38100">
            <a:solidFill>
              <a:srgbClr val="FF0000"/>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200" b="0" i="0" u="none" strike="noStrike" kern="1200" cap="none" spc="0" normalizeH="0" baseline="0" noProof="0" smtClean="0">
              <a:ln>
                <a:noFill/>
              </a:ln>
              <a:solidFill>
                <a:srgbClr val="0000CC"/>
              </a:solidFill>
              <a:effectLst/>
              <a:uLnTx/>
              <a:uFillTx/>
              <a:latin typeface="Tahoma" panose="020B0604030504040204" pitchFamily="34" charset="0"/>
              <a:ea typeface="宋体"/>
              <a:cs typeface="+mn-cs"/>
            </a:endParaRPr>
          </a:p>
        </p:txBody>
      </p:sp>
      <p:pic>
        <p:nvPicPr>
          <p:cNvPr id="18" name="Picture 9"/>
          <p:cNvPicPr>
            <a:picLocks noChangeAspect="1" noChangeArrowheads="1"/>
          </p:cNvPicPr>
          <p:nvPr/>
        </p:nvPicPr>
        <p:blipFill rotWithShape="1">
          <a:blip r:embed="rId3">
            <a:extLst>
              <a:ext uri="{28A0092B-C50C-407E-A947-70E740481C1C}">
                <a14:useLocalDpi xmlns:a14="http://schemas.microsoft.com/office/drawing/2010/main" val="0"/>
              </a:ext>
            </a:extLst>
          </a:blip>
          <a:srcRect t="2858" r="38127"/>
          <a:stretch/>
        </p:blipFill>
        <p:spPr bwMode="auto">
          <a:xfrm>
            <a:off x="331133" y="1909670"/>
            <a:ext cx="2392993" cy="217382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70" name="组合 69"/>
          <p:cNvGrpSpPr/>
          <p:nvPr/>
        </p:nvGrpSpPr>
        <p:grpSpPr>
          <a:xfrm>
            <a:off x="6394890" y="2029193"/>
            <a:ext cx="2050950" cy="1846043"/>
            <a:chOff x="5148075" y="1649960"/>
            <a:chExt cx="3316313" cy="2739305"/>
          </a:xfrm>
        </p:grpSpPr>
        <p:sp>
          <p:nvSpPr>
            <p:cNvPr id="71" name="Oval 98"/>
            <p:cNvSpPr>
              <a:spLocks noChangeArrowheads="1"/>
            </p:cNvSpPr>
            <p:nvPr/>
          </p:nvSpPr>
          <p:spPr bwMode="auto">
            <a:xfrm>
              <a:off x="7030514" y="4044964"/>
              <a:ext cx="274017" cy="344301"/>
            </a:xfrm>
            <a:prstGeom prst="ellipse">
              <a:avLst/>
            </a:prstGeom>
            <a:solidFill>
              <a:schemeClr val="bg1"/>
            </a:solidFill>
            <a:ln>
              <a:noFill/>
            </a:ln>
            <a:effectLst/>
            <a:extLst>
              <a:ext uri="{91240B29-F687-4F45-9708-019B960494DF}">
                <a14:hiddenLine xmlns:a14="http://schemas.microsoft.com/office/drawing/2010/main" w="9525">
                  <a:solidFill>
                    <a:schemeClr val="accent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2" name="AutoShape 99"/>
            <p:cNvSpPr>
              <a:spLocks noChangeArrowheads="1"/>
            </p:cNvSpPr>
            <p:nvPr/>
          </p:nvSpPr>
          <p:spPr bwMode="auto">
            <a:xfrm>
              <a:off x="5148075" y="1931815"/>
              <a:ext cx="1358667" cy="1174928"/>
            </a:xfrm>
            <a:prstGeom prst="triangle">
              <a:avLst>
                <a:gd name="adj" fmla="val 50000"/>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3" name="AutoShape 100"/>
            <p:cNvSpPr>
              <a:spLocks noChangeArrowheads="1"/>
            </p:cNvSpPr>
            <p:nvPr/>
          </p:nvSpPr>
          <p:spPr bwMode="auto">
            <a:xfrm>
              <a:off x="6516733" y="1931815"/>
              <a:ext cx="1358667" cy="1174928"/>
            </a:xfrm>
            <a:prstGeom prst="triangle">
              <a:avLst>
                <a:gd name="adj" fmla="val 50000"/>
              </a:avLst>
            </a:prstGeom>
            <a:noFill/>
            <a:ln w="12700">
              <a:solidFill>
                <a:schemeClr val="tx1"/>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4" name="AutoShape 101"/>
            <p:cNvSpPr>
              <a:spLocks noChangeArrowheads="1"/>
            </p:cNvSpPr>
            <p:nvPr/>
          </p:nvSpPr>
          <p:spPr bwMode="auto">
            <a:xfrm>
              <a:off x="5837399" y="3111047"/>
              <a:ext cx="1357240" cy="1174928"/>
            </a:xfrm>
            <a:prstGeom prst="triangle">
              <a:avLst>
                <a:gd name="adj" fmla="val 50000"/>
              </a:avLst>
            </a:prstGeom>
            <a:noFill/>
            <a:ln w="12700">
              <a:solidFill>
                <a:schemeClr val="tx1"/>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5" name="Line 102"/>
            <p:cNvSpPr>
              <a:spLocks noChangeShapeType="1"/>
            </p:cNvSpPr>
            <p:nvPr/>
          </p:nvSpPr>
          <p:spPr bwMode="auto">
            <a:xfrm>
              <a:off x="5837399" y="1931815"/>
              <a:ext cx="1381502"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6" name="Line 103"/>
            <p:cNvSpPr>
              <a:spLocks noChangeShapeType="1"/>
            </p:cNvSpPr>
            <p:nvPr/>
          </p:nvSpPr>
          <p:spPr bwMode="auto">
            <a:xfrm flipH="1">
              <a:off x="7218901" y="3111047"/>
              <a:ext cx="656499" cy="1180666"/>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7" name="Line 104"/>
            <p:cNvSpPr>
              <a:spLocks noChangeShapeType="1"/>
            </p:cNvSpPr>
            <p:nvPr/>
          </p:nvSpPr>
          <p:spPr bwMode="auto">
            <a:xfrm>
              <a:off x="5148075" y="3111047"/>
              <a:ext cx="689324" cy="1180666"/>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78" name="组合 77"/>
            <p:cNvGrpSpPr/>
            <p:nvPr/>
          </p:nvGrpSpPr>
          <p:grpSpPr>
            <a:xfrm>
              <a:off x="5973089" y="2607500"/>
              <a:ext cx="1129453" cy="1019708"/>
              <a:chOff x="2156906" y="3293827"/>
              <a:chExt cx="840825" cy="840825"/>
            </a:xfrm>
          </p:grpSpPr>
          <p:pic>
            <p:nvPicPr>
              <p:cNvPr id="88" name="Picture 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6182" y="3308048"/>
                <a:ext cx="182273" cy="84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 name="Picture 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8130" y="3293827"/>
                <a:ext cx="182273" cy="84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9" name="Oval 81"/>
            <p:cNvSpPr>
              <a:spLocks noChangeArrowheads="1"/>
            </p:cNvSpPr>
            <p:nvPr/>
          </p:nvSpPr>
          <p:spPr bwMode="auto">
            <a:xfrm>
              <a:off x="6418365" y="2641090"/>
              <a:ext cx="206375" cy="20637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80" name="组合 79"/>
            <p:cNvGrpSpPr/>
            <p:nvPr/>
          </p:nvGrpSpPr>
          <p:grpSpPr>
            <a:xfrm>
              <a:off x="7334935" y="2607500"/>
              <a:ext cx="1129453" cy="1019708"/>
              <a:chOff x="2156906" y="3293827"/>
              <a:chExt cx="840825" cy="840825"/>
            </a:xfrm>
          </p:grpSpPr>
          <p:pic>
            <p:nvPicPr>
              <p:cNvPr id="86" name="Picture 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6182" y="3308048"/>
                <a:ext cx="182273" cy="84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8130" y="3293827"/>
                <a:ext cx="182273" cy="84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1" name="Oval 81"/>
            <p:cNvSpPr>
              <a:spLocks noChangeArrowheads="1"/>
            </p:cNvSpPr>
            <p:nvPr/>
          </p:nvSpPr>
          <p:spPr bwMode="auto">
            <a:xfrm>
              <a:off x="6764010" y="2986735"/>
              <a:ext cx="206375" cy="20637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2" name="Freeform 271"/>
            <p:cNvSpPr>
              <a:spLocks/>
            </p:cNvSpPr>
            <p:nvPr/>
          </p:nvSpPr>
          <p:spPr bwMode="auto">
            <a:xfrm rot="10800000">
              <a:off x="6648795" y="2454379"/>
              <a:ext cx="1164916" cy="263521"/>
            </a:xfrm>
            <a:custGeom>
              <a:avLst/>
              <a:gdLst>
                <a:gd name="T0" fmla="*/ 0 w 544"/>
                <a:gd name="T1" fmla="*/ 0 h 181"/>
                <a:gd name="T2" fmla="*/ 2147483647 w 544"/>
                <a:gd name="T3" fmla="*/ 2147483647 h 181"/>
                <a:gd name="T4" fmla="*/ 2147483647 w 544"/>
                <a:gd name="T5" fmla="*/ 0 h 181"/>
                <a:gd name="T6" fmla="*/ 0 60000 65536"/>
                <a:gd name="T7" fmla="*/ 0 60000 65536"/>
                <a:gd name="T8" fmla="*/ 0 60000 65536"/>
                <a:gd name="T9" fmla="*/ 0 w 544"/>
                <a:gd name="T10" fmla="*/ 0 h 181"/>
                <a:gd name="T11" fmla="*/ 544 w 544"/>
                <a:gd name="T12" fmla="*/ 181 h 181"/>
              </a:gdLst>
              <a:ahLst/>
              <a:cxnLst>
                <a:cxn ang="T6">
                  <a:pos x="T0" y="T1"/>
                </a:cxn>
                <a:cxn ang="T7">
                  <a:pos x="T2" y="T3"/>
                </a:cxn>
                <a:cxn ang="T8">
                  <a:pos x="T4" y="T5"/>
                </a:cxn>
              </a:cxnLst>
              <a:rect l="T9" t="T10" r="T11" b="T12"/>
              <a:pathLst>
                <a:path w="544" h="181">
                  <a:moveTo>
                    <a:pt x="0" y="0"/>
                  </a:moveTo>
                  <a:cubicBezTo>
                    <a:pt x="90" y="90"/>
                    <a:pt x="181" y="181"/>
                    <a:pt x="272" y="181"/>
                  </a:cubicBezTo>
                  <a:cubicBezTo>
                    <a:pt x="363" y="181"/>
                    <a:pt x="453" y="90"/>
                    <a:pt x="544" y="0"/>
                  </a:cubicBezTo>
                </a:path>
              </a:pathLst>
            </a:custGeom>
            <a:noFill/>
            <a:ln w="2857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200" b="1" i="0" u="none" strike="noStrike" kern="1200" cap="none" spc="0" normalizeH="0" baseline="0" noProof="0">
                <a:ln>
                  <a:noFill/>
                </a:ln>
                <a:solidFill>
                  <a:srgbClr val="000000"/>
                </a:solidFill>
                <a:effectLst/>
                <a:uLnTx/>
                <a:uFillTx/>
                <a:latin typeface="Tahoma" pitchFamily="34" charset="0"/>
                <a:ea typeface="宋体"/>
                <a:cs typeface="+mn-cs"/>
              </a:endParaRPr>
            </a:p>
          </p:txBody>
        </p:sp>
        <p:sp>
          <p:nvSpPr>
            <p:cNvPr id="83" name="Freeform 271"/>
            <p:cNvSpPr>
              <a:spLocks/>
            </p:cNvSpPr>
            <p:nvPr/>
          </p:nvSpPr>
          <p:spPr bwMode="auto">
            <a:xfrm rot="10800000">
              <a:off x="6879225" y="2948330"/>
              <a:ext cx="692268" cy="132505"/>
            </a:xfrm>
            <a:custGeom>
              <a:avLst/>
              <a:gdLst>
                <a:gd name="T0" fmla="*/ 0 w 544"/>
                <a:gd name="T1" fmla="*/ 0 h 181"/>
                <a:gd name="T2" fmla="*/ 2147483647 w 544"/>
                <a:gd name="T3" fmla="*/ 2147483647 h 181"/>
                <a:gd name="T4" fmla="*/ 2147483647 w 544"/>
                <a:gd name="T5" fmla="*/ 0 h 181"/>
                <a:gd name="T6" fmla="*/ 0 60000 65536"/>
                <a:gd name="T7" fmla="*/ 0 60000 65536"/>
                <a:gd name="T8" fmla="*/ 0 60000 65536"/>
                <a:gd name="T9" fmla="*/ 0 w 544"/>
                <a:gd name="T10" fmla="*/ 0 h 181"/>
                <a:gd name="T11" fmla="*/ 544 w 544"/>
                <a:gd name="T12" fmla="*/ 181 h 181"/>
              </a:gdLst>
              <a:ahLst/>
              <a:cxnLst>
                <a:cxn ang="T6">
                  <a:pos x="T0" y="T1"/>
                </a:cxn>
                <a:cxn ang="T7">
                  <a:pos x="T2" y="T3"/>
                </a:cxn>
                <a:cxn ang="T8">
                  <a:pos x="T4" y="T5"/>
                </a:cxn>
              </a:cxnLst>
              <a:rect l="T9" t="T10" r="T11" b="T12"/>
              <a:pathLst>
                <a:path w="544" h="181">
                  <a:moveTo>
                    <a:pt x="0" y="0"/>
                  </a:moveTo>
                  <a:cubicBezTo>
                    <a:pt x="90" y="90"/>
                    <a:pt x="181" y="181"/>
                    <a:pt x="272" y="181"/>
                  </a:cubicBezTo>
                  <a:cubicBezTo>
                    <a:pt x="363" y="181"/>
                    <a:pt x="453" y="90"/>
                    <a:pt x="544" y="0"/>
                  </a:cubicBezTo>
                </a:path>
              </a:pathLst>
            </a:custGeom>
            <a:noFill/>
            <a:ln w="2857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200" b="1" i="0" u="none" strike="noStrike" kern="1200" cap="none" spc="0" normalizeH="0" baseline="0" noProof="0">
                <a:ln>
                  <a:noFill/>
                </a:ln>
                <a:solidFill>
                  <a:srgbClr val="000000"/>
                </a:solidFill>
                <a:effectLst/>
                <a:uLnTx/>
                <a:uFillTx/>
                <a:latin typeface="Tahoma" pitchFamily="34" charset="0"/>
                <a:ea typeface="宋体"/>
                <a:cs typeface="+mn-cs"/>
              </a:endParaRPr>
            </a:p>
          </p:txBody>
        </p:sp>
        <mc:AlternateContent xmlns:mc="http://schemas.openxmlformats.org/markup-compatibility/2006" xmlns:a14="http://schemas.microsoft.com/office/drawing/2010/main">
          <mc:Choice Requires="a14">
            <p:sp>
              <p:nvSpPr>
                <p:cNvPr id="84" name="Text Box 47"/>
                <p:cNvSpPr txBox="1">
                  <a:spLocks noChangeArrowheads="1"/>
                </p:cNvSpPr>
                <p:nvPr/>
              </p:nvSpPr>
              <p:spPr bwMode="auto">
                <a:xfrm>
                  <a:off x="6748149" y="3122312"/>
                  <a:ext cx="1068429" cy="63453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1200" cap="none" spc="0" normalizeH="0" baseline="0" noProof="0" smtClean="0">
                                <a:ln>
                                  <a:noFill/>
                                </a:ln>
                                <a:solidFill>
                                  <a:srgbClr val="0000CC"/>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smtClean="0">
                                <a:ln>
                                  <a:noFill/>
                                </a:ln>
                                <a:solidFill>
                                  <a:srgbClr val="0000CC"/>
                                </a:solidFill>
                                <a:effectLst/>
                                <a:uLnTx/>
                                <a:uFillTx/>
                                <a:latin typeface="Cambria Math" panose="02040503050406030204" pitchFamily="18" charset="0"/>
                                <a:cs typeface="+mn-cs"/>
                              </a:rPr>
                              <m:t>𝑡</m:t>
                            </m:r>
                          </m:e>
                          <m:sub>
                            <m:r>
                              <a:rPr kumimoji="0" lang="en-US" altLang="zh-CN" sz="2000" b="0" i="1" u="none" strike="noStrike" kern="1200" cap="none" spc="0" normalizeH="0" baseline="0" noProof="0">
                                <a:ln>
                                  <a:noFill/>
                                </a:ln>
                                <a:solidFill>
                                  <a:srgbClr val="0000CC"/>
                                </a:solidFill>
                                <a:effectLst/>
                                <a:uLnTx/>
                                <a:uFillTx/>
                                <a:latin typeface="Cambria Math" panose="02040503050406030204" pitchFamily="18" charset="0"/>
                                <a:cs typeface="+mn-cs"/>
                              </a:rPr>
                              <m:t>/</m:t>
                            </m:r>
                            <m:r>
                              <a:rPr kumimoji="0" lang="en-US" altLang="zh-CN" sz="2000" b="0" i="1" u="none" strike="noStrike" kern="1200" cap="none" spc="0" normalizeH="0" baseline="0" noProof="0" smtClean="0">
                                <a:ln>
                                  <a:noFill/>
                                </a:ln>
                                <a:solidFill>
                                  <a:srgbClr val="0000CC"/>
                                </a:solidFill>
                                <a:effectLst/>
                                <a:uLnTx/>
                                <a:uFillTx/>
                                <a:latin typeface="Cambria Math" panose="02040503050406030204" pitchFamily="18" charset="0"/>
                                <a:cs typeface="+mn-cs"/>
                              </a:rPr>
                              <m:t>/</m:t>
                            </m:r>
                          </m:sub>
                        </m:sSub>
                      </m:oMath>
                    </m:oMathPara>
                  </a14:m>
                  <a:endParaRPr kumimoji="0" lang="en-US" altLang="zh-CN" sz="2000" b="0" i="0" u="none" strike="noStrike" kern="1200" cap="none" spc="0" normalizeH="0" baseline="0" noProof="0" dirty="0" smtClean="0">
                    <a:ln>
                      <a:noFill/>
                    </a:ln>
                    <a:solidFill>
                      <a:srgbClr val="0000CC"/>
                    </a:solidFill>
                    <a:effectLst/>
                    <a:uLnTx/>
                    <a:uFillTx/>
                    <a:latin typeface="Tahoma" panose="020B0604030504040204" pitchFamily="34" charset="0"/>
                    <a:cs typeface="+mn-cs"/>
                  </a:endParaRPr>
                </a:p>
              </p:txBody>
            </p:sp>
          </mc:Choice>
          <mc:Fallback xmlns="">
            <p:sp>
              <p:nvSpPr>
                <p:cNvPr id="247" name="Text Box 47"/>
                <p:cNvSpPr txBox="1">
                  <a:spLocks noRot="1" noChangeAspect="1" noMove="1" noResize="1" noEditPoints="1" noAdjustHandles="1" noChangeArrowheads="1" noChangeShapeType="1" noTextEdit="1"/>
                </p:cNvSpPr>
                <p:nvPr/>
              </p:nvSpPr>
              <p:spPr bwMode="auto">
                <a:xfrm>
                  <a:off x="6748149" y="3122312"/>
                  <a:ext cx="1068429" cy="634534"/>
                </a:xfrm>
                <a:prstGeom prst="rect">
                  <a:avLst/>
                </a:prstGeom>
                <a:blipFill>
                  <a:blip r:embed="rId6"/>
                  <a:stretch>
                    <a:fillRect b="-1285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Text Box 47"/>
                <p:cNvSpPr txBox="1">
                  <a:spLocks noChangeArrowheads="1"/>
                </p:cNvSpPr>
                <p:nvPr/>
              </p:nvSpPr>
              <p:spPr bwMode="auto">
                <a:xfrm>
                  <a:off x="7373813" y="1649960"/>
                  <a:ext cx="766263" cy="59371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ctrlPr>
                          </m:sSubPr>
                          <m:e>
                            <m:r>
                              <a:rPr kumimoji="0" lang="en-US" altLang="zh-CN" sz="20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m:t>
                            </m:r>
                            <m:r>
                              <a:rPr kumimoji="0" lang="en-US" altLang="zh-CN" sz="20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𝑡</m:t>
                            </m:r>
                          </m:e>
                          <m:sub>
                            <m:r>
                              <a:rPr kumimoji="0" lang="en-US" altLang="zh-CN" sz="2000" b="0" i="1" u="none" strike="noStrike" kern="1200" cap="none" spc="0" normalizeH="0" baseline="0" noProof="0" smtClean="0">
                                <a:ln>
                                  <a:noFill/>
                                </a:ln>
                                <a:solidFill>
                                  <a:srgbClr val="0000CC"/>
                                </a:solidFill>
                                <a:effectLst/>
                                <a:uLnTx/>
                                <a:uFillTx/>
                                <a:latin typeface="Cambria Math" panose="02040503050406030204" pitchFamily="18" charset="0"/>
                                <a:ea typeface="宋体" panose="02010600030101010101" pitchFamily="2" charset="-122"/>
                                <a:cs typeface="+mn-cs"/>
                              </a:rPr>
                              <m:t>⊥</m:t>
                            </m:r>
                          </m:sub>
                        </m:sSub>
                      </m:oMath>
                    </m:oMathPara>
                  </a14:m>
                  <a:endParaRPr kumimoji="0" lang="en-US" altLang="zh-CN" sz="20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endParaRPr>
                </a:p>
              </p:txBody>
            </p:sp>
          </mc:Choice>
          <mc:Fallback xmlns="">
            <p:sp>
              <p:nvSpPr>
                <p:cNvPr id="248" name="Text Box 47"/>
                <p:cNvSpPr txBox="1">
                  <a:spLocks noRot="1" noChangeAspect="1" noMove="1" noResize="1" noEditPoints="1" noAdjustHandles="1" noChangeArrowheads="1" noChangeShapeType="1" noTextEdit="1"/>
                </p:cNvSpPr>
                <p:nvPr/>
              </p:nvSpPr>
              <p:spPr bwMode="auto">
                <a:xfrm>
                  <a:off x="7373813" y="1649960"/>
                  <a:ext cx="766263" cy="593715"/>
                </a:xfrm>
                <a:prstGeom prst="rect">
                  <a:avLst/>
                </a:prstGeom>
                <a:blipFill>
                  <a:blip r:embed="rId7"/>
                  <a:stretch>
                    <a:fillRect r="-20513" b="-303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sp>
        <p:nvSpPr>
          <p:cNvPr id="2" name="矩形 1"/>
          <p:cNvSpPr/>
          <p:nvPr/>
        </p:nvSpPr>
        <p:spPr>
          <a:xfrm>
            <a:off x="918815" y="371050"/>
            <a:ext cx="7018268" cy="523220"/>
          </a:xfrm>
          <a:prstGeom prst="rect">
            <a:avLst/>
          </a:prstGeom>
        </p:spPr>
        <p:txBody>
          <a:bodyPr wrap="none">
            <a:spAutoFit/>
          </a:bodyPr>
          <a:lstStyle/>
          <a:p>
            <a:r>
              <a:rPr lang="en-US" altLang="zh-CN" sz="2800" dirty="0" smtClean="0"/>
              <a:t>Condensation at non-zero momentum</a:t>
            </a:r>
            <a:endParaRPr lang="zh-CN" altLang="en-US" sz="2800" dirty="0"/>
          </a:p>
        </p:txBody>
      </p:sp>
      <p:grpSp>
        <p:nvGrpSpPr>
          <p:cNvPr id="90" name="组合 89"/>
          <p:cNvGrpSpPr/>
          <p:nvPr/>
        </p:nvGrpSpPr>
        <p:grpSpPr>
          <a:xfrm>
            <a:off x="3564451" y="4715321"/>
            <a:ext cx="1770284" cy="1848207"/>
            <a:chOff x="6110731" y="1316725"/>
            <a:chExt cx="2636471" cy="3341147"/>
          </a:xfrm>
        </p:grpSpPr>
        <p:pic>
          <p:nvPicPr>
            <p:cNvPr id="92" name="图片 91">
              <a:extLst>
                <a:ext uri="{FF2B5EF4-FFF2-40B4-BE49-F238E27FC236}">
                  <a16:creationId xmlns:a16="http://schemas.microsoft.com/office/drawing/2014/main" id="{FCACD99E-73C7-44A9-819D-842A9DCAE841}"/>
                </a:ext>
              </a:extLst>
            </p:cNvPr>
            <p:cNvPicPr>
              <a:picLocks noChangeAspect="1"/>
            </p:cNvPicPr>
            <p:nvPr/>
          </p:nvPicPr>
          <p:blipFill rotWithShape="1">
            <a:blip r:embed="rId8">
              <a:extLst>
                <a:ext uri="{28A0092B-C50C-407E-A947-70E740481C1C}">
                  <a14:useLocalDpi xmlns:a14="http://schemas.microsoft.com/office/drawing/2010/main" val="0"/>
                </a:ext>
              </a:extLst>
            </a:blip>
            <a:srcRect l="19637"/>
            <a:stretch/>
          </p:blipFill>
          <p:spPr>
            <a:xfrm>
              <a:off x="6314165" y="1316725"/>
              <a:ext cx="2414604" cy="3147731"/>
            </a:xfrm>
            <a:prstGeom prst="rect">
              <a:avLst/>
            </a:prstGeom>
          </p:spPr>
        </p:pic>
        <p:grpSp>
          <p:nvGrpSpPr>
            <p:cNvPr id="93" name="组合 92">
              <a:extLst>
                <a:ext uri="{FF2B5EF4-FFF2-40B4-BE49-F238E27FC236}">
                  <a16:creationId xmlns:a16="http://schemas.microsoft.com/office/drawing/2014/main" id="{D32687D2-53A1-4D8B-BFAA-FC83FE0C60F1}"/>
                </a:ext>
              </a:extLst>
            </p:cNvPr>
            <p:cNvGrpSpPr/>
            <p:nvPr/>
          </p:nvGrpSpPr>
          <p:grpSpPr>
            <a:xfrm>
              <a:off x="6110731" y="1587288"/>
              <a:ext cx="2636471" cy="3070584"/>
              <a:chOff x="2372760" y="382726"/>
              <a:chExt cx="5197870" cy="5778504"/>
            </a:xfrm>
          </p:grpSpPr>
          <p:cxnSp>
            <p:nvCxnSpPr>
              <p:cNvPr id="101" name="直接连接符 100">
                <a:extLst>
                  <a:ext uri="{FF2B5EF4-FFF2-40B4-BE49-F238E27FC236}">
                    <a16:creationId xmlns:a16="http://schemas.microsoft.com/office/drawing/2014/main" id="{1F827161-6FB7-437D-89BF-434100919413}"/>
                  </a:ext>
                </a:extLst>
              </p:cNvPr>
              <p:cNvCxnSpPr>
                <a:cxnSpLocks/>
              </p:cNvCxnSpPr>
              <p:nvPr/>
            </p:nvCxnSpPr>
            <p:spPr>
              <a:xfrm rot="16200000">
                <a:off x="2998303" y="3271980"/>
                <a:ext cx="144462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直接连接符 101">
                <a:extLst>
                  <a:ext uri="{FF2B5EF4-FFF2-40B4-BE49-F238E27FC236}">
                    <a16:creationId xmlns:a16="http://schemas.microsoft.com/office/drawing/2014/main" id="{2F276936-4C35-460B-B22B-02CCAC6E51C0}"/>
                  </a:ext>
                </a:extLst>
              </p:cNvPr>
              <p:cNvCxnSpPr>
                <a:cxnSpLocks/>
              </p:cNvCxnSpPr>
              <p:nvPr/>
            </p:nvCxnSpPr>
            <p:spPr>
              <a:xfrm rot="1800000">
                <a:off x="3623844" y="4355450"/>
                <a:ext cx="144462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CF6E03B5-689C-4B31-BAED-B869DC752407}"/>
                  </a:ext>
                </a:extLst>
              </p:cNvPr>
              <p:cNvCxnSpPr>
                <a:cxnSpLocks/>
              </p:cNvCxnSpPr>
              <p:nvPr/>
            </p:nvCxnSpPr>
            <p:spPr>
              <a:xfrm rot="9000000">
                <a:off x="4874926" y="4355449"/>
                <a:ext cx="144462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id="{106B9075-BC76-40F5-AFBD-19D78B478728}"/>
                  </a:ext>
                </a:extLst>
              </p:cNvPr>
              <p:cNvCxnSpPr>
                <a:cxnSpLocks/>
              </p:cNvCxnSpPr>
              <p:nvPr/>
            </p:nvCxnSpPr>
            <p:spPr>
              <a:xfrm rot="16200000">
                <a:off x="5500467" y="3271980"/>
                <a:ext cx="144462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92790629-090B-4E94-943D-FC97F5D34608}"/>
                  </a:ext>
                </a:extLst>
              </p:cNvPr>
              <p:cNvCxnSpPr>
                <a:cxnSpLocks/>
              </p:cNvCxnSpPr>
              <p:nvPr/>
            </p:nvCxnSpPr>
            <p:spPr>
              <a:xfrm rot="9000000">
                <a:off x="3623843" y="2188510"/>
                <a:ext cx="144462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id="{5D10B2BC-BEA8-4356-A57F-9C696489AC5B}"/>
                  </a:ext>
                </a:extLst>
              </p:cNvPr>
              <p:cNvCxnSpPr>
                <a:cxnSpLocks/>
              </p:cNvCxnSpPr>
              <p:nvPr/>
            </p:nvCxnSpPr>
            <p:spPr>
              <a:xfrm rot="1800000">
                <a:off x="4874925" y="2188510"/>
                <a:ext cx="144462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BD2B5B12-15E1-4AB2-BC54-43A1D1CB1D71}"/>
                  </a:ext>
                </a:extLst>
              </p:cNvPr>
              <p:cNvCxnSpPr>
                <a:cxnSpLocks/>
              </p:cNvCxnSpPr>
              <p:nvPr/>
            </p:nvCxnSpPr>
            <p:spPr>
              <a:xfrm rot="16200000">
                <a:off x="4249384" y="5438918"/>
                <a:ext cx="144462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id="{D2C49143-3CB5-405E-8C14-BE52AA4A2905}"/>
                  </a:ext>
                </a:extLst>
              </p:cNvPr>
              <p:cNvCxnSpPr>
                <a:cxnSpLocks/>
              </p:cNvCxnSpPr>
              <p:nvPr/>
            </p:nvCxnSpPr>
            <p:spPr>
              <a:xfrm rot="16200000">
                <a:off x="4249383" y="1105039"/>
                <a:ext cx="144462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F49635EA-9571-48A6-B3DD-862D3A2D1D3C}"/>
                  </a:ext>
                </a:extLst>
              </p:cNvPr>
              <p:cNvCxnSpPr>
                <a:cxnSpLocks/>
              </p:cNvCxnSpPr>
              <p:nvPr/>
            </p:nvCxnSpPr>
            <p:spPr>
              <a:xfrm rot="9000000">
                <a:off x="6126004" y="2188512"/>
                <a:ext cx="144462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 name="直接连接符 109">
                <a:extLst>
                  <a:ext uri="{FF2B5EF4-FFF2-40B4-BE49-F238E27FC236}">
                    <a16:creationId xmlns:a16="http://schemas.microsoft.com/office/drawing/2014/main" id="{266B436C-D639-46A1-9CCC-66673D1C0550}"/>
                  </a:ext>
                </a:extLst>
              </p:cNvPr>
              <p:cNvCxnSpPr>
                <a:cxnSpLocks/>
              </p:cNvCxnSpPr>
              <p:nvPr/>
            </p:nvCxnSpPr>
            <p:spPr>
              <a:xfrm rot="9000000">
                <a:off x="2372760" y="4355449"/>
                <a:ext cx="144462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A2DD98BD-9194-4BAE-91BC-B78AE7E3E053}"/>
                  </a:ext>
                </a:extLst>
              </p:cNvPr>
              <p:cNvCxnSpPr>
                <a:cxnSpLocks/>
              </p:cNvCxnSpPr>
              <p:nvPr/>
            </p:nvCxnSpPr>
            <p:spPr>
              <a:xfrm rot="1800000">
                <a:off x="6126005" y="4355449"/>
                <a:ext cx="144462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2" name="直接连接符 111">
                <a:extLst>
                  <a:ext uri="{FF2B5EF4-FFF2-40B4-BE49-F238E27FC236}">
                    <a16:creationId xmlns:a16="http://schemas.microsoft.com/office/drawing/2014/main" id="{398EBCC9-D7F6-419D-A440-349DCBE9F46B}"/>
                  </a:ext>
                </a:extLst>
              </p:cNvPr>
              <p:cNvCxnSpPr>
                <a:cxnSpLocks/>
              </p:cNvCxnSpPr>
              <p:nvPr/>
            </p:nvCxnSpPr>
            <p:spPr>
              <a:xfrm rot="1800000">
                <a:off x="2372760" y="2188511"/>
                <a:ext cx="144462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4" name="组合 93">
              <a:extLst>
                <a:ext uri="{FF2B5EF4-FFF2-40B4-BE49-F238E27FC236}">
                  <a16:creationId xmlns:a16="http://schemas.microsoft.com/office/drawing/2014/main" id="{CEA2497C-4578-4C7E-A00B-11727A6A39E3}"/>
                </a:ext>
              </a:extLst>
            </p:cNvPr>
            <p:cNvGrpSpPr/>
            <p:nvPr/>
          </p:nvGrpSpPr>
          <p:grpSpPr>
            <a:xfrm>
              <a:off x="6542993" y="2076168"/>
              <a:ext cx="1781670" cy="2092823"/>
              <a:chOff x="8258660" y="1004766"/>
              <a:chExt cx="1761450" cy="1975003"/>
            </a:xfrm>
          </p:grpSpPr>
          <p:sp>
            <p:nvSpPr>
              <p:cNvPr id="95" name="弧形 94">
                <a:extLst>
                  <a:ext uri="{FF2B5EF4-FFF2-40B4-BE49-F238E27FC236}">
                    <a16:creationId xmlns:a16="http://schemas.microsoft.com/office/drawing/2014/main" id="{F6249991-4B5F-432A-8B0B-943AA4BAFAB0}"/>
                  </a:ext>
                </a:extLst>
              </p:cNvPr>
              <p:cNvSpPr/>
              <p:nvPr/>
            </p:nvSpPr>
            <p:spPr>
              <a:xfrm>
                <a:off x="9493971" y="1356963"/>
                <a:ext cx="526139" cy="526139"/>
              </a:xfrm>
              <a:prstGeom prst="arc">
                <a:avLst>
                  <a:gd name="adj1" fmla="val 2453920"/>
                  <a:gd name="adj2" fmla="val 0"/>
                </a:avLst>
              </a:prstGeom>
              <a:ln w="34925">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50"/>
              </a:p>
            </p:txBody>
          </p:sp>
          <p:sp>
            <p:nvSpPr>
              <p:cNvPr id="96" name="弧形 95">
                <a:extLst>
                  <a:ext uri="{FF2B5EF4-FFF2-40B4-BE49-F238E27FC236}">
                    <a16:creationId xmlns:a16="http://schemas.microsoft.com/office/drawing/2014/main" id="{DE411B55-CACE-4812-8C4B-84895DC2666F}"/>
                  </a:ext>
                </a:extLst>
              </p:cNvPr>
              <p:cNvSpPr/>
              <p:nvPr/>
            </p:nvSpPr>
            <p:spPr>
              <a:xfrm>
                <a:off x="8258660" y="1356963"/>
                <a:ext cx="526139" cy="526139"/>
              </a:xfrm>
              <a:prstGeom prst="arc">
                <a:avLst>
                  <a:gd name="adj1" fmla="val 2453920"/>
                  <a:gd name="adj2" fmla="val 0"/>
                </a:avLst>
              </a:prstGeom>
              <a:ln w="34925">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50"/>
              </a:p>
            </p:txBody>
          </p:sp>
          <p:sp>
            <p:nvSpPr>
              <p:cNvPr id="97" name="弧形 96">
                <a:extLst>
                  <a:ext uri="{FF2B5EF4-FFF2-40B4-BE49-F238E27FC236}">
                    <a16:creationId xmlns:a16="http://schemas.microsoft.com/office/drawing/2014/main" id="{59E7D8A5-CA1E-4831-AB7D-5062AA2CC540}"/>
                  </a:ext>
                </a:extLst>
              </p:cNvPr>
              <p:cNvSpPr/>
              <p:nvPr/>
            </p:nvSpPr>
            <p:spPr>
              <a:xfrm>
                <a:off x="8886032" y="1004766"/>
                <a:ext cx="526139" cy="526139"/>
              </a:xfrm>
              <a:prstGeom prst="arc">
                <a:avLst>
                  <a:gd name="adj1" fmla="val 2453920"/>
                  <a:gd name="adj2" fmla="val 0"/>
                </a:avLst>
              </a:prstGeom>
              <a:ln w="34925">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50"/>
              </a:p>
            </p:txBody>
          </p:sp>
          <p:sp>
            <p:nvSpPr>
              <p:cNvPr id="98" name="弧形 97">
                <a:extLst>
                  <a:ext uri="{FF2B5EF4-FFF2-40B4-BE49-F238E27FC236}">
                    <a16:creationId xmlns:a16="http://schemas.microsoft.com/office/drawing/2014/main" id="{8F86DDB9-E8E2-40FA-B5D6-CFBD7F91482E}"/>
                  </a:ext>
                </a:extLst>
              </p:cNvPr>
              <p:cNvSpPr/>
              <p:nvPr/>
            </p:nvSpPr>
            <p:spPr>
              <a:xfrm>
                <a:off x="8258660" y="2091411"/>
                <a:ext cx="526139" cy="526139"/>
              </a:xfrm>
              <a:prstGeom prst="arc">
                <a:avLst>
                  <a:gd name="adj1" fmla="val 2453920"/>
                  <a:gd name="adj2" fmla="val 0"/>
                </a:avLst>
              </a:prstGeom>
              <a:ln w="34925">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50"/>
              </a:p>
            </p:txBody>
          </p:sp>
          <p:sp>
            <p:nvSpPr>
              <p:cNvPr id="99" name="弧形 98">
                <a:extLst>
                  <a:ext uri="{FF2B5EF4-FFF2-40B4-BE49-F238E27FC236}">
                    <a16:creationId xmlns:a16="http://schemas.microsoft.com/office/drawing/2014/main" id="{2083F6FA-3E7E-443B-8E69-985F8F608039}"/>
                  </a:ext>
                </a:extLst>
              </p:cNvPr>
              <p:cNvSpPr/>
              <p:nvPr/>
            </p:nvSpPr>
            <p:spPr>
              <a:xfrm>
                <a:off x="8863458" y="2453630"/>
                <a:ext cx="526139" cy="526139"/>
              </a:xfrm>
              <a:prstGeom prst="arc">
                <a:avLst>
                  <a:gd name="adj1" fmla="val 2453920"/>
                  <a:gd name="adj2" fmla="val 0"/>
                </a:avLst>
              </a:prstGeom>
              <a:ln w="34925">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50"/>
              </a:p>
            </p:txBody>
          </p:sp>
          <p:sp>
            <p:nvSpPr>
              <p:cNvPr id="100" name="弧形 99">
                <a:extLst>
                  <a:ext uri="{FF2B5EF4-FFF2-40B4-BE49-F238E27FC236}">
                    <a16:creationId xmlns:a16="http://schemas.microsoft.com/office/drawing/2014/main" id="{20D3675D-CCBC-4F6B-BF1A-6A792F8ADE3F}"/>
                  </a:ext>
                </a:extLst>
              </p:cNvPr>
              <p:cNvSpPr/>
              <p:nvPr/>
            </p:nvSpPr>
            <p:spPr>
              <a:xfrm>
                <a:off x="9490833" y="2108597"/>
                <a:ext cx="526139" cy="526139"/>
              </a:xfrm>
              <a:prstGeom prst="arc">
                <a:avLst>
                  <a:gd name="adj1" fmla="val 2453920"/>
                  <a:gd name="adj2" fmla="val 0"/>
                </a:avLst>
              </a:prstGeom>
              <a:ln w="34925">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50"/>
              </a:p>
            </p:txBody>
          </p:sp>
        </p:grpSp>
      </p:grpSp>
    </p:spTree>
    <p:extLst>
      <p:ext uri="{BB962C8B-B14F-4D97-AF65-F5344CB8AC3E}">
        <p14:creationId xmlns:p14="http://schemas.microsoft.com/office/powerpoint/2010/main" val="2584990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4"/>
                                        </p:tgtEl>
                                      </p:cBhvr>
                                    </p:animEffect>
                                    <p:animScale>
                                      <p:cBhvr>
                                        <p:cTn id="7" dur="250" autoRev="1" fill="hold"/>
                                        <p:tgtEl>
                                          <p:spTgt spid="24"/>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4"/>
                                        </p:tgtEl>
                                      </p:cBhvr>
                                    </p:animEffect>
                                    <p:animScale>
                                      <p:cBhvr>
                                        <p:cTn id="10"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val 5"/>
          <p:cNvSpPr/>
          <p:nvPr/>
        </p:nvSpPr>
        <p:spPr>
          <a:xfrm>
            <a:off x="490796" y="4696365"/>
            <a:ext cx="2840383" cy="1748571"/>
          </a:xfrm>
          <a:prstGeom prst="ellipse">
            <a:avLst/>
          </a:prstGeom>
          <a:solidFill>
            <a:srgbClr val="FBFE7E"/>
          </a:solidFill>
          <a:ln w="38100">
            <a:noFill/>
          </a:ln>
          <a:effectLst>
            <a:glow rad="101600">
              <a:srgbClr val="FFC000">
                <a:alpha val="60000"/>
              </a:srgb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en-US" sz="1800" b="1" i="0" u="none" strike="noStrike" kern="1200" cap="none" spc="0" normalizeH="0" baseline="0" noProof="0" dirty="0">
              <a:ln>
                <a:noFill/>
              </a:ln>
              <a:solidFill>
                <a:srgbClr val="0000CC"/>
              </a:solidFill>
              <a:effectLst/>
              <a:uLnTx/>
              <a:uFillTx/>
              <a:latin typeface="Arial"/>
              <a:ea typeface="宋体"/>
              <a:cs typeface="+mn-cs"/>
            </a:endParaRPr>
          </a:p>
        </p:txBody>
      </p:sp>
      <p:sp>
        <p:nvSpPr>
          <p:cNvPr id="24" name="Oval 5"/>
          <p:cNvSpPr/>
          <p:nvPr/>
        </p:nvSpPr>
        <p:spPr>
          <a:xfrm>
            <a:off x="5795779" y="4653193"/>
            <a:ext cx="3002240" cy="1829494"/>
          </a:xfrm>
          <a:prstGeom prst="ellipse">
            <a:avLst/>
          </a:prstGeom>
          <a:solidFill>
            <a:srgbClr val="FBFE7E"/>
          </a:solidFill>
          <a:ln w="38100">
            <a:noFill/>
          </a:ln>
          <a:effectLst>
            <a:glow rad="101600">
              <a:srgbClr val="FFC000">
                <a:alpha val="60000"/>
              </a:srgb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en-US" sz="1800" b="1" i="0" u="none" strike="noStrike" kern="1200" cap="none" spc="0" normalizeH="0" baseline="0" noProof="0" dirty="0">
              <a:ln>
                <a:noFill/>
              </a:ln>
              <a:solidFill>
                <a:srgbClr val="0000CC"/>
              </a:solidFill>
              <a:effectLst/>
              <a:uLnTx/>
              <a:uFillTx/>
              <a:latin typeface="Arial"/>
              <a:ea typeface="宋体"/>
              <a:cs typeface="+mn-cs"/>
            </a:endParaRPr>
          </a:p>
        </p:txBody>
      </p:sp>
      <p:sp>
        <p:nvSpPr>
          <p:cNvPr id="9" name="Oval 5"/>
          <p:cNvSpPr/>
          <p:nvPr/>
        </p:nvSpPr>
        <p:spPr>
          <a:xfrm>
            <a:off x="2960924" y="649942"/>
            <a:ext cx="2834855" cy="1694662"/>
          </a:xfrm>
          <a:prstGeom prst="ellipse">
            <a:avLst/>
          </a:prstGeom>
          <a:solidFill>
            <a:srgbClr val="FBFE7E"/>
          </a:solidFill>
          <a:ln w="38100">
            <a:noFill/>
          </a:ln>
          <a:effectLst>
            <a:glow rad="101600">
              <a:srgbClr val="FFC000">
                <a:alpha val="60000"/>
              </a:srgb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en-US" sz="1800" b="1" i="0" u="none" strike="noStrike" kern="1200" cap="none" spc="0" normalizeH="0" baseline="0" noProof="0" dirty="0">
              <a:ln>
                <a:noFill/>
              </a:ln>
              <a:solidFill>
                <a:srgbClr val="0000CC"/>
              </a:solidFill>
              <a:effectLst/>
              <a:uLnTx/>
              <a:uFillTx/>
              <a:latin typeface="Arial"/>
              <a:ea typeface="宋体"/>
              <a:cs typeface="+mn-cs"/>
            </a:endParaRPr>
          </a:p>
        </p:txBody>
      </p:sp>
      <p:sp>
        <p:nvSpPr>
          <p:cNvPr id="14" name="Text Box 26"/>
          <p:cNvSpPr txBox="1">
            <a:spLocks noChangeArrowheads="1"/>
          </p:cNvSpPr>
          <p:nvPr/>
        </p:nvSpPr>
        <p:spPr bwMode="auto">
          <a:xfrm>
            <a:off x="6062527" y="5108060"/>
            <a:ext cx="262261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400" b="0" dirty="0" smtClean="0">
                <a:solidFill>
                  <a:srgbClr val="0000CC"/>
                </a:solidFill>
                <a:latin typeface="Tahoma" pitchFamily="34" charset="0"/>
                <a:ea typeface="宋体" pitchFamily="2" charset="-122"/>
              </a:rPr>
              <a:t>Inter-orbital </a:t>
            </a:r>
            <a:endParaRPr lang="en-US" altLang="zh-CN" sz="2400" b="0" dirty="0">
              <a:solidFill>
                <a:srgbClr val="0000CC"/>
              </a:solidFill>
              <a:latin typeface="Tahoma" pitchFamily="34" charset="0"/>
              <a:ea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400" b="0" dirty="0" smtClean="0">
                <a:solidFill>
                  <a:srgbClr val="0000CC"/>
                </a:solidFill>
                <a:latin typeface="Tahoma" pitchFamily="34" charset="0"/>
                <a:ea typeface="宋体" pitchFamily="2" charset="-122"/>
              </a:rPr>
              <a:t>f-wave pair density wave</a:t>
            </a:r>
            <a:endParaRPr kumimoji="0" lang="en-US" altLang="zh-CN" sz="2400" b="0" i="0" u="none" strike="noStrike" kern="1200" cap="none" spc="0" normalizeH="0" noProof="0" dirty="0" smtClean="0">
              <a:ln>
                <a:noFill/>
              </a:ln>
              <a:solidFill>
                <a:srgbClr val="0000CC"/>
              </a:solidFill>
              <a:effectLst/>
              <a:uLnTx/>
              <a:uFillTx/>
              <a:latin typeface="Tahoma" pitchFamily="34" charset="0"/>
              <a:ea typeface="宋体" pitchFamily="2" charset="-122"/>
            </a:endParaRPr>
          </a:p>
        </p:txBody>
      </p:sp>
      <p:sp>
        <p:nvSpPr>
          <p:cNvPr id="17" name="Oval 5"/>
          <p:cNvSpPr/>
          <p:nvPr/>
        </p:nvSpPr>
        <p:spPr>
          <a:xfrm>
            <a:off x="2991310" y="2968140"/>
            <a:ext cx="2924865" cy="1618170"/>
          </a:xfrm>
          <a:prstGeom prst="ellipse">
            <a:avLst/>
          </a:prstGeom>
          <a:solidFill>
            <a:srgbClr val="FBFE7E"/>
          </a:solidFill>
          <a:ln w="38100">
            <a:noFill/>
          </a:ln>
          <a:effectLst>
            <a:glow rad="101600">
              <a:srgbClr val="FFC000">
                <a:alpha val="60000"/>
              </a:srgb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en-US" sz="1800" b="1" i="0" u="none" strike="noStrike" kern="1200" cap="none" spc="0" normalizeH="0" baseline="0" noProof="0" dirty="0">
              <a:ln>
                <a:noFill/>
              </a:ln>
              <a:solidFill>
                <a:srgbClr val="0000CC"/>
              </a:solidFill>
              <a:effectLst/>
              <a:uLnTx/>
              <a:uFillTx/>
              <a:latin typeface="Arial"/>
              <a:ea typeface="宋体"/>
              <a:cs typeface="+mn-cs"/>
            </a:endParaRPr>
          </a:p>
        </p:txBody>
      </p:sp>
      <p:sp>
        <p:nvSpPr>
          <p:cNvPr id="19" name="Text Box 26"/>
          <p:cNvSpPr txBox="1">
            <a:spLocks noChangeArrowheads="1"/>
          </p:cNvSpPr>
          <p:nvPr/>
        </p:nvSpPr>
        <p:spPr bwMode="auto">
          <a:xfrm>
            <a:off x="3171742" y="3404612"/>
            <a:ext cx="2502870"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600" b="0" dirty="0" smtClean="0">
                <a:solidFill>
                  <a:srgbClr val="0000CC"/>
                </a:solidFill>
                <a:latin typeface="Tahoma" pitchFamily="34" charset="0"/>
                <a:ea typeface="宋体" pitchFamily="2" charset="-122"/>
              </a:rPr>
              <a:t>Frustrated SF(SC)</a:t>
            </a:r>
          </a:p>
        </p:txBody>
      </p:sp>
      <p:sp>
        <p:nvSpPr>
          <p:cNvPr id="13" name="Line 16"/>
          <p:cNvSpPr>
            <a:spLocks noChangeShapeType="1"/>
          </p:cNvSpPr>
          <p:nvPr/>
        </p:nvSpPr>
        <p:spPr bwMode="auto">
          <a:xfrm flipV="1">
            <a:off x="4456785" y="2356952"/>
            <a:ext cx="0" cy="611188"/>
          </a:xfrm>
          <a:prstGeom prst="line">
            <a:avLst/>
          </a:prstGeom>
          <a:noFill/>
          <a:ln w="38100">
            <a:solidFill>
              <a:srgbClr val="FF0000"/>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200" b="0" i="0" u="none" strike="noStrike" kern="1200" cap="none" spc="0" normalizeH="0" baseline="0" noProof="0" smtClean="0">
              <a:ln>
                <a:noFill/>
              </a:ln>
              <a:solidFill>
                <a:srgbClr val="0000CC"/>
              </a:solidFill>
              <a:effectLst/>
              <a:uLnTx/>
              <a:uFillTx/>
              <a:latin typeface="Tahoma" panose="020B0604030504040204" pitchFamily="34" charset="0"/>
              <a:ea typeface="宋体"/>
              <a:cs typeface="+mn-cs"/>
            </a:endParaRPr>
          </a:p>
        </p:txBody>
      </p:sp>
      <p:sp>
        <p:nvSpPr>
          <p:cNvPr id="15" name="Line 16"/>
          <p:cNvSpPr>
            <a:spLocks noChangeShapeType="1"/>
          </p:cNvSpPr>
          <p:nvPr/>
        </p:nvSpPr>
        <p:spPr bwMode="auto">
          <a:xfrm flipV="1">
            <a:off x="2286253" y="4054224"/>
            <a:ext cx="569989" cy="532086"/>
          </a:xfrm>
          <a:prstGeom prst="line">
            <a:avLst/>
          </a:prstGeom>
          <a:noFill/>
          <a:ln w="38100">
            <a:solidFill>
              <a:srgbClr val="FF0000"/>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200" b="0" i="0" u="none" strike="noStrike" kern="1200" cap="none" spc="0" normalizeH="0" baseline="0" noProof="0" smtClean="0">
              <a:ln>
                <a:noFill/>
              </a:ln>
              <a:solidFill>
                <a:srgbClr val="0000CC"/>
              </a:solidFill>
              <a:effectLst/>
              <a:uLnTx/>
              <a:uFillTx/>
              <a:latin typeface="Tahoma" panose="020B0604030504040204" pitchFamily="34" charset="0"/>
              <a:ea typeface="宋体"/>
              <a:cs typeface="+mn-cs"/>
            </a:endParaRPr>
          </a:p>
        </p:txBody>
      </p:sp>
      <p:sp>
        <p:nvSpPr>
          <p:cNvPr id="28" name="Text Box 26"/>
          <p:cNvSpPr txBox="1">
            <a:spLocks noChangeArrowheads="1"/>
          </p:cNvSpPr>
          <p:nvPr/>
        </p:nvSpPr>
        <p:spPr bwMode="auto">
          <a:xfrm>
            <a:off x="3024787" y="971080"/>
            <a:ext cx="269936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400" b="0" dirty="0" smtClean="0">
                <a:solidFill>
                  <a:srgbClr val="0000CC"/>
                </a:solidFill>
                <a:latin typeface="Tahoma" pitchFamily="34" charset="0"/>
                <a:ea typeface="宋体" pitchFamily="2" charset="-122"/>
              </a:rPr>
              <a:t>P-orbital BEC</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400" b="0" dirty="0" smtClean="0">
                <a:solidFill>
                  <a:srgbClr val="0000CC"/>
                </a:solidFill>
                <a:latin typeface="Tahoma" pitchFamily="34" charset="0"/>
                <a:ea typeface="宋体" pitchFamily="2" charset="-122"/>
              </a:rPr>
              <a:t>beyond “no-node” theorem </a:t>
            </a:r>
          </a:p>
        </p:txBody>
      </p:sp>
      <p:sp>
        <p:nvSpPr>
          <p:cNvPr id="29" name="Text Box 26"/>
          <p:cNvSpPr txBox="1">
            <a:spLocks noChangeArrowheads="1"/>
          </p:cNvSpPr>
          <p:nvPr/>
        </p:nvSpPr>
        <p:spPr bwMode="auto">
          <a:xfrm>
            <a:off x="577880" y="5195630"/>
            <a:ext cx="257313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400" b="0" dirty="0" smtClean="0">
                <a:solidFill>
                  <a:srgbClr val="0000CC"/>
                </a:solidFill>
                <a:latin typeface="Tahoma" panose="020B0604030504040204" pitchFamily="34" charset="0"/>
                <a:ea typeface="Tahoma" panose="020B0604030504040204" pitchFamily="34" charset="0"/>
                <a:cs typeface="Tahoma" panose="020B0604030504040204" pitchFamily="34" charset="0"/>
              </a:rPr>
              <a:t>Charge “6e” SC</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400" b="0" dirty="0" smtClean="0">
                <a:solidFill>
                  <a:srgbClr val="0000CC"/>
                </a:solidFill>
                <a:latin typeface="Tahoma" panose="020B0604030504040204" pitchFamily="34" charset="0"/>
                <a:ea typeface="Tahoma" panose="020B0604030504040204" pitchFamily="34" charset="0"/>
                <a:cs typeface="Tahoma" panose="020B0604030504040204" pitchFamily="34" charset="0"/>
              </a:rPr>
              <a:t>3-color model</a:t>
            </a:r>
          </a:p>
        </p:txBody>
      </p:sp>
      <p:sp>
        <p:nvSpPr>
          <p:cNvPr id="16" name="Line 16"/>
          <p:cNvSpPr>
            <a:spLocks noChangeShapeType="1"/>
          </p:cNvSpPr>
          <p:nvPr/>
        </p:nvSpPr>
        <p:spPr bwMode="auto">
          <a:xfrm rot="16200000" flipV="1">
            <a:off x="6109896" y="4024917"/>
            <a:ext cx="569989" cy="532086"/>
          </a:xfrm>
          <a:prstGeom prst="line">
            <a:avLst/>
          </a:prstGeom>
          <a:noFill/>
          <a:ln w="38100">
            <a:solidFill>
              <a:srgbClr val="FF0000"/>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200" b="0" i="0" u="none" strike="noStrike" kern="1200" cap="none" spc="0" normalizeH="0" baseline="0" noProof="0" smtClean="0">
              <a:ln>
                <a:noFill/>
              </a:ln>
              <a:solidFill>
                <a:srgbClr val="0000CC"/>
              </a:solidFill>
              <a:effectLst/>
              <a:uLnTx/>
              <a:uFillTx/>
              <a:latin typeface="Tahoma" panose="020B0604030504040204" pitchFamily="34" charset="0"/>
              <a:ea typeface="宋体"/>
              <a:cs typeface="+mn-cs"/>
            </a:endParaRPr>
          </a:p>
        </p:txBody>
      </p:sp>
      <p:sp>
        <p:nvSpPr>
          <p:cNvPr id="18" name="矩形 17"/>
          <p:cNvSpPr/>
          <p:nvPr/>
        </p:nvSpPr>
        <p:spPr>
          <a:xfrm>
            <a:off x="155425" y="2373171"/>
            <a:ext cx="2852066" cy="1384995"/>
          </a:xfrm>
          <a:prstGeom prst="rect">
            <a:avLst/>
          </a:prstGeom>
        </p:spPr>
        <p:txBody>
          <a:bodyPr wrap="square">
            <a:spAutoFit/>
          </a:bodyPr>
          <a:lstStyle/>
          <a:p>
            <a:r>
              <a:rPr lang="en-US" altLang="zh-CN" sz="2800" dirty="0" smtClean="0"/>
              <a:t>Condensations at non-zero </a:t>
            </a:r>
          </a:p>
          <a:p>
            <a:r>
              <a:rPr lang="en-US" altLang="zh-CN" sz="2800" dirty="0" smtClean="0"/>
              <a:t>momenta</a:t>
            </a:r>
            <a:endParaRPr lang="zh-CN" altLang="en-US" sz="2800" dirty="0"/>
          </a:p>
        </p:txBody>
      </p:sp>
    </p:spTree>
    <p:extLst>
      <p:ext uri="{BB962C8B-B14F-4D97-AF65-F5344CB8AC3E}">
        <p14:creationId xmlns:p14="http://schemas.microsoft.com/office/powerpoint/2010/main" val="3021175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7"/>
                                        </p:tgtEl>
                                      </p:cBhvr>
                                    </p:animEffect>
                                    <p:animScale>
                                      <p:cBhvr>
                                        <p:cTn id="7" dur="250" autoRev="1" fill="hold"/>
                                        <p:tgtEl>
                                          <p:spTgt spid="17"/>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9"/>
                                        </p:tgtEl>
                                      </p:cBhvr>
                                    </p:animEffect>
                                    <p:animScale>
                                      <p:cBhvr>
                                        <p:cTn id="10" dur="25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09"/>
          <p:cNvSpPr txBox="1"/>
          <p:nvPr/>
        </p:nvSpPr>
        <p:spPr>
          <a:xfrm>
            <a:off x="2997395" y="2852925"/>
            <a:ext cx="4723815" cy="998530"/>
          </a:xfrm>
          <a:prstGeom prst="rect">
            <a:avLst/>
          </a:prstGeom>
        </p:spPr>
        <p:txBody>
          <a:bodyPr lIns="91425" tIns="91425" rIns="91425" bIns="91425" anchor="t" anchorCtr="0">
            <a:noAutofit/>
          </a:bodyPr>
          <a:lstStyle/>
          <a:p>
            <a:pPr marR="0" lvl="0" algn="l" defTabSz="914400" rtl="0" eaLnBrk="1" fontAlgn="auto" latinLnBrk="0" hangingPunct="1">
              <a:lnSpc>
                <a:spcPct val="100000"/>
              </a:lnSpc>
              <a:spcBef>
                <a:spcPts val="0"/>
              </a:spcBef>
              <a:spcAft>
                <a:spcPts val="0"/>
              </a:spcAft>
              <a:buClrTx/>
              <a:buSzTx/>
              <a:tabLst/>
              <a:defRPr/>
            </a:pPr>
            <a:r>
              <a:rPr lang="en" sz="2400" b="0" dirty="0" smtClean="0">
                <a:ea typeface="Tahoma" panose="020B0604030504040204" pitchFamily="34" charset="0"/>
                <a:cs typeface="Tahoma" panose="020B0604030504040204" pitchFamily="34" charset="0"/>
              </a:rPr>
              <a:t>Back up</a:t>
            </a:r>
            <a:endParaRPr kumimoji="0" lang="en" sz="2400" b="0" i="0" u="none" strike="noStrike" kern="1200" cap="none" spc="0" normalizeH="0" baseline="0" noProof="0" dirty="0" smtClean="0">
              <a:ln>
                <a:noFill/>
              </a:ln>
              <a:solidFill>
                <a:srgbClr val="0000CC"/>
              </a:solidFill>
              <a:effectLst/>
              <a:uLnTx/>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322854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E54EC96-6579-4F14-A511-27BC68ADE5D2}"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5170" name="AutoShape 2"/>
          <p:cNvSpPr>
            <a:spLocks noChangeArrowheads="1"/>
          </p:cNvSpPr>
          <p:nvPr/>
        </p:nvSpPr>
        <p:spPr bwMode="auto">
          <a:xfrm>
            <a:off x="808038" y="1854200"/>
            <a:ext cx="4530725" cy="1498600"/>
          </a:xfrm>
          <a:prstGeom prst="roundRect">
            <a:avLst>
              <a:gd name="adj" fmla="val 16667"/>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5171" name="Rectangle 3"/>
          <p:cNvSpPr>
            <a:spLocks noGrp="1" noChangeArrowheads="1"/>
          </p:cNvSpPr>
          <p:nvPr>
            <p:ph type="title"/>
          </p:nvPr>
        </p:nvSpPr>
        <p:spPr>
          <a:xfrm>
            <a:off x="468313" y="441325"/>
            <a:ext cx="8172450" cy="539750"/>
          </a:xfrm>
          <a:noFill/>
          <a:ln/>
        </p:spPr>
        <p:txBody>
          <a:bodyPr/>
          <a:lstStyle/>
          <a:p>
            <a:r>
              <a:rPr lang="en-US" altLang="zh-CN" sz="2800" i="1" u="sng">
                <a:latin typeface="Tahoma" panose="020B0604030504040204" pitchFamily="34" charset="0"/>
              </a:rPr>
              <a:t>p</a:t>
            </a:r>
            <a:r>
              <a:rPr lang="en-US" altLang="zh-CN" sz="2800" u="sng">
                <a:latin typeface="Tahoma" panose="020B0604030504040204" pitchFamily="34" charset="0"/>
              </a:rPr>
              <a:t>-orbital Bose-Hubbard model (2D square lattice)</a:t>
            </a:r>
            <a:endParaRPr lang="ru-RU" altLang="zh-CN" sz="2800" u="sng">
              <a:latin typeface="Tahoma" panose="020B0604030504040204" pitchFamily="34" charset="0"/>
            </a:endParaRPr>
          </a:p>
        </p:txBody>
      </p:sp>
      <p:sp>
        <p:nvSpPr>
          <p:cNvPr id="135176" name="Rectangle 8"/>
          <p:cNvSpPr>
            <a:spLocks noChangeArrowheads="1"/>
          </p:cNvSpPr>
          <p:nvPr/>
        </p:nvSpPr>
        <p:spPr bwMode="auto">
          <a:xfrm>
            <a:off x="501650" y="1163638"/>
            <a:ext cx="510698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Char char="•"/>
              <a:tabLst/>
              <a:defRPr/>
            </a:pPr>
            <a:r>
              <a:rPr kumimoji="0" lang="en-US" altLang="zh-CN" sz="2200" b="0" i="0" u="none" strike="noStrike" kern="1200" cap="none" spc="0" normalizeH="0" baseline="0" noProof="0" smtClean="0">
                <a:ln>
                  <a:noFill/>
                </a:ln>
                <a:solidFill>
                  <a:srgbClr val="0000CC"/>
                </a:solidFill>
                <a:effectLst/>
                <a:uLnTx/>
                <a:uFillTx/>
                <a:latin typeface="Tahoma" panose="020B0604030504040204" pitchFamily="34" charset="0"/>
                <a:ea typeface="宋体" panose="02010600030101010101" pitchFamily="2" charset="-122"/>
                <a:cs typeface="+mn-cs"/>
              </a:rPr>
              <a:t> Anisotropic hopping and odd parity:</a:t>
            </a:r>
          </a:p>
        </p:txBody>
      </p:sp>
      <p:graphicFrame>
        <p:nvGraphicFramePr>
          <p:cNvPr id="135200" name="Object 32"/>
          <p:cNvGraphicFramePr>
            <a:graphicFrameLocks noChangeAspect="1"/>
          </p:cNvGraphicFramePr>
          <p:nvPr/>
        </p:nvGraphicFramePr>
        <p:xfrm>
          <a:off x="884238" y="2008188"/>
          <a:ext cx="4262437" cy="1268412"/>
        </p:xfrm>
        <a:graphic>
          <a:graphicData uri="http://schemas.openxmlformats.org/presentationml/2006/ole">
            <mc:AlternateContent xmlns:mc="http://schemas.openxmlformats.org/markup-compatibility/2006">
              <mc:Choice xmlns:v="urn:schemas-microsoft-com:vml" Requires="v">
                <p:oleObj spid="_x0000_s326941" name="Equation" r:id="rId4" imgW="2590560" imgH="711000" progId="Equation.3">
                  <p:embed/>
                </p:oleObj>
              </mc:Choice>
              <mc:Fallback>
                <p:oleObj name="Equation" r:id="rId4" imgW="2590560" imgH="711000" progId="Equation.3">
                  <p:embed/>
                  <p:pic>
                    <p:nvPicPr>
                      <p:cNvPr id="135200" name="Object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4238" y="2008188"/>
                        <a:ext cx="4262437" cy="12684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pSp>
        <p:nvGrpSpPr>
          <p:cNvPr id="135211" name="Group 43"/>
          <p:cNvGrpSpPr>
            <a:grpSpLocks/>
          </p:cNvGrpSpPr>
          <p:nvPr/>
        </p:nvGrpSpPr>
        <p:grpSpPr bwMode="auto">
          <a:xfrm>
            <a:off x="6569075" y="1201738"/>
            <a:ext cx="1333500" cy="571500"/>
            <a:chOff x="3920" y="1337"/>
            <a:chExt cx="840" cy="360"/>
          </a:xfrm>
        </p:grpSpPr>
        <p:sp>
          <p:nvSpPr>
            <p:cNvPr id="135212" name="AutoShape 44"/>
            <p:cNvSpPr>
              <a:spLocks noChangeArrowheads="1"/>
            </p:cNvSpPr>
            <p:nvPr/>
          </p:nvSpPr>
          <p:spPr bwMode="auto">
            <a:xfrm>
              <a:off x="3920" y="1337"/>
              <a:ext cx="840" cy="360"/>
            </a:xfrm>
            <a:prstGeom prst="roundRect">
              <a:avLst>
                <a:gd name="adj" fmla="val 16667"/>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135213" name="Object 45"/>
            <p:cNvGraphicFramePr>
              <a:graphicFrameLocks noChangeAspect="1"/>
            </p:cNvGraphicFramePr>
            <p:nvPr/>
          </p:nvGraphicFramePr>
          <p:xfrm>
            <a:off x="4059" y="1386"/>
            <a:ext cx="639" cy="268"/>
          </p:xfrm>
          <a:graphic>
            <a:graphicData uri="http://schemas.openxmlformats.org/presentationml/2006/ole">
              <mc:AlternateContent xmlns:mc="http://schemas.openxmlformats.org/markup-compatibility/2006">
                <mc:Choice xmlns:v="urn:schemas-microsoft-com:vml" Requires="v">
                  <p:oleObj spid="_x0000_s326942" name="Equation" r:id="rId6" imgW="507960" imgH="228600" progId="Equation.3">
                    <p:embed/>
                  </p:oleObj>
                </mc:Choice>
                <mc:Fallback>
                  <p:oleObj name="Equation" r:id="rId6" imgW="507960" imgH="228600" progId="Equation.3">
                    <p:embed/>
                    <p:pic>
                      <p:nvPicPr>
                        <p:cNvPr id="135213" name="Object 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59" y="1386"/>
                          <a:ext cx="639" cy="26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pSp>
      <p:grpSp>
        <p:nvGrpSpPr>
          <p:cNvPr id="135214" name="Group 46"/>
          <p:cNvGrpSpPr>
            <a:grpSpLocks/>
          </p:cNvGrpSpPr>
          <p:nvPr/>
        </p:nvGrpSpPr>
        <p:grpSpPr bwMode="auto">
          <a:xfrm>
            <a:off x="5570538" y="1854200"/>
            <a:ext cx="2928937" cy="1468438"/>
            <a:chOff x="589" y="3113"/>
            <a:chExt cx="2087" cy="1110"/>
          </a:xfrm>
        </p:grpSpPr>
        <p:grpSp>
          <p:nvGrpSpPr>
            <p:cNvPr id="135215" name="Group 47"/>
            <p:cNvGrpSpPr>
              <a:grpSpLocks/>
            </p:cNvGrpSpPr>
            <p:nvPr/>
          </p:nvGrpSpPr>
          <p:grpSpPr bwMode="auto">
            <a:xfrm>
              <a:off x="589" y="3113"/>
              <a:ext cx="2087" cy="817"/>
              <a:chOff x="2948" y="1139"/>
              <a:chExt cx="2087" cy="817"/>
            </a:xfrm>
          </p:grpSpPr>
          <p:pic>
            <p:nvPicPr>
              <p:cNvPr id="135216" name="Picture 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48" y="1139"/>
                <a:ext cx="1134" cy="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5217" name="Picture 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42" y="1140"/>
                <a:ext cx="793"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5218" name="Text Box 50"/>
            <p:cNvSpPr txBox="1">
              <a:spLocks noChangeArrowheads="1"/>
            </p:cNvSpPr>
            <p:nvPr/>
          </p:nvSpPr>
          <p:spPr bwMode="auto">
            <a:xfrm>
              <a:off x="752" y="3925"/>
              <a:ext cx="710"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smtClean="0">
                  <a:ln>
                    <a:noFill/>
                  </a:ln>
                  <a:solidFill>
                    <a:srgbClr val="000000"/>
                  </a:solidFill>
                  <a:effectLst/>
                  <a:uLnTx/>
                  <a:uFillTx/>
                  <a:latin typeface="Symbol" panose="05050102010706020507" pitchFamily="18" charset="2"/>
                  <a:ea typeface="宋体" panose="02010600030101010101" pitchFamily="2" charset="-122"/>
                  <a:cs typeface="+mn-cs"/>
                </a:rPr>
                <a:t>s</a:t>
              </a:r>
              <a:r>
                <a:rPr kumimoji="0" lang="en-US" altLang="zh-CN" sz="1800" b="1"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t>-bond</a:t>
              </a:r>
            </a:p>
          </p:txBody>
        </p:sp>
        <p:sp>
          <p:nvSpPr>
            <p:cNvPr id="135219" name="Text Box 51"/>
            <p:cNvSpPr txBox="1">
              <a:spLocks noChangeArrowheads="1"/>
            </p:cNvSpPr>
            <p:nvPr/>
          </p:nvSpPr>
          <p:spPr bwMode="auto">
            <a:xfrm>
              <a:off x="1959" y="3946"/>
              <a:ext cx="701"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smtClean="0">
                  <a:ln>
                    <a:noFill/>
                  </a:ln>
                  <a:solidFill>
                    <a:srgbClr val="000000"/>
                  </a:solidFill>
                  <a:effectLst/>
                  <a:uLnTx/>
                  <a:uFillTx/>
                  <a:latin typeface="Symbol" panose="05050102010706020507" pitchFamily="18" charset="2"/>
                  <a:ea typeface="宋体" panose="02010600030101010101" pitchFamily="2" charset="-122"/>
                  <a:cs typeface="+mn-cs"/>
                </a:rPr>
                <a:t>p</a:t>
              </a:r>
              <a:r>
                <a:rPr kumimoji="0" lang="en-US" altLang="zh-CN" sz="1800" b="1"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t>-bond</a:t>
              </a:r>
            </a:p>
          </p:txBody>
        </p:sp>
      </p:grpSp>
      <p:sp>
        <p:nvSpPr>
          <p:cNvPr id="135220" name="Rectangle 52"/>
          <p:cNvSpPr>
            <a:spLocks noChangeArrowheads="1"/>
          </p:cNvSpPr>
          <p:nvPr/>
        </p:nvSpPr>
        <p:spPr bwMode="auto">
          <a:xfrm>
            <a:off x="484188" y="3621088"/>
            <a:ext cx="74676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Char char="•"/>
              <a:tabLst/>
              <a:defRPr/>
            </a:pPr>
            <a:r>
              <a:rPr kumimoji="0" lang="en-US" altLang="zh-CN" sz="2200" b="0" i="0" u="none" strike="noStrike" kern="1200" cap="none" spc="0" normalizeH="0" baseline="0" noProof="0" smtClean="0">
                <a:ln>
                  <a:noFill/>
                </a:ln>
                <a:solidFill>
                  <a:srgbClr val="0000CC"/>
                </a:solidFill>
                <a:effectLst/>
                <a:uLnTx/>
                <a:uFillTx/>
                <a:latin typeface="Tahoma" panose="020B0604030504040204" pitchFamily="34" charset="0"/>
                <a:ea typeface="宋体" panose="02010600030101010101" pitchFamily="2" charset="-122"/>
                <a:cs typeface="+mn-cs"/>
              </a:rPr>
              <a:t> On-site interaction </a:t>
            </a:r>
            <a:r>
              <a:rPr kumimoji="0" lang="en-US" altLang="zh-CN" sz="2200" b="0" i="0" u="none" strike="noStrike" kern="1200" cap="none" spc="0" normalizeH="0" baseline="0" noProof="0" smtClean="0">
                <a:ln>
                  <a:noFill/>
                </a:ln>
                <a:solidFill>
                  <a:srgbClr val="0000CC"/>
                </a:solidFill>
                <a:effectLst/>
                <a:uLnTx/>
                <a:uFillTx/>
                <a:latin typeface="Tahoma" panose="020B0604030504040204" pitchFamily="34" charset="0"/>
                <a:ea typeface="宋体" panose="02010600030101010101" pitchFamily="2" charset="-122"/>
                <a:cs typeface="+mn-cs"/>
                <a:sym typeface="Wingdings" panose="05000000000000000000" pitchFamily="2" charset="2"/>
              </a:rPr>
              <a:t> the orbital version of “Hund’s rule”.</a:t>
            </a:r>
            <a:endParaRPr kumimoji="0" lang="en-US" altLang="zh-CN" sz="2200" b="0" i="0" u="none" strike="noStrike" kern="1200" cap="none" spc="0" normalizeH="0" baseline="0" noProof="0" smtClean="0">
              <a:ln>
                <a:noFill/>
              </a:ln>
              <a:solidFill>
                <a:srgbClr val="0000CC"/>
              </a:solidFill>
              <a:effectLst/>
              <a:uLnTx/>
              <a:uFillTx/>
              <a:latin typeface="Tahoma" panose="020B0604030504040204" pitchFamily="34" charset="0"/>
              <a:ea typeface="宋体" panose="02010600030101010101" pitchFamily="2" charset="-122"/>
              <a:cs typeface="+mn-cs"/>
            </a:endParaRPr>
          </a:p>
        </p:txBody>
      </p:sp>
      <p:sp>
        <p:nvSpPr>
          <p:cNvPr id="135221" name="AutoShape 53"/>
          <p:cNvSpPr>
            <a:spLocks noChangeArrowheads="1"/>
          </p:cNvSpPr>
          <p:nvPr/>
        </p:nvSpPr>
        <p:spPr bwMode="auto">
          <a:xfrm>
            <a:off x="808038" y="4351338"/>
            <a:ext cx="4878387" cy="1498600"/>
          </a:xfrm>
          <a:prstGeom prst="roundRect">
            <a:avLst>
              <a:gd name="adj" fmla="val 16667"/>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135222" name="Object 54"/>
          <p:cNvGraphicFramePr>
            <a:graphicFrameLocks noChangeAspect="1"/>
          </p:cNvGraphicFramePr>
          <p:nvPr/>
        </p:nvGraphicFramePr>
        <p:xfrm>
          <a:off x="1000125" y="4543425"/>
          <a:ext cx="4456113" cy="1152525"/>
        </p:xfrm>
        <a:graphic>
          <a:graphicData uri="http://schemas.openxmlformats.org/presentationml/2006/ole">
            <mc:AlternateContent xmlns:mc="http://schemas.openxmlformats.org/markup-compatibility/2006">
              <mc:Choice xmlns:v="urn:schemas-microsoft-com:vml" Requires="v">
                <p:oleObj spid="_x0000_s326943" name="Equation" r:id="rId10" imgW="2450880" imgH="685800" progId="Equation.3">
                  <p:embed/>
                </p:oleObj>
              </mc:Choice>
              <mc:Fallback>
                <p:oleObj name="Equation" r:id="rId10" imgW="2450880" imgH="685800" progId="Equation.3">
                  <p:embed/>
                  <p:pic>
                    <p:nvPicPr>
                      <p:cNvPr id="135222" name="Object 5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00125" y="4543425"/>
                        <a:ext cx="4456113" cy="11525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pSp>
        <p:nvGrpSpPr>
          <p:cNvPr id="135241" name="Group 73"/>
          <p:cNvGrpSpPr>
            <a:grpSpLocks/>
          </p:cNvGrpSpPr>
          <p:nvPr/>
        </p:nvGrpSpPr>
        <p:grpSpPr bwMode="auto">
          <a:xfrm>
            <a:off x="6470650" y="4389438"/>
            <a:ext cx="1365250" cy="1355725"/>
            <a:chOff x="3689" y="2879"/>
            <a:chExt cx="860" cy="854"/>
          </a:xfrm>
        </p:grpSpPr>
        <p:sp>
          <p:nvSpPr>
            <p:cNvPr id="135224" name="Arc 56"/>
            <p:cNvSpPr>
              <a:spLocks/>
            </p:cNvSpPr>
            <p:nvPr/>
          </p:nvSpPr>
          <p:spPr bwMode="auto">
            <a:xfrm>
              <a:off x="3689" y="2879"/>
              <a:ext cx="860" cy="854"/>
            </a:xfrm>
            <a:custGeom>
              <a:avLst/>
              <a:gdLst>
                <a:gd name="G0" fmla="+- 21600 0 0"/>
                <a:gd name="G1" fmla="+- 21598 0 0"/>
                <a:gd name="G2" fmla="+- 21600 0 0"/>
                <a:gd name="T0" fmla="*/ 21915 w 43200"/>
                <a:gd name="T1" fmla="*/ 0 h 43198"/>
                <a:gd name="T2" fmla="*/ 4440 w 43200"/>
                <a:gd name="T3" fmla="*/ 8479 h 43198"/>
                <a:gd name="T4" fmla="*/ 21600 w 43200"/>
                <a:gd name="T5" fmla="*/ 21598 h 43198"/>
              </a:gdLst>
              <a:ahLst/>
              <a:cxnLst>
                <a:cxn ang="0">
                  <a:pos x="T0" y="T1"/>
                </a:cxn>
                <a:cxn ang="0">
                  <a:pos x="T2" y="T3"/>
                </a:cxn>
                <a:cxn ang="0">
                  <a:pos x="T4" y="T5"/>
                </a:cxn>
              </a:cxnLst>
              <a:rect l="0" t="0" r="r" b="b"/>
              <a:pathLst>
                <a:path w="43200" h="43198" fill="none" extrusionOk="0">
                  <a:moveTo>
                    <a:pt x="21914" y="0"/>
                  </a:moveTo>
                  <a:cubicBezTo>
                    <a:pt x="33720" y="172"/>
                    <a:pt x="43200" y="9791"/>
                    <a:pt x="43200" y="21598"/>
                  </a:cubicBezTo>
                  <a:cubicBezTo>
                    <a:pt x="43200" y="33527"/>
                    <a:pt x="33529" y="43198"/>
                    <a:pt x="21600" y="43198"/>
                  </a:cubicBezTo>
                  <a:cubicBezTo>
                    <a:pt x="9670" y="43198"/>
                    <a:pt x="0" y="33527"/>
                    <a:pt x="0" y="21598"/>
                  </a:cubicBezTo>
                  <a:cubicBezTo>
                    <a:pt x="0" y="16856"/>
                    <a:pt x="1560" y="12246"/>
                    <a:pt x="4440" y="8479"/>
                  </a:cubicBezTo>
                </a:path>
                <a:path w="43200" h="43198" stroke="0" extrusionOk="0">
                  <a:moveTo>
                    <a:pt x="21914" y="0"/>
                  </a:moveTo>
                  <a:cubicBezTo>
                    <a:pt x="33720" y="172"/>
                    <a:pt x="43200" y="9791"/>
                    <a:pt x="43200" y="21598"/>
                  </a:cubicBezTo>
                  <a:cubicBezTo>
                    <a:pt x="43200" y="33527"/>
                    <a:pt x="33529" y="43198"/>
                    <a:pt x="21600" y="43198"/>
                  </a:cubicBezTo>
                  <a:cubicBezTo>
                    <a:pt x="9670" y="43198"/>
                    <a:pt x="0" y="33527"/>
                    <a:pt x="0" y="21598"/>
                  </a:cubicBezTo>
                  <a:cubicBezTo>
                    <a:pt x="0" y="16856"/>
                    <a:pt x="1560" y="12246"/>
                    <a:pt x="4440" y="8479"/>
                  </a:cubicBezTo>
                  <a:lnTo>
                    <a:pt x="21600" y="21598"/>
                  </a:lnTo>
                  <a:close/>
                </a:path>
              </a:pathLst>
            </a:custGeom>
            <a:noFill/>
            <a:ln w="28575">
              <a:solidFill>
                <a:srgbClr val="FF0000"/>
              </a:solidFill>
              <a:round/>
              <a:headEnd type="stealth"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135225" name="Group 57"/>
            <p:cNvGrpSpPr>
              <a:grpSpLocks/>
            </p:cNvGrpSpPr>
            <p:nvPr/>
          </p:nvGrpSpPr>
          <p:grpSpPr bwMode="auto">
            <a:xfrm>
              <a:off x="3733" y="2943"/>
              <a:ext cx="796" cy="759"/>
              <a:chOff x="2812" y="822"/>
              <a:chExt cx="862" cy="808"/>
            </a:xfrm>
          </p:grpSpPr>
          <p:grpSp>
            <p:nvGrpSpPr>
              <p:cNvPr id="135226" name="Group 58"/>
              <p:cNvGrpSpPr>
                <a:grpSpLocks/>
              </p:cNvGrpSpPr>
              <p:nvPr/>
            </p:nvGrpSpPr>
            <p:grpSpPr bwMode="auto">
              <a:xfrm>
                <a:off x="2812" y="822"/>
                <a:ext cx="862" cy="808"/>
                <a:chOff x="1247" y="913"/>
                <a:chExt cx="629" cy="649"/>
              </a:xfrm>
            </p:grpSpPr>
            <p:sp>
              <p:nvSpPr>
                <p:cNvPr id="135227" name="Oval 59"/>
                <p:cNvSpPr>
                  <a:spLocks noChangeArrowheads="1"/>
                </p:cNvSpPr>
                <p:nvPr/>
              </p:nvSpPr>
              <p:spPr bwMode="auto">
                <a:xfrm rot="16200000">
                  <a:off x="1388" y="1014"/>
                  <a:ext cx="331" cy="130"/>
                </a:xfrm>
                <a:prstGeom prst="ellipse">
                  <a:avLst/>
                </a:prstGeom>
                <a:noFill/>
                <a:ln w="28575">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5228" name="Oval 60"/>
                <p:cNvSpPr>
                  <a:spLocks noChangeArrowheads="1"/>
                </p:cNvSpPr>
                <p:nvPr/>
              </p:nvSpPr>
              <p:spPr bwMode="auto">
                <a:xfrm>
                  <a:off x="1552" y="1173"/>
                  <a:ext cx="324" cy="133"/>
                </a:xfrm>
                <a:prstGeom prst="ellipse">
                  <a:avLst/>
                </a:prstGeom>
                <a:noFill/>
                <a:ln w="25400">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5229" name="Oval 61"/>
                <p:cNvSpPr>
                  <a:spLocks noChangeArrowheads="1"/>
                </p:cNvSpPr>
                <p:nvPr/>
              </p:nvSpPr>
              <p:spPr bwMode="auto">
                <a:xfrm rot="16200000">
                  <a:off x="1396" y="1337"/>
                  <a:ext cx="311" cy="140"/>
                </a:xfrm>
                <a:prstGeom prst="ellipse">
                  <a:avLst/>
                </a:prstGeom>
                <a:noFill/>
                <a:ln w="28575">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5230" name="Oval 62"/>
                <p:cNvSpPr>
                  <a:spLocks noChangeArrowheads="1"/>
                </p:cNvSpPr>
                <p:nvPr/>
              </p:nvSpPr>
              <p:spPr bwMode="auto">
                <a:xfrm rot="10800000">
                  <a:off x="1247" y="1173"/>
                  <a:ext cx="305" cy="144"/>
                </a:xfrm>
                <a:prstGeom prst="ellipse">
                  <a:avLst/>
                </a:prstGeom>
                <a:noFill/>
                <a:ln w="28575">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aphicFrame>
            <p:nvGraphicFramePr>
              <p:cNvPr id="135231" name="Object 63"/>
              <p:cNvGraphicFramePr>
                <a:graphicFrameLocks noChangeAspect="1"/>
              </p:cNvGraphicFramePr>
              <p:nvPr/>
            </p:nvGraphicFramePr>
            <p:xfrm>
              <a:off x="3424" y="1117"/>
              <a:ext cx="112" cy="193"/>
            </p:xfrm>
            <a:graphic>
              <a:graphicData uri="http://schemas.openxmlformats.org/presentationml/2006/ole">
                <mc:AlternateContent xmlns:mc="http://schemas.openxmlformats.org/markup-compatibility/2006">
                  <mc:Choice xmlns:v="urn:schemas-microsoft-com:vml" Requires="v">
                    <p:oleObj spid="_x0000_s326944" name="Equation" r:id="rId12" imgW="88560" imgH="164880" progId="Equation.3">
                      <p:embed/>
                    </p:oleObj>
                  </mc:Choice>
                  <mc:Fallback>
                    <p:oleObj name="Equation" r:id="rId12" imgW="88560" imgH="164880" progId="Equation.3">
                      <p:embed/>
                      <p:pic>
                        <p:nvPicPr>
                          <p:cNvPr id="135231" name="Object 6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24" y="1117"/>
                            <a:ext cx="112" cy="19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aphicFrame>
            <p:nvGraphicFramePr>
              <p:cNvPr id="135232" name="Object 64"/>
              <p:cNvGraphicFramePr>
                <a:graphicFrameLocks noChangeAspect="1"/>
              </p:cNvGraphicFramePr>
              <p:nvPr/>
            </p:nvGraphicFramePr>
            <p:xfrm>
              <a:off x="2857" y="1117"/>
              <a:ext cx="256" cy="193"/>
            </p:xfrm>
            <a:graphic>
              <a:graphicData uri="http://schemas.openxmlformats.org/presentationml/2006/ole">
                <mc:AlternateContent xmlns:mc="http://schemas.openxmlformats.org/markup-compatibility/2006">
                  <mc:Choice xmlns:v="urn:schemas-microsoft-com:vml" Requires="v">
                    <p:oleObj spid="_x0000_s326945" name="Equation" r:id="rId14" imgW="203040" imgH="164880" progId="Equation.3">
                      <p:embed/>
                    </p:oleObj>
                  </mc:Choice>
                  <mc:Fallback>
                    <p:oleObj name="Equation" r:id="rId14" imgW="203040" imgH="164880" progId="Equation.3">
                      <p:embed/>
                      <p:pic>
                        <p:nvPicPr>
                          <p:cNvPr id="135232" name="Object 6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57" y="1117"/>
                            <a:ext cx="256" cy="19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aphicFrame>
            <p:nvGraphicFramePr>
              <p:cNvPr id="135233" name="Object 65"/>
              <p:cNvGraphicFramePr>
                <a:graphicFrameLocks noChangeAspect="1"/>
              </p:cNvGraphicFramePr>
              <p:nvPr/>
            </p:nvGraphicFramePr>
            <p:xfrm>
              <a:off x="3175" y="913"/>
              <a:ext cx="125" cy="216"/>
            </p:xfrm>
            <a:graphic>
              <a:graphicData uri="http://schemas.openxmlformats.org/presentationml/2006/ole">
                <mc:AlternateContent xmlns:mc="http://schemas.openxmlformats.org/markup-compatibility/2006">
                  <mc:Choice xmlns:v="urn:schemas-microsoft-com:vml" Requires="v">
                    <p:oleObj spid="_x0000_s326946" name="Equation" r:id="rId16" imgW="88560" imgH="164880" progId="Equation.3">
                      <p:embed/>
                    </p:oleObj>
                  </mc:Choice>
                  <mc:Fallback>
                    <p:oleObj name="Equation" r:id="rId16" imgW="88560" imgH="164880" progId="Equation.3">
                      <p:embed/>
                      <p:pic>
                        <p:nvPicPr>
                          <p:cNvPr id="135233" name="Object 6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75" y="913"/>
                            <a:ext cx="125" cy="216"/>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aphicFrame>
            <p:nvGraphicFramePr>
              <p:cNvPr id="135234" name="Object 66"/>
              <p:cNvGraphicFramePr>
                <a:graphicFrameLocks noChangeAspect="1"/>
              </p:cNvGraphicFramePr>
              <p:nvPr/>
            </p:nvGraphicFramePr>
            <p:xfrm>
              <a:off x="3100" y="1366"/>
              <a:ext cx="256" cy="193"/>
            </p:xfrm>
            <a:graphic>
              <a:graphicData uri="http://schemas.openxmlformats.org/presentationml/2006/ole">
                <mc:AlternateContent xmlns:mc="http://schemas.openxmlformats.org/markup-compatibility/2006">
                  <mc:Choice xmlns:v="urn:schemas-microsoft-com:vml" Requires="v">
                    <p:oleObj spid="_x0000_s326947" name="Equation" r:id="rId18" imgW="203040" imgH="164880" progId="Equation.3">
                      <p:embed/>
                    </p:oleObj>
                  </mc:Choice>
                  <mc:Fallback>
                    <p:oleObj name="Equation" r:id="rId18" imgW="203040" imgH="164880" progId="Equation.3">
                      <p:embed/>
                      <p:pic>
                        <p:nvPicPr>
                          <p:cNvPr id="135234" name="Object 6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00" y="1366"/>
                            <a:ext cx="256" cy="19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pSp>
      </p:grpSp>
      <p:grpSp>
        <p:nvGrpSpPr>
          <p:cNvPr id="135244" name="Group 76"/>
          <p:cNvGrpSpPr>
            <a:grpSpLocks/>
          </p:cNvGrpSpPr>
          <p:nvPr/>
        </p:nvGrpSpPr>
        <p:grpSpPr bwMode="auto">
          <a:xfrm>
            <a:off x="725488" y="6086475"/>
            <a:ext cx="7110412" cy="454025"/>
            <a:chOff x="533" y="3708"/>
            <a:chExt cx="4479" cy="286"/>
          </a:xfrm>
        </p:grpSpPr>
        <p:sp>
          <p:nvSpPr>
            <p:cNvPr id="135239" name="Text Box 71"/>
            <p:cNvSpPr txBox="1">
              <a:spLocks noChangeArrowheads="1"/>
            </p:cNvSpPr>
            <p:nvPr/>
          </p:nvSpPr>
          <p:spPr bwMode="auto">
            <a:xfrm>
              <a:off x="1238" y="3733"/>
              <a:ext cx="33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t> </a:t>
              </a:r>
              <a:r>
                <a:rPr kumimoji="0" lang="en-US" altLang="zh-CN" sz="20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t>are spatially more extended than polar states</a:t>
              </a:r>
            </a:p>
          </p:txBody>
        </p:sp>
        <p:graphicFrame>
          <p:nvGraphicFramePr>
            <p:cNvPr id="135240" name="Object 72"/>
            <p:cNvGraphicFramePr>
              <a:graphicFrameLocks noChangeAspect="1"/>
            </p:cNvGraphicFramePr>
            <p:nvPr/>
          </p:nvGraphicFramePr>
          <p:xfrm>
            <a:off x="533" y="3708"/>
            <a:ext cx="756" cy="286"/>
          </p:xfrm>
          <a:graphic>
            <a:graphicData uri="http://schemas.openxmlformats.org/presentationml/2006/ole">
              <mc:AlternateContent xmlns:mc="http://schemas.openxmlformats.org/markup-compatibility/2006">
                <mc:Choice xmlns:v="urn:schemas-microsoft-com:vml" Requires="v">
                  <p:oleObj spid="_x0000_s326948" name="Equation" r:id="rId20" imgW="736560" imgH="279360" progId="Equation.3">
                    <p:embed/>
                  </p:oleObj>
                </mc:Choice>
                <mc:Fallback>
                  <p:oleObj name="Equation" r:id="rId20" imgW="736560" imgH="279360" progId="Equation.3">
                    <p:embed/>
                    <p:pic>
                      <p:nvPicPr>
                        <p:cNvPr id="135240" name="Object 7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3" y="3708"/>
                          <a:ext cx="756" cy="286"/>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aphicFrame>
          <p:nvGraphicFramePr>
            <p:cNvPr id="135242" name="Object 74"/>
            <p:cNvGraphicFramePr>
              <a:graphicFrameLocks noChangeAspect="1"/>
            </p:cNvGraphicFramePr>
            <p:nvPr/>
          </p:nvGraphicFramePr>
          <p:xfrm>
            <a:off x="4621" y="3708"/>
            <a:ext cx="391" cy="286"/>
          </p:xfrm>
          <a:graphic>
            <a:graphicData uri="http://schemas.openxmlformats.org/presentationml/2006/ole">
              <mc:AlternateContent xmlns:mc="http://schemas.openxmlformats.org/markup-compatibility/2006">
                <mc:Choice xmlns:v="urn:schemas-microsoft-com:vml" Requires="v">
                  <p:oleObj spid="_x0000_s326949" name="Equation" r:id="rId22" imgW="380880" imgH="279360" progId="Equation.3">
                    <p:embed/>
                  </p:oleObj>
                </mc:Choice>
                <mc:Fallback>
                  <p:oleObj name="Equation" r:id="rId22" imgW="380880" imgH="279360" progId="Equation.3">
                    <p:embed/>
                    <p:pic>
                      <p:nvPicPr>
                        <p:cNvPr id="135242" name="Object 7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621" y="3708"/>
                          <a:ext cx="391" cy="286"/>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pSp>
    </p:spTree>
    <p:extLst>
      <p:ext uri="{BB962C8B-B14F-4D97-AF65-F5344CB8AC3E}">
        <p14:creationId xmlns:p14="http://schemas.microsoft.com/office/powerpoint/2010/main" val="14783860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46CDD12-288F-4CF3-9153-14AC6E9FCE90}"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962" name="Rectangle 2"/>
          <p:cNvSpPr>
            <a:spLocks noGrp="1" noChangeArrowheads="1"/>
          </p:cNvSpPr>
          <p:nvPr>
            <p:ph type="title"/>
          </p:nvPr>
        </p:nvSpPr>
        <p:spPr>
          <a:xfrm>
            <a:off x="539750" y="395288"/>
            <a:ext cx="8229600" cy="346075"/>
          </a:xfrm>
        </p:spPr>
        <p:txBody>
          <a:bodyPr/>
          <a:lstStyle/>
          <a:p>
            <a:r>
              <a:rPr lang="en-US" altLang="zh-CN" sz="2800" u="sng">
                <a:latin typeface="Tahoma" panose="020B0604030504040204" pitchFamily="34" charset="0"/>
              </a:rPr>
              <a:t>p-band Bose-Hubbard model in triangular lattice</a:t>
            </a:r>
          </a:p>
        </p:txBody>
      </p:sp>
      <p:sp>
        <p:nvSpPr>
          <p:cNvPr id="41069" name="AutoShape 109"/>
          <p:cNvSpPr>
            <a:spLocks noChangeArrowheads="1"/>
          </p:cNvSpPr>
          <p:nvPr/>
        </p:nvSpPr>
        <p:spPr bwMode="auto">
          <a:xfrm>
            <a:off x="1422400" y="971550"/>
            <a:ext cx="6221413" cy="808038"/>
          </a:xfrm>
          <a:prstGeom prst="roundRect">
            <a:avLst>
              <a:gd name="adj" fmla="val 16667"/>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41070" name="Object 110"/>
          <p:cNvGraphicFramePr>
            <a:graphicFrameLocks noChangeAspect="1"/>
          </p:cNvGraphicFramePr>
          <p:nvPr/>
        </p:nvGraphicFramePr>
        <p:xfrm>
          <a:off x="1768475" y="1011238"/>
          <a:ext cx="5322888" cy="730250"/>
        </p:xfrm>
        <a:graphic>
          <a:graphicData uri="http://schemas.openxmlformats.org/presentationml/2006/ole">
            <mc:AlternateContent xmlns:mc="http://schemas.openxmlformats.org/markup-compatibility/2006">
              <mc:Choice xmlns:v="urn:schemas-microsoft-com:vml" Requires="v">
                <p:oleObj spid="_x0000_s327947" name="Equation" r:id="rId4" imgW="3352680" imgH="419040" progId="Equation.3">
                  <p:embed/>
                </p:oleObj>
              </mc:Choice>
              <mc:Fallback>
                <p:oleObj name="Equation" r:id="rId4" imgW="3352680" imgH="419040" progId="Equation.3">
                  <p:embed/>
                  <p:pic>
                    <p:nvPicPr>
                      <p:cNvPr id="41070" name="Object 1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8475" y="1011238"/>
                        <a:ext cx="5322888" cy="7302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aphicFrame>
        <p:nvGraphicFramePr>
          <p:cNvPr id="41077" name="Object 117"/>
          <p:cNvGraphicFramePr>
            <a:graphicFrameLocks noChangeAspect="1"/>
          </p:cNvGraphicFramePr>
          <p:nvPr/>
        </p:nvGraphicFramePr>
        <p:xfrm>
          <a:off x="3997325" y="3402013"/>
          <a:ext cx="639763" cy="528637"/>
        </p:xfrm>
        <a:graphic>
          <a:graphicData uri="http://schemas.openxmlformats.org/presentationml/2006/ole">
            <mc:AlternateContent xmlns:mc="http://schemas.openxmlformats.org/markup-compatibility/2006">
              <mc:Choice xmlns:v="urn:schemas-microsoft-com:vml" Requires="v">
                <p:oleObj spid="_x0000_s327948" name="Equation" r:id="rId6" imgW="266400" imgH="228600" progId="Equation.3">
                  <p:embed/>
                </p:oleObj>
              </mc:Choice>
              <mc:Fallback>
                <p:oleObj name="Equation" r:id="rId6" imgW="266400" imgH="228600" progId="Equation.3">
                  <p:embed/>
                  <p:pic>
                    <p:nvPicPr>
                      <p:cNvPr id="41077" name="Object 1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7325" y="3402013"/>
                        <a:ext cx="639763" cy="52863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pSp>
        <p:nvGrpSpPr>
          <p:cNvPr id="41104" name="Group 144"/>
          <p:cNvGrpSpPr>
            <a:grpSpLocks/>
          </p:cNvGrpSpPr>
          <p:nvPr/>
        </p:nvGrpSpPr>
        <p:grpSpPr bwMode="auto">
          <a:xfrm>
            <a:off x="1616075" y="2324100"/>
            <a:ext cx="2343150" cy="2036763"/>
            <a:chOff x="606" y="1410"/>
            <a:chExt cx="1446" cy="1253"/>
          </a:xfrm>
        </p:grpSpPr>
        <p:sp>
          <p:nvSpPr>
            <p:cNvPr id="41105" name="AutoShape 145"/>
            <p:cNvSpPr>
              <a:spLocks noChangeArrowheads="1"/>
            </p:cNvSpPr>
            <p:nvPr/>
          </p:nvSpPr>
          <p:spPr bwMode="auto">
            <a:xfrm>
              <a:off x="606" y="1410"/>
              <a:ext cx="720" cy="624"/>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106" name="AutoShape 146"/>
            <p:cNvSpPr>
              <a:spLocks noChangeArrowheads="1"/>
            </p:cNvSpPr>
            <p:nvPr/>
          </p:nvSpPr>
          <p:spPr bwMode="auto">
            <a:xfrm>
              <a:off x="1332" y="1410"/>
              <a:ext cx="720" cy="624"/>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107" name="AutoShape 147"/>
            <p:cNvSpPr>
              <a:spLocks noChangeArrowheads="1"/>
            </p:cNvSpPr>
            <p:nvPr/>
          </p:nvSpPr>
          <p:spPr bwMode="auto">
            <a:xfrm flipV="1">
              <a:off x="969" y="1410"/>
              <a:ext cx="720" cy="624"/>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108" name="AutoShape 148"/>
            <p:cNvSpPr>
              <a:spLocks noChangeArrowheads="1"/>
            </p:cNvSpPr>
            <p:nvPr/>
          </p:nvSpPr>
          <p:spPr bwMode="auto">
            <a:xfrm flipV="1">
              <a:off x="606" y="2039"/>
              <a:ext cx="720" cy="624"/>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109" name="AutoShape 149"/>
            <p:cNvSpPr>
              <a:spLocks noChangeArrowheads="1"/>
            </p:cNvSpPr>
            <p:nvPr/>
          </p:nvSpPr>
          <p:spPr bwMode="auto">
            <a:xfrm flipV="1">
              <a:off x="1332" y="2039"/>
              <a:ext cx="720" cy="624"/>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110" name="AutoShape 150"/>
            <p:cNvSpPr>
              <a:spLocks noChangeArrowheads="1"/>
            </p:cNvSpPr>
            <p:nvPr/>
          </p:nvSpPr>
          <p:spPr bwMode="auto">
            <a:xfrm>
              <a:off x="969" y="2039"/>
              <a:ext cx="720" cy="624"/>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41111" name="Group 151"/>
          <p:cNvGrpSpPr>
            <a:grpSpLocks/>
          </p:cNvGrpSpPr>
          <p:nvPr/>
        </p:nvGrpSpPr>
        <p:grpSpPr bwMode="auto">
          <a:xfrm>
            <a:off x="2344738" y="2938463"/>
            <a:ext cx="893762" cy="884237"/>
            <a:chOff x="2267" y="2228"/>
            <a:chExt cx="703" cy="681"/>
          </a:xfrm>
        </p:grpSpPr>
        <p:grpSp>
          <p:nvGrpSpPr>
            <p:cNvPr id="41112" name="Group 152"/>
            <p:cNvGrpSpPr>
              <a:grpSpLocks/>
            </p:cNvGrpSpPr>
            <p:nvPr/>
          </p:nvGrpSpPr>
          <p:grpSpPr bwMode="auto">
            <a:xfrm rot="5279019">
              <a:off x="2539" y="2228"/>
              <a:ext cx="160" cy="703"/>
              <a:chOff x="4604" y="2636"/>
              <a:chExt cx="363" cy="1233"/>
            </a:xfrm>
          </p:grpSpPr>
          <p:pic>
            <p:nvPicPr>
              <p:cNvPr id="41113" name="Picture 1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4" y="2636"/>
                <a:ext cx="340" cy="1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114" name="Rectangle 154"/>
              <p:cNvSpPr>
                <a:spLocks noChangeArrowheads="1"/>
              </p:cNvSpPr>
              <p:nvPr/>
            </p:nvSpPr>
            <p:spPr bwMode="auto">
              <a:xfrm flipV="1">
                <a:off x="4604" y="3226"/>
                <a:ext cx="363" cy="4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115" name="Rectangle 155"/>
              <p:cNvSpPr>
                <a:spLocks noChangeArrowheads="1"/>
              </p:cNvSpPr>
              <p:nvPr/>
            </p:nvSpPr>
            <p:spPr bwMode="auto">
              <a:xfrm flipV="1">
                <a:off x="4887" y="2641"/>
                <a:ext cx="80" cy="4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41116" name="Group 156"/>
            <p:cNvGrpSpPr>
              <a:grpSpLocks/>
            </p:cNvGrpSpPr>
            <p:nvPr/>
          </p:nvGrpSpPr>
          <p:grpSpPr bwMode="auto">
            <a:xfrm>
              <a:off x="2540" y="2228"/>
              <a:ext cx="159" cy="681"/>
              <a:chOff x="4604" y="2636"/>
              <a:chExt cx="363" cy="1233"/>
            </a:xfrm>
          </p:grpSpPr>
          <p:pic>
            <p:nvPicPr>
              <p:cNvPr id="41117" name="Picture 15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4" y="2636"/>
                <a:ext cx="340" cy="1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118" name="Rectangle 158"/>
              <p:cNvSpPr>
                <a:spLocks noChangeArrowheads="1"/>
              </p:cNvSpPr>
              <p:nvPr/>
            </p:nvSpPr>
            <p:spPr bwMode="auto">
              <a:xfrm flipV="1">
                <a:off x="4604" y="3226"/>
                <a:ext cx="363" cy="4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119" name="Rectangle 159"/>
              <p:cNvSpPr>
                <a:spLocks noChangeArrowheads="1"/>
              </p:cNvSpPr>
              <p:nvPr/>
            </p:nvSpPr>
            <p:spPr bwMode="auto">
              <a:xfrm flipV="1">
                <a:off x="4887" y="2641"/>
                <a:ext cx="80" cy="4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grpSp>
        <p:nvGrpSpPr>
          <p:cNvPr id="41120" name="Group 160"/>
          <p:cNvGrpSpPr>
            <a:grpSpLocks/>
          </p:cNvGrpSpPr>
          <p:nvPr/>
        </p:nvGrpSpPr>
        <p:grpSpPr bwMode="auto">
          <a:xfrm>
            <a:off x="2152650" y="2093913"/>
            <a:ext cx="744538" cy="1558925"/>
            <a:chOff x="920" y="1241"/>
            <a:chExt cx="472" cy="959"/>
          </a:xfrm>
        </p:grpSpPr>
        <p:grpSp>
          <p:nvGrpSpPr>
            <p:cNvPr id="41121" name="Group 161"/>
            <p:cNvGrpSpPr>
              <a:grpSpLocks/>
            </p:cNvGrpSpPr>
            <p:nvPr/>
          </p:nvGrpSpPr>
          <p:grpSpPr bwMode="auto">
            <a:xfrm rot="-1643026">
              <a:off x="920" y="1241"/>
              <a:ext cx="133" cy="379"/>
              <a:chOff x="4604" y="2636"/>
              <a:chExt cx="363" cy="1233"/>
            </a:xfrm>
          </p:grpSpPr>
          <p:pic>
            <p:nvPicPr>
              <p:cNvPr id="41122" name="Picture 16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04" y="2636"/>
                <a:ext cx="340" cy="1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123" name="Rectangle 163"/>
              <p:cNvSpPr>
                <a:spLocks noChangeArrowheads="1"/>
              </p:cNvSpPr>
              <p:nvPr/>
            </p:nvSpPr>
            <p:spPr bwMode="auto">
              <a:xfrm flipV="1">
                <a:off x="4604" y="3226"/>
                <a:ext cx="363" cy="4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124" name="Rectangle 164"/>
              <p:cNvSpPr>
                <a:spLocks noChangeArrowheads="1"/>
              </p:cNvSpPr>
              <p:nvPr/>
            </p:nvSpPr>
            <p:spPr bwMode="auto">
              <a:xfrm flipV="1">
                <a:off x="4887" y="2641"/>
                <a:ext cx="80" cy="4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41125" name="Group 165"/>
            <p:cNvGrpSpPr>
              <a:grpSpLocks/>
            </p:cNvGrpSpPr>
            <p:nvPr/>
          </p:nvGrpSpPr>
          <p:grpSpPr bwMode="auto">
            <a:xfrm rot="-1643026">
              <a:off x="1259" y="1821"/>
              <a:ext cx="133" cy="379"/>
              <a:chOff x="4604" y="2636"/>
              <a:chExt cx="363" cy="1233"/>
            </a:xfrm>
          </p:grpSpPr>
          <p:pic>
            <p:nvPicPr>
              <p:cNvPr id="41126" name="Picture 16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04" y="2636"/>
                <a:ext cx="340" cy="1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127" name="Rectangle 167"/>
              <p:cNvSpPr>
                <a:spLocks noChangeArrowheads="1"/>
              </p:cNvSpPr>
              <p:nvPr/>
            </p:nvSpPr>
            <p:spPr bwMode="auto">
              <a:xfrm flipV="1">
                <a:off x="4604" y="3226"/>
                <a:ext cx="363" cy="4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128" name="Rectangle 168"/>
              <p:cNvSpPr>
                <a:spLocks noChangeArrowheads="1"/>
              </p:cNvSpPr>
              <p:nvPr/>
            </p:nvSpPr>
            <p:spPr bwMode="auto">
              <a:xfrm flipV="1">
                <a:off x="4887" y="2641"/>
                <a:ext cx="80" cy="4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grpSp>
        <p:nvGrpSpPr>
          <p:cNvPr id="41129" name="Group 169"/>
          <p:cNvGrpSpPr>
            <a:grpSpLocks/>
          </p:cNvGrpSpPr>
          <p:nvPr/>
        </p:nvGrpSpPr>
        <p:grpSpPr bwMode="auto">
          <a:xfrm>
            <a:off x="2076450" y="3016250"/>
            <a:ext cx="782638" cy="1757363"/>
            <a:chOff x="920" y="1797"/>
            <a:chExt cx="495" cy="1081"/>
          </a:xfrm>
        </p:grpSpPr>
        <p:grpSp>
          <p:nvGrpSpPr>
            <p:cNvPr id="41130" name="Group 170"/>
            <p:cNvGrpSpPr>
              <a:grpSpLocks/>
            </p:cNvGrpSpPr>
            <p:nvPr/>
          </p:nvGrpSpPr>
          <p:grpSpPr bwMode="auto">
            <a:xfrm rot="34113409">
              <a:off x="1307" y="1797"/>
              <a:ext cx="108" cy="452"/>
              <a:chOff x="4604" y="2636"/>
              <a:chExt cx="363" cy="1233"/>
            </a:xfrm>
          </p:grpSpPr>
          <p:pic>
            <p:nvPicPr>
              <p:cNvPr id="41131" name="Picture 17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4" y="2636"/>
                <a:ext cx="340" cy="1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132" name="Rectangle 172"/>
              <p:cNvSpPr>
                <a:spLocks noChangeArrowheads="1"/>
              </p:cNvSpPr>
              <p:nvPr/>
            </p:nvSpPr>
            <p:spPr bwMode="auto">
              <a:xfrm flipV="1">
                <a:off x="4604" y="3226"/>
                <a:ext cx="363" cy="4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133" name="Rectangle 173"/>
              <p:cNvSpPr>
                <a:spLocks noChangeArrowheads="1"/>
              </p:cNvSpPr>
              <p:nvPr/>
            </p:nvSpPr>
            <p:spPr bwMode="auto">
              <a:xfrm flipV="1">
                <a:off x="4887" y="2641"/>
                <a:ext cx="80" cy="4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41134" name="Group 174"/>
            <p:cNvGrpSpPr>
              <a:grpSpLocks/>
            </p:cNvGrpSpPr>
            <p:nvPr/>
          </p:nvGrpSpPr>
          <p:grpSpPr bwMode="auto">
            <a:xfrm rot="34113409">
              <a:off x="920" y="2426"/>
              <a:ext cx="108" cy="452"/>
              <a:chOff x="4604" y="2636"/>
              <a:chExt cx="363" cy="1233"/>
            </a:xfrm>
          </p:grpSpPr>
          <p:pic>
            <p:nvPicPr>
              <p:cNvPr id="41135" name="Picture 17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4" y="2636"/>
                <a:ext cx="340" cy="1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136" name="Rectangle 176"/>
              <p:cNvSpPr>
                <a:spLocks noChangeArrowheads="1"/>
              </p:cNvSpPr>
              <p:nvPr/>
            </p:nvSpPr>
            <p:spPr bwMode="auto">
              <a:xfrm flipV="1">
                <a:off x="4604" y="3226"/>
                <a:ext cx="363" cy="4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137" name="Rectangle 177"/>
              <p:cNvSpPr>
                <a:spLocks noChangeArrowheads="1"/>
              </p:cNvSpPr>
              <p:nvPr/>
            </p:nvSpPr>
            <p:spPr bwMode="auto">
              <a:xfrm flipV="1">
                <a:off x="4887" y="2641"/>
                <a:ext cx="80" cy="4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grpSp>
        <p:nvGrpSpPr>
          <p:cNvPr id="41138" name="Group 178"/>
          <p:cNvGrpSpPr>
            <a:grpSpLocks/>
          </p:cNvGrpSpPr>
          <p:nvPr/>
        </p:nvGrpSpPr>
        <p:grpSpPr bwMode="auto">
          <a:xfrm>
            <a:off x="2411413" y="3246438"/>
            <a:ext cx="1930400" cy="219075"/>
            <a:chOff x="1187" y="2184"/>
            <a:chExt cx="1575" cy="176"/>
          </a:xfrm>
        </p:grpSpPr>
        <p:grpSp>
          <p:nvGrpSpPr>
            <p:cNvPr id="41139" name="Group 179"/>
            <p:cNvGrpSpPr>
              <a:grpSpLocks/>
            </p:cNvGrpSpPr>
            <p:nvPr/>
          </p:nvGrpSpPr>
          <p:grpSpPr bwMode="auto">
            <a:xfrm rot="5400000">
              <a:off x="1403" y="1968"/>
              <a:ext cx="176" cy="608"/>
              <a:chOff x="4604" y="2636"/>
              <a:chExt cx="363" cy="1233"/>
            </a:xfrm>
          </p:grpSpPr>
          <p:pic>
            <p:nvPicPr>
              <p:cNvPr id="41140" name="Picture 18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4" y="2636"/>
                <a:ext cx="340" cy="1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141" name="Rectangle 181"/>
              <p:cNvSpPr>
                <a:spLocks noChangeArrowheads="1"/>
              </p:cNvSpPr>
              <p:nvPr/>
            </p:nvSpPr>
            <p:spPr bwMode="auto">
              <a:xfrm flipV="1">
                <a:off x="4604" y="3226"/>
                <a:ext cx="363" cy="4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142" name="Rectangle 182"/>
              <p:cNvSpPr>
                <a:spLocks noChangeArrowheads="1"/>
              </p:cNvSpPr>
              <p:nvPr/>
            </p:nvSpPr>
            <p:spPr bwMode="auto">
              <a:xfrm flipV="1">
                <a:off x="4887" y="2641"/>
                <a:ext cx="80" cy="4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41143" name="Group 183"/>
            <p:cNvGrpSpPr>
              <a:grpSpLocks/>
            </p:cNvGrpSpPr>
            <p:nvPr/>
          </p:nvGrpSpPr>
          <p:grpSpPr bwMode="auto">
            <a:xfrm rot="5400000">
              <a:off x="2370" y="1968"/>
              <a:ext cx="176" cy="608"/>
              <a:chOff x="4604" y="2636"/>
              <a:chExt cx="363" cy="1233"/>
            </a:xfrm>
          </p:grpSpPr>
          <p:pic>
            <p:nvPicPr>
              <p:cNvPr id="41144" name="Picture 18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4" y="2636"/>
                <a:ext cx="340" cy="1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145" name="Rectangle 185"/>
              <p:cNvSpPr>
                <a:spLocks noChangeArrowheads="1"/>
              </p:cNvSpPr>
              <p:nvPr/>
            </p:nvSpPr>
            <p:spPr bwMode="auto">
              <a:xfrm flipV="1">
                <a:off x="4604" y="3226"/>
                <a:ext cx="363" cy="4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146" name="Rectangle 186"/>
              <p:cNvSpPr>
                <a:spLocks noChangeArrowheads="1"/>
              </p:cNvSpPr>
              <p:nvPr/>
            </p:nvSpPr>
            <p:spPr bwMode="auto">
              <a:xfrm flipV="1">
                <a:off x="4887" y="2641"/>
                <a:ext cx="80" cy="4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grpSp>
        <p:nvGrpSpPr>
          <p:cNvPr id="41147" name="Group 187"/>
          <p:cNvGrpSpPr>
            <a:grpSpLocks/>
          </p:cNvGrpSpPr>
          <p:nvPr/>
        </p:nvGrpSpPr>
        <p:grpSpPr bwMode="auto">
          <a:xfrm>
            <a:off x="4918075" y="1939925"/>
            <a:ext cx="3206750" cy="2573338"/>
            <a:chOff x="388" y="1337"/>
            <a:chExt cx="1911" cy="1549"/>
          </a:xfrm>
        </p:grpSpPr>
        <p:sp>
          <p:nvSpPr>
            <p:cNvPr id="41148" name="AutoShape 188"/>
            <p:cNvSpPr>
              <a:spLocks noChangeArrowheads="1"/>
            </p:cNvSpPr>
            <p:nvPr/>
          </p:nvSpPr>
          <p:spPr bwMode="auto">
            <a:xfrm>
              <a:off x="605" y="1701"/>
              <a:ext cx="1331" cy="1185"/>
            </a:xfrm>
            <a:prstGeom prst="hexagon">
              <a:avLst>
                <a:gd name="adj" fmla="val 28080"/>
                <a:gd name="vf" fmla="val 115470"/>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149" name="Line 189"/>
            <p:cNvSpPr>
              <a:spLocks noChangeShapeType="1"/>
            </p:cNvSpPr>
            <p:nvPr/>
          </p:nvSpPr>
          <p:spPr bwMode="auto">
            <a:xfrm>
              <a:off x="1283" y="2305"/>
              <a:ext cx="87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150" name="Line 190"/>
            <p:cNvSpPr>
              <a:spLocks noChangeShapeType="1"/>
            </p:cNvSpPr>
            <p:nvPr/>
          </p:nvSpPr>
          <p:spPr bwMode="auto">
            <a:xfrm flipV="1">
              <a:off x="1283" y="1337"/>
              <a:ext cx="0" cy="9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151" name="Oval 191"/>
            <p:cNvSpPr>
              <a:spLocks noChangeArrowheads="1"/>
            </p:cNvSpPr>
            <p:nvPr/>
          </p:nvSpPr>
          <p:spPr bwMode="auto">
            <a:xfrm>
              <a:off x="1236" y="1652"/>
              <a:ext cx="96" cy="97"/>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152" name="Oval 192"/>
            <p:cNvSpPr>
              <a:spLocks noChangeArrowheads="1"/>
            </p:cNvSpPr>
            <p:nvPr/>
          </p:nvSpPr>
          <p:spPr bwMode="auto">
            <a:xfrm>
              <a:off x="1720" y="1942"/>
              <a:ext cx="96" cy="97"/>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153" name="Oval 193"/>
            <p:cNvSpPr>
              <a:spLocks noChangeArrowheads="1"/>
            </p:cNvSpPr>
            <p:nvPr/>
          </p:nvSpPr>
          <p:spPr bwMode="auto">
            <a:xfrm>
              <a:off x="703" y="1942"/>
              <a:ext cx="96" cy="97"/>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41154" name="Object 194"/>
            <p:cNvGraphicFramePr>
              <a:graphicFrameLocks noChangeAspect="1"/>
            </p:cNvGraphicFramePr>
            <p:nvPr/>
          </p:nvGraphicFramePr>
          <p:xfrm>
            <a:off x="993" y="1386"/>
            <a:ext cx="235" cy="293"/>
          </p:xfrm>
          <a:graphic>
            <a:graphicData uri="http://schemas.openxmlformats.org/presentationml/2006/ole">
              <mc:AlternateContent xmlns:mc="http://schemas.openxmlformats.org/markup-compatibility/2006">
                <mc:Choice xmlns:v="urn:schemas-microsoft-com:vml" Requires="v">
                  <p:oleObj spid="_x0000_s327949" name="Equation" r:id="rId9" imgW="190440" imgH="241200" progId="Equation.3">
                    <p:embed/>
                  </p:oleObj>
                </mc:Choice>
                <mc:Fallback>
                  <p:oleObj name="Equation" r:id="rId9" imgW="190440" imgH="241200" progId="Equation.3">
                    <p:embed/>
                    <p:pic>
                      <p:nvPicPr>
                        <p:cNvPr id="41154" name="Object 19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3" y="1386"/>
                          <a:ext cx="235" cy="29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aphicFrame>
          <p:nvGraphicFramePr>
            <p:cNvPr id="41155" name="Object 195"/>
            <p:cNvGraphicFramePr>
              <a:graphicFrameLocks noChangeAspect="1"/>
            </p:cNvGraphicFramePr>
            <p:nvPr/>
          </p:nvGraphicFramePr>
          <p:xfrm>
            <a:off x="1888" y="1797"/>
            <a:ext cx="266" cy="293"/>
          </p:xfrm>
          <a:graphic>
            <a:graphicData uri="http://schemas.openxmlformats.org/presentationml/2006/ole">
              <mc:AlternateContent xmlns:mc="http://schemas.openxmlformats.org/markup-compatibility/2006">
                <mc:Choice xmlns:v="urn:schemas-microsoft-com:vml" Requires="v">
                  <p:oleObj spid="_x0000_s327950" name="Equation" r:id="rId11" imgW="215640" imgH="241200" progId="Equation.3">
                    <p:embed/>
                  </p:oleObj>
                </mc:Choice>
                <mc:Fallback>
                  <p:oleObj name="Equation" r:id="rId11" imgW="215640" imgH="241200" progId="Equation.3">
                    <p:embed/>
                    <p:pic>
                      <p:nvPicPr>
                        <p:cNvPr id="41155" name="Object 19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88" y="1797"/>
                          <a:ext cx="266" cy="29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aphicFrame>
          <p:nvGraphicFramePr>
            <p:cNvPr id="41156" name="Object 196"/>
            <p:cNvGraphicFramePr>
              <a:graphicFrameLocks noChangeAspect="1"/>
            </p:cNvGraphicFramePr>
            <p:nvPr/>
          </p:nvGraphicFramePr>
          <p:xfrm>
            <a:off x="388" y="1773"/>
            <a:ext cx="250" cy="308"/>
          </p:xfrm>
          <a:graphic>
            <a:graphicData uri="http://schemas.openxmlformats.org/presentationml/2006/ole">
              <mc:AlternateContent xmlns:mc="http://schemas.openxmlformats.org/markup-compatibility/2006">
                <mc:Choice xmlns:v="urn:schemas-microsoft-com:vml" Requires="v">
                  <p:oleObj spid="_x0000_s327951" name="Equation" r:id="rId13" imgW="203040" imgH="253800" progId="Equation.3">
                    <p:embed/>
                  </p:oleObj>
                </mc:Choice>
                <mc:Fallback>
                  <p:oleObj name="Equation" r:id="rId13" imgW="203040" imgH="253800" progId="Equation.3">
                    <p:embed/>
                    <p:pic>
                      <p:nvPicPr>
                        <p:cNvPr id="41156" name="Object 19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8" y="1773"/>
                          <a:ext cx="250" cy="30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aphicFrame>
          <p:nvGraphicFramePr>
            <p:cNvPr id="41157" name="Object 197"/>
            <p:cNvGraphicFramePr>
              <a:graphicFrameLocks noChangeAspect="1"/>
            </p:cNvGraphicFramePr>
            <p:nvPr/>
          </p:nvGraphicFramePr>
          <p:xfrm>
            <a:off x="1853" y="2337"/>
            <a:ext cx="446" cy="398"/>
          </p:xfrm>
          <a:graphic>
            <a:graphicData uri="http://schemas.openxmlformats.org/presentationml/2006/ole">
              <mc:AlternateContent xmlns:mc="http://schemas.openxmlformats.org/markup-compatibility/2006">
                <mc:Choice xmlns:v="urn:schemas-microsoft-com:vml" Requires="v">
                  <p:oleObj spid="_x0000_s327952" name="Equation" r:id="rId15" imgW="507960" imgH="431640" progId="Equation.3">
                    <p:embed/>
                  </p:oleObj>
                </mc:Choice>
                <mc:Fallback>
                  <p:oleObj name="Equation" r:id="rId15" imgW="507960" imgH="431640" progId="Equation.3">
                    <p:embed/>
                    <p:pic>
                      <p:nvPicPr>
                        <p:cNvPr id="41157" name="Object 19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53" y="2337"/>
                          <a:ext cx="446" cy="39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pSp>
      <p:graphicFrame>
        <p:nvGraphicFramePr>
          <p:cNvPr id="41158" name="Object 198"/>
          <p:cNvGraphicFramePr>
            <a:graphicFrameLocks noChangeAspect="1"/>
          </p:cNvGraphicFramePr>
          <p:nvPr/>
        </p:nvGraphicFramePr>
        <p:xfrm>
          <a:off x="1231900" y="2057400"/>
          <a:ext cx="700088" cy="528638"/>
        </p:xfrm>
        <a:graphic>
          <a:graphicData uri="http://schemas.openxmlformats.org/presentationml/2006/ole">
            <mc:AlternateContent xmlns:mc="http://schemas.openxmlformats.org/markup-compatibility/2006">
              <mc:Choice xmlns:v="urn:schemas-microsoft-com:vml" Requires="v">
                <p:oleObj spid="_x0000_s327953" name="Equation" r:id="rId17" imgW="291960" imgH="228600" progId="Equation.3">
                  <p:embed/>
                </p:oleObj>
              </mc:Choice>
              <mc:Fallback>
                <p:oleObj name="Equation" r:id="rId17" imgW="291960" imgH="228600" progId="Equation.3">
                  <p:embed/>
                  <p:pic>
                    <p:nvPicPr>
                      <p:cNvPr id="41158" name="Object 19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31900" y="2057400"/>
                        <a:ext cx="700088" cy="5286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aphicFrame>
        <p:nvGraphicFramePr>
          <p:cNvPr id="41159" name="Object 199"/>
          <p:cNvGraphicFramePr>
            <a:graphicFrameLocks noChangeAspect="1"/>
          </p:cNvGraphicFramePr>
          <p:nvPr/>
        </p:nvGraphicFramePr>
        <p:xfrm>
          <a:off x="1304925" y="3902075"/>
          <a:ext cx="668338" cy="528638"/>
        </p:xfrm>
        <a:graphic>
          <a:graphicData uri="http://schemas.openxmlformats.org/presentationml/2006/ole">
            <mc:AlternateContent xmlns:mc="http://schemas.openxmlformats.org/markup-compatibility/2006">
              <mc:Choice xmlns:v="urn:schemas-microsoft-com:vml" Requires="v">
                <p:oleObj spid="_x0000_s327954" name="Equation" r:id="rId19" imgW="279360" imgH="228600" progId="Equation.3">
                  <p:embed/>
                </p:oleObj>
              </mc:Choice>
              <mc:Fallback>
                <p:oleObj name="Equation" r:id="rId19" imgW="279360" imgH="228600" progId="Equation.3">
                  <p:embed/>
                  <p:pic>
                    <p:nvPicPr>
                      <p:cNvPr id="41159" name="Object 19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04925" y="3902075"/>
                        <a:ext cx="668338" cy="5286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pSp>
        <p:nvGrpSpPr>
          <p:cNvPr id="41160" name="Group 200"/>
          <p:cNvGrpSpPr>
            <a:grpSpLocks/>
          </p:cNvGrpSpPr>
          <p:nvPr/>
        </p:nvGrpSpPr>
        <p:grpSpPr bwMode="auto">
          <a:xfrm>
            <a:off x="1076325" y="5514975"/>
            <a:ext cx="3609975" cy="947738"/>
            <a:chOff x="364" y="2983"/>
            <a:chExt cx="2274" cy="701"/>
          </a:xfrm>
        </p:grpSpPr>
        <p:sp>
          <p:nvSpPr>
            <p:cNvPr id="41161" name="AutoShape 201"/>
            <p:cNvSpPr>
              <a:spLocks noChangeArrowheads="1"/>
            </p:cNvSpPr>
            <p:nvPr/>
          </p:nvSpPr>
          <p:spPr bwMode="auto">
            <a:xfrm>
              <a:off x="364" y="2983"/>
              <a:ext cx="2274" cy="701"/>
            </a:xfrm>
            <a:prstGeom prst="roundRect">
              <a:avLst>
                <a:gd name="adj" fmla="val 16667"/>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41162" name="Object 202"/>
            <p:cNvGraphicFramePr>
              <a:graphicFrameLocks noChangeAspect="1"/>
            </p:cNvGraphicFramePr>
            <p:nvPr/>
          </p:nvGraphicFramePr>
          <p:xfrm>
            <a:off x="373" y="3080"/>
            <a:ext cx="2257" cy="556"/>
          </p:xfrm>
          <a:graphic>
            <a:graphicData uri="http://schemas.openxmlformats.org/presentationml/2006/ole">
              <mc:AlternateContent xmlns:mc="http://schemas.openxmlformats.org/markup-compatibility/2006">
                <mc:Choice xmlns:v="urn:schemas-microsoft-com:vml" Requires="v">
                  <p:oleObj spid="_x0000_s327955" name="Equation" r:id="rId21" imgW="1828800" imgH="457200" progId="Equation.3">
                    <p:embed/>
                  </p:oleObj>
                </mc:Choice>
                <mc:Fallback>
                  <p:oleObj name="Equation" r:id="rId21" imgW="1828800" imgH="457200" progId="Equation.3">
                    <p:embed/>
                    <p:pic>
                      <p:nvPicPr>
                        <p:cNvPr id="41162" name="Object 20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73" y="3080"/>
                          <a:ext cx="2257" cy="556"/>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pSp>
      <p:sp>
        <p:nvSpPr>
          <p:cNvPr id="41163" name="Rectangle 203"/>
          <p:cNvSpPr>
            <a:spLocks noChangeArrowheads="1"/>
          </p:cNvSpPr>
          <p:nvPr/>
        </p:nvSpPr>
        <p:spPr bwMode="auto">
          <a:xfrm>
            <a:off x="577850" y="4922838"/>
            <a:ext cx="821848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Char char="•"/>
              <a:tabLst/>
              <a:defRPr/>
            </a:pPr>
            <a:r>
              <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rPr>
              <a:t> Interactions select the condensate as (weak coupling analysis):</a:t>
            </a:r>
          </a:p>
        </p:txBody>
      </p:sp>
      <p:sp>
        <p:nvSpPr>
          <p:cNvPr id="41165" name="Rectangle 205"/>
          <p:cNvSpPr>
            <a:spLocks noChangeArrowheads="1"/>
          </p:cNvSpPr>
          <p:nvPr/>
        </p:nvSpPr>
        <p:spPr bwMode="auto">
          <a:xfrm>
            <a:off x="4994275" y="5702300"/>
            <a:ext cx="34178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smtClean="0">
                <a:ln>
                  <a:noFill/>
                </a:ln>
                <a:solidFill>
                  <a:srgbClr val="0000FF"/>
                </a:solidFill>
                <a:effectLst/>
                <a:uLnTx/>
                <a:uFillTx/>
                <a:latin typeface="Tahoma" panose="020B0604030504040204" pitchFamily="34" charset="0"/>
                <a:ea typeface="宋体" panose="02010600030101010101" pitchFamily="2" charset="-122"/>
                <a:cs typeface="+mn-cs"/>
              </a:rPr>
              <a:t>CW, W. V. Liu, J. Moore, and S. Das Sarma, </a:t>
            </a:r>
            <a:r>
              <a:rPr kumimoji="0" lang="en-US" altLang="zh-CN" sz="1600" b="0" i="1" u="none" strike="noStrike" kern="1200" cap="none" spc="0" normalizeH="0" baseline="0" noProof="0" smtClean="0">
                <a:ln>
                  <a:noFill/>
                </a:ln>
                <a:solidFill>
                  <a:srgbClr val="0000FF"/>
                </a:solidFill>
                <a:effectLst/>
                <a:uLnTx/>
                <a:uFillTx/>
                <a:latin typeface="Tahoma" panose="020B0604030504040204" pitchFamily="34" charset="0"/>
                <a:ea typeface="宋体" panose="02010600030101010101" pitchFamily="2" charset="-122"/>
                <a:cs typeface="+mn-cs"/>
              </a:rPr>
              <a:t>Phys. Rev. Lett.</a:t>
            </a:r>
            <a:r>
              <a:rPr kumimoji="0" lang="en-US" altLang="zh-CN" sz="1600" b="0" i="0" u="none" strike="noStrike" kern="1200" cap="none" spc="0" normalizeH="0" baseline="0" noProof="0" smtClean="0">
                <a:ln>
                  <a:noFill/>
                </a:ln>
                <a:solidFill>
                  <a:srgbClr val="0000FF"/>
                </a:solidFill>
                <a:effectLst/>
                <a:uLnTx/>
                <a:uFillTx/>
                <a:latin typeface="Tahoma" panose="020B0604030504040204" pitchFamily="34" charset="0"/>
                <a:ea typeface="宋体" panose="02010600030101010101" pitchFamily="2" charset="-122"/>
                <a:cs typeface="+mn-cs"/>
              </a:rPr>
              <a:t> (2006).</a:t>
            </a:r>
          </a:p>
        </p:txBody>
      </p:sp>
    </p:spTree>
    <p:extLst>
      <p:ext uri="{BB962C8B-B14F-4D97-AF65-F5344CB8AC3E}">
        <p14:creationId xmlns:p14="http://schemas.microsoft.com/office/powerpoint/2010/main" val="1353062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1111"/>
                                        </p:tgtEl>
                                        <p:attrNameLst>
                                          <p:attrName>style.visibility</p:attrName>
                                        </p:attrNameLst>
                                      </p:cBhvr>
                                      <p:to>
                                        <p:strVal val="visible"/>
                                      </p:to>
                                    </p:set>
                                    <p:animEffect transition="in" filter="box(in)">
                                      <p:cBhvr>
                                        <p:cTn id="7" dur="500"/>
                                        <p:tgtEl>
                                          <p:spTgt spid="411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xit" presetSubtype="16" fill="hold" nodeType="clickEffect">
                                  <p:stCondLst>
                                    <p:cond delay="0"/>
                                  </p:stCondLst>
                                  <p:childTnLst>
                                    <p:animEffect transition="out" filter="box(in)">
                                      <p:cBhvr>
                                        <p:cTn id="11" dur="500"/>
                                        <p:tgtEl>
                                          <p:spTgt spid="41111"/>
                                        </p:tgtEl>
                                      </p:cBhvr>
                                    </p:animEffect>
                                    <p:set>
                                      <p:cBhvr>
                                        <p:cTn id="12" dur="1" fill="hold">
                                          <p:stCondLst>
                                            <p:cond delay="499"/>
                                          </p:stCondLst>
                                        </p:cTn>
                                        <p:tgtEl>
                                          <p:spTgt spid="41111"/>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1138"/>
                                        </p:tgtEl>
                                        <p:attrNameLst>
                                          <p:attrName>style.visibility</p:attrName>
                                        </p:attrNameLst>
                                      </p:cBhvr>
                                      <p:to>
                                        <p:strVal val="visible"/>
                                      </p:to>
                                    </p:set>
                                    <p:animEffect transition="in" filter="box(in)">
                                      <p:cBhvr>
                                        <p:cTn id="17" dur="500"/>
                                        <p:tgtEl>
                                          <p:spTgt spid="411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xit" presetSubtype="16" fill="hold" nodeType="clickEffect">
                                  <p:stCondLst>
                                    <p:cond delay="0"/>
                                  </p:stCondLst>
                                  <p:childTnLst>
                                    <p:animEffect transition="out" filter="box(in)">
                                      <p:cBhvr>
                                        <p:cTn id="21" dur="500"/>
                                        <p:tgtEl>
                                          <p:spTgt spid="41138"/>
                                        </p:tgtEl>
                                      </p:cBhvr>
                                    </p:animEffect>
                                    <p:set>
                                      <p:cBhvr>
                                        <p:cTn id="22" dur="1" fill="hold">
                                          <p:stCondLst>
                                            <p:cond delay="499"/>
                                          </p:stCondLst>
                                        </p:cTn>
                                        <p:tgtEl>
                                          <p:spTgt spid="41138"/>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1120"/>
                                        </p:tgtEl>
                                        <p:attrNameLst>
                                          <p:attrName>style.visibility</p:attrName>
                                        </p:attrNameLst>
                                      </p:cBhvr>
                                      <p:to>
                                        <p:strVal val="visible"/>
                                      </p:to>
                                    </p:set>
                                    <p:animEffect transition="in" filter="box(in)">
                                      <p:cBhvr>
                                        <p:cTn id="27" dur="500"/>
                                        <p:tgtEl>
                                          <p:spTgt spid="411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xit" presetSubtype="16" fill="hold" nodeType="clickEffect">
                                  <p:stCondLst>
                                    <p:cond delay="0"/>
                                  </p:stCondLst>
                                  <p:childTnLst>
                                    <p:animEffect transition="out" filter="box(in)">
                                      <p:cBhvr>
                                        <p:cTn id="31" dur="500"/>
                                        <p:tgtEl>
                                          <p:spTgt spid="41120"/>
                                        </p:tgtEl>
                                      </p:cBhvr>
                                    </p:animEffect>
                                    <p:set>
                                      <p:cBhvr>
                                        <p:cTn id="32" dur="1" fill="hold">
                                          <p:stCondLst>
                                            <p:cond delay="499"/>
                                          </p:stCondLst>
                                        </p:cTn>
                                        <p:tgtEl>
                                          <p:spTgt spid="41120"/>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41129"/>
                                        </p:tgtEl>
                                        <p:attrNameLst>
                                          <p:attrName>style.visibility</p:attrName>
                                        </p:attrNameLst>
                                      </p:cBhvr>
                                      <p:to>
                                        <p:strVal val="visible"/>
                                      </p:to>
                                    </p:set>
                                    <p:animEffect transition="in" filter="box(in)">
                                      <p:cBhvr>
                                        <p:cTn id="37" dur="500"/>
                                        <p:tgtEl>
                                          <p:spTgt spid="4112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xit" presetSubtype="16" fill="hold" nodeType="clickEffect">
                                  <p:stCondLst>
                                    <p:cond delay="0"/>
                                  </p:stCondLst>
                                  <p:childTnLst>
                                    <p:animEffect transition="out" filter="box(in)">
                                      <p:cBhvr>
                                        <p:cTn id="41" dur="500"/>
                                        <p:tgtEl>
                                          <p:spTgt spid="41129"/>
                                        </p:tgtEl>
                                      </p:cBhvr>
                                    </p:animEffect>
                                    <p:set>
                                      <p:cBhvr>
                                        <p:cTn id="42" dur="1" fill="hold">
                                          <p:stCondLst>
                                            <p:cond delay="499"/>
                                          </p:stCondLst>
                                        </p:cTn>
                                        <p:tgtEl>
                                          <p:spTgt spid="411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EBCC7644-083D-D07D-5940-FC3D90C3486C}"/>
              </a:ext>
            </a:extLst>
          </p:cNvPr>
          <p:cNvGrpSpPr/>
          <p:nvPr/>
        </p:nvGrpSpPr>
        <p:grpSpPr>
          <a:xfrm>
            <a:off x="424260" y="1082174"/>
            <a:ext cx="2358255" cy="4429382"/>
            <a:chOff x="116087" y="645458"/>
            <a:chExt cx="3216945" cy="6042213"/>
          </a:xfrm>
        </p:grpSpPr>
        <p:pic>
          <p:nvPicPr>
            <p:cNvPr id="77" name="图片 76">
              <a:extLst>
                <a:ext uri="{FF2B5EF4-FFF2-40B4-BE49-F238E27FC236}">
                  <a16:creationId xmlns:a16="http://schemas.microsoft.com/office/drawing/2014/main" id="{C5F01D81-F56D-0B22-5347-6C4ADCFE74C2}"/>
                </a:ext>
              </a:extLst>
            </p:cNvPr>
            <p:cNvPicPr>
              <a:picLocks noChangeAspect="1"/>
            </p:cNvPicPr>
            <p:nvPr/>
          </p:nvPicPr>
          <p:blipFill>
            <a:blip r:embed="rId3"/>
            <a:stretch>
              <a:fillRect/>
            </a:stretch>
          </p:blipFill>
          <p:spPr>
            <a:xfrm>
              <a:off x="732246" y="645458"/>
              <a:ext cx="2342392" cy="6042213"/>
            </a:xfrm>
            <a:prstGeom prst="rect">
              <a:avLst/>
            </a:prstGeom>
          </p:spPr>
        </p:pic>
        <p:sp>
          <p:nvSpPr>
            <p:cNvPr id="79" name="矩形 78">
              <a:extLst>
                <a:ext uri="{FF2B5EF4-FFF2-40B4-BE49-F238E27FC236}">
                  <a16:creationId xmlns:a16="http://schemas.microsoft.com/office/drawing/2014/main" id="{732CB5EB-0D1F-1DAA-4FAD-C6BEDA6512D4}"/>
                </a:ext>
              </a:extLst>
            </p:cNvPr>
            <p:cNvSpPr/>
            <p:nvPr/>
          </p:nvSpPr>
          <p:spPr>
            <a:xfrm>
              <a:off x="732246" y="1658471"/>
              <a:ext cx="2600786" cy="1102658"/>
            </a:xfrm>
            <a:prstGeom prst="rect">
              <a:avLst/>
            </a:prstGeom>
            <a:noFill/>
            <a:ln w="349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0"/>
            </a:p>
          </p:txBody>
        </p:sp>
        <p:sp>
          <p:nvSpPr>
            <p:cNvPr id="80" name="文本框 79">
              <a:extLst>
                <a:ext uri="{FF2B5EF4-FFF2-40B4-BE49-F238E27FC236}">
                  <a16:creationId xmlns:a16="http://schemas.microsoft.com/office/drawing/2014/main" id="{8CF7F388-C841-DEEF-720B-9AA0C545FA37}"/>
                </a:ext>
              </a:extLst>
            </p:cNvPr>
            <p:cNvSpPr txBox="1"/>
            <p:nvPr/>
          </p:nvSpPr>
          <p:spPr>
            <a:xfrm>
              <a:off x="116087" y="2025134"/>
              <a:ext cx="537760" cy="818696"/>
            </a:xfrm>
            <a:prstGeom prst="rect">
              <a:avLst/>
            </a:prstGeom>
            <a:noFill/>
          </p:spPr>
          <p:txBody>
            <a:bodyPr wrap="square" rtlCol="0">
              <a:spAutoFit/>
            </a:bodyPr>
            <a:lstStyle/>
            <a:p>
              <a:r>
                <a:rPr lang="en-US" altLang="zh-CN" sz="1650" dirty="0">
                  <a:solidFill>
                    <a:srgbClr val="C00000"/>
                  </a:solidFill>
                </a:rPr>
                <a:t>6e</a:t>
              </a:r>
              <a:endParaRPr lang="zh-CN" altLang="en-US" sz="1650" dirty="0">
                <a:solidFill>
                  <a:srgbClr val="C00000"/>
                </a:solidFill>
              </a:endParaRPr>
            </a:p>
          </p:txBody>
        </p:sp>
        <p:sp>
          <p:nvSpPr>
            <p:cNvPr id="81" name="矩形 80">
              <a:extLst>
                <a:ext uri="{FF2B5EF4-FFF2-40B4-BE49-F238E27FC236}">
                  <a16:creationId xmlns:a16="http://schemas.microsoft.com/office/drawing/2014/main" id="{F4FE7866-916C-AA86-22E5-2C9A3A441F5F}"/>
                </a:ext>
              </a:extLst>
            </p:cNvPr>
            <p:cNvSpPr/>
            <p:nvPr/>
          </p:nvSpPr>
          <p:spPr>
            <a:xfrm>
              <a:off x="732246" y="2837552"/>
              <a:ext cx="2600786" cy="1259320"/>
            </a:xfrm>
            <a:prstGeom prst="rect">
              <a:avLst/>
            </a:prstGeom>
            <a:noFill/>
            <a:ln w="3492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0"/>
            </a:p>
          </p:txBody>
        </p:sp>
        <p:sp>
          <p:nvSpPr>
            <p:cNvPr id="82" name="文本框 81">
              <a:extLst>
                <a:ext uri="{FF2B5EF4-FFF2-40B4-BE49-F238E27FC236}">
                  <a16:creationId xmlns:a16="http://schemas.microsoft.com/office/drawing/2014/main" id="{12C134F9-8FBC-7FAD-5887-8AF14BAE452C}"/>
                </a:ext>
              </a:extLst>
            </p:cNvPr>
            <p:cNvSpPr txBox="1"/>
            <p:nvPr/>
          </p:nvSpPr>
          <p:spPr>
            <a:xfrm>
              <a:off x="130907" y="3244334"/>
              <a:ext cx="537760" cy="818696"/>
            </a:xfrm>
            <a:prstGeom prst="rect">
              <a:avLst/>
            </a:prstGeom>
            <a:noFill/>
          </p:spPr>
          <p:txBody>
            <a:bodyPr wrap="square" rtlCol="0">
              <a:spAutoFit/>
            </a:bodyPr>
            <a:lstStyle/>
            <a:p>
              <a:r>
                <a:rPr lang="en-US" altLang="zh-CN" sz="1650" dirty="0">
                  <a:solidFill>
                    <a:srgbClr val="002060"/>
                  </a:solidFill>
                </a:rPr>
                <a:t>4e</a:t>
              </a:r>
              <a:endParaRPr lang="zh-CN" altLang="en-US" sz="1650" dirty="0">
                <a:solidFill>
                  <a:srgbClr val="002060"/>
                </a:solidFill>
              </a:endParaRPr>
            </a:p>
          </p:txBody>
        </p:sp>
        <p:sp>
          <p:nvSpPr>
            <p:cNvPr id="83" name="矩形 82">
              <a:extLst>
                <a:ext uri="{FF2B5EF4-FFF2-40B4-BE49-F238E27FC236}">
                  <a16:creationId xmlns:a16="http://schemas.microsoft.com/office/drawing/2014/main" id="{F15E30C6-4F1E-7DD4-8FBF-19784CDAB335}"/>
                </a:ext>
              </a:extLst>
            </p:cNvPr>
            <p:cNvSpPr/>
            <p:nvPr/>
          </p:nvSpPr>
          <p:spPr>
            <a:xfrm>
              <a:off x="732246" y="4319082"/>
              <a:ext cx="2600786" cy="1741250"/>
            </a:xfrm>
            <a:prstGeom prst="rect">
              <a:avLst/>
            </a:prstGeom>
            <a:noFill/>
            <a:ln w="3492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0"/>
            </a:p>
          </p:txBody>
        </p:sp>
        <p:sp>
          <p:nvSpPr>
            <p:cNvPr id="84" name="文本框 83">
              <a:extLst>
                <a:ext uri="{FF2B5EF4-FFF2-40B4-BE49-F238E27FC236}">
                  <a16:creationId xmlns:a16="http://schemas.microsoft.com/office/drawing/2014/main" id="{33EFB3AC-F35B-EE17-A025-9800E82659DB}"/>
                </a:ext>
              </a:extLst>
            </p:cNvPr>
            <p:cNvSpPr txBox="1"/>
            <p:nvPr/>
          </p:nvSpPr>
          <p:spPr>
            <a:xfrm>
              <a:off x="117986" y="4955524"/>
              <a:ext cx="537760" cy="818696"/>
            </a:xfrm>
            <a:prstGeom prst="rect">
              <a:avLst/>
            </a:prstGeom>
            <a:noFill/>
          </p:spPr>
          <p:txBody>
            <a:bodyPr wrap="square" rtlCol="0">
              <a:spAutoFit/>
            </a:bodyPr>
            <a:lstStyle/>
            <a:p>
              <a:r>
                <a:rPr lang="en-US" altLang="zh-CN" sz="1650" dirty="0">
                  <a:solidFill>
                    <a:schemeClr val="accent6">
                      <a:lumMod val="50000"/>
                    </a:schemeClr>
                  </a:solidFill>
                </a:rPr>
                <a:t>2e</a:t>
              </a:r>
              <a:endParaRPr lang="zh-CN" altLang="en-US" sz="1650" dirty="0">
                <a:solidFill>
                  <a:schemeClr val="accent6">
                    <a:lumMod val="50000"/>
                  </a:schemeClr>
                </a:solidFill>
              </a:endParaRPr>
            </a:p>
          </p:txBody>
        </p:sp>
        <p:sp>
          <p:nvSpPr>
            <p:cNvPr id="85" name="文本框 84">
              <a:extLst>
                <a:ext uri="{FF2B5EF4-FFF2-40B4-BE49-F238E27FC236}">
                  <a16:creationId xmlns:a16="http://schemas.microsoft.com/office/drawing/2014/main" id="{701AB624-25D5-49A5-50FC-69B8CE3BA4B3}"/>
                </a:ext>
              </a:extLst>
            </p:cNvPr>
            <p:cNvSpPr txBox="1"/>
            <p:nvPr/>
          </p:nvSpPr>
          <p:spPr>
            <a:xfrm>
              <a:off x="116087" y="5662527"/>
              <a:ext cx="537760" cy="472326"/>
            </a:xfrm>
            <a:prstGeom prst="rect">
              <a:avLst/>
            </a:prstGeom>
            <a:noFill/>
          </p:spPr>
          <p:txBody>
            <a:bodyPr wrap="square" rtlCol="0">
              <a:spAutoFit/>
            </a:bodyPr>
            <a:lstStyle/>
            <a:p>
              <a:r>
                <a:rPr lang="en-US" altLang="zh-CN" sz="1650" dirty="0">
                  <a:solidFill>
                    <a:schemeClr val="accent6">
                      <a:lumMod val="50000"/>
                    </a:schemeClr>
                  </a:solidFill>
                </a:rPr>
                <a:t>e?</a:t>
              </a:r>
              <a:endParaRPr lang="zh-CN" altLang="en-US" sz="1650" dirty="0">
                <a:solidFill>
                  <a:schemeClr val="accent6">
                    <a:lumMod val="50000"/>
                  </a:schemeClr>
                </a:solidFill>
              </a:endParaRPr>
            </a:p>
          </p:txBody>
        </p:sp>
      </p:grpSp>
      <p:pic>
        <p:nvPicPr>
          <p:cNvPr id="86" name="图片 85">
            <a:extLst>
              <a:ext uri="{FF2B5EF4-FFF2-40B4-BE49-F238E27FC236}">
                <a16:creationId xmlns:a16="http://schemas.microsoft.com/office/drawing/2014/main" id="{32C5BC64-DBBD-4D8C-D3F0-37F65860DEBE}"/>
              </a:ext>
            </a:extLst>
          </p:cNvPr>
          <p:cNvPicPr>
            <a:picLocks noChangeAspect="1"/>
          </p:cNvPicPr>
          <p:nvPr/>
        </p:nvPicPr>
        <p:blipFill>
          <a:blip r:embed="rId4"/>
          <a:stretch>
            <a:fillRect/>
          </a:stretch>
        </p:blipFill>
        <p:spPr>
          <a:xfrm>
            <a:off x="3151015" y="1082174"/>
            <a:ext cx="5775951" cy="4683590"/>
          </a:xfrm>
          <a:prstGeom prst="rect">
            <a:avLst/>
          </a:prstGeom>
        </p:spPr>
      </p:pic>
    </p:spTree>
    <p:extLst>
      <p:ext uri="{BB962C8B-B14F-4D97-AF65-F5344CB8AC3E}">
        <p14:creationId xmlns:p14="http://schemas.microsoft.com/office/powerpoint/2010/main" val="3954088704"/>
      </p:ext>
    </p:extLst>
  </p:cSld>
  <p:clrMapOvr>
    <a:masterClrMapping/>
  </p:clrMapOvr>
  <mc:AlternateContent xmlns:mc="http://schemas.openxmlformats.org/markup-compatibility/2006" xmlns:p14="http://schemas.microsoft.com/office/powerpoint/2010/main">
    <mc:Choice Requires="p14">
      <p:transition spd="slow" p14:dur="2000" advTm="23146"/>
    </mc:Choice>
    <mc:Fallback xmlns="">
      <p:transition spd="slow" advTm="2314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AutoShape 8"/>
          <p:cNvSpPr>
            <a:spLocks noChangeArrowheads="1"/>
          </p:cNvSpPr>
          <p:nvPr/>
        </p:nvSpPr>
        <p:spPr bwMode="auto">
          <a:xfrm>
            <a:off x="385855" y="2737710"/>
            <a:ext cx="5338295" cy="769441"/>
          </a:xfrm>
          <a:prstGeom prst="roundRect">
            <a:avLst>
              <a:gd name="adj" fmla="val 16667"/>
            </a:avLst>
          </a:prstGeom>
          <a:solidFill>
            <a:srgbClr val="00FF00">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43633" t="-1680" b="22939"/>
          <a:stretch/>
        </p:blipFill>
        <p:spPr>
          <a:xfrm>
            <a:off x="6182757" y="653615"/>
            <a:ext cx="1919536" cy="1710270"/>
          </a:xfrm>
          <a:prstGeom prst="rect">
            <a:avLst/>
          </a:prstGeom>
        </p:spPr>
      </p:pic>
      <p:sp>
        <p:nvSpPr>
          <p:cNvPr id="2058" name="Rectangle 4"/>
          <p:cNvSpPr>
            <a:spLocks noGrp="1" noChangeArrowheads="1"/>
          </p:cNvSpPr>
          <p:nvPr>
            <p:ph type="title"/>
          </p:nvPr>
        </p:nvSpPr>
        <p:spPr>
          <a:xfrm>
            <a:off x="654050" y="317500"/>
            <a:ext cx="7834313" cy="525463"/>
          </a:xfrm>
        </p:spPr>
        <p:txBody>
          <a:bodyPr/>
          <a:lstStyle/>
          <a:p>
            <a:pPr eaLnBrk="1" hangingPunct="1"/>
            <a:r>
              <a:rPr lang="en-US" altLang="zh-CN" sz="2800" u="sng" dirty="0" smtClean="0">
                <a:solidFill>
                  <a:schemeClr val="tx1"/>
                </a:solidFill>
                <a:latin typeface="Tahoma" panose="020B0604030504040204" pitchFamily="34" charset="0"/>
              </a:rPr>
              <a:t>Frustrated magnets</a:t>
            </a:r>
            <a:endParaRPr lang="ru-RU" altLang="zh-CN" sz="2800" u="sng" dirty="0" smtClean="0">
              <a:solidFill>
                <a:schemeClr val="tx1"/>
              </a:solidFill>
              <a:latin typeface="Tahoma" panose="020B0604030504040204" pitchFamily="34" charset="0"/>
            </a:endParaRPr>
          </a:p>
        </p:txBody>
      </p:sp>
      <p:sp>
        <p:nvSpPr>
          <p:cNvPr id="2059" name="Text Box 9"/>
          <p:cNvSpPr txBox="1">
            <a:spLocks noChangeArrowheads="1"/>
          </p:cNvSpPr>
          <p:nvPr/>
        </p:nvSpPr>
        <p:spPr bwMode="auto">
          <a:xfrm>
            <a:off x="501650" y="1078537"/>
            <a:ext cx="794861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Char char="•"/>
              <a:tabLst/>
              <a:defRPr/>
            </a:pPr>
            <a:r>
              <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rPr>
              <a:t> </a:t>
            </a:r>
            <a:r>
              <a:rPr lang="en-US" altLang="zh-CN" b="0" dirty="0" smtClean="0">
                <a:solidFill>
                  <a:srgbClr val="0000CC"/>
                </a:solidFill>
                <a:latin typeface="Tahoma" panose="020B0604030504040204" pitchFamily="34" charset="0"/>
              </a:rPr>
              <a:t>AFM on non-bipartite lattices</a:t>
            </a:r>
            <a:endPar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endParaRPr>
          </a:p>
        </p:txBody>
      </p:sp>
      <p:sp>
        <p:nvSpPr>
          <p:cNvPr id="44" name="Text Box 9"/>
          <p:cNvSpPr txBox="1">
            <a:spLocks noChangeArrowheads="1"/>
          </p:cNvSpPr>
          <p:nvPr/>
        </p:nvSpPr>
        <p:spPr bwMode="auto">
          <a:xfrm>
            <a:off x="495569" y="2921303"/>
            <a:ext cx="56871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Char char="•"/>
              <a:tabLst/>
              <a:defRPr/>
            </a:pPr>
            <a:r>
              <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rPr>
              <a:t> </a:t>
            </a:r>
            <a:r>
              <a:rPr lang="en-US" altLang="zh-CN" b="0" noProof="0" dirty="0" smtClean="0">
                <a:solidFill>
                  <a:srgbClr val="0000CC"/>
                </a:solidFill>
                <a:latin typeface="Tahoma" panose="020B0604030504040204" pitchFamily="34" charset="0"/>
              </a:rPr>
              <a:t>Ground state degeneracies (classical). </a:t>
            </a:r>
            <a:endPar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endParaRPr>
          </a:p>
        </p:txBody>
      </p:sp>
      <p:sp>
        <p:nvSpPr>
          <p:cNvPr id="45" name="Rectangle 203"/>
          <p:cNvSpPr>
            <a:spLocks noChangeArrowheads="1"/>
          </p:cNvSpPr>
          <p:nvPr/>
        </p:nvSpPr>
        <p:spPr bwMode="auto">
          <a:xfrm>
            <a:off x="622209" y="1818742"/>
            <a:ext cx="51785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tabLst/>
              <a:defRPr/>
            </a:pPr>
            <a:r>
              <a:rPr lang="en-US" altLang="zh-CN" b="0" dirty="0" smtClean="0">
                <a:solidFill>
                  <a:schemeClr val="tx1"/>
                </a:solidFill>
                <a:ea typeface="宋体" panose="02010600030101010101" pitchFamily="2" charset="-122"/>
              </a:rPr>
              <a:t>triangular, Kagome,  </a:t>
            </a:r>
            <a:r>
              <a:rPr lang="en-US" altLang="zh-CN" b="0" dirty="0" err="1" smtClean="0">
                <a:solidFill>
                  <a:schemeClr val="tx1"/>
                </a:solidFill>
                <a:ea typeface="宋体" panose="02010600030101010101" pitchFamily="2" charset="-122"/>
              </a:rPr>
              <a:t>pyrochlore</a:t>
            </a:r>
            <a:r>
              <a:rPr lang="en-US" altLang="zh-CN" b="0" dirty="0" smtClean="0">
                <a:solidFill>
                  <a:schemeClr val="tx1"/>
                </a:solidFill>
                <a:ea typeface="宋体" panose="02010600030101010101" pitchFamily="2" charset="-122"/>
              </a:rPr>
              <a:t> lattices  </a:t>
            </a:r>
            <a:endParaRPr kumimoji="0" lang="en-US" altLang="zh-CN" sz="2200" b="0" i="0" u="none" strike="noStrike" kern="1200" cap="none" spc="0" normalizeH="0" baseline="0" noProof="0" dirty="0" smtClean="0">
              <a:ln>
                <a:noFill/>
              </a:ln>
              <a:solidFill>
                <a:schemeClr val="tx1"/>
              </a:solidFill>
              <a:effectLst/>
              <a:uLnTx/>
              <a:uFillTx/>
              <a:ea typeface="宋体" panose="02010600030101010101" pitchFamily="2" charset="-122"/>
            </a:endParaRPr>
          </a:p>
        </p:txBody>
      </p:sp>
      <p:sp>
        <p:nvSpPr>
          <p:cNvPr id="46" name="Text Box 9"/>
          <p:cNvSpPr txBox="1">
            <a:spLocks noChangeArrowheads="1"/>
          </p:cNvSpPr>
          <p:nvPr/>
        </p:nvSpPr>
        <p:spPr bwMode="auto">
          <a:xfrm>
            <a:off x="495569" y="4043480"/>
            <a:ext cx="411483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Char char="•"/>
              <a:tabLst/>
              <a:defRPr/>
            </a:pPr>
            <a:r>
              <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rPr>
              <a:t> Exotic</a:t>
            </a:r>
            <a:r>
              <a:rPr kumimoji="0" lang="en-US" altLang="zh-CN" sz="2200" b="0" i="0" u="none" strike="noStrike" kern="1200" cap="none" spc="0" normalizeH="0" noProof="0" dirty="0" smtClean="0">
                <a:ln>
                  <a:noFill/>
                </a:ln>
                <a:solidFill>
                  <a:srgbClr val="0000CC"/>
                </a:solidFill>
                <a:effectLst/>
                <a:uLnTx/>
                <a:uFillTx/>
                <a:latin typeface="Tahoma" panose="020B0604030504040204" pitchFamily="34" charset="0"/>
                <a:ea typeface="宋体" panose="02010600030101010101" pitchFamily="2" charset="-122"/>
                <a:cs typeface="+mn-cs"/>
              </a:rPr>
              <a:t> properties</a:t>
            </a:r>
            <a:endPar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endParaRPr>
          </a:p>
        </p:txBody>
      </p:sp>
      <p:sp>
        <p:nvSpPr>
          <p:cNvPr id="47" name="Text Box 9"/>
          <p:cNvSpPr txBox="1">
            <a:spLocks noChangeArrowheads="1"/>
          </p:cNvSpPr>
          <p:nvPr/>
        </p:nvSpPr>
        <p:spPr bwMode="auto">
          <a:xfrm>
            <a:off x="770307" y="5593698"/>
            <a:ext cx="38414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defRPr/>
            </a:pPr>
            <a:r>
              <a:rPr lang="en-US" altLang="zh-CN" b="0" dirty="0">
                <a:latin typeface="Tahoma" panose="020B0604030504040204" pitchFamily="34" charset="0"/>
              </a:rPr>
              <a:t>Coulomb </a:t>
            </a:r>
            <a:r>
              <a:rPr lang="en-US" altLang="zh-CN" b="0" dirty="0" smtClean="0">
                <a:latin typeface="Tahoma" panose="020B0604030504040204" pitchFamily="34" charset="0"/>
              </a:rPr>
              <a:t>phase, </a:t>
            </a:r>
            <a:r>
              <a:rPr kumimoji="0" lang="en-US" altLang="zh-CN" sz="2200" b="0" i="0" u="none" strike="noStrike" kern="1200" cap="none" spc="0" normalizeH="0" noProof="0" dirty="0" smtClean="0">
                <a:ln>
                  <a:noFill/>
                </a:ln>
                <a:effectLst/>
                <a:uLnTx/>
                <a:uFillTx/>
                <a:latin typeface="Tahoma" panose="020B0604030504040204" pitchFamily="34" charset="0"/>
                <a:ea typeface="宋体" panose="02010600030101010101" pitchFamily="2" charset="-122"/>
                <a:cs typeface="+mn-cs"/>
              </a:rPr>
              <a:t>spin liquid</a:t>
            </a:r>
            <a:r>
              <a:rPr lang="en-US" altLang="zh-CN" b="0" dirty="0">
                <a:latin typeface="Tahoma" panose="020B0604030504040204" pitchFamily="34" charset="0"/>
              </a:rPr>
              <a:t>.</a:t>
            </a:r>
            <a:r>
              <a:rPr kumimoji="0" lang="en-US" altLang="zh-CN" sz="2200" b="0" i="0" u="none" strike="noStrike" kern="1200" cap="none" spc="0" normalizeH="0" noProof="0" dirty="0" smtClean="0">
                <a:ln>
                  <a:noFill/>
                </a:ln>
                <a:effectLst/>
                <a:uLnTx/>
                <a:uFillTx/>
                <a:latin typeface="Tahoma" panose="020B0604030504040204" pitchFamily="34" charset="0"/>
                <a:ea typeface="宋体" panose="02010600030101010101" pitchFamily="2" charset="-122"/>
                <a:cs typeface="+mn-cs"/>
              </a:rPr>
              <a:t> </a:t>
            </a:r>
            <a:endParaRPr kumimoji="0" lang="en-US" altLang="zh-CN" sz="2200" b="0" i="0" u="none" strike="noStrike" kern="1200" cap="none" spc="0" normalizeH="0" baseline="0" noProof="0" dirty="0" smtClean="0">
              <a:ln>
                <a:noFill/>
              </a:ln>
              <a:effectLst/>
              <a:uLnTx/>
              <a:uFillTx/>
              <a:latin typeface="Tahoma" panose="020B0604030504040204" pitchFamily="34" charset="0"/>
              <a:ea typeface="宋体" panose="02010600030101010101" pitchFamily="2" charset="-122"/>
              <a:cs typeface="+mn-cs"/>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0727" y="4770253"/>
            <a:ext cx="2022361" cy="1769566"/>
          </a:xfrm>
          <a:prstGeom prst="rect">
            <a:avLst/>
          </a:prstGeom>
        </p:spPr>
      </p:pic>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4419" y="2423966"/>
            <a:ext cx="2002363" cy="2162416"/>
          </a:xfrm>
          <a:prstGeom prst="rect">
            <a:avLst/>
          </a:prstGeom>
        </p:spPr>
      </p:pic>
      <p:pic>
        <p:nvPicPr>
          <p:cNvPr id="48" name="图片 4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5530" y="4830333"/>
            <a:ext cx="1812571" cy="1586000"/>
          </a:xfrm>
          <a:prstGeom prst="rect">
            <a:avLst/>
          </a:prstGeom>
        </p:spPr>
      </p:pic>
      <p:sp>
        <p:nvSpPr>
          <p:cNvPr id="5" name="矩形 4"/>
          <p:cNvSpPr/>
          <p:nvPr/>
        </p:nvSpPr>
        <p:spPr>
          <a:xfrm>
            <a:off x="769002" y="4671449"/>
            <a:ext cx="4572000" cy="769441"/>
          </a:xfrm>
          <a:prstGeom prst="rect">
            <a:avLst/>
          </a:prstGeom>
        </p:spPr>
        <p:txBody>
          <a:bodyPr>
            <a:spAutoFit/>
          </a:bodyPr>
          <a:lstStyle/>
          <a:p>
            <a:pPr lvl="0" algn="l">
              <a:spcBef>
                <a:spcPct val="50000"/>
              </a:spcBef>
              <a:defRPr/>
            </a:pPr>
            <a:r>
              <a:rPr lang="en-US" altLang="zh-CN" b="0" dirty="0" smtClean="0">
                <a:solidFill>
                  <a:schemeClr val="tx1"/>
                </a:solidFill>
              </a:rPr>
              <a:t>fluctuations </a:t>
            </a:r>
            <a:r>
              <a:rPr lang="en-US" altLang="zh-CN" b="0" dirty="0">
                <a:solidFill>
                  <a:schemeClr val="tx1"/>
                </a:solidFill>
              </a:rPr>
              <a:t>induced ordering </a:t>
            </a:r>
            <a:r>
              <a:rPr lang="en-US" altLang="zh-CN" b="0" dirty="0">
                <a:solidFill>
                  <a:schemeClr val="tx1"/>
                </a:solidFill>
                <a:sym typeface="Wingdings" panose="05000000000000000000" pitchFamily="2" charset="2"/>
              </a:rPr>
              <a:t> “order from disorder”</a:t>
            </a:r>
            <a:endParaRPr lang="en-US" altLang="zh-CN" b="0" dirty="0">
              <a:solidFill>
                <a:schemeClr val="tx1"/>
              </a:solidFill>
              <a:ea typeface="宋体" panose="02010600030101010101" pitchFamily="2" charset="-122"/>
            </a:endParaRPr>
          </a:p>
        </p:txBody>
      </p:sp>
      <p:sp>
        <p:nvSpPr>
          <p:cNvPr id="14" name="Rectangle 12"/>
          <p:cNvSpPr>
            <a:spLocks noChangeArrowheads="1"/>
          </p:cNvSpPr>
          <p:nvPr/>
        </p:nvSpPr>
        <p:spPr bwMode="auto">
          <a:xfrm>
            <a:off x="495569" y="6266634"/>
            <a:ext cx="53174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lvl="0" algn="l" eaLnBrk="1" hangingPunct="1">
              <a:spcBef>
                <a:spcPct val="0"/>
              </a:spcBef>
              <a:buNone/>
            </a:pPr>
            <a:r>
              <a:rPr lang="en-US" altLang="zh-CN" sz="1600" b="0" dirty="0" smtClean="0">
                <a:latin typeface="Tahoma" panose="020B0604030504040204" pitchFamily="34" charset="0"/>
                <a:ea typeface="Tahoma" panose="020B0604030504040204" pitchFamily="34" charset="0"/>
                <a:cs typeface="Tahoma" panose="020B0604030504040204" pitchFamily="34" charset="0"/>
              </a:rPr>
              <a:t>C. L. Henley, </a:t>
            </a:r>
            <a:r>
              <a:rPr lang="en-US" altLang="zh-CN" sz="1600" b="0" dirty="0" err="1" smtClean="0">
                <a:latin typeface="Tahoma" panose="020B0604030504040204" pitchFamily="34" charset="0"/>
                <a:ea typeface="Tahoma" panose="020B0604030504040204" pitchFamily="34" charset="0"/>
                <a:cs typeface="Tahoma" panose="020B0604030504040204" pitchFamily="34" charset="0"/>
              </a:rPr>
              <a:t>Annu</a:t>
            </a:r>
            <a:r>
              <a:rPr lang="en-US" altLang="zh-CN" sz="1600" b="0" dirty="0" smtClean="0">
                <a:latin typeface="Tahoma" panose="020B0604030504040204" pitchFamily="34" charset="0"/>
                <a:ea typeface="Tahoma" panose="020B0604030504040204" pitchFamily="34" charset="0"/>
                <a:cs typeface="Tahoma" panose="020B0604030504040204" pitchFamily="34" charset="0"/>
              </a:rPr>
              <a:t>. Rev. Cond. Matt. Phys. 1, 179 (2010).</a:t>
            </a:r>
          </a:p>
        </p:txBody>
      </p:sp>
    </p:spTree>
    <p:extLst>
      <p:ext uri="{BB962C8B-B14F-4D97-AF65-F5344CB8AC3E}">
        <p14:creationId xmlns:p14="http://schemas.microsoft.com/office/powerpoint/2010/main" val="11829048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AutoShape 8"/>
          <p:cNvSpPr>
            <a:spLocks noChangeArrowheads="1"/>
          </p:cNvSpPr>
          <p:nvPr/>
        </p:nvSpPr>
        <p:spPr bwMode="auto">
          <a:xfrm>
            <a:off x="616285" y="1377084"/>
            <a:ext cx="7143330" cy="938171"/>
          </a:xfrm>
          <a:prstGeom prst="roundRect">
            <a:avLst>
              <a:gd name="adj" fmla="val 16667"/>
            </a:avLst>
          </a:prstGeom>
          <a:solidFill>
            <a:srgbClr val="00FF00">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2058" name="Rectangle 4"/>
          <p:cNvSpPr>
            <a:spLocks noGrp="1" noChangeArrowheads="1"/>
          </p:cNvSpPr>
          <p:nvPr>
            <p:ph type="title"/>
          </p:nvPr>
        </p:nvSpPr>
        <p:spPr>
          <a:xfrm>
            <a:off x="661261" y="408866"/>
            <a:ext cx="7834313" cy="525463"/>
          </a:xfrm>
        </p:spPr>
        <p:txBody>
          <a:bodyPr/>
          <a:lstStyle/>
          <a:p>
            <a:pPr eaLnBrk="1" hangingPunct="1"/>
            <a:r>
              <a:rPr lang="en-US" altLang="zh-CN" sz="2800" u="sng" dirty="0" smtClean="0">
                <a:solidFill>
                  <a:schemeClr val="tx1"/>
                </a:solidFill>
                <a:latin typeface="Tahoma" panose="020B0604030504040204" pitchFamily="34" charset="0"/>
              </a:rPr>
              <a:t>Phase coherence -- superconductivity</a:t>
            </a:r>
            <a:endParaRPr lang="ru-RU" altLang="zh-CN" sz="2800" u="sng" dirty="0" smtClean="0">
              <a:solidFill>
                <a:schemeClr val="tx1"/>
              </a:solidFill>
              <a:latin typeface="Tahoma" panose="020B0604030504040204" pitchFamily="34" charset="0"/>
            </a:endParaRPr>
          </a:p>
        </p:txBody>
      </p:sp>
      <mc:AlternateContent xmlns:mc="http://schemas.openxmlformats.org/markup-compatibility/2006" xmlns:a14="http://schemas.microsoft.com/office/drawing/2010/main">
        <mc:Choice Requires="a14">
          <p:sp>
            <p:nvSpPr>
              <p:cNvPr id="45" name="Rectangle 203"/>
              <p:cNvSpPr>
                <a:spLocks noChangeArrowheads="1"/>
              </p:cNvSpPr>
              <p:nvPr/>
            </p:nvSpPr>
            <p:spPr bwMode="auto">
              <a:xfrm>
                <a:off x="2190890" y="2968140"/>
                <a:ext cx="4008710" cy="110850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tabLst/>
                  <a:defRPr/>
                </a:pPr>
                <a14:m>
                  <m:oMathPara xmlns:m="http://schemas.openxmlformats.org/officeDocument/2006/math">
                    <m:oMathParaPr>
                      <m:jc m:val="centerGroup"/>
                    </m:oMathParaPr>
                    <m:oMath xmlns:m="http://schemas.openxmlformats.org/officeDocument/2006/math">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𝐻</m:t>
                      </m:r>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𝐽</m:t>
                      </m:r>
                      <m:nary>
                        <m:naryPr>
                          <m:chr m:val="∑"/>
                          <m:supHide m:val="on"/>
                          <m:ctrlP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naryPr>
                        <m:sub>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𝑖𝑗</m:t>
                          </m:r>
                        </m:sub>
                        <m:sup/>
                        <m:e>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 </m:t>
                          </m:r>
                        </m:e>
                      </m:nary>
                      <m:r>
                        <m:rPr>
                          <m:sty m:val="p"/>
                        </m:rP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cos</m:t>
                      </m:r>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sSub>
                        <m:sSubPr>
                          <m:ctrlP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Pr>
                        <m:e>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𝜃</m:t>
                          </m:r>
                        </m:e>
                        <m:sub>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𝑖</m:t>
                          </m:r>
                        </m:sub>
                      </m:sSub>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sSub>
                        <m:sSubPr>
                          <m:ctrlP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Pr>
                        <m:e>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𝜃</m:t>
                          </m:r>
                        </m:e>
                        <m:sub>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𝑗</m:t>
                          </m:r>
                        </m:sub>
                      </m:sSub>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 </m:t>
                      </m:r>
                    </m:oMath>
                  </m:oMathPara>
                </a14:m>
                <a:endParaRPr kumimoji="0" lang="en-US" altLang="zh-CN" sz="2600" b="0" i="0" u="none" strike="noStrike" kern="1200" cap="none" spc="0" normalizeH="0" baseline="0" noProof="0" dirty="0" smtClean="0">
                  <a:ln>
                    <a:noFill/>
                  </a:ln>
                  <a:solidFill>
                    <a:schemeClr val="tx1"/>
                  </a:solidFill>
                  <a:effectLst/>
                  <a:uLnTx/>
                  <a:uFillTx/>
                  <a:ea typeface="宋体" panose="02010600030101010101" pitchFamily="2" charset="-122"/>
                </a:endParaRPr>
              </a:p>
            </p:txBody>
          </p:sp>
        </mc:Choice>
        <mc:Fallback xmlns="">
          <p:sp>
            <p:nvSpPr>
              <p:cNvPr id="45" name="Rectangle 203"/>
              <p:cNvSpPr>
                <a:spLocks noRot="1" noChangeAspect="1" noMove="1" noResize="1" noEditPoints="1" noAdjustHandles="1" noChangeArrowheads="1" noChangeShapeType="1" noTextEdit="1"/>
              </p:cNvSpPr>
              <p:nvPr/>
            </p:nvSpPr>
            <p:spPr bwMode="auto">
              <a:xfrm>
                <a:off x="2190890" y="2968140"/>
                <a:ext cx="4008710" cy="1108509"/>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Rectangle 203"/>
              <p:cNvSpPr>
                <a:spLocks noChangeArrowheads="1"/>
              </p:cNvSpPr>
              <p:nvPr/>
            </p:nvSpPr>
            <p:spPr bwMode="auto">
              <a:xfrm>
                <a:off x="535674" y="4483312"/>
                <a:ext cx="7949835" cy="84959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tabLst/>
                  <a:defRPr/>
                </a:pPr>
                <a14:m>
                  <m:oMathPara xmlns:m="http://schemas.openxmlformats.org/officeDocument/2006/math">
                    <m:oMathParaPr>
                      <m:jc m:val="centerGroup"/>
                    </m:oMathParaPr>
                    <m:oMath xmlns:m="http://schemas.openxmlformats.org/officeDocument/2006/math">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𝐹</m:t>
                      </m:r>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 </m:t>
                      </m:r>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𝛾</m:t>
                      </m:r>
                      <m:r>
                        <a:rPr kumimoji="0" lang="en-US" altLang="zh-CN" sz="2600" b="0" i="0"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sSup>
                        <m:sSupPr>
                          <m:ctrlP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pPr>
                        <m:e>
                          <m:r>
                            <m:rPr>
                              <m:sty m:val="p"/>
                            </m:rPr>
                            <a:rPr kumimoji="0" lang="en-US" altLang="zh-CN" sz="2600" b="0" i="0"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Δ</m:t>
                          </m:r>
                        </m:e>
                        <m:sup>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sup>
                      </m:sSup>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𝑟</m:t>
                      </m:r>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r>
                        <a:rPr kumimoji="0" lang="en-US" altLang="zh-CN" sz="2600" b="0" i="0"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r>
                        <m:rPr>
                          <m:sty m:val="p"/>
                        </m:rPr>
                        <a:rPr kumimoji="0" lang="en-US" altLang="zh-CN" sz="2600" b="0" i="0"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Δ</m:t>
                      </m:r>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𝑟</m:t>
                      </m:r>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f>
                        <m:fPr>
                          <m:ctrlP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fPr>
                        <m:num>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𝛼</m:t>
                          </m:r>
                        </m:num>
                        <m:den>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2</m:t>
                          </m:r>
                        </m:den>
                      </m:f>
                      <m:sSup>
                        <m:sSupPr>
                          <m:ctrlP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pPr>
                        <m:e>
                          <m:r>
                            <m:rPr>
                              <m:sty m:val="p"/>
                            </m:rPr>
                            <a:rPr kumimoji="0" lang="en-US" altLang="zh-CN" sz="2600" b="0" i="0"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Δ</m:t>
                          </m:r>
                        </m:e>
                        <m:sup>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sup>
                      </m:sSup>
                      <m:d>
                        <m:dPr>
                          <m:ctrlP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dPr>
                        <m:e>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𝑟</m:t>
                          </m:r>
                        </m:e>
                      </m:d>
                      <m:r>
                        <m:rPr>
                          <m:sty m:val="p"/>
                        </m:rPr>
                        <a:rPr kumimoji="0" lang="en-US" altLang="zh-CN" sz="2600" b="0" i="0"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Δ</m:t>
                      </m:r>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𝑟</m:t>
                      </m:r>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f>
                        <m:fPr>
                          <m:ctrlP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fPr>
                        <m:num>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𝛽</m:t>
                          </m:r>
                        </m:num>
                        <m:den>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4</m:t>
                          </m:r>
                        </m:den>
                      </m:f>
                      <m:sSup>
                        <m:sSupPr>
                          <m:ctrlP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pPr>
                        <m:e>
                          <m:d>
                            <m:dPr>
                              <m:ctrlP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dPr>
                            <m:e>
                              <m:sSup>
                                <m:sSupPr>
                                  <m:ctrlP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pPr>
                                <m:e>
                                  <m:r>
                                    <m:rPr>
                                      <m:sty m:val="p"/>
                                    </m:rPr>
                                    <a:rPr kumimoji="0" lang="en-US" altLang="zh-CN" sz="2600" b="0" i="0"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Δ</m:t>
                                  </m:r>
                                </m:e>
                                <m:sup>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sup>
                              </m:sSup>
                              <m:d>
                                <m:dPr>
                                  <m:ctrlP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dPr>
                                <m:e>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𝑟</m:t>
                                  </m:r>
                                </m:e>
                              </m:d>
                              <m:r>
                                <m:rPr>
                                  <m:sty m:val="p"/>
                                </m:rPr>
                                <a:rPr kumimoji="0" lang="en-US" altLang="zh-CN" sz="2600" b="0" i="0"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Δ</m:t>
                              </m:r>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𝑟</m:t>
                              </m:r>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e>
                          </m:d>
                        </m:e>
                        <m:sup>
                          <m:r>
                            <a:rPr kumimoji="0" lang="en-US" altLang="zh-CN" sz="26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2</m:t>
                          </m:r>
                        </m:sup>
                      </m:sSup>
                    </m:oMath>
                  </m:oMathPara>
                </a14:m>
                <a:endParaRPr kumimoji="0" lang="en-US" altLang="zh-CN" sz="2600" b="0" i="0" u="none" strike="noStrike" kern="1200" cap="none" spc="0" normalizeH="0" baseline="0" noProof="0" dirty="0" smtClean="0">
                  <a:ln>
                    <a:noFill/>
                  </a:ln>
                  <a:solidFill>
                    <a:schemeClr val="tx1"/>
                  </a:solidFill>
                  <a:effectLst/>
                  <a:uLnTx/>
                  <a:uFillTx/>
                  <a:ea typeface="宋体" panose="02010600030101010101" pitchFamily="2" charset="-122"/>
                </a:endParaRPr>
              </a:p>
            </p:txBody>
          </p:sp>
        </mc:Choice>
        <mc:Fallback xmlns="">
          <p:sp>
            <p:nvSpPr>
              <p:cNvPr id="31" name="Rectangle 203"/>
              <p:cNvSpPr>
                <a:spLocks noRot="1" noChangeAspect="1" noMove="1" noResize="1" noEditPoints="1" noAdjustHandles="1" noChangeArrowheads="1" noChangeShapeType="1" noTextEdit="1"/>
              </p:cNvSpPr>
              <p:nvPr/>
            </p:nvSpPr>
            <p:spPr bwMode="auto">
              <a:xfrm>
                <a:off x="535674" y="4483312"/>
                <a:ext cx="7949835" cy="849592"/>
              </a:xfrm>
              <a:prstGeom prst="rect">
                <a:avLst/>
              </a:prstGeom>
              <a:blipFill>
                <a:blip r:embed="rId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32" name="Text Box 9"/>
          <p:cNvSpPr txBox="1">
            <a:spLocks noChangeArrowheads="1"/>
          </p:cNvSpPr>
          <p:nvPr/>
        </p:nvSpPr>
        <p:spPr bwMode="auto">
          <a:xfrm>
            <a:off x="1005630" y="1609301"/>
            <a:ext cx="613731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Char char="•"/>
              <a:tabLst/>
              <a:defRPr/>
            </a:pPr>
            <a:r>
              <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rPr>
              <a:t> </a:t>
            </a:r>
            <a:r>
              <a:rPr lang="en-US" altLang="zh-CN" b="0" dirty="0">
                <a:solidFill>
                  <a:srgbClr val="0000CC"/>
                </a:solidFill>
                <a:latin typeface="Tahoma" panose="020B0604030504040204" pitchFamily="34" charset="0"/>
              </a:rPr>
              <a:t>A</a:t>
            </a:r>
            <a:r>
              <a:rPr lang="en-US" altLang="zh-CN" b="0" dirty="0" smtClean="0">
                <a:solidFill>
                  <a:srgbClr val="0000CC"/>
                </a:solidFill>
                <a:latin typeface="Tahoma" panose="020B0604030504040204" pitchFamily="34" charset="0"/>
              </a:rPr>
              <a:t>nalogy to ferromagnetism </a:t>
            </a:r>
            <a:r>
              <a:rPr lang="en-US" altLang="zh-CN" b="0" dirty="0" smtClean="0">
                <a:solidFill>
                  <a:srgbClr val="0000CC"/>
                </a:solidFill>
                <a:latin typeface="Tahoma" panose="020B0604030504040204" pitchFamily="34" charset="0"/>
                <a:sym typeface="Wingdings" panose="05000000000000000000" pitchFamily="2" charset="2"/>
              </a:rPr>
              <a:t> no frustration</a:t>
            </a:r>
            <a:endParaRPr kumimoji="0" lang="en-US" altLang="zh-CN" sz="2200" b="0" i="0" u="none" strike="noStrike" kern="1200" cap="none" spc="0" normalizeH="0" baseline="0" noProof="0" dirty="0" smtClean="0">
              <a:ln>
                <a:noFill/>
              </a:ln>
              <a:solidFill>
                <a:srgbClr val="0000CC"/>
              </a:solidFill>
              <a:effectLst/>
              <a:uLnTx/>
              <a:uFillTx/>
              <a:latin typeface="Tahom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564654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AutoShape 8"/>
          <p:cNvSpPr>
            <a:spLocks noChangeArrowheads="1"/>
          </p:cNvSpPr>
          <p:nvPr/>
        </p:nvSpPr>
        <p:spPr bwMode="auto">
          <a:xfrm>
            <a:off x="1158159" y="1897852"/>
            <a:ext cx="3648475" cy="875596"/>
          </a:xfrm>
          <a:prstGeom prst="roundRect">
            <a:avLst>
              <a:gd name="adj" fmla="val 16667"/>
            </a:avLst>
          </a:prstGeom>
          <a:solidFill>
            <a:srgbClr val="00FF00">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4101" name="AutoShape 3"/>
          <p:cNvSpPr>
            <a:spLocks noChangeArrowheads="1"/>
          </p:cNvSpPr>
          <p:nvPr/>
        </p:nvSpPr>
        <p:spPr bwMode="auto">
          <a:xfrm>
            <a:off x="863600" y="333375"/>
            <a:ext cx="7200900" cy="560388"/>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3200" b="0" i="0" u="none" strike="noStrike" kern="1200" cap="none" spc="0" normalizeH="0" baseline="0" noProof="0">
              <a:ln>
                <a:noFill/>
              </a:ln>
              <a:solidFill>
                <a:srgbClr val="0000CC"/>
              </a:solidFill>
              <a:effectLst/>
              <a:uLnTx/>
              <a:uFillTx/>
              <a:latin typeface="Tahoma" pitchFamily="34" charset="0"/>
              <a:ea typeface="宋体" pitchFamily="2" charset="-122"/>
              <a:cs typeface="+mn-cs"/>
            </a:endParaRPr>
          </a:p>
        </p:txBody>
      </p:sp>
      <p:sp>
        <p:nvSpPr>
          <p:cNvPr id="4102" name="Text Box 154"/>
          <p:cNvSpPr txBox="1">
            <a:spLocks noChangeArrowheads="1"/>
          </p:cNvSpPr>
          <p:nvPr/>
        </p:nvSpPr>
        <p:spPr bwMode="auto">
          <a:xfrm>
            <a:off x="397574" y="1116268"/>
            <a:ext cx="793811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Char char="•"/>
              <a:tabLst/>
              <a:defRPr/>
            </a:pPr>
            <a:r>
              <a:rPr kumimoji="0" lang="en-US" altLang="zh-CN" sz="2200" b="0" i="0" u="none" strike="noStrike" kern="1200" cap="none" spc="0" normalizeH="0" baseline="0" noProof="0" dirty="0">
                <a:ln>
                  <a:noFill/>
                </a:ln>
                <a:solidFill>
                  <a:srgbClr val="0000CC"/>
                </a:solidFill>
                <a:effectLst/>
                <a:uLnTx/>
                <a:uFillTx/>
                <a:latin typeface="Tahoma" pitchFamily="34" charset="0"/>
              </a:rPr>
              <a:t> </a:t>
            </a:r>
            <a:r>
              <a:rPr kumimoji="0" lang="en-US" altLang="zh-CN" sz="2200" b="0" i="0" u="none" strike="noStrike" kern="1200" cap="none" spc="0" normalizeH="0" baseline="0" noProof="0" dirty="0" smtClean="0">
                <a:ln>
                  <a:noFill/>
                </a:ln>
                <a:solidFill>
                  <a:srgbClr val="0000CC"/>
                </a:solidFill>
                <a:effectLst/>
                <a:uLnTx/>
                <a:uFillTx/>
                <a:latin typeface="Tahoma" pitchFamily="34" charset="0"/>
              </a:rPr>
              <a:t>Positive-definite </a:t>
            </a:r>
            <a:r>
              <a:rPr lang="en-US" altLang="zh-CN" b="0" dirty="0">
                <a:solidFill>
                  <a:srgbClr val="0000CC"/>
                </a:solidFill>
                <a:latin typeface="Tahoma" pitchFamily="34" charset="0"/>
              </a:rPr>
              <a:t>g</a:t>
            </a:r>
            <a:r>
              <a:rPr kumimoji="0" lang="en-US" altLang="zh-CN" sz="2200" b="0" i="0" u="none" strike="noStrike" kern="1200" cap="none" spc="0" normalizeH="0" baseline="0" noProof="0" dirty="0" smtClean="0">
                <a:ln>
                  <a:noFill/>
                </a:ln>
                <a:solidFill>
                  <a:srgbClr val="0000CC"/>
                </a:solidFill>
                <a:effectLst/>
                <a:uLnTx/>
                <a:uFillTx/>
                <a:latin typeface="Tahoma" pitchFamily="34" charset="0"/>
              </a:rPr>
              <a:t>round-state </a:t>
            </a:r>
            <a:r>
              <a:rPr kumimoji="0" lang="en-US" altLang="zh-CN" sz="2200" b="0" i="0" u="none" strike="noStrike" kern="1200" cap="none" spc="0" normalizeH="0" baseline="0" noProof="0" dirty="0" err="1" smtClean="0">
                <a:ln>
                  <a:noFill/>
                </a:ln>
                <a:solidFill>
                  <a:srgbClr val="0000CC"/>
                </a:solidFill>
                <a:effectLst/>
                <a:uLnTx/>
                <a:uFillTx/>
                <a:latin typeface="Tahoma" pitchFamily="34" charset="0"/>
              </a:rPr>
              <a:t>wavefunctions</a:t>
            </a:r>
            <a:r>
              <a:rPr kumimoji="0" lang="en-US" altLang="zh-CN" sz="2200" b="0" i="0" u="none" strike="noStrike" kern="1200" cap="none" spc="0" normalizeH="0" baseline="0" noProof="0" dirty="0" smtClean="0">
                <a:ln>
                  <a:noFill/>
                </a:ln>
                <a:solidFill>
                  <a:srgbClr val="0000CC"/>
                </a:solidFill>
                <a:effectLst/>
                <a:uLnTx/>
                <a:uFillTx/>
                <a:latin typeface="Tahoma" pitchFamily="34" charset="0"/>
              </a:rPr>
              <a:t>. </a:t>
            </a:r>
            <a:endParaRPr kumimoji="0" lang="en-US" altLang="zh-CN" sz="2200" b="0" i="0" u="none" strike="noStrike" kern="1200" cap="none" spc="0" normalizeH="0" baseline="0" noProof="0" dirty="0">
              <a:ln>
                <a:noFill/>
              </a:ln>
              <a:solidFill>
                <a:srgbClr val="0000CC"/>
              </a:solidFill>
              <a:effectLst/>
              <a:uLnTx/>
              <a:uFillTx/>
              <a:latin typeface="Tahoma" pitchFamily="34" charset="0"/>
            </a:endParaRPr>
          </a:p>
        </p:txBody>
      </p:sp>
      <p:sp>
        <p:nvSpPr>
          <p:cNvPr id="41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68EB08E-B00C-4209-84B4-5FD5286679CC}" type="slidenum">
              <a:rPr kumimoji="0" lang="en-US" altLang="zh-CN" sz="14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zh-CN" sz="1400" b="0" i="0" u="none" strike="noStrike" kern="1200" cap="none" spc="0" normalizeH="0" baseline="0" noProof="0" smtClean="0">
              <a:ln>
                <a:noFill/>
              </a:ln>
              <a:solidFill>
                <a:srgbClr val="000000"/>
              </a:solidFill>
              <a:effectLst/>
              <a:uLnTx/>
              <a:uFillTx/>
              <a:latin typeface="Arial" charset="0"/>
              <a:ea typeface="宋体" pitchFamily="2" charset="-122"/>
              <a:cs typeface="+mn-cs"/>
            </a:endParaRPr>
          </a:p>
        </p:txBody>
      </p:sp>
      <p:graphicFrame>
        <p:nvGraphicFramePr>
          <p:cNvPr id="4098" name="Object 182"/>
          <p:cNvGraphicFramePr>
            <a:graphicFrameLocks noChangeAspect="1"/>
          </p:cNvGraphicFramePr>
          <p:nvPr>
            <p:extLst>
              <p:ext uri="{D42A27DB-BD31-4B8C-83A1-F6EECF244321}">
                <p14:modId xmlns:p14="http://schemas.microsoft.com/office/powerpoint/2010/main" val="1744988394"/>
              </p:ext>
            </p:extLst>
          </p:nvPr>
        </p:nvGraphicFramePr>
        <p:xfrm>
          <a:off x="1336790" y="1991112"/>
          <a:ext cx="3252788" cy="649287"/>
        </p:xfrm>
        <a:graphic>
          <a:graphicData uri="http://schemas.openxmlformats.org/presentationml/2006/ole">
            <mc:AlternateContent xmlns:mc="http://schemas.openxmlformats.org/markup-compatibility/2006">
              <mc:Choice xmlns:v="urn:schemas-microsoft-com:vml" Requires="v">
                <p:oleObj spid="_x0000_s322854" name="Equation" r:id="rId4" imgW="1218960" imgH="253800" progId="Equation.3">
                  <p:embed/>
                </p:oleObj>
              </mc:Choice>
              <mc:Fallback>
                <p:oleObj name="Equation" r:id="rId4" imgW="1218960" imgH="253800" progId="Equation.3">
                  <p:embed/>
                  <p:pic>
                    <p:nvPicPr>
                      <p:cNvPr id="4098" name="Object 1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6790" y="1991112"/>
                        <a:ext cx="3252788" cy="64928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aphicFrame>
        <p:nvGraphicFramePr>
          <p:cNvPr id="4099" name="Object 182"/>
          <p:cNvGraphicFramePr>
            <a:graphicFrameLocks noChangeAspect="1"/>
          </p:cNvGraphicFramePr>
          <p:nvPr>
            <p:extLst>
              <p:ext uri="{D42A27DB-BD31-4B8C-83A1-F6EECF244321}">
                <p14:modId xmlns:p14="http://schemas.microsoft.com/office/powerpoint/2010/main" val="2489684496"/>
              </p:ext>
            </p:extLst>
          </p:nvPr>
        </p:nvGraphicFramePr>
        <p:xfrm>
          <a:off x="1752820" y="3187153"/>
          <a:ext cx="5738778" cy="867488"/>
        </p:xfrm>
        <a:graphic>
          <a:graphicData uri="http://schemas.openxmlformats.org/presentationml/2006/ole">
            <mc:AlternateContent xmlns:mc="http://schemas.openxmlformats.org/markup-compatibility/2006">
              <mc:Choice xmlns:v="urn:schemas-microsoft-com:vml" Requires="v">
                <p:oleObj spid="_x0000_s322855" name="公式" r:id="rId6" imgW="3073320" imgH="457200" progId="Equation.3">
                  <p:embed/>
                </p:oleObj>
              </mc:Choice>
              <mc:Fallback>
                <p:oleObj name="公式" r:id="rId6" imgW="3073320" imgH="457200" progId="Equation.3">
                  <p:embed/>
                  <p:pic>
                    <p:nvPicPr>
                      <p:cNvPr id="4099" name="Object 182"/>
                      <p:cNvPicPr>
                        <a:picLocks noChangeAspect="1" noChangeArrowheads="1"/>
                      </p:cNvPicPr>
                      <p:nvPr/>
                    </p:nvPicPr>
                    <p:blipFill>
                      <a:blip r:embed="rId7"/>
                      <a:srcRect/>
                      <a:stretch>
                        <a:fillRect/>
                      </a:stretch>
                    </p:blipFill>
                    <p:spPr bwMode="auto">
                      <a:xfrm>
                        <a:off x="1752820" y="3187153"/>
                        <a:ext cx="5738778" cy="867488"/>
                      </a:xfrm>
                      <a:prstGeom prst="rect">
                        <a:avLst/>
                      </a:prstGeom>
                      <a:noFill/>
                      <a:ln>
                        <a:noFill/>
                      </a:ln>
                      <a:effectLst/>
                      <a:extLst/>
                    </p:spPr>
                  </p:pic>
                </p:oleObj>
              </mc:Fallback>
            </mc:AlternateContent>
          </a:graphicData>
        </a:graphic>
      </p:graphicFrame>
      <p:sp>
        <p:nvSpPr>
          <p:cNvPr id="12" name="Rectangle 4"/>
          <p:cNvSpPr txBox="1">
            <a:spLocks noChangeArrowheads="1"/>
          </p:cNvSpPr>
          <p:nvPr/>
        </p:nvSpPr>
        <p:spPr bwMode="auto">
          <a:xfrm>
            <a:off x="384175" y="403225"/>
            <a:ext cx="8531225" cy="604838"/>
          </a:xfrm>
          <a:prstGeom prst="rect">
            <a:avLst/>
          </a:prstGeom>
          <a:noFill/>
          <a:ln w="9525">
            <a:noFill/>
            <a:miter lim="800000"/>
            <a:headEnd/>
            <a:tailEnd/>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sng" strike="noStrike" kern="0" cap="none" spc="0" normalizeH="0" baseline="0" noProof="0" dirty="0" smtClean="0">
                <a:ln>
                  <a:noFill/>
                </a:ln>
                <a:solidFill>
                  <a:srgbClr val="000000"/>
                </a:solidFill>
                <a:effectLst/>
                <a:uLnTx/>
                <a:uFillTx/>
                <a:latin typeface="Tahoma" pitchFamily="34" charset="0"/>
                <a:ea typeface="宋体"/>
                <a:cs typeface="+mn-cs"/>
              </a:rPr>
              <a:t> “No-node” theorem – boson </a:t>
            </a:r>
            <a:r>
              <a:rPr kumimoji="0" lang="en-US" altLang="zh-CN" sz="2800" b="0" i="0" u="sng" strike="noStrike" kern="0" cap="none" spc="0" normalizeH="0" baseline="0" noProof="0" dirty="0" err="1" smtClean="0">
                <a:ln>
                  <a:noFill/>
                </a:ln>
                <a:solidFill>
                  <a:srgbClr val="000000"/>
                </a:solidFill>
                <a:effectLst/>
                <a:uLnTx/>
                <a:uFillTx/>
                <a:latin typeface="Tahoma" pitchFamily="34" charset="0"/>
                <a:ea typeface="宋体"/>
                <a:cs typeface="+mn-cs"/>
              </a:rPr>
              <a:t>superfluidity</a:t>
            </a:r>
            <a:endParaRPr kumimoji="0" lang="en-US" altLang="zh-CN" sz="2800" b="0" i="0" u="sng" strike="noStrike" kern="0" cap="none" spc="0" normalizeH="0" baseline="0" noProof="0" dirty="0">
              <a:ln>
                <a:noFill/>
              </a:ln>
              <a:solidFill>
                <a:srgbClr val="000000"/>
              </a:solidFill>
              <a:effectLst/>
              <a:uLnTx/>
              <a:uFillTx/>
              <a:latin typeface="Tahoma" pitchFamily="34" charset="0"/>
              <a:ea typeface="宋体"/>
              <a:cs typeface="+mn-cs"/>
            </a:endParaRPr>
          </a:p>
        </p:txBody>
      </p:sp>
      <p:grpSp>
        <p:nvGrpSpPr>
          <p:cNvPr id="11" name="Group 175"/>
          <p:cNvGrpSpPr>
            <a:grpSpLocks/>
          </p:cNvGrpSpPr>
          <p:nvPr/>
        </p:nvGrpSpPr>
        <p:grpSpPr bwMode="auto">
          <a:xfrm>
            <a:off x="639887" y="4926178"/>
            <a:ext cx="1228725" cy="922337"/>
            <a:chOff x="485" y="1652"/>
            <a:chExt cx="871" cy="738"/>
          </a:xfrm>
        </p:grpSpPr>
        <p:sp>
          <p:nvSpPr>
            <p:cNvPr id="13" name="Line 156"/>
            <p:cNvSpPr>
              <a:spLocks noChangeShapeType="1"/>
            </p:cNvSpPr>
            <p:nvPr/>
          </p:nvSpPr>
          <p:spPr bwMode="auto">
            <a:xfrm>
              <a:off x="485" y="2063"/>
              <a:ext cx="7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14" name="Freeform 159"/>
            <p:cNvSpPr>
              <a:spLocks/>
            </p:cNvSpPr>
            <p:nvPr/>
          </p:nvSpPr>
          <p:spPr bwMode="auto">
            <a:xfrm>
              <a:off x="533" y="1652"/>
              <a:ext cx="387" cy="411"/>
            </a:xfrm>
            <a:custGeom>
              <a:avLst/>
              <a:gdLst>
                <a:gd name="T0" fmla="*/ 0 w 387"/>
                <a:gd name="T1" fmla="*/ 0 h 411"/>
                <a:gd name="T2" fmla="*/ 242 w 387"/>
                <a:gd name="T3" fmla="*/ 121 h 411"/>
                <a:gd name="T4" fmla="*/ 387 w 387"/>
                <a:gd name="T5" fmla="*/ 411 h 411"/>
                <a:gd name="T6" fmla="*/ 0 60000 65536"/>
                <a:gd name="T7" fmla="*/ 0 60000 65536"/>
                <a:gd name="T8" fmla="*/ 0 60000 65536"/>
                <a:gd name="T9" fmla="*/ 0 w 387"/>
                <a:gd name="T10" fmla="*/ 0 h 411"/>
                <a:gd name="T11" fmla="*/ 387 w 387"/>
                <a:gd name="T12" fmla="*/ 411 h 411"/>
              </a:gdLst>
              <a:ahLst/>
              <a:cxnLst>
                <a:cxn ang="T6">
                  <a:pos x="T0" y="T1"/>
                </a:cxn>
                <a:cxn ang="T7">
                  <a:pos x="T2" y="T3"/>
                </a:cxn>
                <a:cxn ang="T8">
                  <a:pos x="T4" y="T5"/>
                </a:cxn>
              </a:cxnLst>
              <a:rect l="T9" t="T10" r="T11" b="T12"/>
              <a:pathLst>
                <a:path w="387" h="411">
                  <a:moveTo>
                    <a:pt x="0" y="0"/>
                  </a:moveTo>
                  <a:cubicBezTo>
                    <a:pt x="89" y="26"/>
                    <a:pt x="178" y="53"/>
                    <a:pt x="242" y="121"/>
                  </a:cubicBezTo>
                  <a:cubicBezTo>
                    <a:pt x="306" y="189"/>
                    <a:pt x="363" y="367"/>
                    <a:pt x="387" y="411"/>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15" name="Freeform 160"/>
            <p:cNvSpPr>
              <a:spLocks/>
            </p:cNvSpPr>
            <p:nvPr/>
          </p:nvSpPr>
          <p:spPr bwMode="auto">
            <a:xfrm>
              <a:off x="920" y="2063"/>
              <a:ext cx="436" cy="327"/>
            </a:xfrm>
            <a:custGeom>
              <a:avLst/>
              <a:gdLst>
                <a:gd name="T0" fmla="*/ 0 w 436"/>
                <a:gd name="T1" fmla="*/ 0 h 327"/>
                <a:gd name="T2" fmla="*/ 73 w 436"/>
                <a:gd name="T3" fmla="*/ 218 h 327"/>
                <a:gd name="T4" fmla="*/ 194 w 436"/>
                <a:gd name="T5" fmla="*/ 315 h 327"/>
                <a:gd name="T6" fmla="*/ 436 w 436"/>
                <a:gd name="T7" fmla="*/ 291 h 327"/>
                <a:gd name="T8" fmla="*/ 0 60000 65536"/>
                <a:gd name="T9" fmla="*/ 0 60000 65536"/>
                <a:gd name="T10" fmla="*/ 0 60000 65536"/>
                <a:gd name="T11" fmla="*/ 0 60000 65536"/>
                <a:gd name="T12" fmla="*/ 0 w 436"/>
                <a:gd name="T13" fmla="*/ 0 h 327"/>
                <a:gd name="T14" fmla="*/ 436 w 436"/>
                <a:gd name="T15" fmla="*/ 327 h 327"/>
              </a:gdLst>
              <a:ahLst/>
              <a:cxnLst>
                <a:cxn ang="T8">
                  <a:pos x="T0" y="T1"/>
                </a:cxn>
                <a:cxn ang="T9">
                  <a:pos x="T2" y="T3"/>
                </a:cxn>
                <a:cxn ang="T10">
                  <a:pos x="T4" y="T5"/>
                </a:cxn>
                <a:cxn ang="T11">
                  <a:pos x="T6" y="T7"/>
                </a:cxn>
              </a:cxnLst>
              <a:rect l="T12" t="T13" r="T14" b="T15"/>
              <a:pathLst>
                <a:path w="436" h="327">
                  <a:moveTo>
                    <a:pt x="0" y="0"/>
                  </a:moveTo>
                  <a:cubicBezTo>
                    <a:pt x="20" y="83"/>
                    <a:pt x="41" y="166"/>
                    <a:pt x="73" y="218"/>
                  </a:cubicBezTo>
                  <a:cubicBezTo>
                    <a:pt x="105" y="270"/>
                    <a:pt x="134" y="303"/>
                    <a:pt x="194" y="315"/>
                  </a:cubicBezTo>
                  <a:cubicBezTo>
                    <a:pt x="254" y="327"/>
                    <a:pt x="345" y="309"/>
                    <a:pt x="436" y="291"/>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grpSp>
      <p:grpSp>
        <p:nvGrpSpPr>
          <p:cNvPr id="16" name="Group 176"/>
          <p:cNvGrpSpPr>
            <a:grpSpLocks/>
          </p:cNvGrpSpPr>
          <p:nvPr/>
        </p:nvGrpSpPr>
        <p:grpSpPr bwMode="auto">
          <a:xfrm>
            <a:off x="3408487" y="5127790"/>
            <a:ext cx="1419225" cy="652463"/>
            <a:chOff x="2131" y="1604"/>
            <a:chExt cx="894" cy="411"/>
          </a:xfrm>
        </p:grpSpPr>
        <p:sp>
          <p:nvSpPr>
            <p:cNvPr id="17" name="Freeform 161"/>
            <p:cNvSpPr>
              <a:spLocks/>
            </p:cNvSpPr>
            <p:nvPr/>
          </p:nvSpPr>
          <p:spPr bwMode="auto">
            <a:xfrm flipV="1">
              <a:off x="2518" y="1676"/>
              <a:ext cx="436" cy="327"/>
            </a:xfrm>
            <a:custGeom>
              <a:avLst/>
              <a:gdLst>
                <a:gd name="T0" fmla="*/ 0 w 436"/>
                <a:gd name="T1" fmla="*/ 0 h 327"/>
                <a:gd name="T2" fmla="*/ 73 w 436"/>
                <a:gd name="T3" fmla="*/ 218 h 327"/>
                <a:gd name="T4" fmla="*/ 194 w 436"/>
                <a:gd name="T5" fmla="*/ 315 h 327"/>
                <a:gd name="T6" fmla="*/ 436 w 436"/>
                <a:gd name="T7" fmla="*/ 291 h 327"/>
                <a:gd name="T8" fmla="*/ 0 60000 65536"/>
                <a:gd name="T9" fmla="*/ 0 60000 65536"/>
                <a:gd name="T10" fmla="*/ 0 60000 65536"/>
                <a:gd name="T11" fmla="*/ 0 60000 65536"/>
                <a:gd name="T12" fmla="*/ 0 w 436"/>
                <a:gd name="T13" fmla="*/ 0 h 327"/>
                <a:gd name="T14" fmla="*/ 436 w 436"/>
                <a:gd name="T15" fmla="*/ 327 h 327"/>
              </a:gdLst>
              <a:ahLst/>
              <a:cxnLst>
                <a:cxn ang="T8">
                  <a:pos x="T0" y="T1"/>
                </a:cxn>
                <a:cxn ang="T9">
                  <a:pos x="T2" y="T3"/>
                </a:cxn>
                <a:cxn ang="T10">
                  <a:pos x="T4" y="T5"/>
                </a:cxn>
                <a:cxn ang="T11">
                  <a:pos x="T6" y="T7"/>
                </a:cxn>
              </a:cxnLst>
              <a:rect l="T12" t="T13" r="T14" b="T15"/>
              <a:pathLst>
                <a:path w="436" h="327">
                  <a:moveTo>
                    <a:pt x="0" y="0"/>
                  </a:moveTo>
                  <a:cubicBezTo>
                    <a:pt x="20" y="83"/>
                    <a:pt x="41" y="166"/>
                    <a:pt x="73" y="218"/>
                  </a:cubicBezTo>
                  <a:cubicBezTo>
                    <a:pt x="105" y="270"/>
                    <a:pt x="134" y="303"/>
                    <a:pt x="194" y="315"/>
                  </a:cubicBezTo>
                  <a:cubicBezTo>
                    <a:pt x="254" y="327"/>
                    <a:pt x="345" y="309"/>
                    <a:pt x="436" y="291"/>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18" name="Line 162"/>
            <p:cNvSpPr>
              <a:spLocks noChangeShapeType="1"/>
            </p:cNvSpPr>
            <p:nvPr/>
          </p:nvSpPr>
          <p:spPr bwMode="auto">
            <a:xfrm>
              <a:off x="2227" y="2015"/>
              <a:ext cx="7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19" name="Freeform 163"/>
            <p:cNvSpPr>
              <a:spLocks/>
            </p:cNvSpPr>
            <p:nvPr/>
          </p:nvSpPr>
          <p:spPr bwMode="auto">
            <a:xfrm>
              <a:off x="2131" y="1604"/>
              <a:ext cx="387" cy="411"/>
            </a:xfrm>
            <a:custGeom>
              <a:avLst/>
              <a:gdLst>
                <a:gd name="T0" fmla="*/ 0 w 387"/>
                <a:gd name="T1" fmla="*/ 0 h 411"/>
                <a:gd name="T2" fmla="*/ 242 w 387"/>
                <a:gd name="T3" fmla="*/ 121 h 411"/>
                <a:gd name="T4" fmla="*/ 387 w 387"/>
                <a:gd name="T5" fmla="*/ 411 h 411"/>
                <a:gd name="T6" fmla="*/ 0 60000 65536"/>
                <a:gd name="T7" fmla="*/ 0 60000 65536"/>
                <a:gd name="T8" fmla="*/ 0 60000 65536"/>
                <a:gd name="T9" fmla="*/ 0 w 387"/>
                <a:gd name="T10" fmla="*/ 0 h 411"/>
                <a:gd name="T11" fmla="*/ 387 w 387"/>
                <a:gd name="T12" fmla="*/ 411 h 411"/>
              </a:gdLst>
              <a:ahLst/>
              <a:cxnLst>
                <a:cxn ang="T6">
                  <a:pos x="T0" y="T1"/>
                </a:cxn>
                <a:cxn ang="T7">
                  <a:pos x="T2" y="T3"/>
                </a:cxn>
                <a:cxn ang="T8">
                  <a:pos x="T4" y="T5"/>
                </a:cxn>
              </a:cxnLst>
              <a:rect l="T9" t="T10" r="T11" b="T12"/>
              <a:pathLst>
                <a:path w="387" h="411">
                  <a:moveTo>
                    <a:pt x="0" y="0"/>
                  </a:moveTo>
                  <a:cubicBezTo>
                    <a:pt x="89" y="26"/>
                    <a:pt x="178" y="53"/>
                    <a:pt x="242" y="121"/>
                  </a:cubicBezTo>
                  <a:cubicBezTo>
                    <a:pt x="306" y="189"/>
                    <a:pt x="363" y="367"/>
                    <a:pt x="387" y="411"/>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grpSp>
      <p:grpSp>
        <p:nvGrpSpPr>
          <p:cNvPr id="20" name="Group 179"/>
          <p:cNvGrpSpPr>
            <a:grpSpLocks/>
          </p:cNvGrpSpPr>
          <p:nvPr/>
        </p:nvGrpSpPr>
        <p:grpSpPr bwMode="auto">
          <a:xfrm>
            <a:off x="6415989" y="5151272"/>
            <a:ext cx="1420813" cy="690563"/>
            <a:chOff x="3824" y="1628"/>
            <a:chExt cx="895" cy="435"/>
          </a:xfrm>
        </p:grpSpPr>
        <p:sp>
          <p:nvSpPr>
            <p:cNvPr id="21" name="Line 170"/>
            <p:cNvSpPr>
              <a:spLocks noChangeShapeType="1"/>
            </p:cNvSpPr>
            <p:nvPr/>
          </p:nvSpPr>
          <p:spPr bwMode="auto">
            <a:xfrm>
              <a:off x="3921" y="2063"/>
              <a:ext cx="7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22" name="Freeform 173"/>
            <p:cNvSpPr>
              <a:spLocks/>
            </p:cNvSpPr>
            <p:nvPr/>
          </p:nvSpPr>
          <p:spPr bwMode="auto">
            <a:xfrm>
              <a:off x="3824" y="1628"/>
              <a:ext cx="484" cy="343"/>
            </a:xfrm>
            <a:custGeom>
              <a:avLst/>
              <a:gdLst>
                <a:gd name="T0" fmla="*/ 0 w 484"/>
                <a:gd name="T1" fmla="*/ 0 h 343"/>
                <a:gd name="T2" fmla="*/ 170 w 484"/>
                <a:gd name="T3" fmla="*/ 49 h 343"/>
                <a:gd name="T4" fmla="*/ 266 w 484"/>
                <a:gd name="T5" fmla="*/ 145 h 343"/>
                <a:gd name="T6" fmla="*/ 339 w 484"/>
                <a:gd name="T7" fmla="*/ 290 h 343"/>
                <a:gd name="T8" fmla="*/ 387 w 484"/>
                <a:gd name="T9" fmla="*/ 339 h 343"/>
                <a:gd name="T10" fmla="*/ 484 w 484"/>
                <a:gd name="T11" fmla="*/ 266 h 343"/>
                <a:gd name="T12" fmla="*/ 0 60000 65536"/>
                <a:gd name="T13" fmla="*/ 0 60000 65536"/>
                <a:gd name="T14" fmla="*/ 0 60000 65536"/>
                <a:gd name="T15" fmla="*/ 0 60000 65536"/>
                <a:gd name="T16" fmla="*/ 0 60000 65536"/>
                <a:gd name="T17" fmla="*/ 0 60000 65536"/>
                <a:gd name="T18" fmla="*/ 0 w 484"/>
                <a:gd name="T19" fmla="*/ 0 h 343"/>
                <a:gd name="T20" fmla="*/ 484 w 484"/>
                <a:gd name="T21" fmla="*/ 343 h 343"/>
              </a:gdLst>
              <a:ahLst/>
              <a:cxnLst>
                <a:cxn ang="T12">
                  <a:pos x="T0" y="T1"/>
                </a:cxn>
                <a:cxn ang="T13">
                  <a:pos x="T2" y="T3"/>
                </a:cxn>
                <a:cxn ang="T14">
                  <a:pos x="T4" y="T5"/>
                </a:cxn>
                <a:cxn ang="T15">
                  <a:pos x="T6" y="T7"/>
                </a:cxn>
                <a:cxn ang="T16">
                  <a:pos x="T8" y="T9"/>
                </a:cxn>
                <a:cxn ang="T17">
                  <a:pos x="T10" y="T11"/>
                </a:cxn>
              </a:cxnLst>
              <a:rect l="T18" t="T19" r="T20" b="T21"/>
              <a:pathLst>
                <a:path w="484" h="343">
                  <a:moveTo>
                    <a:pt x="0" y="0"/>
                  </a:moveTo>
                  <a:cubicBezTo>
                    <a:pt x="63" y="12"/>
                    <a:pt x="126" y="25"/>
                    <a:pt x="170" y="49"/>
                  </a:cubicBezTo>
                  <a:cubicBezTo>
                    <a:pt x="214" y="73"/>
                    <a:pt x="238" y="105"/>
                    <a:pt x="266" y="145"/>
                  </a:cubicBezTo>
                  <a:cubicBezTo>
                    <a:pt x="294" y="185"/>
                    <a:pt x="319" y="258"/>
                    <a:pt x="339" y="290"/>
                  </a:cubicBezTo>
                  <a:cubicBezTo>
                    <a:pt x="359" y="322"/>
                    <a:pt x="363" y="343"/>
                    <a:pt x="387" y="339"/>
                  </a:cubicBezTo>
                  <a:cubicBezTo>
                    <a:pt x="411" y="335"/>
                    <a:pt x="468" y="278"/>
                    <a:pt x="484" y="26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23" name="Freeform 174"/>
            <p:cNvSpPr>
              <a:spLocks/>
            </p:cNvSpPr>
            <p:nvPr/>
          </p:nvSpPr>
          <p:spPr bwMode="auto">
            <a:xfrm>
              <a:off x="4303" y="1726"/>
              <a:ext cx="400" cy="184"/>
            </a:xfrm>
            <a:custGeom>
              <a:avLst/>
              <a:gdLst>
                <a:gd name="T0" fmla="*/ 0 w 400"/>
                <a:gd name="T1" fmla="*/ 184 h 184"/>
                <a:gd name="T2" fmla="*/ 37 w 400"/>
                <a:gd name="T3" fmla="*/ 109 h 184"/>
                <a:gd name="T4" fmla="*/ 158 w 400"/>
                <a:gd name="T5" fmla="*/ 12 h 184"/>
                <a:gd name="T6" fmla="*/ 400 w 400"/>
                <a:gd name="T7" fmla="*/ 36 h 184"/>
                <a:gd name="T8" fmla="*/ 0 60000 65536"/>
                <a:gd name="T9" fmla="*/ 0 60000 65536"/>
                <a:gd name="T10" fmla="*/ 0 60000 65536"/>
                <a:gd name="T11" fmla="*/ 0 60000 65536"/>
                <a:gd name="T12" fmla="*/ 0 w 400"/>
                <a:gd name="T13" fmla="*/ 0 h 184"/>
                <a:gd name="T14" fmla="*/ 400 w 400"/>
                <a:gd name="T15" fmla="*/ 184 h 184"/>
              </a:gdLst>
              <a:ahLst/>
              <a:cxnLst>
                <a:cxn ang="T8">
                  <a:pos x="T0" y="T1"/>
                </a:cxn>
                <a:cxn ang="T9">
                  <a:pos x="T2" y="T3"/>
                </a:cxn>
                <a:cxn ang="T10">
                  <a:pos x="T4" y="T5"/>
                </a:cxn>
                <a:cxn ang="T11">
                  <a:pos x="T6" y="T7"/>
                </a:cxn>
              </a:cxnLst>
              <a:rect l="T12" t="T13" r="T14" b="T15"/>
              <a:pathLst>
                <a:path w="400" h="184">
                  <a:moveTo>
                    <a:pt x="0" y="184"/>
                  </a:moveTo>
                  <a:cubicBezTo>
                    <a:pt x="6" y="173"/>
                    <a:pt x="11" y="138"/>
                    <a:pt x="37" y="109"/>
                  </a:cubicBezTo>
                  <a:cubicBezTo>
                    <a:pt x="63" y="80"/>
                    <a:pt x="98" y="24"/>
                    <a:pt x="158" y="12"/>
                  </a:cubicBezTo>
                  <a:cubicBezTo>
                    <a:pt x="218" y="0"/>
                    <a:pt x="309" y="18"/>
                    <a:pt x="400" y="3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grpSp>
      <p:graphicFrame>
        <p:nvGraphicFramePr>
          <p:cNvPr id="24" name="Object 182"/>
          <p:cNvGraphicFramePr>
            <a:graphicFrameLocks noChangeAspect="1"/>
          </p:cNvGraphicFramePr>
          <p:nvPr>
            <p:extLst>
              <p:ext uri="{D42A27DB-BD31-4B8C-83A1-F6EECF244321}">
                <p14:modId xmlns:p14="http://schemas.microsoft.com/office/powerpoint/2010/main" val="3858988918"/>
              </p:ext>
            </p:extLst>
          </p:nvPr>
        </p:nvGraphicFramePr>
        <p:xfrm>
          <a:off x="6098939" y="4450957"/>
          <a:ext cx="2451100" cy="428625"/>
        </p:xfrm>
        <a:graphic>
          <a:graphicData uri="http://schemas.openxmlformats.org/presentationml/2006/ole">
            <mc:AlternateContent xmlns:mc="http://schemas.openxmlformats.org/markup-compatibility/2006">
              <mc:Choice xmlns:v="urn:schemas-microsoft-com:vml" Requires="v">
                <p:oleObj spid="_x0000_s322856" name="公式" r:id="rId8" imgW="1257120" imgH="228600" progId="Equation.3">
                  <p:embed/>
                </p:oleObj>
              </mc:Choice>
              <mc:Fallback>
                <p:oleObj name="公式" r:id="rId8" imgW="1257120" imgH="228600" progId="Equation.3">
                  <p:embed/>
                  <p:pic>
                    <p:nvPicPr>
                      <p:cNvPr id="5122" name="Object 182"/>
                      <p:cNvPicPr>
                        <a:picLocks noChangeAspect="1" noChangeArrowheads="1"/>
                      </p:cNvPicPr>
                      <p:nvPr/>
                    </p:nvPicPr>
                    <p:blipFill>
                      <a:blip r:embed="rId9"/>
                      <a:srcRect/>
                      <a:stretch>
                        <a:fillRect/>
                      </a:stretch>
                    </p:blipFill>
                    <p:spPr bwMode="auto">
                      <a:xfrm>
                        <a:off x="6098939" y="4450957"/>
                        <a:ext cx="2451100" cy="4286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aphicFrame>
        <p:nvGraphicFramePr>
          <p:cNvPr id="25" name="Object 23"/>
          <p:cNvGraphicFramePr>
            <a:graphicFrameLocks noChangeAspect="1"/>
          </p:cNvGraphicFramePr>
          <p:nvPr>
            <p:extLst>
              <p:ext uri="{D42A27DB-BD31-4B8C-83A1-F6EECF244321}">
                <p14:modId xmlns:p14="http://schemas.microsoft.com/office/powerpoint/2010/main" val="124752570"/>
              </p:ext>
            </p:extLst>
          </p:nvPr>
        </p:nvGraphicFramePr>
        <p:xfrm>
          <a:off x="730374" y="4437228"/>
          <a:ext cx="1866900" cy="527050"/>
        </p:xfrm>
        <a:graphic>
          <a:graphicData uri="http://schemas.openxmlformats.org/presentationml/2006/ole">
            <mc:AlternateContent xmlns:mc="http://schemas.openxmlformats.org/markup-compatibility/2006">
              <mc:Choice xmlns:v="urn:schemas-microsoft-com:vml" Requires="v">
                <p:oleObj spid="_x0000_s322857" name="Equation" r:id="rId10" imgW="774360" imgH="228600" progId="Equation.3">
                  <p:embed/>
                </p:oleObj>
              </mc:Choice>
              <mc:Fallback>
                <p:oleObj name="Equation" r:id="rId10" imgW="774360" imgH="228600" progId="Equation.3">
                  <p:embed/>
                  <p:pic>
                    <p:nvPicPr>
                      <p:cNvPr id="5123" name="Object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0374" y="4437228"/>
                        <a:ext cx="1866900" cy="5270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aphicFrame>
        <p:nvGraphicFramePr>
          <p:cNvPr id="26" name="Object 24"/>
          <p:cNvGraphicFramePr>
            <a:graphicFrameLocks noChangeAspect="1"/>
          </p:cNvGraphicFramePr>
          <p:nvPr>
            <p:extLst>
              <p:ext uri="{D42A27DB-BD31-4B8C-83A1-F6EECF244321}">
                <p14:modId xmlns:p14="http://schemas.microsoft.com/office/powerpoint/2010/main" val="2543345365"/>
              </p:ext>
            </p:extLst>
          </p:nvPr>
        </p:nvGraphicFramePr>
        <p:xfrm>
          <a:off x="3164012" y="4437228"/>
          <a:ext cx="2111375" cy="527050"/>
        </p:xfrm>
        <a:graphic>
          <a:graphicData uri="http://schemas.openxmlformats.org/presentationml/2006/ole">
            <mc:AlternateContent xmlns:mc="http://schemas.openxmlformats.org/markup-compatibility/2006">
              <mc:Choice xmlns:v="urn:schemas-microsoft-com:vml" Requires="v">
                <p:oleObj spid="_x0000_s322858" name="Equation" r:id="rId12" imgW="876240" imgH="228600" progId="Equation.3">
                  <p:embed/>
                </p:oleObj>
              </mc:Choice>
              <mc:Fallback>
                <p:oleObj name="Equation" r:id="rId12" imgW="876240" imgH="228600" progId="Equation.3">
                  <p:embed/>
                  <p:pic>
                    <p:nvPicPr>
                      <p:cNvPr id="5124" name="Object 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64012" y="4437228"/>
                        <a:ext cx="2111375" cy="5270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8080"/>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cxnSp>
        <p:nvCxnSpPr>
          <p:cNvPr id="27" name="Straight Arrow Connector 27"/>
          <p:cNvCxnSpPr/>
          <p:nvPr/>
        </p:nvCxnSpPr>
        <p:spPr>
          <a:xfrm flipV="1">
            <a:off x="5151562" y="5346865"/>
            <a:ext cx="1152525"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32"/>
          <p:cNvCxnSpPr/>
          <p:nvPr/>
        </p:nvCxnSpPr>
        <p:spPr>
          <a:xfrm>
            <a:off x="2076574" y="5346865"/>
            <a:ext cx="106203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9" name="矩形 28"/>
          <p:cNvSpPr/>
          <p:nvPr/>
        </p:nvSpPr>
        <p:spPr>
          <a:xfrm>
            <a:off x="5206048" y="1940687"/>
            <a:ext cx="2785427" cy="707886"/>
          </a:xfrm>
          <a:prstGeom prst="rect">
            <a:avLst/>
          </a:prstGeom>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0"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rPr>
              <a:t>Feynman’s textbook</a:t>
            </a:r>
            <a:r>
              <a:rPr kumimoji="0" lang="en-US" altLang="zh-CN" sz="2000" b="0" i="0" u="none" strike="noStrike" kern="1200" cap="none" spc="0" normalizeH="0" noProof="0" dirty="0" smtClean="0">
                <a:ln>
                  <a:noFill/>
                </a:ln>
                <a:solidFill>
                  <a:srgbClr val="000000"/>
                </a:solidFill>
                <a:effectLst/>
                <a:uLnTx/>
                <a:uFillTx/>
                <a:latin typeface="Tahoma" pitchFamily="34" charset="0"/>
                <a:ea typeface="宋体" pitchFamily="2" charset="-122"/>
                <a:cs typeface="+mn-cs"/>
              </a:rPr>
              <a:t> “</a:t>
            </a:r>
            <a:r>
              <a:rPr kumimoji="0" lang="en-US" altLang="zh-CN" sz="2000" b="0" i="1" u="none" strike="noStrike" kern="1200" cap="none" spc="0" normalizeH="0" noProof="0" dirty="0" smtClean="0">
                <a:ln>
                  <a:noFill/>
                </a:ln>
                <a:solidFill>
                  <a:srgbClr val="000000"/>
                </a:solidFill>
                <a:effectLst/>
                <a:uLnTx/>
                <a:uFillTx/>
                <a:latin typeface="Tahoma" pitchFamily="34" charset="0"/>
                <a:ea typeface="宋体" pitchFamily="2" charset="-122"/>
                <a:cs typeface="+mn-cs"/>
              </a:rPr>
              <a:t>Statistical Mechanics</a:t>
            </a:r>
            <a:r>
              <a:rPr kumimoji="0" lang="en-US" altLang="zh-CN" sz="2000" b="0" i="0" u="none" strike="noStrike" kern="1200" cap="none" spc="0" normalizeH="0" noProof="0" dirty="0" smtClean="0">
                <a:ln>
                  <a:noFill/>
                </a:ln>
                <a:solidFill>
                  <a:srgbClr val="000000"/>
                </a:solidFill>
                <a:effectLst/>
                <a:uLnTx/>
                <a:uFillTx/>
                <a:latin typeface="Tahoma" pitchFamily="34" charset="0"/>
                <a:ea typeface="宋体" pitchFamily="2" charset="-122"/>
                <a:cs typeface="+mn-cs"/>
              </a:rPr>
              <a:t>”</a:t>
            </a:r>
            <a:endParaRPr kumimoji="0" lang="en-US" altLang="zh-CN" sz="2000" b="0" i="0" u="none" strike="noStrike" kern="1200" cap="none" spc="0" normalizeH="0" baseline="0" noProof="0" dirty="0">
              <a:ln>
                <a:noFill/>
              </a:ln>
              <a:solidFill>
                <a:srgbClr val="000000"/>
              </a:solidFill>
              <a:effectLst/>
              <a:uLnTx/>
              <a:uFillTx/>
              <a:latin typeface="Tahoma" pitchFamily="34" charset="0"/>
              <a:ea typeface="宋体" pitchFamily="2" charset="-122"/>
              <a:cs typeface="+mn-cs"/>
            </a:endParaRPr>
          </a:p>
        </p:txBody>
      </p:sp>
    </p:spTree>
    <p:extLst>
      <p:ext uri="{BB962C8B-B14F-4D97-AF65-F5344CB8AC3E}">
        <p14:creationId xmlns:p14="http://schemas.microsoft.com/office/powerpoint/2010/main" val="23273501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8"/>
          <p:cNvSpPr>
            <a:spLocks noChangeArrowheads="1"/>
          </p:cNvSpPr>
          <p:nvPr/>
        </p:nvSpPr>
        <p:spPr bwMode="auto">
          <a:xfrm>
            <a:off x="5724150" y="4642788"/>
            <a:ext cx="1414670" cy="763196"/>
          </a:xfrm>
          <a:prstGeom prst="roundRect">
            <a:avLst>
              <a:gd name="adj" fmla="val 16667"/>
            </a:avLst>
          </a:prstGeom>
          <a:solidFill>
            <a:srgbClr val="00FF00">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40" name="Text Box 39"/>
          <p:cNvSpPr txBox="1">
            <a:spLocks noChangeArrowheads="1"/>
          </p:cNvSpPr>
          <p:nvPr/>
        </p:nvSpPr>
        <p:spPr bwMode="auto">
          <a:xfrm>
            <a:off x="6621449" y="2351502"/>
            <a:ext cx="176662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marR="0" lvl="0" indent="0" algn="l" defTabSz="914400" rtl="0" eaLnBrk="1" fontAlgn="auto" latinLnBrk="0" hangingPunct="1">
              <a:lnSpc>
                <a:spcPct val="100000"/>
              </a:lnSpc>
              <a:spcBef>
                <a:spcPct val="50000"/>
              </a:spcBef>
              <a:spcAft>
                <a:spcPts val="0"/>
              </a:spcAft>
              <a:buClrTx/>
              <a:buSzTx/>
              <a:buFont typeface="Arial" charset="0"/>
              <a:buNone/>
              <a:tabLst/>
              <a:defRPr/>
            </a:pPr>
            <a:r>
              <a:rPr kumimoji="0" lang="en-US" altLang="zh-CN" sz="2200" b="0" u="none" strike="noStrike" kern="1200" cap="none" spc="0" normalizeH="0" baseline="0" noProof="0" dirty="0" smtClean="0">
                <a:ln>
                  <a:noFill/>
                </a:ln>
                <a:solidFill>
                  <a:srgbClr val="0000CC"/>
                </a:solidFill>
                <a:effectLst/>
                <a:uLnTx/>
                <a:uFillTx/>
                <a:latin typeface="Tahoma" panose="020B0604030504040204" pitchFamily="34" charset="0"/>
                <a:ea typeface="Tahoma" panose="020B0604030504040204" pitchFamily="34" charset="0"/>
                <a:cs typeface="Tahoma" panose="020B0604030504040204" pitchFamily="34" charset="0"/>
              </a:rPr>
              <a:t>Quantum</a:t>
            </a:r>
            <a:r>
              <a:rPr kumimoji="0" lang="en-US" altLang="zh-CN" sz="2200" b="0" u="none" strike="noStrike" kern="1200" cap="none" spc="0" normalizeH="0" noProof="0" dirty="0" smtClean="0">
                <a:ln>
                  <a:noFill/>
                </a:ln>
                <a:solidFill>
                  <a:srgbClr val="0000CC"/>
                </a:solidFill>
                <a:effectLst/>
                <a:uLnTx/>
                <a:uFillTx/>
                <a:latin typeface="Tahoma" panose="020B0604030504040204" pitchFamily="34" charset="0"/>
                <a:ea typeface="Tahoma" panose="020B0604030504040204" pitchFamily="34" charset="0"/>
                <a:cs typeface="Tahoma" panose="020B0604030504040204" pitchFamily="34" charset="0"/>
              </a:rPr>
              <a:t> interference</a:t>
            </a:r>
            <a:endParaRPr kumimoji="0" lang="en-US" altLang="zh-CN" sz="2200" b="0" u="none" strike="noStrike" kern="1200" cap="none" spc="0" normalizeH="0" baseline="0" noProof="0" dirty="0">
              <a:ln>
                <a:noFill/>
              </a:ln>
              <a:solidFill>
                <a:srgbClr val="0000CC"/>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7" name="AutoShape 2" descr="Image result for corner junction YB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a:cs typeface="+mn-cs"/>
            </a:endParaRPr>
          </a:p>
        </p:txBody>
      </p:sp>
      <p:sp>
        <p:nvSpPr>
          <p:cNvPr id="17" name="Rectangle 57"/>
          <p:cNvSpPr>
            <a:spLocks noChangeArrowheads="1"/>
          </p:cNvSpPr>
          <p:nvPr/>
        </p:nvSpPr>
        <p:spPr bwMode="auto">
          <a:xfrm>
            <a:off x="6637684" y="3250960"/>
            <a:ext cx="176662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Calibri"/>
                <a:ea typeface="宋体" charset="-122"/>
                <a:cs typeface="+mn-cs"/>
              </a:rPr>
              <a:t>D. Van Harlingen, RMP (1995)</a:t>
            </a:r>
          </a:p>
        </p:txBody>
      </p:sp>
      <p:pic>
        <p:nvPicPr>
          <p:cNvPr id="12"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b="6805"/>
          <a:stretch/>
        </p:blipFill>
        <p:spPr bwMode="auto">
          <a:xfrm>
            <a:off x="3745702" y="2275882"/>
            <a:ext cx="2643197" cy="20831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3" name="TextBox 12"/>
              <p:cNvSpPr txBox="1"/>
              <p:nvPr/>
            </p:nvSpPr>
            <p:spPr>
              <a:xfrm>
                <a:off x="3992916" y="1147014"/>
                <a:ext cx="2808313" cy="916854"/>
              </a:xfrm>
              <a:prstGeom prst="rect">
                <a:avLst/>
              </a:prstGeom>
              <a:noFill/>
            </p:spPr>
            <p:txBody>
              <a:bodyPr wrap="square" rtlCol="0">
                <a:spAutoFit/>
              </a:bodyPr>
              <a:lstStyle>
                <a:defPPr>
                  <a:defRPr lang="zh-CN"/>
                </a:defPPr>
                <a:lvl1pPr>
                  <a:defRPr i="1"/>
                </a:lvl1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𝐼</m:t>
                          </m:r>
                        </m:e>
                        <m:sub>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𝑚𝑎𝑥</m:t>
                          </m:r>
                        </m:sub>
                      </m:sSub>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𝐼</m:t>
                          </m:r>
                        </m:e>
                        <m:sub>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0</m:t>
                          </m:r>
                        </m:sub>
                      </m:sSub>
                      <m:f>
                        <m:f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sSup>
                            <m:sSup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m:rPr>
                                  <m:sty m:val="p"/>
                                </m:r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sin</m:t>
                              </m:r>
                            </m:e>
                            <m:sup>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p>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zh-CN" alt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𝜋𝛷</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Sub>
                            <m:sSub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zh-CN" alt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𝛷</m:t>
                              </m:r>
                            </m:e>
                            <m:sub>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0</m:t>
                              </m:r>
                            </m:sub>
                          </m:sSub>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num>
                        <m:den>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
                            <m:f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zh-CN" alt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𝜋𝛷</m:t>
                              </m:r>
                            </m:num>
                            <m:den>
                              <m:sSub>
                                <m:sSub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zh-CN" alt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𝛷</m:t>
                                  </m:r>
                                </m:e>
                                <m:sub>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0</m:t>
                                  </m:r>
                                </m:sub>
                              </m:sSub>
                            </m:den>
                          </m:f>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den>
                      </m:f>
                    </m:oMath>
                  </m:oMathPara>
                </a14:m>
                <a:endParaRPr kumimoji="0" lang="en-US" sz="1800" b="0" i="1" u="none" strike="noStrike" kern="1200" cap="none" spc="0" normalizeH="0" baseline="0" noProof="0" dirty="0">
                  <a:ln>
                    <a:noFill/>
                  </a:ln>
                  <a:solidFill>
                    <a:prstClr val="black"/>
                  </a:solidFill>
                  <a:effectLst/>
                  <a:uLnTx/>
                  <a:uFillTx/>
                  <a:latin typeface="Calibri"/>
                  <a:ea typeface="宋体"/>
                  <a:cs typeface="+mn-cs"/>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992916" y="1147014"/>
                <a:ext cx="2808313" cy="916854"/>
              </a:xfrm>
              <a:prstGeom prst="rect">
                <a:avLst/>
              </a:prstGeom>
              <a:blipFill>
                <a:blip r:embed="rId5"/>
                <a:stretch>
                  <a:fillRect/>
                </a:stretch>
              </a:blipFill>
            </p:spPr>
            <p:txBody>
              <a:bodyPr/>
              <a:lstStyle/>
              <a:p>
                <a:r>
                  <a:rPr lang="zh-CN" altLang="en-US">
                    <a:noFill/>
                  </a:rPr>
                  <a:t> </a:t>
                </a:r>
              </a:p>
            </p:txBody>
          </p:sp>
        </mc:Fallback>
      </mc:AlternateContent>
      <p:grpSp>
        <p:nvGrpSpPr>
          <p:cNvPr id="3" name="组合 2"/>
          <p:cNvGrpSpPr/>
          <p:nvPr/>
        </p:nvGrpSpPr>
        <p:grpSpPr>
          <a:xfrm>
            <a:off x="865573" y="1311631"/>
            <a:ext cx="2419515" cy="3120105"/>
            <a:chOff x="580956" y="4084756"/>
            <a:chExt cx="2213144" cy="2721444"/>
          </a:xfrm>
        </p:grpSpPr>
        <p:pic>
          <p:nvPicPr>
            <p:cNvPr id="14"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t="16136" b="14913"/>
            <a:stretch/>
          </p:blipFill>
          <p:spPr bwMode="auto">
            <a:xfrm>
              <a:off x="580956" y="4084756"/>
              <a:ext cx="2213144" cy="2721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1499953" y="4753450"/>
              <a:ext cx="528120" cy="2986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宋体"/>
                <a:cs typeface="+mn-cs"/>
              </a:endParaRPr>
            </a:p>
          </p:txBody>
        </p:sp>
        <p:grpSp>
          <p:nvGrpSpPr>
            <p:cNvPr id="27" name="组合 26"/>
            <p:cNvGrpSpPr/>
            <p:nvPr/>
          </p:nvGrpSpPr>
          <p:grpSpPr>
            <a:xfrm rot="2741730">
              <a:off x="1070495" y="4098166"/>
              <a:ext cx="1338035" cy="1502220"/>
              <a:chOff x="-2877476" y="2578273"/>
              <a:chExt cx="1586589" cy="1638595"/>
            </a:xfrm>
          </p:grpSpPr>
          <p:sp>
            <p:nvSpPr>
              <p:cNvPr id="39" name="Oval 97"/>
              <p:cNvSpPr/>
              <p:nvPr/>
            </p:nvSpPr>
            <p:spPr>
              <a:xfrm rot="5400000">
                <a:off x="-2473654" y="2698932"/>
                <a:ext cx="763547" cy="1503603"/>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宋体"/>
                  <a:cs typeface="+mn-cs"/>
                </a:endParaRPr>
              </a:p>
            </p:txBody>
          </p:sp>
          <p:sp>
            <p:nvSpPr>
              <p:cNvPr id="42" name="Oval 24"/>
              <p:cNvSpPr/>
              <p:nvPr/>
            </p:nvSpPr>
            <p:spPr>
              <a:xfrm>
                <a:off x="-2467581" y="2724774"/>
                <a:ext cx="766132" cy="1444540"/>
              </a:xfrm>
              <a:prstGeom prst="ellipse">
                <a:avLst/>
              </a:prstGeom>
              <a:solidFill>
                <a:srgbClr val="9FE846"/>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宋体"/>
                  <a:cs typeface="+mn-cs"/>
                </a:endParaRPr>
              </a:p>
            </p:txBody>
          </p:sp>
          <p:sp>
            <p:nvSpPr>
              <p:cNvPr id="43" name="Text Box 37"/>
              <p:cNvSpPr txBox="1">
                <a:spLocks noChangeArrowheads="1"/>
              </p:cNvSpPr>
              <p:nvPr/>
            </p:nvSpPr>
            <p:spPr bwMode="auto">
              <a:xfrm>
                <a:off x="-2877476" y="3272178"/>
                <a:ext cx="306183" cy="351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zh-CN" sz="2200" b="0" i="0" u="none" strike="noStrike" kern="1200" cap="none" spc="0" normalizeH="0" baseline="0" noProof="0" dirty="0">
                    <a:ln>
                      <a:noFill/>
                    </a:ln>
                    <a:solidFill>
                      <a:srgbClr val="C00000"/>
                    </a:solidFill>
                    <a:effectLst/>
                    <a:uLnTx/>
                    <a:uFillTx/>
                    <a:latin typeface="Calibri"/>
                    <a:ea typeface="宋体"/>
                    <a:cs typeface="+mn-cs"/>
                  </a:rPr>
                  <a:t>+</a:t>
                </a:r>
              </a:p>
            </p:txBody>
          </p:sp>
          <p:sp>
            <p:nvSpPr>
              <p:cNvPr id="44" name="Text Box 37"/>
              <p:cNvSpPr txBox="1">
                <a:spLocks noChangeArrowheads="1"/>
              </p:cNvSpPr>
              <p:nvPr/>
            </p:nvSpPr>
            <p:spPr bwMode="auto">
              <a:xfrm>
                <a:off x="-1597070" y="3272178"/>
                <a:ext cx="306183" cy="351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zh-CN" sz="2200" b="0" i="0" u="none" strike="noStrike" kern="1200" cap="none" spc="0" normalizeH="0" baseline="0" noProof="0" dirty="0">
                    <a:ln>
                      <a:noFill/>
                    </a:ln>
                    <a:solidFill>
                      <a:srgbClr val="C00000"/>
                    </a:solidFill>
                    <a:effectLst/>
                    <a:uLnTx/>
                    <a:uFillTx/>
                    <a:latin typeface="Calibri"/>
                    <a:ea typeface="宋体"/>
                    <a:cs typeface="+mn-cs"/>
                  </a:rPr>
                  <a:t>+</a:t>
                </a:r>
              </a:p>
            </p:txBody>
          </p:sp>
          <p:sp>
            <p:nvSpPr>
              <p:cNvPr id="45" name="Text Box 38"/>
              <p:cNvSpPr txBox="1">
                <a:spLocks noChangeArrowheads="1"/>
              </p:cNvSpPr>
              <p:nvPr/>
            </p:nvSpPr>
            <p:spPr bwMode="auto">
              <a:xfrm>
                <a:off x="-2240954" y="2578273"/>
                <a:ext cx="307162" cy="427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srgbClr val="2B4709"/>
                    </a:solidFill>
                    <a:effectLst/>
                    <a:uLnTx/>
                    <a:uFillTx/>
                    <a:latin typeface="Calibri"/>
                    <a:ea typeface="宋体"/>
                    <a:cs typeface="+mn-cs"/>
                  </a:rPr>
                  <a:t>-</a:t>
                </a:r>
              </a:p>
            </p:txBody>
          </p:sp>
          <p:sp>
            <p:nvSpPr>
              <p:cNvPr id="46" name="Text Box 38"/>
              <p:cNvSpPr txBox="1">
                <a:spLocks noChangeArrowheads="1"/>
              </p:cNvSpPr>
              <p:nvPr/>
            </p:nvSpPr>
            <p:spPr bwMode="auto">
              <a:xfrm>
                <a:off x="-2248075" y="3789602"/>
                <a:ext cx="307162" cy="427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srgbClr val="2B4709"/>
                    </a:solidFill>
                    <a:effectLst/>
                    <a:uLnTx/>
                    <a:uFillTx/>
                    <a:latin typeface="Calibri"/>
                    <a:ea typeface="宋体"/>
                    <a:cs typeface="+mn-cs"/>
                  </a:rPr>
                  <a:t>-</a:t>
                </a:r>
              </a:p>
            </p:txBody>
          </p:sp>
          <p:sp>
            <p:nvSpPr>
              <p:cNvPr id="48" name="Oval 11"/>
              <p:cNvSpPr/>
              <p:nvPr/>
            </p:nvSpPr>
            <p:spPr>
              <a:xfrm>
                <a:off x="-2484784" y="3083001"/>
                <a:ext cx="763794" cy="749810"/>
              </a:xfrm>
              <a:prstGeom prst="ellipse">
                <a:avLst/>
              </a:prstGeom>
              <a:solidFill>
                <a:schemeClr val="bg1"/>
              </a:solidFill>
              <a:ln w="6350">
                <a:solidFill>
                  <a:srgbClr val="0000CC"/>
                </a:solidFill>
              </a:ln>
              <a:effectLst>
                <a:glow rad="139700">
                  <a:schemeClr val="accent1">
                    <a:satMod val="175000"/>
                  </a:schemeClr>
                </a:glow>
              </a:effectLst>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0000CC"/>
                  </a:solidFill>
                  <a:effectLst/>
                  <a:uLnTx/>
                  <a:uFillTx/>
                  <a:latin typeface="Arial"/>
                  <a:ea typeface="宋体"/>
                  <a:cs typeface="+mn-cs"/>
                </a:endParaRPr>
              </a:p>
            </p:txBody>
          </p:sp>
        </p:grpSp>
      </p:grpSp>
      <p:sp>
        <p:nvSpPr>
          <p:cNvPr id="35" name="TextBox 30"/>
          <p:cNvSpPr txBox="1"/>
          <p:nvPr/>
        </p:nvSpPr>
        <p:spPr>
          <a:xfrm>
            <a:off x="1614815" y="2059882"/>
            <a:ext cx="10042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black"/>
                </a:solidFill>
                <a:effectLst/>
                <a:uLnTx/>
                <a:uFillTx/>
                <a:latin typeface="Calibri"/>
                <a:ea typeface="宋体"/>
                <a:cs typeface="+mn-cs"/>
              </a:rPr>
              <a:t>YBaCuO</a:t>
            </a:r>
            <a:endParaRPr kumimoji="0" lang="en-US" sz="1800" b="0" i="0" u="none" strike="noStrike" kern="1200" cap="none" spc="0" normalizeH="0" baseline="0" noProof="0" dirty="0">
              <a:ln>
                <a:noFill/>
              </a:ln>
              <a:solidFill>
                <a:prstClr val="black"/>
              </a:solidFill>
              <a:effectLst/>
              <a:uLnTx/>
              <a:uFillTx/>
              <a:latin typeface="Calibri"/>
              <a:ea typeface="宋体"/>
              <a:cs typeface="+mn-cs"/>
            </a:endParaRPr>
          </a:p>
        </p:txBody>
      </p:sp>
      <p:sp>
        <p:nvSpPr>
          <p:cNvPr id="34" name="Text Box 39"/>
          <p:cNvSpPr txBox="1">
            <a:spLocks noChangeArrowheads="1"/>
          </p:cNvSpPr>
          <p:nvPr/>
        </p:nvSpPr>
        <p:spPr bwMode="auto">
          <a:xfrm>
            <a:off x="4341570" y="5983768"/>
            <a:ext cx="426569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marR="0" lvl="0" indent="0" algn="l" defTabSz="914400" rtl="0" eaLnBrk="1" fontAlgn="auto" latinLnBrk="0" hangingPunct="1">
              <a:lnSpc>
                <a:spcPct val="100000"/>
              </a:lnSpc>
              <a:spcBef>
                <a:spcPct val="50000"/>
              </a:spcBef>
              <a:spcAft>
                <a:spcPts val="0"/>
              </a:spcAft>
              <a:buClrTx/>
              <a:buSzTx/>
              <a:buFont typeface="Arial" charset="0"/>
              <a:buNone/>
              <a:tabLst/>
              <a:defRPr/>
            </a:pPr>
            <a:r>
              <a:rPr lang="en-US" altLang="zh-CN" sz="2200" dirty="0" smtClean="0">
                <a:solidFill>
                  <a:srgbClr val="0000CC"/>
                </a:solidFill>
                <a:latin typeface="Tahoma" panose="020B0604030504040204" pitchFamily="34" charset="0"/>
                <a:ea typeface="Tahoma" panose="020B0604030504040204" pitchFamily="34" charset="0"/>
                <a:cs typeface="Tahoma" panose="020B0604030504040204" pitchFamily="34" charset="0"/>
              </a:rPr>
              <a:t>Analogy to the AFM coupling</a:t>
            </a:r>
            <a:endParaRPr kumimoji="0" lang="en-US" altLang="zh-CN" sz="2200" i="1" u="none" strike="noStrike" kern="1200" cap="none" spc="0" normalizeH="0" baseline="0" noProof="0" dirty="0">
              <a:ln>
                <a:noFill/>
              </a:ln>
              <a:solidFill>
                <a:srgbClr val="0000CC"/>
              </a:solidFill>
              <a:effectLst/>
              <a:uLnTx/>
              <a:uFillTx/>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36" name="Rectangle 203"/>
              <p:cNvSpPr>
                <a:spLocks noChangeArrowheads="1"/>
              </p:cNvSpPr>
              <p:nvPr/>
            </p:nvSpPr>
            <p:spPr bwMode="auto">
              <a:xfrm>
                <a:off x="808310" y="4797373"/>
                <a:ext cx="6566312" cy="108209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tabLst/>
                  <a:defRPr/>
                </a:pPr>
                <a14:m>
                  <m:oMathPara xmlns:m="http://schemas.openxmlformats.org/officeDocument/2006/math">
                    <m:oMathParaPr>
                      <m:jc m:val="centerGroup"/>
                    </m:oMathParaPr>
                    <m:oMath xmlns:m="http://schemas.openxmlformats.org/officeDocument/2006/math">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𝐻</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𝐽𝑐𝑜𝑠</m:t>
                      </m:r>
                      <m:d>
                        <m:d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dPr>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Pr>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𝜑</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𝑠</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1</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𝜑</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𝑑</m:t>
                              </m:r>
                            </m:sub>
                          </m:sSub>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𝐽𝑐𝑜𝑠</m:t>
                      </m:r>
                      <m:d>
                        <m:d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dPr>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𝜑</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𝑠</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2</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𝜑</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𝑑</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𝜋</m:t>
                          </m:r>
                        </m:e>
                      </m:d>
                    </m:oMath>
                  </m:oMathPara>
                </a14:m>
                <a:endParaRPr kumimoji="0" lang="en-US" altLang="zh-CN" sz="2400" b="0" i="0" u="none" strike="noStrike" kern="1200" cap="none" spc="0" normalizeH="0" baseline="0" noProof="0" dirty="0" smtClean="0">
                  <a:ln>
                    <a:noFill/>
                  </a:ln>
                  <a:solidFill>
                    <a:schemeClr val="tx1"/>
                  </a:solidFill>
                  <a:effectLst/>
                  <a:uLnTx/>
                  <a:uFillTx/>
                  <a:ea typeface="宋体" panose="02010600030101010101" pitchFamily="2" charset="-122"/>
                </a:endParaRPr>
              </a:p>
              <a:p>
                <a:pPr lvl="0" algn="l"/>
                <a:r>
                  <a:rPr lang="en-US" altLang="zh-CN" sz="2400" b="0" dirty="0" smtClean="0">
                    <a:solidFill>
                      <a:schemeClr val="tx1"/>
                    </a:solidFill>
                    <a:ea typeface="宋体" panose="02010600030101010101" pitchFamily="2" charset="-122"/>
                  </a:rPr>
                  <a:t>      +</a:t>
                </a:r>
                <a14:m>
                  <m:oMath xmlns:m="http://schemas.openxmlformats.org/officeDocument/2006/math">
                    <m:r>
                      <a:rPr lang="en-US" altLang="zh-CN" sz="2400" b="0" i="1">
                        <a:solidFill>
                          <a:schemeClr val="tx1"/>
                        </a:solidFill>
                        <a:latin typeface="Cambria Math" panose="02040503050406030204" pitchFamily="18" charset="0"/>
                        <a:ea typeface="宋体" panose="02010600030101010101" pitchFamily="2" charset="-122"/>
                      </a:rPr>
                      <m:t>∫</m:t>
                    </m:r>
                    <m:r>
                      <a:rPr lang="en-US" altLang="zh-CN" sz="2400" b="0" i="1">
                        <a:solidFill>
                          <a:schemeClr val="tx1"/>
                        </a:solidFill>
                        <a:latin typeface="Cambria Math" panose="02040503050406030204" pitchFamily="18" charset="0"/>
                        <a:ea typeface="宋体" panose="02010600030101010101" pitchFamily="2" charset="-122"/>
                      </a:rPr>
                      <m:t>𝑑𝑟</m:t>
                    </m:r>
                    <m:r>
                      <a:rPr lang="en-US" altLang="zh-CN" sz="2400" b="0" i="1">
                        <a:solidFill>
                          <a:schemeClr val="tx1"/>
                        </a:solidFill>
                        <a:latin typeface="Cambria Math" panose="02040503050406030204" pitchFamily="18" charset="0"/>
                        <a:ea typeface="宋体" panose="02010600030101010101" pitchFamily="2" charset="-122"/>
                      </a:rPr>
                      <m:t> </m:t>
                    </m:r>
                    <m:sSub>
                      <m:sSubPr>
                        <m:ctrlPr>
                          <a:rPr lang="en-US" altLang="zh-CN" sz="2400" b="0" i="1">
                            <a:solidFill>
                              <a:schemeClr val="tx1"/>
                            </a:solidFill>
                            <a:latin typeface="Cambria Math" panose="02040503050406030204" pitchFamily="18" charset="0"/>
                            <a:ea typeface="宋体" panose="02010600030101010101" pitchFamily="2" charset="-122"/>
                          </a:rPr>
                        </m:ctrlPr>
                      </m:sSubPr>
                      <m:e>
                        <m:f>
                          <m:fPr>
                            <m:ctrlPr>
                              <a:rPr lang="en-US" altLang="zh-CN" sz="2400" b="0" i="1">
                                <a:solidFill>
                                  <a:schemeClr val="tx1"/>
                                </a:solidFill>
                                <a:latin typeface="Cambria Math" panose="02040503050406030204" pitchFamily="18" charset="0"/>
                                <a:ea typeface="宋体" panose="02010600030101010101" pitchFamily="2" charset="-122"/>
                              </a:rPr>
                            </m:ctrlPr>
                          </m:fPr>
                          <m:num>
                            <m:sSub>
                              <m:sSubPr>
                                <m:ctrlPr>
                                  <a:rPr lang="en-US" altLang="zh-CN" sz="2400" b="0" i="1">
                                    <a:solidFill>
                                      <a:schemeClr val="tx1"/>
                                    </a:solidFill>
                                    <a:latin typeface="Cambria Math" panose="02040503050406030204" pitchFamily="18" charset="0"/>
                                    <a:ea typeface="宋体" panose="02010600030101010101" pitchFamily="2" charset="-122"/>
                                  </a:rPr>
                                </m:ctrlPr>
                              </m:sSubPr>
                              <m:e>
                                <m:r>
                                  <a:rPr lang="en-US" altLang="zh-CN" sz="2400" b="0" i="1">
                                    <a:solidFill>
                                      <a:schemeClr val="tx1"/>
                                    </a:solidFill>
                                    <a:latin typeface="Cambria Math" panose="02040503050406030204" pitchFamily="18" charset="0"/>
                                    <a:ea typeface="宋体" panose="02010600030101010101" pitchFamily="2" charset="-122"/>
                                  </a:rPr>
                                  <m:t>𝜌</m:t>
                                </m:r>
                              </m:e>
                              <m:sub>
                                <m:r>
                                  <a:rPr lang="en-US" altLang="zh-CN" sz="2400" b="0" i="1">
                                    <a:solidFill>
                                      <a:schemeClr val="tx1"/>
                                    </a:solidFill>
                                    <a:latin typeface="Cambria Math" panose="02040503050406030204" pitchFamily="18" charset="0"/>
                                    <a:ea typeface="宋体" panose="02010600030101010101" pitchFamily="2" charset="-122"/>
                                  </a:rPr>
                                  <m:t>𝑠</m:t>
                                </m:r>
                              </m:sub>
                            </m:sSub>
                          </m:num>
                          <m:den>
                            <m:r>
                              <a:rPr lang="en-US" altLang="zh-CN" sz="2400" b="0" i="1">
                                <a:solidFill>
                                  <a:schemeClr val="tx1"/>
                                </a:solidFill>
                                <a:latin typeface="Cambria Math" panose="02040503050406030204" pitchFamily="18" charset="0"/>
                                <a:ea typeface="宋体" panose="02010600030101010101" pitchFamily="2" charset="-122"/>
                              </a:rPr>
                              <m:t>2</m:t>
                            </m:r>
                          </m:den>
                        </m:f>
                      </m:e>
                      <m:sub>
                        <m:r>
                          <a:rPr lang="en-US" altLang="zh-CN" sz="2400" b="0" i="1">
                            <a:solidFill>
                              <a:schemeClr val="tx1"/>
                            </a:solidFill>
                            <a:latin typeface="Cambria Math" panose="02040503050406030204" pitchFamily="18" charset="0"/>
                            <a:ea typeface="宋体" panose="02010600030101010101" pitchFamily="2" charset="-122"/>
                          </a:rPr>
                          <m:t> </m:t>
                        </m:r>
                      </m:sub>
                    </m:sSub>
                    <m:sSup>
                      <m:sSupPr>
                        <m:ctrlPr>
                          <a:rPr lang="en-US" altLang="zh-CN" sz="2400" b="0" i="1">
                            <a:solidFill>
                              <a:schemeClr val="tx1"/>
                            </a:solidFill>
                            <a:latin typeface="Cambria Math" panose="02040503050406030204" pitchFamily="18" charset="0"/>
                            <a:ea typeface="宋体" panose="02010600030101010101" pitchFamily="2" charset="-122"/>
                          </a:rPr>
                        </m:ctrlPr>
                      </m:sSupPr>
                      <m:e>
                        <m:d>
                          <m:dPr>
                            <m:ctrlPr>
                              <a:rPr lang="en-US" altLang="zh-CN" sz="2400" b="0" i="1">
                                <a:solidFill>
                                  <a:schemeClr val="tx1"/>
                                </a:solidFill>
                                <a:latin typeface="Cambria Math" panose="02040503050406030204" pitchFamily="18" charset="0"/>
                                <a:ea typeface="宋体" panose="02010600030101010101" pitchFamily="2" charset="-122"/>
                              </a:rPr>
                            </m:ctrlPr>
                          </m:dPr>
                          <m:e>
                            <m:r>
                              <a:rPr lang="en-US" altLang="zh-CN" sz="2400" b="0">
                                <a:solidFill>
                                  <a:schemeClr val="tx1"/>
                                </a:solidFill>
                                <a:latin typeface="Cambria Math" panose="02040503050406030204" pitchFamily="18" charset="0"/>
                                <a:ea typeface="宋体" panose="02010600030101010101" pitchFamily="2" charset="-122"/>
                              </a:rPr>
                              <m:t>𝛻</m:t>
                            </m:r>
                            <m:sSub>
                              <m:sSubPr>
                                <m:ctrlPr>
                                  <a:rPr lang="en-US" altLang="zh-CN" sz="2400" b="0" i="1">
                                    <a:solidFill>
                                      <a:schemeClr val="tx1"/>
                                    </a:solidFill>
                                    <a:latin typeface="Cambria Math" panose="02040503050406030204" pitchFamily="18" charset="0"/>
                                    <a:ea typeface="宋体" panose="02010600030101010101" pitchFamily="2" charset="-122"/>
                                  </a:rPr>
                                </m:ctrlPr>
                              </m:sSubPr>
                              <m:e>
                                <m:r>
                                  <a:rPr lang="en-US" altLang="zh-CN" sz="2400" b="0" i="1">
                                    <a:solidFill>
                                      <a:schemeClr val="tx1"/>
                                    </a:solidFill>
                                    <a:latin typeface="Cambria Math" panose="02040503050406030204" pitchFamily="18" charset="0"/>
                                    <a:ea typeface="宋体" panose="02010600030101010101" pitchFamily="2" charset="-122"/>
                                  </a:rPr>
                                  <m:t>𝜑</m:t>
                                </m:r>
                              </m:e>
                              <m:sub>
                                <m:r>
                                  <a:rPr lang="en-US" altLang="zh-CN" sz="2400" b="0" i="1">
                                    <a:solidFill>
                                      <a:schemeClr val="tx1"/>
                                    </a:solidFill>
                                    <a:latin typeface="Cambria Math" panose="02040503050406030204" pitchFamily="18" charset="0"/>
                                    <a:ea typeface="宋体" panose="02010600030101010101" pitchFamily="2" charset="-122"/>
                                  </a:rPr>
                                  <m:t>𝑠</m:t>
                                </m:r>
                              </m:sub>
                            </m:sSub>
                            <m:r>
                              <a:rPr lang="en-US" altLang="zh-CN" sz="2400" b="0" i="1" smtClean="0">
                                <a:solidFill>
                                  <a:schemeClr val="tx1"/>
                                </a:solidFill>
                                <a:latin typeface="Cambria Math" panose="02040503050406030204" pitchFamily="18" charset="0"/>
                                <a:ea typeface="宋体" panose="02010600030101010101" pitchFamily="2" charset="-122"/>
                              </a:rPr>
                              <m:t>−</m:t>
                            </m:r>
                            <m:acc>
                              <m:accPr>
                                <m:chr m:val="⃗"/>
                                <m:ctrlPr>
                                  <a:rPr lang="en-US" altLang="zh-CN" sz="2400" b="0" i="1" smtClean="0">
                                    <a:solidFill>
                                      <a:schemeClr val="tx1"/>
                                    </a:solidFill>
                                    <a:latin typeface="Cambria Math" panose="02040503050406030204" pitchFamily="18" charset="0"/>
                                    <a:ea typeface="宋体" panose="02010600030101010101" pitchFamily="2" charset="-122"/>
                                  </a:rPr>
                                </m:ctrlPr>
                              </m:accPr>
                              <m:e>
                                <m:r>
                                  <a:rPr lang="en-US" altLang="zh-CN" sz="2400" b="0" i="1" smtClean="0">
                                    <a:solidFill>
                                      <a:schemeClr val="tx1"/>
                                    </a:solidFill>
                                    <a:latin typeface="Cambria Math" panose="02040503050406030204" pitchFamily="18" charset="0"/>
                                    <a:ea typeface="宋体" panose="02010600030101010101" pitchFamily="2" charset="-122"/>
                                  </a:rPr>
                                  <m:t>𝐴</m:t>
                                </m:r>
                              </m:e>
                            </m:acc>
                          </m:e>
                        </m:d>
                      </m:e>
                      <m:sup>
                        <m:r>
                          <a:rPr lang="en-US" altLang="zh-CN" sz="2400" b="0" i="1">
                            <a:solidFill>
                              <a:schemeClr val="tx1"/>
                            </a:solidFill>
                            <a:latin typeface="Cambria Math" panose="02040503050406030204" pitchFamily="18" charset="0"/>
                            <a:ea typeface="宋体" panose="02010600030101010101" pitchFamily="2" charset="-122"/>
                          </a:rPr>
                          <m:t>2</m:t>
                        </m:r>
                      </m:sup>
                    </m:sSup>
                  </m:oMath>
                </a14:m>
                <a:endParaRPr kumimoji="0" lang="en-US" altLang="zh-CN" sz="2400" b="0" i="0" u="none" strike="noStrike" kern="1200" cap="none" spc="0" normalizeH="0" baseline="0" noProof="0" dirty="0" smtClean="0">
                  <a:ln>
                    <a:noFill/>
                  </a:ln>
                  <a:solidFill>
                    <a:schemeClr val="tx1"/>
                  </a:solidFill>
                  <a:effectLst/>
                  <a:uLnTx/>
                  <a:uFillTx/>
                  <a:ea typeface="宋体" panose="02010600030101010101" pitchFamily="2" charset="-122"/>
                </a:endParaRPr>
              </a:p>
            </p:txBody>
          </p:sp>
        </mc:Choice>
        <mc:Fallback xmlns="">
          <p:sp>
            <p:nvSpPr>
              <p:cNvPr id="36" name="Rectangle 203"/>
              <p:cNvSpPr>
                <a:spLocks noRot="1" noChangeAspect="1" noMove="1" noResize="1" noEditPoints="1" noAdjustHandles="1" noChangeArrowheads="1" noChangeShapeType="1" noTextEdit="1"/>
              </p:cNvSpPr>
              <p:nvPr/>
            </p:nvSpPr>
            <p:spPr bwMode="auto">
              <a:xfrm>
                <a:off x="808310" y="4797373"/>
                <a:ext cx="6566312" cy="1082091"/>
              </a:xfrm>
              <a:prstGeom prst="rect">
                <a:avLst/>
              </a:prstGeom>
              <a:blipFill>
                <a:blip r:embed="rId7"/>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Rectangle 4"/>
              <p:cNvSpPr txBox="1">
                <a:spLocks noChangeArrowheads="1"/>
              </p:cNvSpPr>
              <p:nvPr/>
            </p:nvSpPr>
            <p:spPr bwMode="auto">
              <a:xfrm>
                <a:off x="384175" y="403225"/>
                <a:ext cx="8531225" cy="604838"/>
              </a:xfrm>
              <a:prstGeom prst="rect">
                <a:avLst/>
              </a:prstGeom>
              <a:noFill/>
              <a:ln w="9525">
                <a:noFill/>
                <a:miter lim="800000"/>
                <a:headEnd/>
                <a:tailEnd/>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14:m>
                  <m:oMath xmlns:m="http://schemas.openxmlformats.org/officeDocument/2006/math">
                    <m:r>
                      <a:rPr kumimoji="0" lang="en-US" altLang="zh-CN" sz="2800" b="0" i="1" u="sng" strike="noStrike" kern="0" cap="none" spc="0" normalizeH="0" baseline="0" noProof="0" smtClean="0">
                        <a:ln>
                          <a:noFill/>
                        </a:ln>
                        <a:solidFill>
                          <a:srgbClr val="000000"/>
                        </a:solidFill>
                        <a:effectLst/>
                        <a:uLnTx/>
                        <a:uFillTx/>
                        <a:latin typeface="Cambria Math" panose="02040503050406030204" pitchFamily="18" charset="0"/>
                        <a:ea typeface="宋体"/>
                        <a:cs typeface="+mn-cs"/>
                      </a:rPr>
                      <m:t>𝜋</m:t>
                    </m:r>
                  </m:oMath>
                </a14:m>
                <a:r>
                  <a:rPr lang="en-US" altLang="zh-CN" sz="2800" b="0" u="sng" kern="0" noProof="0" dirty="0" smtClean="0">
                    <a:solidFill>
                      <a:srgbClr val="000000"/>
                    </a:solidFill>
                    <a:ea typeface="宋体"/>
                  </a:rPr>
                  <a:t>-junction: unconventional superconductivity</a:t>
                </a:r>
                <a:r>
                  <a:rPr kumimoji="0" lang="en-US" altLang="zh-CN" sz="2800" b="0" i="0" u="sng" strike="noStrike" kern="0" cap="none" spc="0" normalizeH="0" baseline="0" noProof="0" dirty="0" smtClean="0">
                    <a:ln>
                      <a:noFill/>
                    </a:ln>
                    <a:solidFill>
                      <a:srgbClr val="000000"/>
                    </a:solidFill>
                    <a:effectLst/>
                    <a:uLnTx/>
                    <a:uFillTx/>
                    <a:latin typeface="Tahoma" pitchFamily="34" charset="0"/>
                    <a:ea typeface="宋体"/>
                    <a:cs typeface="+mn-cs"/>
                  </a:rPr>
                  <a:t> </a:t>
                </a:r>
                <a:endParaRPr kumimoji="0" lang="en-US" altLang="zh-CN" sz="2800" b="0" i="0" u="sng" strike="noStrike" kern="0" cap="none" spc="0" normalizeH="0" baseline="0" noProof="0" dirty="0">
                  <a:ln>
                    <a:noFill/>
                  </a:ln>
                  <a:solidFill>
                    <a:srgbClr val="000000"/>
                  </a:solidFill>
                  <a:effectLst/>
                  <a:uLnTx/>
                  <a:uFillTx/>
                  <a:latin typeface="Tahoma" pitchFamily="34" charset="0"/>
                  <a:ea typeface="宋体"/>
                  <a:cs typeface="+mn-cs"/>
                </a:endParaRPr>
              </a:p>
            </p:txBody>
          </p:sp>
        </mc:Choice>
        <mc:Fallback xmlns="">
          <p:sp>
            <p:nvSpPr>
              <p:cNvPr id="38" name="Rectangle 4"/>
              <p:cNvSpPr txBox="1">
                <a:spLocks noRot="1" noChangeAspect="1" noMove="1" noResize="1" noEditPoints="1" noAdjustHandles="1" noChangeArrowheads="1" noChangeShapeType="1" noTextEdit="1"/>
              </p:cNvSpPr>
              <p:nvPr/>
            </p:nvSpPr>
            <p:spPr bwMode="auto">
              <a:xfrm>
                <a:off x="384175" y="403225"/>
                <a:ext cx="8531225" cy="604838"/>
              </a:xfrm>
              <a:prstGeom prst="rect">
                <a:avLst/>
              </a:prstGeom>
              <a:blipFill>
                <a:blip r:embed="rId8"/>
                <a:stretch>
                  <a:fillRect t="-4040" b="-20202"/>
                </a:stretch>
              </a:blipFill>
              <a:ln w="9525">
                <a:noFill/>
                <a:miter lim="800000"/>
                <a:headEnd/>
                <a:tailEnd/>
              </a:ln>
            </p:spPr>
            <p:txBody>
              <a:bodyPr/>
              <a:lstStyle/>
              <a:p>
                <a:r>
                  <a:rPr lang="zh-CN" altLang="en-US">
                    <a:noFill/>
                  </a:rPr>
                  <a:t> </a:t>
                </a:r>
              </a:p>
            </p:txBody>
          </p:sp>
        </mc:Fallback>
      </mc:AlternateContent>
      <p:sp>
        <p:nvSpPr>
          <p:cNvPr id="24" name="AutoShape 12"/>
          <p:cNvSpPr>
            <a:spLocks noChangeArrowheads="1"/>
          </p:cNvSpPr>
          <p:nvPr/>
        </p:nvSpPr>
        <p:spPr bwMode="auto">
          <a:xfrm>
            <a:off x="4341570" y="5879464"/>
            <a:ext cx="4265696" cy="623364"/>
          </a:xfrm>
          <a:prstGeom prst="wedgeRectCallout">
            <a:avLst>
              <a:gd name="adj1" fmla="val 5994"/>
              <a:gd name="adj2" fmla="val -14050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ustDataLst>
      <p:tags r:id="rId1"/>
    </p:custDataLst>
    <p:extLst>
      <p:ext uri="{BB962C8B-B14F-4D97-AF65-F5344CB8AC3E}">
        <p14:creationId xmlns:p14="http://schemas.microsoft.com/office/powerpoint/2010/main" val="1006508091"/>
      </p:ext>
    </p:extLst>
  </p:cSld>
  <p:clrMapOvr>
    <a:masterClrMapping/>
  </p:clrMapOvr>
  <p:transition spd="slow" advTm="90633"/>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4"/>
          <p:cNvSpPr txBox="1">
            <a:spLocks noChangeArrowheads="1"/>
          </p:cNvSpPr>
          <p:nvPr/>
        </p:nvSpPr>
        <p:spPr bwMode="auto">
          <a:xfrm>
            <a:off x="385855" y="331702"/>
            <a:ext cx="8531225" cy="604838"/>
          </a:xfrm>
          <a:prstGeom prst="rect">
            <a:avLst/>
          </a:prstGeom>
          <a:noFill/>
          <a:ln w="9525">
            <a:noFill/>
            <a:miter lim="800000"/>
            <a:headEnd/>
            <a:tailEnd/>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800" b="0" u="sng" kern="0" dirty="0" smtClean="0">
                <a:solidFill>
                  <a:srgbClr val="000000"/>
                </a:solidFill>
                <a:ea typeface="宋体"/>
              </a:rPr>
              <a:t>Kagome</a:t>
            </a:r>
            <a:r>
              <a:rPr kumimoji="0" lang="en-US" altLang="zh-CN" sz="2800" b="0" i="0" u="sng" strike="noStrike" kern="0" cap="none" spc="0" normalizeH="0" baseline="0" noProof="0" dirty="0" smtClean="0">
                <a:ln>
                  <a:noFill/>
                </a:ln>
                <a:solidFill>
                  <a:srgbClr val="000000"/>
                </a:solidFill>
                <a:effectLst/>
                <a:uLnTx/>
                <a:uFillTx/>
                <a:latin typeface="Tahoma" pitchFamily="34" charset="0"/>
                <a:ea typeface="宋体"/>
                <a:cs typeface="+mn-cs"/>
              </a:rPr>
              <a:t> superconductor</a:t>
            </a:r>
            <a:r>
              <a:rPr kumimoji="0" lang="en-US" altLang="zh-CN" sz="2800" b="0" i="0" u="sng" strike="noStrike" kern="0" cap="none" spc="0" normalizeH="0" noProof="0" dirty="0" smtClean="0">
                <a:ln>
                  <a:noFill/>
                </a:ln>
                <a:solidFill>
                  <a:srgbClr val="000000"/>
                </a:solidFill>
                <a:effectLst/>
                <a:uLnTx/>
                <a:uFillTx/>
                <a:latin typeface="Tahoma" pitchFamily="34" charset="0"/>
                <a:ea typeface="宋体"/>
                <a:cs typeface="+mn-cs"/>
              </a:rPr>
              <a:t> CsV3Sb5</a:t>
            </a:r>
            <a:endParaRPr kumimoji="0" lang="en-US" altLang="zh-CN" sz="2800" b="0" i="0" u="sng" strike="noStrike" kern="0" cap="none" spc="0" normalizeH="0" baseline="0" noProof="0" dirty="0">
              <a:ln>
                <a:noFill/>
              </a:ln>
              <a:solidFill>
                <a:srgbClr val="000000"/>
              </a:solidFill>
              <a:effectLst/>
              <a:uLnTx/>
              <a:uFillTx/>
              <a:latin typeface="Tahoma" pitchFamily="34" charset="0"/>
              <a:ea typeface="宋体"/>
              <a:cs typeface="+mn-cs"/>
            </a:endParaRPr>
          </a:p>
        </p:txBody>
      </p:sp>
      <mc:AlternateContent xmlns:mc="http://schemas.openxmlformats.org/markup-compatibility/2006" xmlns:a14="http://schemas.microsoft.com/office/drawing/2010/main">
        <mc:Choice Requires="a14">
          <p:sp>
            <p:nvSpPr>
              <p:cNvPr id="44" name="Text Box 154"/>
              <p:cNvSpPr txBox="1">
                <a:spLocks noChangeArrowheads="1"/>
              </p:cNvSpPr>
              <p:nvPr/>
            </p:nvSpPr>
            <p:spPr bwMode="auto">
              <a:xfrm>
                <a:off x="385855" y="1692343"/>
                <a:ext cx="4915839" cy="4308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Char char="•"/>
                  <a:tabLst/>
                  <a:defRPr/>
                </a:pPr>
                <a:r>
                  <a:rPr kumimoji="0" lang="en-US" altLang="zh-CN" sz="2200" b="0" i="0" u="none" strike="noStrike" kern="1200" cap="none" spc="0" normalizeH="0" baseline="0" noProof="0" dirty="0" smtClean="0">
                    <a:ln>
                      <a:noFill/>
                    </a:ln>
                    <a:solidFill>
                      <a:srgbClr val="0000CC"/>
                    </a:solidFill>
                    <a:effectLst/>
                    <a:uLnTx/>
                    <a:uFillTx/>
                    <a:latin typeface="Tahoma" pitchFamily="34" charset="0"/>
                  </a:rPr>
                  <a:t> </a:t>
                </a:r>
                <a:r>
                  <a:rPr lang="en-US" altLang="zh-CN" b="0" dirty="0" smtClean="0">
                    <a:solidFill>
                      <a:srgbClr val="0000CC"/>
                    </a:solidFill>
                    <a:latin typeface="Tahoma" pitchFamily="34" charset="0"/>
                  </a:rPr>
                  <a:t>Chiral </a:t>
                </a:r>
                <a:r>
                  <a:rPr kumimoji="0" lang="en-US" altLang="zh-CN" sz="2200" b="0" i="0" u="none" strike="noStrike" kern="1200" cap="none" spc="0" normalizeH="0" baseline="0" noProof="0" dirty="0" smtClean="0">
                    <a:ln>
                      <a:noFill/>
                    </a:ln>
                    <a:solidFill>
                      <a:srgbClr val="0000CC"/>
                    </a:solidFill>
                    <a:effectLst/>
                    <a:uLnTx/>
                    <a:uFillTx/>
                    <a:latin typeface="Tahoma" pitchFamily="34" charset="0"/>
                  </a:rPr>
                  <a:t>CDW</a:t>
                </a:r>
                <a:r>
                  <a:rPr kumimoji="0" lang="en-US" altLang="zh-CN" sz="2200" b="0" i="0" u="none" strike="noStrike" kern="1200" cap="none" spc="0" normalizeH="0" noProof="0" dirty="0" smtClean="0">
                    <a:ln>
                      <a:noFill/>
                    </a:ln>
                    <a:solidFill>
                      <a:srgbClr val="0000CC"/>
                    </a:solidFill>
                    <a:effectLst/>
                    <a:uLnTx/>
                    <a:uFillTx/>
                    <a:latin typeface="Tahoma" pitchFamily="34" charset="0"/>
                  </a:rPr>
                  <a:t> </a:t>
                </a:r>
                <a14:m>
                  <m:oMath xmlns:m="http://schemas.openxmlformats.org/officeDocument/2006/math">
                    <m:r>
                      <a:rPr kumimoji="0" lang="en-US" altLang="zh-CN" sz="2200" b="0" i="1" u="none" strike="noStrike" kern="1200" cap="none" spc="0" normalizeH="0" noProof="0" smtClean="0">
                        <a:ln>
                          <a:noFill/>
                        </a:ln>
                        <a:solidFill>
                          <a:srgbClr val="0000CC"/>
                        </a:solidFill>
                        <a:effectLst/>
                        <a:uLnTx/>
                        <a:uFillTx/>
                        <a:latin typeface="Cambria Math" panose="02040503050406030204" pitchFamily="18" charset="0"/>
                      </a:rPr>
                      <m:t>≈80</m:t>
                    </m:r>
                    <m:r>
                      <a:rPr kumimoji="0" lang="en-US" altLang="zh-CN" sz="2200" b="0" i="1" u="none" strike="noStrike" kern="1200" cap="none" spc="0" normalizeH="0" noProof="0" smtClean="0">
                        <a:ln>
                          <a:noFill/>
                        </a:ln>
                        <a:solidFill>
                          <a:srgbClr val="0000CC"/>
                        </a:solidFill>
                        <a:effectLst/>
                        <a:uLnTx/>
                        <a:uFillTx/>
                        <a:latin typeface="Cambria Math" panose="02040503050406030204" pitchFamily="18" charset="0"/>
                      </a:rPr>
                      <m:t>𝐾</m:t>
                    </m:r>
                  </m:oMath>
                </a14:m>
                <a:r>
                  <a:rPr kumimoji="0" lang="en-US" altLang="zh-CN" sz="2200" b="0" i="0" u="none" strike="noStrike" kern="1200" cap="none" spc="0" normalizeH="0" baseline="0" noProof="0" dirty="0" smtClean="0">
                    <a:ln>
                      <a:noFill/>
                    </a:ln>
                    <a:solidFill>
                      <a:srgbClr val="0000CC"/>
                    </a:solidFill>
                    <a:effectLst/>
                    <a:uLnTx/>
                    <a:uFillTx/>
                    <a:latin typeface="Tahoma" pitchFamily="34" charset="0"/>
                  </a:rPr>
                  <a:t>, 2*2 supercell</a:t>
                </a:r>
                <a:endParaRPr kumimoji="0" lang="en-US" altLang="zh-CN" sz="2200" b="0" i="0" u="none" strike="noStrike" kern="1200" cap="none" spc="0" normalizeH="0" baseline="0" noProof="0" dirty="0">
                  <a:ln>
                    <a:noFill/>
                  </a:ln>
                  <a:solidFill>
                    <a:srgbClr val="0000CC"/>
                  </a:solidFill>
                  <a:effectLst/>
                  <a:uLnTx/>
                  <a:uFillTx/>
                  <a:latin typeface="Tahoma" pitchFamily="34" charset="0"/>
                </a:endParaRPr>
              </a:p>
            </p:txBody>
          </p:sp>
        </mc:Choice>
        <mc:Fallback xmlns="">
          <p:sp>
            <p:nvSpPr>
              <p:cNvPr id="44" name="Text Box 154"/>
              <p:cNvSpPr txBox="1">
                <a:spLocks noRot="1" noChangeAspect="1" noMove="1" noResize="1" noEditPoints="1" noAdjustHandles="1" noChangeArrowheads="1" noChangeShapeType="1" noTextEdit="1"/>
              </p:cNvSpPr>
              <p:nvPr/>
            </p:nvSpPr>
            <p:spPr bwMode="auto">
              <a:xfrm>
                <a:off x="385855" y="1692343"/>
                <a:ext cx="4915839" cy="430887"/>
              </a:xfrm>
              <a:prstGeom prst="rect">
                <a:avLst/>
              </a:prstGeom>
              <a:blipFill>
                <a:blip r:embed="rId3"/>
                <a:stretch>
                  <a:fillRect l="-1611" t="-11429" b="-30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9" name="文本框 4"/>
          <p:cNvSpPr txBox="1">
            <a:spLocks noChangeArrowheads="1"/>
          </p:cNvSpPr>
          <p:nvPr/>
        </p:nvSpPr>
        <p:spPr bwMode="auto">
          <a:xfrm>
            <a:off x="4404261" y="2365195"/>
            <a:ext cx="216247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200" b="1">
                <a:solidFill>
                  <a:srgbClr val="0000CC"/>
                </a:solidFill>
                <a:latin typeface="Tahoma" panose="020B0604030504040204" pitchFamily="34" charset="0"/>
              </a:defRPr>
            </a:lvl1pPr>
            <a:lvl2pPr marL="742950" indent="-285750" algn="ctr">
              <a:defRPr sz="2200" b="1">
                <a:solidFill>
                  <a:srgbClr val="0000CC"/>
                </a:solidFill>
                <a:latin typeface="Tahoma" panose="020B0604030504040204" pitchFamily="34" charset="0"/>
              </a:defRPr>
            </a:lvl2pPr>
            <a:lvl3pPr marL="1143000" indent="-228600" algn="ctr">
              <a:defRPr sz="2200" b="1">
                <a:solidFill>
                  <a:srgbClr val="0000CC"/>
                </a:solidFill>
                <a:latin typeface="Tahoma" panose="020B0604030504040204" pitchFamily="34" charset="0"/>
              </a:defRPr>
            </a:lvl3pPr>
            <a:lvl4pPr marL="1600200" indent="-228600" algn="ctr">
              <a:defRPr sz="2200" b="1">
                <a:solidFill>
                  <a:srgbClr val="0000CC"/>
                </a:solidFill>
                <a:latin typeface="Tahoma" panose="020B0604030504040204" pitchFamily="34" charset="0"/>
              </a:defRPr>
            </a:lvl4pPr>
            <a:lvl5pPr marL="2057400" indent="-228600" algn="ctr">
              <a:defRPr sz="2200" b="1">
                <a:solidFill>
                  <a:srgbClr val="0000CC"/>
                </a:solidFill>
                <a:latin typeface="Tahoma" panose="020B0604030504040204" pitchFamily="34" charset="0"/>
              </a:defRPr>
            </a:lvl5pPr>
            <a:lvl6pPr marL="2514600" indent="-228600" algn="ctr" eaLnBrk="0" fontAlgn="base" hangingPunct="0">
              <a:spcBef>
                <a:spcPct val="0"/>
              </a:spcBef>
              <a:spcAft>
                <a:spcPct val="0"/>
              </a:spcAft>
              <a:defRPr sz="2200" b="1">
                <a:solidFill>
                  <a:srgbClr val="0000CC"/>
                </a:solidFill>
                <a:latin typeface="Tahoma" panose="020B0604030504040204" pitchFamily="34" charset="0"/>
              </a:defRPr>
            </a:lvl6pPr>
            <a:lvl7pPr marL="2971800" indent="-228600" algn="ctr" eaLnBrk="0" fontAlgn="base" hangingPunct="0">
              <a:spcBef>
                <a:spcPct val="0"/>
              </a:spcBef>
              <a:spcAft>
                <a:spcPct val="0"/>
              </a:spcAft>
              <a:defRPr sz="2200" b="1">
                <a:solidFill>
                  <a:srgbClr val="0000CC"/>
                </a:solidFill>
                <a:latin typeface="Tahoma" panose="020B0604030504040204" pitchFamily="34" charset="0"/>
              </a:defRPr>
            </a:lvl7pPr>
            <a:lvl8pPr marL="3429000" indent="-228600" algn="ctr" eaLnBrk="0" fontAlgn="base" hangingPunct="0">
              <a:spcBef>
                <a:spcPct val="0"/>
              </a:spcBef>
              <a:spcAft>
                <a:spcPct val="0"/>
              </a:spcAft>
              <a:defRPr sz="2200" b="1">
                <a:solidFill>
                  <a:srgbClr val="0000CC"/>
                </a:solidFill>
                <a:latin typeface="Tahoma" panose="020B0604030504040204" pitchFamily="34" charset="0"/>
              </a:defRPr>
            </a:lvl8pPr>
            <a:lvl9pPr marL="3886200" indent="-228600" algn="ctr" eaLnBrk="0" fontAlgn="base" hangingPunct="0">
              <a:spcBef>
                <a:spcPct val="0"/>
              </a:spcBef>
              <a:spcAft>
                <a:spcPct val="0"/>
              </a:spcAft>
              <a:defRPr sz="2200" b="1">
                <a:solidFill>
                  <a:srgbClr val="0000CC"/>
                </a:solidFill>
                <a:latin typeface="Tahoma" panose="020B0604030504040204" pitchFamily="34" charset="0"/>
              </a:defRPr>
            </a:lvl9pPr>
          </a:lstStyle>
          <a:p>
            <a:pPr algn="l"/>
            <a:r>
              <a:rPr lang="da-DK" altLang="zh-CN" sz="1200" b="0" dirty="0" smtClean="0">
                <a:solidFill>
                  <a:srgbClr val="000000"/>
                </a:solidFill>
                <a:ea typeface="Tahoma" panose="020B0604030504040204" pitchFamily="34" charset="0"/>
                <a:cs typeface="Tahoma" panose="020B0604030504040204" pitchFamily="34" charset="0"/>
              </a:rPr>
              <a:t>X. H. Chen, et </a:t>
            </a:r>
            <a:r>
              <a:rPr lang="da-DK" altLang="zh-CN" sz="1200" b="0" dirty="0">
                <a:solidFill>
                  <a:srgbClr val="000000"/>
                </a:solidFill>
                <a:ea typeface="Tahoma" panose="020B0604030504040204" pitchFamily="34" charset="0"/>
                <a:cs typeface="Tahoma" panose="020B0604030504040204" pitchFamily="34" charset="0"/>
              </a:rPr>
              <a:t>al. PRX </a:t>
            </a:r>
            <a:r>
              <a:rPr lang="da-DK" altLang="zh-CN" sz="1200" b="0" dirty="0" smtClean="0">
                <a:solidFill>
                  <a:srgbClr val="000000"/>
                </a:solidFill>
                <a:ea typeface="Tahoma" panose="020B0604030504040204" pitchFamily="34" charset="0"/>
                <a:cs typeface="Tahoma" panose="020B0604030504040204" pitchFamily="34" charset="0"/>
              </a:rPr>
              <a:t>11</a:t>
            </a:r>
            <a:r>
              <a:rPr lang="da-DK" altLang="zh-CN" sz="1200" b="0" dirty="0">
                <a:solidFill>
                  <a:srgbClr val="000000"/>
                </a:solidFill>
                <a:ea typeface="Tahoma" panose="020B0604030504040204" pitchFamily="34" charset="0"/>
                <a:cs typeface="Tahoma" panose="020B0604030504040204" pitchFamily="34" charset="0"/>
              </a:rPr>
              <a:t>,</a:t>
            </a:r>
            <a:r>
              <a:rPr lang="da-DK" altLang="zh-CN" sz="1200" b="0" dirty="0" smtClean="0">
                <a:solidFill>
                  <a:srgbClr val="000000"/>
                </a:solidFill>
                <a:ea typeface="Tahoma" panose="020B0604030504040204" pitchFamily="34" charset="0"/>
                <a:cs typeface="Tahoma" panose="020B0604030504040204" pitchFamily="34" charset="0"/>
              </a:rPr>
              <a:t> 031026 </a:t>
            </a:r>
            <a:r>
              <a:rPr lang="da-DK" altLang="zh-CN" sz="1200" b="0" dirty="0">
                <a:solidFill>
                  <a:srgbClr val="000000"/>
                </a:solidFill>
                <a:ea typeface="Tahoma" panose="020B0604030504040204" pitchFamily="34" charset="0"/>
                <a:cs typeface="Tahoma" panose="020B0604030504040204" pitchFamily="34" charset="0"/>
              </a:rPr>
              <a:t>(2021</a:t>
            </a:r>
            <a:r>
              <a:rPr lang="da-DK" altLang="zh-CN" sz="1200" b="0" dirty="0" smtClean="0">
                <a:solidFill>
                  <a:srgbClr val="000000"/>
                </a:solidFill>
                <a:ea typeface="Tahoma" panose="020B0604030504040204" pitchFamily="34" charset="0"/>
                <a:cs typeface="Tahoma" panose="020B0604030504040204" pitchFamily="34" charset="0"/>
              </a:rPr>
              <a:t>); </a:t>
            </a:r>
          </a:p>
          <a:p>
            <a:pPr algn="l"/>
            <a:r>
              <a:rPr lang="da-DK" altLang="zh-CN" sz="1200" b="0" dirty="0" smtClean="0">
                <a:solidFill>
                  <a:srgbClr val="000000"/>
                </a:solidFill>
                <a:ea typeface="Tahoma" panose="020B0604030504040204" pitchFamily="34" charset="0"/>
                <a:cs typeface="Tahoma" panose="020B0604030504040204" pitchFamily="34" charset="0"/>
              </a:rPr>
              <a:t>Tao W</a:t>
            </a:r>
            <a:r>
              <a:rPr lang="en-US" altLang="zh-CN" sz="1200" b="0" dirty="0" smtClean="0">
                <a:solidFill>
                  <a:srgbClr val="000000"/>
                </a:solidFill>
                <a:ea typeface="Tahoma" panose="020B0604030504040204" pitchFamily="34" charset="0"/>
                <a:cs typeface="Tahoma" panose="020B0604030504040204" pitchFamily="34" charset="0"/>
              </a:rPr>
              <a:t>u, X. H. Chen, Nature</a:t>
            </a:r>
            <a:r>
              <a:rPr lang="fr-FR" altLang="zh-CN" sz="1200" b="0" dirty="0" smtClean="0">
                <a:solidFill>
                  <a:srgbClr val="000000"/>
                </a:solidFill>
                <a:ea typeface="Tahoma" panose="020B0604030504040204" pitchFamily="34" charset="0"/>
                <a:cs typeface="Tahoma" panose="020B0604030504040204" pitchFamily="34" charset="0"/>
              </a:rPr>
              <a:t> </a:t>
            </a:r>
            <a:r>
              <a:rPr lang="fr-FR" altLang="zh-CN" sz="1200" b="0" dirty="0">
                <a:solidFill>
                  <a:srgbClr val="000000"/>
                </a:solidFill>
                <a:ea typeface="Tahoma" panose="020B0604030504040204" pitchFamily="34" charset="0"/>
                <a:cs typeface="Tahoma" panose="020B0604030504040204" pitchFamily="34" charset="0"/>
              </a:rPr>
              <a:t>604, </a:t>
            </a:r>
            <a:r>
              <a:rPr lang="fr-FR" altLang="zh-CN" sz="1200" b="0" dirty="0" smtClean="0">
                <a:solidFill>
                  <a:srgbClr val="000000"/>
                </a:solidFill>
                <a:ea typeface="Tahoma" panose="020B0604030504040204" pitchFamily="34" charset="0"/>
                <a:cs typeface="Tahoma" panose="020B0604030504040204" pitchFamily="34" charset="0"/>
              </a:rPr>
              <a:t>59–64 </a:t>
            </a:r>
            <a:r>
              <a:rPr lang="fr-FR" altLang="zh-CN" sz="1200" b="0" dirty="0">
                <a:solidFill>
                  <a:srgbClr val="000000"/>
                </a:solidFill>
                <a:ea typeface="Tahoma" panose="020B0604030504040204" pitchFamily="34" charset="0"/>
                <a:cs typeface="Tahoma" panose="020B0604030504040204" pitchFamily="34" charset="0"/>
              </a:rPr>
              <a:t>(</a:t>
            </a:r>
            <a:r>
              <a:rPr lang="fr-FR" altLang="zh-CN" sz="1200" b="0" dirty="0" smtClean="0">
                <a:solidFill>
                  <a:srgbClr val="000000"/>
                </a:solidFill>
                <a:ea typeface="Tahoma" panose="020B0604030504040204" pitchFamily="34" charset="0"/>
                <a:cs typeface="Tahoma" panose="020B0604030504040204" pitchFamily="34" charset="0"/>
              </a:rPr>
              <a:t>2022).</a:t>
            </a:r>
          </a:p>
          <a:p>
            <a:pPr algn="l"/>
            <a:r>
              <a:rPr lang="fr-FR" altLang="zh-CN" sz="1200" b="0" dirty="0" smtClean="0">
                <a:solidFill>
                  <a:srgbClr val="000000"/>
                </a:solidFill>
                <a:ea typeface="Tahoma" panose="020B0604030504040204" pitchFamily="34" charset="0"/>
                <a:cs typeface="Tahoma" panose="020B0604030504040204" pitchFamily="34" charset="0"/>
              </a:rPr>
              <a:t>J. P. Hu et al, Sci. Bullitin 66, 1384(2021)</a:t>
            </a:r>
            <a:endParaRPr lang="da-DK" altLang="zh-CN" sz="1200" b="0" dirty="0">
              <a:solidFill>
                <a:srgbClr val="000000"/>
              </a:solidFill>
              <a:ea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26" name="Text Box 154"/>
              <p:cNvSpPr txBox="1">
                <a:spLocks noChangeArrowheads="1"/>
              </p:cNvSpPr>
              <p:nvPr/>
            </p:nvSpPr>
            <p:spPr bwMode="auto">
              <a:xfrm>
                <a:off x="385855" y="1138184"/>
                <a:ext cx="4104953" cy="4308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Char char="•"/>
                  <a:tabLst/>
                  <a:defRPr/>
                </a:pPr>
                <a:r>
                  <a:rPr kumimoji="0" lang="en-US" altLang="zh-CN" sz="2200" b="0" i="0" u="none" strike="noStrike" kern="1200" cap="none" spc="0" normalizeH="0" baseline="0" noProof="0" dirty="0" smtClean="0">
                    <a:ln>
                      <a:noFill/>
                    </a:ln>
                    <a:solidFill>
                      <a:srgbClr val="0000CC"/>
                    </a:solidFill>
                    <a:effectLst/>
                    <a:uLnTx/>
                    <a:uFillTx/>
                    <a:latin typeface="Tahoma" pitchFamily="34" charset="0"/>
                  </a:rPr>
                  <a:t> Superconductivity</a:t>
                </a:r>
                <a:r>
                  <a:rPr kumimoji="0" lang="en-US" altLang="zh-CN" sz="2200" b="0" i="0" u="none" strike="noStrike" kern="1200" cap="none" spc="0" normalizeH="0" noProof="0" dirty="0" smtClean="0">
                    <a:ln>
                      <a:noFill/>
                    </a:ln>
                    <a:solidFill>
                      <a:srgbClr val="0000CC"/>
                    </a:solidFill>
                    <a:effectLst/>
                    <a:uLnTx/>
                    <a:uFillTx/>
                    <a:latin typeface="Tahoma" pitchFamily="34" charset="0"/>
                  </a:rPr>
                  <a:t> </a:t>
                </a:r>
                <a14:m>
                  <m:oMath xmlns:m="http://schemas.openxmlformats.org/officeDocument/2006/math">
                    <m:sSub>
                      <m:sSubPr>
                        <m:ctrlPr>
                          <a:rPr kumimoji="0" lang="en-US" altLang="zh-CN" sz="2200" b="0" i="1" u="none" strike="noStrike" kern="1200" cap="none" spc="0" normalizeH="0" noProof="0" smtClean="0">
                            <a:ln>
                              <a:noFill/>
                            </a:ln>
                            <a:solidFill>
                              <a:srgbClr val="0000CC"/>
                            </a:solidFill>
                            <a:effectLst/>
                            <a:uLnTx/>
                            <a:uFillTx/>
                            <a:latin typeface="Cambria Math" panose="02040503050406030204" pitchFamily="18" charset="0"/>
                          </a:rPr>
                        </m:ctrlPr>
                      </m:sSubPr>
                      <m:e>
                        <m:r>
                          <a:rPr kumimoji="0" lang="en-US" altLang="zh-CN" sz="2200" b="0" i="1" u="none" strike="noStrike" kern="1200" cap="none" spc="0" normalizeH="0" noProof="0" smtClean="0">
                            <a:ln>
                              <a:noFill/>
                            </a:ln>
                            <a:solidFill>
                              <a:srgbClr val="0000CC"/>
                            </a:solidFill>
                            <a:effectLst/>
                            <a:uLnTx/>
                            <a:uFillTx/>
                            <a:latin typeface="Cambria Math" panose="02040503050406030204" pitchFamily="18" charset="0"/>
                          </a:rPr>
                          <m:t>𝑇</m:t>
                        </m:r>
                      </m:e>
                      <m:sub>
                        <m:r>
                          <a:rPr kumimoji="0" lang="en-US" altLang="zh-CN" sz="2200" b="0" i="1" u="none" strike="noStrike" kern="1200" cap="none" spc="0" normalizeH="0" noProof="0" smtClean="0">
                            <a:ln>
                              <a:noFill/>
                            </a:ln>
                            <a:solidFill>
                              <a:srgbClr val="0000CC"/>
                            </a:solidFill>
                            <a:effectLst/>
                            <a:uLnTx/>
                            <a:uFillTx/>
                            <a:latin typeface="Cambria Math" panose="02040503050406030204" pitchFamily="18" charset="0"/>
                          </a:rPr>
                          <m:t>𝑐</m:t>
                        </m:r>
                      </m:sub>
                    </m:sSub>
                    <m:r>
                      <a:rPr kumimoji="0" lang="en-US" altLang="zh-CN" sz="2200" b="0" i="1" u="none" strike="noStrike" kern="1200" cap="none" spc="0" normalizeH="0" noProof="0" smtClean="0">
                        <a:ln>
                          <a:noFill/>
                        </a:ln>
                        <a:solidFill>
                          <a:srgbClr val="0000CC"/>
                        </a:solidFill>
                        <a:effectLst/>
                        <a:uLnTx/>
                        <a:uFillTx/>
                        <a:latin typeface="Cambria Math" panose="02040503050406030204" pitchFamily="18" charset="0"/>
                      </a:rPr>
                      <m:t>≈2.5</m:t>
                    </m:r>
                    <m:r>
                      <a:rPr kumimoji="0" lang="en-US" altLang="zh-CN" sz="2200" b="0" i="1" u="none" strike="noStrike" kern="1200" cap="none" spc="0" normalizeH="0" noProof="0" smtClean="0">
                        <a:ln>
                          <a:noFill/>
                        </a:ln>
                        <a:solidFill>
                          <a:srgbClr val="0000CC"/>
                        </a:solidFill>
                        <a:effectLst/>
                        <a:uLnTx/>
                        <a:uFillTx/>
                        <a:latin typeface="Cambria Math" panose="02040503050406030204" pitchFamily="18" charset="0"/>
                      </a:rPr>
                      <m:t>𝐾</m:t>
                    </m:r>
                    <m:r>
                      <a:rPr kumimoji="0" lang="en-US" altLang="zh-CN" sz="2200" b="0" i="0" u="none" strike="noStrike" kern="1200" cap="none" spc="0" normalizeH="0" noProof="0" smtClean="0">
                        <a:ln>
                          <a:noFill/>
                        </a:ln>
                        <a:solidFill>
                          <a:srgbClr val="0000CC"/>
                        </a:solidFill>
                        <a:effectLst/>
                        <a:uLnTx/>
                        <a:uFillTx/>
                        <a:latin typeface="Cambria Math" panose="02040503050406030204" pitchFamily="18" charset="0"/>
                      </a:rPr>
                      <m:t>.</m:t>
                    </m:r>
                  </m:oMath>
                </a14:m>
                <a:endParaRPr kumimoji="0" lang="en-US" altLang="zh-CN" sz="2200" b="0" i="0" u="none" strike="noStrike" kern="1200" cap="none" spc="0" normalizeH="0" baseline="0" noProof="0" dirty="0" smtClean="0">
                  <a:ln>
                    <a:noFill/>
                  </a:ln>
                  <a:solidFill>
                    <a:srgbClr val="0000CC"/>
                  </a:solidFill>
                  <a:effectLst/>
                  <a:uLnTx/>
                  <a:uFillTx/>
                  <a:latin typeface="Tahoma" pitchFamily="34" charset="0"/>
                </a:endParaRPr>
              </a:p>
            </p:txBody>
          </p:sp>
        </mc:Choice>
        <mc:Fallback xmlns="">
          <p:sp>
            <p:nvSpPr>
              <p:cNvPr id="26" name="Text Box 154"/>
              <p:cNvSpPr txBox="1">
                <a:spLocks noRot="1" noChangeAspect="1" noMove="1" noResize="1" noEditPoints="1" noAdjustHandles="1" noChangeArrowheads="1" noChangeShapeType="1" noTextEdit="1"/>
              </p:cNvSpPr>
              <p:nvPr/>
            </p:nvSpPr>
            <p:spPr bwMode="auto">
              <a:xfrm>
                <a:off x="385855" y="1138184"/>
                <a:ext cx="4104953" cy="430887"/>
              </a:xfrm>
              <a:prstGeom prst="rect">
                <a:avLst/>
              </a:prstGeom>
              <a:blipFill>
                <a:blip r:embed="rId4"/>
                <a:stretch>
                  <a:fillRect l="-1929" t="-11429" b="-30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7" name="Text Box 154"/>
          <p:cNvSpPr txBox="1">
            <a:spLocks noChangeArrowheads="1"/>
          </p:cNvSpPr>
          <p:nvPr/>
        </p:nvSpPr>
        <p:spPr bwMode="auto">
          <a:xfrm>
            <a:off x="385855" y="2315255"/>
            <a:ext cx="38497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Char char="•"/>
              <a:tabLst/>
              <a:defRPr/>
            </a:pPr>
            <a:r>
              <a:rPr kumimoji="0" lang="en-US" altLang="zh-CN" sz="2200" b="0" i="0" u="none" strike="noStrike" kern="1200" cap="none" spc="0" normalizeH="0" baseline="0" noProof="0" dirty="0" smtClean="0">
                <a:ln>
                  <a:noFill/>
                </a:ln>
                <a:solidFill>
                  <a:srgbClr val="0000CC"/>
                </a:solidFill>
                <a:effectLst/>
                <a:uLnTx/>
                <a:uFillTx/>
                <a:latin typeface="Tahoma" pitchFamily="34" charset="0"/>
              </a:rPr>
              <a:t> </a:t>
            </a:r>
            <a:r>
              <a:rPr lang="en-US" altLang="zh-CN" b="0" dirty="0" smtClean="0">
                <a:solidFill>
                  <a:srgbClr val="0000CC"/>
                </a:solidFill>
                <a:latin typeface="Tahoma" pitchFamily="34" charset="0"/>
              </a:rPr>
              <a:t>Pair-density-wave Q=3/4 B.</a:t>
            </a:r>
            <a:endParaRPr kumimoji="0" lang="en-US" altLang="zh-CN" sz="2200" b="0" i="0" u="none" strike="noStrike" kern="1200" cap="none" spc="0" normalizeH="0" baseline="0" noProof="0" dirty="0">
              <a:ln>
                <a:noFill/>
              </a:ln>
              <a:solidFill>
                <a:srgbClr val="0000CC"/>
              </a:solidFill>
              <a:effectLst/>
              <a:uLnTx/>
              <a:uFillTx/>
              <a:latin typeface="Tahoma" pitchFamily="34" charset="0"/>
            </a:endParaRPr>
          </a:p>
        </p:txBody>
      </p:sp>
      <p:sp>
        <p:nvSpPr>
          <p:cNvPr id="28" name="文本框 4"/>
          <p:cNvSpPr txBox="1">
            <a:spLocks noChangeArrowheads="1"/>
          </p:cNvSpPr>
          <p:nvPr/>
        </p:nvSpPr>
        <p:spPr bwMode="auto">
          <a:xfrm>
            <a:off x="4321049" y="1188069"/>
            <a:ext cx="35711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200" b="1">
                <a:solidFill>
                  <a:srgbClr val="0000CC"/>
                </a:solidFill>
                <a:latin typeface="Tahoma" panose="020B0604030504040204" pitchFamily="34" charset="0"/>
              </a:defRPr>
            </a:lvl1pPr>
            <a:lvl2pPr marL="742950" indent="-285750" algn="ctr">
              <a:defRPr sz="2200" b="1">
                <a:solidFill>
                  <a:srgbClr val="0000CC"/>
                </a:solidFill>
                <a:latin typeface="Tahoma" panose="020B0604030504040204" pitchFamily="34" charset="0"/>
              </a:defRPr>
            </a:lvl2pPr>
            <a:lvl3pPr marL="1143000" indent="-228600" algn="ctr">
              <a:defRPr sz="2200" b="1">
                <a:solidFill>
                  <a:srgbClr val="0000CC"/>
                </a:solidFill>
                <a:latin typeface="Tahoma" panose="020B0604030504040204" pitchFamily="34" charset="0"/>
              </a:defRPr>
            </a:lvl3pPr>
            <a:lvl4pPr marL="1600200" indent="-228600" algn="ctr">
              <a:defRPr sz="2200" b="1">
                <a:solidFill>
                  <a:srgbClr val="0000CC"/>
                </a:solidFill>
                <a:latin typeface="Tahoma" panose="020B0604030504040204" pitchFamily="34" charset="0"/>
              </a:defRPr>
            </a:lvl4pPr>
            <a:lvl5pPr marL="2057400" indent="-228600" algn="ctr">
              <a:defRPr sz="2200" b="1">
                <a:solidFill>
                  <a:srgbClr val="0000CC"/>
                </a:solidFill>
                <a:latin typeface="Tahoma" panose="020B0604030504040204" pitchFamily="34" charset="0"/>
              </a:defRPr>
            </a:lvl5pPr>
            <a:lvl6pPr marL="2514600" indent="-228600" algn="ctr" eaLnBrk="0" fontAlgn="base" hangingPunct="0">
              <a:spcBef>
                <a:spcPct val="0"/>
              </a:spcBef>
              <a:spcAft>
                <a:spcPct val="0"/>
              </a:spcAft>
              <a:defRPr sz="2200" b="1">
                <a:solidFill>
                  <a:srgbClr val="0000CC"/>
                </a:solidFill>
                <a:latin typeface="Tahoma" panose="020B0604030504040204" pitchFamily="34" charset="0"/>
              </a:defRPr>
            </a:lvl6pPr>
            <a:lvl7pPr marL="2971800" indent="-228600" algn="ctr" eaLnBrk="0" fontAlgn="base" hangingPunct="0">
              <a:spcBef>
                <a:spcPct val="0"/>
              </a:spcBef>
              <a:spcAft>
                <a:spcPct val="0"/>
              </a:spcAft>
              <a:defRPr sz="2200" b="1">
                <a:solidFill>
                  <a:srgbClr val="0000CC"/>
                </a:solidFill>
                <a:latin typeface="Tahoma" panose="020B0604030504040204" pitchFamily="34" charset="0"/>
              </a:defRPr>
            </a:lvl7pPr>
            <a:lvl8pPr marL="3429000" indent="-228600" algn="ctr" eaLnBrk="0" fontAlgn="base" hangingPunct="0">
              <a:spcBef>
                <a:spcPct val="0"/>
              </a:spcBef>
              <a:spcAft>
                <a:spcPct val="0"/>
              </a:spcAft>
              <a:defRPr sz="2200" b="1">
                <a:solidFill>
                  <a:srgbClr val="0000CC"/>
                </a:solidFill>
                <a:latin typeface="Tahoma" panose="020B0604030504040204" pitchFamily="34" charset="0"/>
              </a:defRPr>
            </a:lvl8pPr>
            <a:lvl9pPr marL="3886200" indent="-228600" algn="ctr" eaLnBrk="0" fontAlgn="base" hangingPunct="0">
              <a:spcBef>
                <a:spcPct val="0"/>
              </a:spcBef>
              <a:spcAft>
                <a:spcPct val="0"/>
              </a:spcAft>
              <a:defRPr sz="2200" b="1">
                <a:solidFill>
                  <a:srgbClr val="0000CC"/>
                </a:solidFill>
                <a:latin typeface="Tahoma" panose="020B0604030504040204" pitchFamily="34" charset="0"/>
              </a:defRPr>
            </a:lvl9pPr>
          </a:lstStyle>
          <a:p>
            <a:pPr algn="l"/>
            <a:r>
              <a:rPr lang="es-ES" altLang="zh-CN" sz="1600" b="0" dirty="0">
                <a:solidFill>
                  <a:srgbClr val="000000"/>
                </a:solidFill>
                <a:ea typeface="Tahoma" panose="020B0604030504040204" pitchFamily="34" charset="0"/>
                <a:cs typeface="Tahoma" panose="020B0604030504040204" pitchFamily="34" charset="0"/>
              </a:rPr>
              <a:t>Ortiz et al, PRL. 125, 247002 (2020</a:t>
            </a:r>
            <a:r>
              <a:rPr lang="es-ES" altLang="zh-CN" sz="1600" b="0" dirty="0" smtClean="0">
                <a:solidFill>
                  <a:srgbClr val="000000"/>
                </a:solidFill>
                <a:ea typeface="Tahoma" panose="020B0604030504040204" pitchFamily="34" charset="0"/>
                <a:cs typeface="Tahoma" panose="020B0604030504040204" pitchFamily="34" charset="0"/>
              </a:rPr>
              <a:t>)</a:t>
            </a:r>
            <a:endParaRPr lang="da-DK" altLang="zh-CN" sz="1600" b="0" dirty="0">
              <a:solidFill>
                <a:srgbClr val="000000"/>
              </a:solidFill>
              <a:ea typeface="Tahoma" panose="020B0604030504040204" pitchFamily="34" charset="0"/>
              <a:cs typeface="Tahoma" panose="020B0604030504040204" pitchFamily="34" charset="0"/>
            </a:endParaRPr>
          </a:p>
        </p:txBody>
      </p:sp>
      <p:grpSp>
        <p:nvGrpSpPr>
          <p:cNvPr id="3" name="组合 2"/>
          <p:cNvGrpSpPr/>
          <p:nvPr/>
        </p:nvGrpSpPr>
        <p:grpSpPr>
          <a:xfrm>
            <a:off x="391437" y="4055170"/>
            <a:ext cx="3302830" cy="1694089"/>
            <a:chOff x="561037" y="3575934"/>
            <a:chExt cx="3722204" cy="1907199"/>
          </a:xfrm>
        </p:grpSpPr>
        <p:pic>
          <p:nvPicPr>
            <p:cNvPr id="29" name="图片 28">
              <a:extLst>
                <a:ext uri="{FF2B5EF4-FFF2-40B4-BE49-F238E27FC236}">
                  <a16:creationId xmlns:a16="http://schemas.microsoft.com/office/drawing/2014/main" id="{4206A31B-641A-FE02-8AAA-ECD4279E4901}"/>
                </a:ext>
              </a:extLst>
            </p:cNvPr>
            <p:cNvPicPr>
              <a:picLocks noChangeAspect="1"/>
            </p:cNvPicPr>
            <p:nvPr/>
          </p:nvPicPr>
          <p:blipFill rotWithShape="1">
            <a:blip r:embed="rId5"/>
            <a:srcRect l="51510"/>
            <a:stretch/>
          </p:blipFill>
          <p:spPr>
            <a:xfrm>
              <a:off x="561037" y="3575934"/>
              <a:ext cx="1881845" cy="1907199"/>
            </a:xfrm>
            <a:prstGeom prst="rect">
              <a:avLst/>
            </a:prstGeom>
          </p:spPr>
        </p:pic>
        <p:pic>
          <p:nvPicPr>
            <p:cNvPr id="2" name="图片 1"/>
            <p:cNvPicPr>
              <a:picLocks noChangeAspect="1"/>
            </p:cNvPicPr>
            <p:nvPr/>
          </p:nvPicPr>
          <p:blipFill rotWithShape="1">
            <a:blip r:embed="rId6">
              <a:extLst>
                <a:ext uri="{28A0092B-C50C-407E-A947-70E740481C1C}">
                  <a14:useLocalDpi xmlns:a14="http://schemas.microsoft.com/office/drawing/2010/main" val="0"/>
                </a:ext>
              </a:extLst>
            </a:blip>
            <a:srcRect l="35287" r="32750" b="33066"/>
            <a:stretch/>
          </p:blipFill>
          <p:spPr>
            <a:xfrm>
              <a:off x="2318528" y="3647307"/>
              <a:ext cx="1964713" cy="1725763"/>
            </a:xfrm>
            <a:prstGeom prst="rect">
              <a:avLst/>
            </a:prstGeom>
          </p:spPr>
        </p:pic>
      </p:grpSp>
      <p:pic>
        <p:nvPicPr>
          <p:cNvPr id="31" name="图片 30">
            <a:extLst>
              <a:ext uri="{FF2B5EF4-FFF2-40B4-BE49-F238E27FC236}">
                <a16:creationId xmlns:a16="http://schemas.microsoft.com/office/drawing/2014/main" id="{158A42E1-7BF3-97B8-63C1-231FB5B6AD8F}"/>
              </a:ext>
            </a:extLst>
          </p:cNvPr>
          <p:cNvPicPr>
            <a:picLocks noChangeAspect="1"/>
          </p:cNvPicPr>
          <p:nvPr/>
        </p:nvPicPr>
        <p:blipFill rotWithShape="1">
          <a:blip r:embed="rId7"/>
          <a:srcRect l="40246" t="3336" r="25355" b="123"/>
          <a:stretch/>
        </p:blipFill>
        <p:spPr>
          <a:xfrm>
            <a:off x="4150799" y="3710377"/>
            <a:ext cx="1842415" cy="1984518"/>
          </a:xfrm>
          <a:prstGeom prst="rect">
            <a:avLst/>
          </a:prstGeom>
        </p:spPr>
      </p:pic>
      <p:sp>
        <p:nvSpPr>
          <p:cNvPr id="32" name="文本框 1"/>
          <p:cNvSpPr txBox="1">
            <a:spLocks noChangeArrowheads="1"/>
          </p:cNvSpPr>
          <p:nvPr/>
        </p:nvSpPr>
        <p:spPr bwMode="auto">
          <a:xfrm>
            <a:off x="4029407" y="5922642"/>
            <a:ext cx="248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200" b="1">
                <a:solidFill>
                  <a:srgbClr val="0000CC"/>
                </a:solidFill>
                <a:latin typeface="Tahoma" panose="020B0604030504040204" pitchFamily="34" charset="0"/>
              </a:defRPr>
            </a:lvl1pPr>
            <a:lvl2pPr marL="742950" indent="-285750" algn="ctr">
              <a:defRPr sz="2200" b="1">
                <a:solidFill>
                  <a:srgbClr val="0000CC"/>
                </a:solidFill>
                <a:latin typeface="Tahoma" panose="020B0604030504040204" pitchFamily="34" charset="0"/>
              </a:defRPr>
            </a:lvl2pPr>
            <a:lvl3pPr marL="1143000" indent="-228600" algn="ctr">
              <a:defRPr sz="2200" b="1">
                <a:solidFill>
                  <a:srgbClr val="0000CC"/>
                </a:solidFill>
                <a:latin typeface="Tahoma" panose="020B0604030504040204" pitchFamily="34" charset="0"/>
              </a:defRPr>
            </a:lvl3pPr>
            <a:lvl4pPr marL="1600200" indent="-228600" algn="ctr">
              <a:defRPr sz="2200" b="1">
                <a:solidFill>
                  <a:srgbClr val="0000CC"/>
                </a:solidFill>
                <a:latin typeface="Tahoma" panose="020B0604030504040204" pitchFamily="34" charset="0"/>
              </a:defRPr>
            </a:lvl4pPr>
            <a:lvl5pPr marL="2057400" indent="-228600" algn="ctr">
              <a:defRPr sz="2200" b="1">
                <a:solidFill>
                  <a:srgbClr val="0000CC"/>
                </a:solidFill>
                <a:latin typeface="Tahoma" panose="020B0604030504040204" pitchFamily="34" charset="0"/>
              </a:defRPr>
            </a:lvl5pPr>
            <a:lvl6pPr marL="2514600" indent="-228600" algn="ctr" eaLnBrk="0" fontAlgn="base" hangingPunct="0">
              <a:spcBef>
                <a:spcPct val="0"/>
              </a:spcBef>
              <a:spcAft>
                <a:spcPct val="0"/>
              </a:spcAft>
              <a:defRPr sz="2200" b="1">
                <a:solidFill>
                  <a:srgbClr val="0000CC"/>
                </a:solidFill>
                <a:latin typeface="Tahoma" panose="020B0604030504040204" pitchFamily="34" charset="0"/>
              </a:defRPr>
            </a:lvl6pPr>
            <a:lvl7pPr marL="2971800" indent="-228600" algn="ctr" eaLnBrk="0" fontAlgn="base" hangingPunct="0">
              <a:spcBef>
                <a:spcPct val="0"/>
              </a:spcBef>
              <a:spcAft>
                <a:spcPct val="0"/>
              </a:spcAft>
              <a:defRPr sz="2200" b="1">
                <a:solidFill>
                  <a:srgbClr val="0000CC"/>
                </a:solidFill>
                <a:latin typeface="Tahoma" panose="020B0604030504040204" pitchFamily="34" charset="0"/>
              </a:defRPr>
            </a:lvl7pPr>
            <a:lvl8pPr marL="3429000" indent="-228600" algn="ctr" eaLnBrk="0" fontAlgn="base" hangingPunct="0">
              <a:spcBef>
                <a:spcPct val="0"/>
              </a:spcBef>
              <a:spcAft>
                <a:spcPct val="0"/>
              </a:spcAft>
              <a:defRPr sz="2200" b="1">
                <a:solidFill>
                  <a:srgbClr val="0000CC"/>
                </a:solidFill>
                <a:latin typeface="Tahoma" panose="020B0604030504040204" pitchFamily="34" charset="0"/>
              </a:defRPr>
            </a:lvl8pPr>
            <a:lvl9pPr marL="3886200" indent="-228600" algn="ctr" eaLnBrk="0" fontAlgn="base" hangingPunct="0">
              <a:spcBef>
                <a:spcPct val="0"/>
              </a:spcBef>
              <a:spcAft>
                <a:spcPct val="0"/>
              </a:spcAft>
              <a:defRPr sz="2200" b="1">
                <a:solidFill>
                  <a:srgbClr val="0000CC"/>
                </a:solidFill>
                <a:latin typeface="Tahoma" panose="020B0604030504040204" pitchFamily="34" charset="0"/>
              </a:defRPr>
            </a:lvl9pPr>
          </a:lstStyle>
          <a:p>
            <a:pPr algn="l" eaLnBrk="1" hangingPunct="1"/>
            <a:r>
              <a:rPr lang="en-US" altLang="zh-CN" sz="1400" b="0" dirty="0" smtClean="0">
                <a:solidFill>
                  <a:srgbClr val="000000"/>
                </a:solidFill>
                <a:ea typeface="Tahoma" panose="020B0604030504040204" pitchFamily="34" charset="0"/>
                <a:cs typeface="Tahoma" panose="020B0604030504040204" pitchFamily="34" charset="0"/>
              </a:rPr>
              <a:t>H.J. Gao’s group,  </a:t>
            </a:r>
            <a:r>
              <a:rPr lang="en-US" altLang="zh-CN" sz="1400" b="0" dirty="0">
                <a:solidFill>
                  <a:srgbClr val="000000"/>
                </a:solidFill>
                <a:ea typeface="Tahoma" panose="020B0604030504040204" pitchFamily="34" charset="0"/>
                <a:cs typeface="Tahoma" panose="020B0604030504040204" pitchFamily="34" charset="0"/>
              </a:rPr>
              <a:t>Nature 599, 222 (2021)</a:t>
            </a:r>
            <a:endParaRPr lang="zh-CN" altLang="en-US" sz="1400" b="0" dirty="0">
              <a:cs typeface="Tahoma" panose="020B0604030504040204" pitchFamily="34" charset="0"/>
            </a:endParaRPr>
          </a:p>
        </p:txBody>
      </p:sp>
      <p:sp>
        <p:nvSpPr>
          <p:cNvPr id="33" name="文本框 41"/>
          <p:cNvSpPr txBox="1">
            <a:spLocks noChangeArrowheads="1"/>
          </p:cNvSpPr>
          <p:nvPr/>
        </p:nvSpPr>
        <p:spPr bwMode="auto">
          <a:xfrm>
            <a:off x="649341" y="6028187"/>
            <a:ext cx="284947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200" b="1">
                <a:solidFill>
                  <a:srgbClr val="0000CC"/>
                </a:solidFill>
                <a:latin typeface="Tahoma" panose="020B0604030504040204" pitchFamily="34" charset="0"/>
              </a:defRPr>
            </a:lvl1pPr>
            <a:lvl2pPr marL="742950" indent="-285750" algn="ctr">
              <a:defRPr sz="2200" b="1">
                <a:solidFill>
                  <a:srgbClr val="0000CC"/>
                </a:solidFill>
                <a:latin typeface="Tahoma" panose="020B0604030504040204" pitchFamily="34" charset="0"/>
              </a:defRPr>
            </a:lvl2pPr>
            <a:lvl3pPr marL="1143000" indent="-228600" algn="ctr">
              <a:defRPr sz="2200" b="1">
                <a:solidFill>
                  <a:srgbClr val="0000CC"/>
                </a:solidFill>
                <a:latin typeface="Tahoma" panose="020B0604030504040204" pitchFamily="34" charset="0"/>
              </a:defRPr>
            </a:lvl3pPr>
            <a:lvl4pPr marL="1600200" indent="-228600" algn="ctr">
              <a:defRPr sz="2200" b="1">
                <a:solidFill>
                  <a:srgbClr val="0000CC"/>
                </a:solidFill>
                <a:latin typeface="Tahoma" panose="020B0604030504040204" pitchFamily="34" charset="0"/>
              </a:defRPr>
            </a:lvl4pPr>
            <a:lvl5pPr marL="2057400" indent="-228600" algn="ctr">
              <a:defRPr sz="2200" b="1">
                <a:solidFill>
                  <a:srgbClr val="0000CC"/>
                </a:solidFill>
                <a:latin typeface="Tahoma" panose="020B0604030504040204" pitchFamily="34" charset="0"/>
              </a:defRPr>
            </a:lvl5pPr>
            <a:lvl6pPr marL="2514600" indent="-228600" algn="ctr" eaLnBrk="0" fontAlgn="base" hangingPunct="0">
              <a:spcBef>
                <a:spcPct val="0"/>
              </a:spcBef>
              <a:spcAft>
                <a:spcPct val="0"/>
              </a:spcAft>
              <a:defRPr sz="2200" b="1">
                <a:solidFill>
                  <a:srgbClr val="0000CC"/>
                </a:solidFill>
                <a:latin typeface="Tahoma" panose="020B0604030504040204" pitchFamily="34" charset="0"/>
              </a:defRPr>
            </a:lvl6pPr>
            <a:lvl7pPr marL="2971800" indent="-228600" algn="ctr" eaLnBrk="0" fontAlgn="base" hangingPunct="0">
              <a:spcBef>
                <a:spcPct val="0"/>
              </a:spcBef>
              <a:spcAft>
                <a:spcPct val="0"/>
              </a:spcAft>
              <a:defRPr sz="2200" b="1">
                <a:solidFill>
                  <a:srgbClr val="0000CC"/>
                </a:solidFill>
                <a:latin typeface="Tahoma" panose="020B0604030504040204" pitchFamily="34" charset="0"/>
              </a:defRPr>
            </a:lvl7pPr>
            <a:lvl8pPr marL="3429000" indent="-228600" algn="ctr" eaLnBrk="0" fontAlgn="base" hangingPunct="0">
              <a:spcBef>
                <a:spcPct val="0"/>
              </a:spcBef>
              <a:spcAft>
                <a:spcPct val="0"/>
              </a:spcAft>
              <a:defRPr sz="2200" b="1">
                <a:solidFill>
                  <a:srgbClr val="0000CC"/>
                </a:solidFill>
                <a:latin typeface="Tahoma" panose="020B0604030504040204" pitchFamily="34" charset="0"/>
              </a:defRPr>
            </a:lvl8pPr>
            <a:lvl9pPr marL="3886200" indent="-228600" algn="ctr" eaLnBrk="0" fontAlgn="base" hangingPunct="0">
              <a:spcBef>
                <a:spcPct val="0"/>
              </a:spcBef>
              <a:spcAft>
                <a:spcPct val="0"/>
              </a:spcAft>
              <a:defRPr sz="2200" b="1">
                <a:solidFill>
                  <a:srgbClr val="0000CC"/>
                </a:solidFill>
                <a:latin typeface="Tahoma" panose="020B0604030504040204" pitchFamily="34" charset="0"/>
              </a:defRPr>
            </a:lvl9pPr>
          </a:lstStyle>
          <a:p>
            <a:pPr algn="l" eaLnBrk="1" hangingPunct="1"/>
            <a:r>
              <a:rPr lang="en-US" altLang="zh-CN" sz="1400" b="0" dirty="0" smtClean="0">
                <a:solidFill>
                  <a:srgbClr val="000000"/>
                </a:solidFill>
                <a:ea typeface="Tahoma" panose="020B0604030504040204" pitchFamily="34" charset="0"/>
                <a:cs typeface="Tahoma" panose="020B0604030504040204" pitchFamily="34" charset="0"/>
              </a:rPr>
              <a:t>Hasan’s group,  Nat. Mat. (2021)</a:t>
            </a:r>
            <a:endParaRPr lang="zh-CN" altLang="en-US" sz="1400" dirty="0">
              <a:cs typeface="Tahoma" panose="020B0604030504040204" pitchFamily="34" charset="0"/>
            </a:endParaRPr>
          </a:p>
        </p:txBody>
      </p:sp>
      <p:grpSp>
        <p:nvGrpSpPr>
          <p:cNvPr id="34" name="组合 33">
            <a:extLst>
              <a:ext uri="{FF2B5EF4-FFF2-40B4-BE49-F238E27FC236}">
                <a16:creationId xmlns:a16="http://schemas.microsoft.com/office/drawing/2014/main" id="{EBCC7644-083D-D07D-5940-FC3D90C3486C}"/>
              </a:ext>
            </a:extLst>
          </p:cNvPr>
          <p:cNvGrpSpPr/>
          <p:nvPr/>
        </p:nvGrpSpPr>
        <p:grpSpPr>
          <a:xfrm>
            <a:off x="6516449" y="1612568"/>
            <a:ext cx="2304300" cy="4195617"/>
            <a:chOff x="116087" y="645458"/>
            <a:chExt cx="3216945" cy="6042213"/>
          </a:xfrm>
        </p:grpSpPr>
        <p:pic>
          <p:nvPicPr>
            <p:cNvPr id="35" name="图片 34">
              <a:extLst>
                <a:ext uri="{FF2B5EF4-FFF2-40B4-BE49-F238E27FC236}">
                  <a16:creationId xmlns:a16="http://schemas.microsoft.com/office/drawing/2014/main" id="{C5F01D81-F56D-0B22-5347-6C4ADCFE74C2}"/>
                </a:ext>
              </a:extLst>
            </p:cNvPr>
            <p:cNvPicPr>
              <a:picLocks noChangeAspect="1"/>
            </p:cNvPicPr>
            <p:nvPr/>
          </p:nvPicPr>
          <p:blipFill>
            <a:blip r:embed="rId8"/>
            <a:stretch>
              <a:fillRect/>
            </a:stretch>
          </p:blipFill>
          <p:spPr>
            <a:xfrm>
              <a:off x="732245" y="645458"/>
              <a:ext cx="2342392" cy="6042213"/>
            </a:xfrm>
            <a:prstGeom prst="rect">
              <a:avLst/>
            </a:prstGeom>
          </p:spPr>
        </p:pic>
        <p:sp>
          <p:nvSpPr>
            <p:cNvPr id="36" name="矩形 35">
              <a:extLst>
                <a:ext uri="{FF2B5EF4-FFF2-40B4-BE49-F238E27FC236}">
                  <a16:creationId xmlns:a16="http://schemas.microsoft.com/office/drawing/2014/main" id="{732CB5EB-0D1F-1DAA-4FAD-C6BEDA6512D4}"/>
                </a:ext>
              </a:extLst>
            </p:cNvPr>
            <p:cNvSpPr/>
            <p:nvPr/>
          </p:nvSpPr>
          <p:spPr>
            <a:xfrm>
              <a:off x="732246" y="1658471"/>
              <a:ext cx="2600786" cy="1102658"/>
            </a:xfrm>
            <a:prstGeom prst="rect">
              <a:avLst/>
            </a:prstGeom>
            <a:noFill/>
            <a:ln w="349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fontAlgn="auto">
                <a:spcBef>
                  <a:spcPts val="0"/>
                </a:spcBef>
                <a:spcAft>
                  <a:spcPts val="0"/>
                </a:spcAft>
              </a:pPr>
              <a:endParaRPr lang="zh-CN" altLang="en-US" sz="1350" b="0">
                <a:solidFill>
                  <a:prstClr val="white"/>
                </a:solidFill>
                <a:latin typeface="Calibri" panose="020F0502020204030204"/>
                <a:ea typeface="等线" panose="02010600030101010101" pitchFamily="2" charset="-122"/>
              </a:endParaRPr>
            </a:p>
          </p:txBody>
        </p:sp>
        <p:sp>
          <p:nvSpPr>
            <p:cNvPr id="37" name="文本框 36">
              <a:extLst>
                <a:ext uri="{FF2B5EF4-FFF2-40B4-BE49-F238E27FC236}">
                  <a16:creationId xmlns:a16="http://schemas.microsoft.com/office/drawing/2014/main" id="{8CF7F388-C841-DEEF-720B-9AA0C545FA37}"/>
                </a:ext>
              </a:extLst>
            </p:cNvPr>
            <p:cNvSpPr txBox="1"/>
            <p:nvPr/>
          </p:nvSpPr>
          <p:spPr>
            <a:xfrm>
              <a:off x="116087" y="2025134"/>
              <a:ext cx="537760" cy="409348"/>
            </a:xfrm>
            <a:prstGeom prst="rect">
              <a:avLst/>
            </a:prstGeom>
            <a:noFill/>
          </p:spPr>
          <p:txBody>
            <a:bodyPr wrap="square" rtlCol="0">
              <a:spAutoFit/>
            </a:bodyPr>
            <a:lstStyle/>
            <a:p>
              <a:pPr algn="l" defTabSz="685800" fontAlgn="auto">
                <a:spcBef>
                  <a:spcPts val="0"/>
                </a:spcBef>
                <a:spcAft>
                  <a:spcPts val="0"/>
                </a:spcAft>
              </a:pPr>
              <a:r>
                <a:rPr lang="en-US" altLang="zh-CN" sz="1350" b="0" dirty="0">
                  <a:solidFill>
                    <a:srgbClr val="C00000"/>
                  </a:solidFill>
                  <a:latin typeface="Calibri" panose="020F0502020204030204"/>
                  <a:ea typeface="等线" panose="02010600030101010101" pitchFamily="2" charset="-122"/>
                </a:rPr>
                <a:t>6e</a:t>
              </a:r>
              <a:endParaRPr lang="zh-CN" altLang="en-US" sz="1350" b="0" dirty="0">
                <a:solidFill>
                  <a:srgbClr val="C00000"/>
                </a:solidFill>
                <a:latin typeface="Calibri" panose="020F0502020204030204"/>
                <a:ea typeface="等线" panose="02010600030101010101" pitchFamily="2" charset="-122"/>
              </a:endParaRPr>
            </a:p>
          </p:txBody>
        </p:sp>
        <p:sp>
          <p:nvSpPr>
            <p:cNvPr id="38" name="矩形 37">
              <a:extLst>
                <a:ext uri="{FF2B5EF4-FFF2-40B4-BE49-F238E27FC236}">
                  <a16:creationId xmlns:a16="http://schemas.microsoft.com/office/drawing/2014/main" id="{F4FE7866-916C-AA86-22E5-2C9A3A441F5F}"/>
                </a:ext>
              </a:extLst>
            </p:cNvPr>
            <p:cNvSpPr/>
            <p:nvPr/>
          </p:nvSpPr>
          <p:spPr>
            <a:xfrm>
              <a:off x="732246" y="2837552"/>
              <a:ext cx="2600786" cy="1259320"/>
            </a:xfrm>
            <a:prstGeom prst="rect">
              <a:avLst/>
            </a:prstGeom>
            <a:noFill/>
            <a:ln w="3492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fontAlgn="auto">
                <a:spcBef>
                  <a:spcPts val="0"/>
                </a:spcBef>
                <a:spcAft>
                  <a:spcPts val="0"/>
                </a:spcAft>
              </a:pPr>
              <a:endParaRPr lang="zh-CN" altLang="en-US" sz="1350" b="0">
                <a:solidFill>
                  <a:prstClr val="white"/>
                </a:solidFill>
                <a:latin typeface="Calibri" panose="020F0502020204030204"/>
                <a:ea typeface="等线" panose="02010600030101010101" pitchFamily="2" charset="-122"/>
              </a:endParaRPr>
            </a:p>
          </p:txBody>
        </p:sp>
        <p:sp>
          <p:nvSpPr>
            <p:cNvPr id="40" name="文本框 39">
              <a:extLst>
                <a:ext uri="{FF2B5EF4-FFF2-40B4-BE49-F238E27FC236}">
                  <a16:creationId xmlns:a16="http://schemas.microsoft.com/office/drawing/2014/main" id="{12C134F9-8FBC-7FAD-5887-8AF14BAE452C}"/>
                </a:ext>
              </a:extLst>
            </p:cNvPr>
            <p:cNvSpPr txBox="1"/>
            <p:nvPr/>
          </p:nvSpPr>
          <p:spPr>
            <a:xfrm>
              <a:off x="130907" y="3244334"/>
              <a:ext cx="537760" cy="409348"/>
            </a:xfrm>
            <a:prstGeom prst="rect">
              <a:avLst/>
            </a:prstGeom>
            <a:noFill/>
          </p:spPr>
          <p:txBody>
            <a:bodyPr wrap="square" rtlCol="0">
              <a:spAutoFit/>
            </a:bodyPr>
            <a:lstStyle/>
            <a:p>
              <a:pPr algn="l" defTabSz="685800" fontAlgn="auto">
                <a:spcBef>
                  <a:spcPts val="0"/>
                </a:spcBef>
                <a:spcAft>
                  <a:spcPts val="0"/>
                </a:spcAft>
              </a:pPr>
              <a:r>
                <a:rPr lang="en-US" altLang="zh-CN" sz="1350" b="0" dirty="0">
                  <a:solidFill>
                    <a:srgbClr val="002060"/>
                  </a:solidFill>
                  <a:latin typeface="Calibri" panose="020F0502020204030204"/>
                  <a:ea typeface="等线" panose="02010600030101010101" pitchFamily="2" charset="-122"/>
                </a:rPr>
                <a:t>4e</a:t>
              </a:r>
              <a:endParaRPr lang="zh-CN" altLang="en-US" sz="1350" b="0" dirty="0">
                <a:solidFill>
                  <a:srgbClr val="002060"/>
                </a:solidFill>
                <a:latin typeface="Calibri" panose="020F0502020204030204"/>
                <a:ea typeface="等线" panose="02010600030101010101" pitchFamily="2" charset="-122"/>
              </a:endParaRPr>
            </a:p>
          </p:txBody>
        </p:sp>
        <p:sp>
          <p:nvSpPr>
            <p:cNvPr id="45" name="矩形 44">
              <a:extLst>
                <a:ext uri="{FF2B5EF4-FFF2-40B4-BE49-F238E27FC236}">
                  <a16:creationId xmlns:a16="http://schemas.microsoft.com/office/drawing/2014/main" id="{F15E30C6-4F1E-7DD4-8FBF-19784CDAB335}"/>
                </a:ext>
              </a:extLst>
            </p:cNvPr>
            <p:cNvSpPr/>
            <p:nvPr/>
          </p:nvSpPr>
          <p:spPr>
            <a:xfrm>
              <a:off x="732246" y="4319082"/>
              <a:ext cx="2600786" cy="1741250"/>
            </a:xfrm>
            <a:prstGeom prst="rect">
              <a:avLst/>
            </a:prstGeom>
            <a:noFill/>
            <a:ln w="3492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fontAlgn="auto">
                <a:spcBef>
                  <a:spcPts val="0"/>
                </a:spcBef>
                <a:spcAft>
                  <a:spcPts val="0"/>
                </a:spcAft>
              </a:pPr>
              <a:endParaRPr lang="zh-CN" altLang="en-US" sz="1350" b="0">
                <a:solidFill>
                  <a:prstClr val="white"/>
                </a:solidFill>
                <a:latin typeface="Calibri" panose="020F0502020204030204"/>
                <a:ea typeface="等线" panose="02010600030101010101" pitchFamily="2" charset="-122"/>
              </a:endParaRPr>
            </a:p>
          </p:txBody>
        </p:sp>
        <p:sp>
          <p:nvSpPr>
            <p:cNvPr id="49" name="文本框 48">
              <a:extLst>
                <a:ext uri="{FF2B5EF4-FFF2-40B4-BE49-F238E27FC236}">
                  <a16:creationId xmlns:a16="http://schemas.microsoft.com/office/drawing/2014/main" id="{33EFB3AC-F35B-EE17-A025-9800E82659DB}"/>
                </a:ext>
              </a:extLst>
            </p:cNvPr>
            <p:cNvSpPr txBox="1"/>
            <p:nvPr/>
          </p:nvSpPr>
          <p:spPr>
            <a:xfrm>
              <a:off x="117986" y="4955524"/>
              <a:ext cx="537760" cy="409348"/>
            </a:xfrm>
            <a:prstGeom prst="rect">
              <a:avLst/>
            </a:prstGeom>
            <a:noFill/>
          </p:spPr>
          <p:txBody>
            <a:bodyPr wrap="square" rtlCol="0">
              <a:spAutoFit/>
            </a:bodyPr>
            <a:lstStyle/>
            <a:p>
              <a:pPr algn="l" defTabSz="685800" fontAlgn="auto">
                <a:spcBef>
                  <a:spcPts val="0"/>
                </a:spcBef>
                <a:spcAft>
                  <a:spcPts val="0"/>
                </a:spcAft>
              </a:pPr>
              <a:r>
                <a:rPr lang="en-US" altLang="zh-CN" sz="1350" b="0" dirty="0">
                  <a:solidFill>
                    <a:srgbClr val="70AD47">
                      <a:lumMod val="50000"/>
                    </a:srgbClr>
                  </a:solidFill>
                  <a:latin typeface="Calibri" panose="020F0502020204030204"/>
                  <a:ea typeface="等线" panose="02010600030101010101" pitchFamily="2" charset="-122"/>
                </a:rPr>
                <a:t>2e</a:t>
              </a:r>
              <a:endParaRPr lang="zh-CN" altLang="en-US" sz="1350" b="0" dirty="0">
                <a:solidFill>
                  <a:srgbClr val="70AD47">
                    <a:lumMod val="50000"/>
                  </a:srgbClr>
                </a:solidFill>
                <a:latin typeface="Calibri" panose="020F0502020204030204"/>
                <a:ea typeface="等线" panose="02010600030101010101" pitchFamily="2" charset="-122"/>
              </a:endParaRPr>
            </a:p>
          </p:txBody>
        </p:sp>
        <p:sp>
          <p:nvSpPr>
            <p:cNvPr id="50" name="文本框 49">
              <a:extLst>
                <a:ext uri="{FF2B5EF4-FFF2-40B4-BE49-F238E27FC236}">
                  <a16:creationId xmlns:a16="http://schemas.microsoft.com/office/drawing/2014/main" id="{701AB624-25D5-49A5-50FC-69B8CE3BA4B3}"/>
                </a:ext>
              </a:extLst>
            </p:cNvPr>
            <p:cNvSpPr txBox="1"/>
            <p:nvPr/>
          </p:nvSpPr>
          <p:spPr>
            <a:xfrm>
              <a:off x="116087" y="5662527"/>
              <a:ext cx="537760" cy="409348"/>
            </a:xfrm>
            <a:prstGeom prst="rect">
              <a:avLst/>
            </a:prstGeom>
            <a:noFill/>
          </p:spPr>
          <p:txBody>
            <a:bodyPr wrap="square" rtlCol="0">
              <a:spAutoFit/>
            </a:bodyPr>
            <a:lstStyle/>
            <a:p>
              <a:pPr algn="l" defTabSz="685800" fontAlgn="auto">
                <a:spcBef>
                  <a:spcPts val="0"/>
                </a:spcBef>
                <a:spcAft>
                  <a:spcPts val="0"/>
                </a:spcAft>
              </a:pPr>
              <a:r>
                <a:rPr lang="en-US" altLang="zh-CN" sz="1350" b="0" dirty="0">
                  <a:solidFill>
                    <a:srgbClr val="70AD47">
                      <a:lumMod val="50000"/>
                    </a:srgbClr>
                  </a:solidFill>
                  <a:latin typeface="Calibri" panose="020F0502020204030204"/>
                  <a:ea typeface="等线" panose="02010600030101010101" pitchFamily="2" charset="-122"/>
                </a:rPr>
                <a:t>e?</a:t>
              </a:r>
              <a:endParaRPr lang="zh-CN" altLang="en-US" sz="1350" b="0" dirty="0">
                <a:solidFill>
                  <a:srgbClr val="70AD47">
                    <a:lumMod val="50000"/>
                  </a:srgbClr>
                </a:solidFill>
                <a:latin typeface="Calibri" panose="020F0502020204030204"/>
                <a:ea typeface="等线" panose="02010600030101010101" pitchFamily="2" charset="-122"/>
              </a:endParaRPr>
            </a:p>
          </p:txBody>
        </p:sp>
      </p:grpSp>
      <p:sp>
        <p:nvSpPr>
          <p:cNvPr id="51" name="文本框 2"/>
          <p:cNvSpPr txBox="1">
            <a:spLocks noChangeArrowheads="1"/>
          </p:cNvSpPr>
          <p:nvPr/>
        </p:nvSpPr>
        <p:spPr bwMode="auto">
          <a:xfrm>
            <a:off x="6761933" y="6028187"/>
            <a:ext cx="181764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200" b="1">
                <a:solidFill>
                  <a:srgbClr val="0000CC"/>
                </a:solidFill>
                <a:latin typeface="Tahoma" panose="020B0604030504040204" pitchFamily="34" charset="0"/>
              </a:defRPr>
            </a:lvl1pPr>
            <a:lvl2pPr marL="742950" indent="-285750" algn="ctr">
              <a:defRPr sz="2200" b="1">
                <a:solidFill>
                  <a:srgbClr val="0000CC"/>
                </a:solidFill>
                <a:latin typeface="Tahoma" panose="020B0604030504040204" pitchFamily="34" charset="0"/>
              </a:defRPr>
            </a:lvl2pPr>
            <a:lvl3pPr marL="1143000" indent="-228600" algn="ctr">
              <a:defRPr sz="2200" b="1">
                <a:solidFill>
                  <a:srgbClr val="0000CC"/>
                </a:solidFill>
                <a:latin typeface="Tahoma" panose="020B0604030504040204" pitchFamily="34" charset="0"/>
              </a:defRPr>
            </a:lvl3pPr>
            <a:lvl4pPr marL="1600200" indent="-228600" algn="ctr">
              <a:defRPr sz="2200" b="1">
                <a:solidFill>
                  <a:srgbClr val="0000CC"/>
                </a:solidFill>
                <a:latin typeface="Tahoma" panose="020B0604030504040204" pitchFamily="34" charset="0"/>
              </a:defRPr>
            </a:lvl4pPr>
            <a:lvl5pPr marL="2057400" indent="-228600" algn="ctr">
              <a:defRPr sz="2200" b="1">
                <a:solidFill>
                  <a:srgbClr val="0000CC"/>
                </a:solidFill>
                <a:latin typeface="Tahoma" panose="020B0604030504040204" pitchFamily="34" charset="0"/>
              </a:defRPr>
            </a:lvl5pPr>
            <a:lvl6pPr marL="2514600" indent="-228600" algn="ctr" eaLnBrk="0" fontAlgn="base" hangingPunct="0">
              <a:spcBef>
                <a:spcPct val="0"/>
              </a:spcBef>
              <a:spcAft>
                <a:spcPct val="0"/>
              </a:spcAft>
              <a:defRPr sz="2200" b="1">
                <a:solidFill>
                  <a:srgbClr val="0000CC"/>
                </a:solidFill>
                <a:latin typeface="Tahoma" panose="020B0604030504040204" pitchFamily="34" charset="0"/>
              </a:defRPr>
            </a:lvl6pPr>
            <a:lvl7pPr marL="2971800" indent="-228600" algn="ctr" eaLnBrk="0" fontAlgn="base" hangingPunct="0">
              <a:spcBef>
                <a:spcPct val="0"/>
              </a:spcBef>
              <a:spcAft>
                <a:spcPct val="0"/>
              </a:spcAft>
              <a:defRPr sz="2200" b="1">
                <a:solidFill>
                  <a:srgbClr val="0000CC"/>
                </a:solidFill>
                <a:latin typeface="Tahoma" panose="020B0604030504040204" pitchFamily="34" charset="0"/>
              </a:defRPr>
            </a:lvl7pPr>
            <a:lvl8pPr marL="3429000" indent="-228600" algn="ctr" eaLnBrk="0" fontAlgn="base" hangingPunct="0">
              <a:spcBef>
                <a:spcPct val="0"/>
              </a:spcBef>
              <a:spcAft>
                <a:spcPct val="0"/>
              </a:spcAft>
              <a:defRPr sz="2200" b="1">
                <a:solidFill>
                  <a:srgbClr val="0000CC"/>
                </a:solidFill>
                <a:latin typeface="Tahoma" panose="020B0604030504040204" pitchFamily="34" charset="0"/>
              </a:defRPr>
            </a:lvl8pPr>
            <a:lvl9pPr marL="3886200" indent="-228600" algn="ctr" eaLnBrk="0" fontAlgn="base" hangingPunct="0">
              <a:spcBef>
                <a:spcPct val="0"/>
              </a:spcBef>
              <a:spcAft>
                <a:spcPct val="0"/>
              </a:spcAft>
              <a:defRPr sz="2200" b="1">
                <a:solidFill>
                  <a:srgbClr val="0000CC"/>
                </a:solidFill>
                <a:latin typeface="Tahoma" panose="020B0604030504040204" pitchFamily="34" charset="0"/>
              </a:defRPr>
            </a:lvl9pPr>
          </a:lstStyle>
          <a:p>
            <a:pPr eaLnBrk="1" hangingPunct="1"/>
            <a:r>
              <a:rPr lang="en-US" altLang="zh-CN" sz="1400" b="0" dirty="0" smtClean="0">
                <a:solidFill>
                  <a:srgbClr val="000000"/>
                </a:solidFill>
                <a:ea typeface="Tahoma" panose="020B0604030504040204" pitchFamily="34" charset="0"/>
                <a:cs typeface="Tahoma" panose="020B0604030504040204" pitchFamily="34" charset="0"/>
              </a:rPr>
              <a:t>Wang Jian’s group. </a:t>
            </a:r>
            <a:r>
              <a:rPr lang="en-US" altLang="zh-CN" sz="1400" b="0" dirty="0">
                <a:solidFill>
                  <a:srgbClr val="000000"/>
                </a:solidFill>
                <a:ea typeface="Tahoma" panose="020B0604030504040204" pitchFamily="34" charset="0"/>
                <a:cs typeface="Tahoma" panose="020B0604030504040204" pitchFamily="34" charset="0"/>
              </a:rPr>
              <a:t>arxiv:2201.10352</a:t>
            </a:r>
            <a:endParaRPr lang="zh-CN" altLang="en-US" sz="1400" b="0" dirty="0">
              <a:solidFill>
                <a:srgbClr val="000000"/>
              </a:solidFill>
              <a:cs typeface="Tahoma" panose="020B0604030504040204" pitchFamily="34" charset="0"/>
            </a:endParaRPr>
          </a:p>
        </p:txBody>
      </p:sp>
      <p:sp>
        <p:nvSpPr>
          <p:cNvPr id="24" name="Text Box 154"/>
          <p:cNvSpPr txBox="1">
            <a:spLocks noChangeArrowheads="1"/>
          </p:cNvSpPr>
          <p:nvPr/>
        </p:nvSpPr>
        <p:spPr bwMode="auto">
          <a:xfrm>
            <a:off x="385856" y="2929735"/>
            <a:ext cx="364355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Char char="•"/>
              <a:tabLst/>
              <a:defRPr/>
            </a:pPr>
            <a:r>
              <a:rPr kumimoji="0" lang="en-US" altLang="zh-CN" sz="2200" b="0" i="0" u="none" strike="noStrike" kern="1200" cap="none" spc="0" normalizeH="0" baseline="0" noProof="0" dirty="0" smtClean="0">
                <a:ln>
                  <a:noFill/>
                </a:ln>
                <a:solidFill>
                  <a:srgbClr val="0000CC"/>
                </a:solidFill>
                <a:effectLst/>
                <a:uLnTx/>
                <a:uFillTx/>
                <a:latin typeface="Tahoma" pitchFamily="34" charset="0"/>
              </a:rPr>
              <a:t> Charge</a:t>
            </a:r>
            <a:r>
              <a:rPr kumimoji="0" lang="en-US" altLang="zh-CN" sz="2200" b="0" i="0" u="none" strike="noStrike" kern="1200" cap="none" spc="0" normalizeH="0" noProof="0" dirty="0" smtClean="0">
                <a:ln>
                  <a:noFill/>
                </a:ln>
                <a:solidFill>
                  <a:srgbClr val="0000CC"/>
                </a:solidFill>
                <a:effectLst/>
                <a:uLnTx/>
                <a:uFillTx/>
                <a:latin typeface="Tahoma" pitchFamily="34" charset="0"/>
              </a:rPr>
              <a:t> “6e” oscillations (?) – signature of frustration(?)</a:t>
            </a:r>
            <a:endParaRPr kumimoji="0" lang="en-US" altLang="zh-CN" sz="2200" b="0" i="0" u="none" strike="noStrike" kern="1200" cap="none" spc="0" normalizeH="0" baseline="0" noProof="0" dirty="0">
              <a:ln>
                <a:noFill/>
              </a:ln>
              <a:solidFill>
                <a:srgbClr val="0000CC"/>
              </a:solidFill>
              <a:effectLst/>
              <a:uLnTx/>
              <a:uFillTx/>
              <a:latin typeface="Tahoma" pitchFamily="34" charset="0"/>
            </a:endParaRPr>
          </a:p>
        </p:txBody>
      </p:sp>
    </p:spTree>
    <p:extLst>
      <p:ext uri="{BB962C8B-B14F-4D97-AF65-F5344CB8AC3E}">
        <p14:creationId xmlns:p14="http://schemas.microsoft.com/office/powerpoint/2010/main" val="1436015104"/>
      </p:ext>
    </p:extLst>
  </p:cSld>
  <p:clrMapOvr>
    <a:masterClrMapping/>
  </p:clrMapOvr>
  <mc:AlternateContent xmlns:mc="http://schemas.openxmlformats.org/markup-compatibility/2006" xmlns:p14="http://schemas.microsoft.com/office/powerpoint/2010/main">
    <mc:Choice Requires="p14">
      <p:transition spd="slow" p14:dur="2000" advTm="23146"/>
    </mc:Choice>
    <mc:Fallback xmlns="">
      <p:transition spd="slow" advTm="23146"/>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bwMode="auto">
          <a:xfrm>
            <a:off x="220718" y="306388"/>
            <a:ext cx="8605673" cy="844550"/>
          </a:xfrm>
          <a:prstGeom prst="rect">
            <a:avLst/>
          </a:prstGeom>
          <a:noFill/>
          <a:ln w="9525">
            <a:noFill/>
            <a:miter lim="800000"/>
            <a:headEnd/>
            <a:tailEnd/>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zh-CN" sz="2400" b="0" u="sng" kern="0" dirty="0" smtClean="0">
                <a:solidFill>
                  <a:srgbClr val="000000"/>
                </a:solidFill>
                <a:ea typeface="宋体"/>
              </a:rPr>
              <a:t>Complex</a:t>
            </a:r>
            <a:r>
              <a:rPr lang="en-US" altLang="zh-CN" sz="2400" b="0" i="1" u="sng" kern="0" dirty="0" smtClean="0">
                <a:solidFill>
                  <a:srgbClr val="000000"/>
                </a:solidFill>
                <a:ea typeface="宋体"/>
              </a:rPr>
              <a:t> </a:t>
            </a:r>
            <a:r>
              <a:rPr kumimoji="0" lang="en-US" altLang="zh-CN" sz="2400" b="0" i="0" u="sng" strike="noStrike" kern="0" cap="none" spc="0" normalizeH="0" baseline="0" noProof="0" dirty="0" smtClean="0">
                <a:ln>
                  <a:noFill/>
                </a:ln>
                <a:solidFill>
                  <a:srgbClr val="000000"/>
                </a:solidFill>
                <a:effectLst/>
                <a:uLnTx/>
                <a:uFillTx/>
                <a:ea typeface="宋体"/>
              </a:rPr>
              <a:t>BECs at non-zero momenta in high-orbital bands  </a:t>
            </a:r>
            <a:endParaRPr kumimoji="0" lang="ru-RU" altLang="zh-CN" sz="2400" b="0" i="0" u="sng" strike="noStrike" kern="0" cap="none" spc="0" normalizeH="0" baseline="0" noProof="0" dirty="0">
              <a:ln>
                <a:noFill/>
              </a:ln>
              <a:solidFill>
                <a:srgbClr val="000000"/>
              </a:solidFill>
              <a:effectLst/>
              <a:uLnTx/>
              <a:uFillTx/>
              <a:ea typeface="宋体"/>
            </a:endParaRPr>
          </a:p>
        </p:txBody>
      </p:sp>
      <p:sp>
        <p:nvSpPr>
          <p:cNvPr id="38919" name="Rectangle 32"/>
          <p:cNvSpPr>
            <a:spLocks noChangeArrowheads="1"/>
          </p:cNvSpPr>
          <p:nvPr/>
        </p:nvSpPr>
        <p:spPr bwMode="auto">
          <a:xfrm>
            <a:off x="604612" y="1201510"/>
            <a:ext cx="422479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Pct val="130000"/>
              <a:buFontTx/>
              <a:buNone/>
              <a:tabLst/>
              <a:defRPr/>
            </a:pPr>
            <a:r>
              <a:rPr kumimoji="0" lang="en-US" altLang="zh-CN" sz="2200" b="1" i="0" u="none" strike="noStrike" kern="1200" cap="none" spc="0" normalizeH="0" baseline="0" noProof="0" dirty="0">
                <a:ln>
                  <a:noFill/>
                </a:ln>
                <a:solidFill>
                  <a:srgbClr val="000000"/>
                </a:solidFill>
                <a:effectLst/>
                <a:uLnTx/>
                <a:uFillTx/>
                <a:latin typeface="Arial" charset="0"/>
                <a:ea typeface="宋体" pitchFamily="2" charset="-122"/>
                <a:cs typeface="+mn-cs"/>
              </a:rPr>
              <a:t>M</a:t>
            </a:r>
            <a:r>
              <a:rPr kumimoji="0" lang="en-US" altLang="zh-CN" sz="2200" b="1" i="0" u="none" strike="noStrike" kern="1200" cap="none" spc="0" normalizeH="0" baseline="0" noProof="0" dirty="0" smtClean="0">
                <a:ln>
                  <a:noFill/>
                </a:ln>
                <a:solidFill>
                  <a:srgbClr val="000000"/>
                </a:solidFill>
                <a:effectLst/>
                <a:uLnTx/>
                <a:uFillTx/>
                <a:latin typeface="Arial" charset="0"/>
                <a:ea typeface="宋体" pitchFamily="2" charset="-122"/>
                <a:cs typeface="+mn-cs"/>
              </a:rPr>
              <a:t>eta-stable </a:t>
            </a:r>
            <a:r>
              <a:rPr kumimoji="0" lang="en-US" altLang="zh-CN" sz="2200" b="1" i="0" u="none" strike="noStrike" kern="1200" cap="none" spc="0" normalizeH="0" baseline="0" noProof="0" dirty="0">
                <a:ln>
                  <a:noFill/>
                </a:ln>
                <a:solidFill>
                  <a:srgbClr val="000000"/>
                </a:solidFill>
                <a:effectLst/>
                <a:uLnTx/>
                <a:uFillTx/>
                <a:latin typeface="Arial" charset="0"/>
                <a:ea typeface="宋体" pitchFamily="2" charset="-122"/>
                <a:cs typeface="+mn-cs"/>
              </a:rPr>
              <a:t>excited </a:t>
            </a:r>
            <a:r>
              <a:rPr kumimoji="0" lang="en-US" altLang="zh-CN" sz="2200" b="1" i="0" u="none" strike="noStrike" kern="1200" cap="none" spc="0" normalizeH="0" baseline="0" noProof="0" dirty="0" smtClean="0">
                <a:ln>
                  <a:noFill/>
                </a:ln>
                <a:solidFill>
                  <a:srgbClr val="000000"/>
                </a:solidFill>
                <a:effectLst/>
                <a:uLnTx/>
                <a:uFillTx/>
                <a:latin typeface="Arial" charset="0"/>
                <a:ea typeface="宋体" pitchFamily="2" charset="-122"/>
                <a:cs typeface="+mn-cs"/>
              </a:rPr>
              <a:t>states</a:t>
            </a:r>
            <a:endParaRPr kumimoji="0" lang="en-US" altLang="zh-CN" sz="2200" b="0" i="0" u="none" strike="noStrike" kern="1200" cap="none" spc="0" normalizeH="0" baseline="0" noProof="0" dirty="0" smtClean="0">
              <a:ln>
                <a:noFill/>
              </a:ln>
              <a:solidFill>
                <a:srgbClr val="000000"/>
              </a:solidFill>
              <a:effectLst/>
              <a:uLnTx/>
              <a:uFillTx/>
              <a:latin typeface="Arial" charset="0"/>
              <a:ea typeface="宋体" pitchFamily="2" charset="-122"/>
              <a:cs typeface="+mn-cs"/>
            </a:endParaRPr>
          </a:p>
        </p:txBody>
      </p:sp>
      <p:sp>
        <p:nvSpPr>
          <p:cNvPr id="11" name="AutoShape 37"/>
          <p:cNvSpPr>
            <a:spLocks noChangeArrowheads="1"/>
          </p:cNvSpPr>
          <p:nvPr/>
        </p:nvSpPr>
        <p:spPr bwMode="auto">
          <a:xfrm>
            <a:off x="377810" y="1739180"/>
            <a:ext cx="4242753" cy="923723"/>
          </a:xfrm>
          <a:prstGeom prst="roundRect">
            <a:avLst>
              <a:gd name="adj" fmla="val 16667"/>
            </a:avLst>
          </a:prstGeom>
          <a:solidFill>
            <a:srgbClr val="00FF00">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12" name="Rectangle 9"/>
          <p:cNvSpPr>
            <a:spLocks noChangeArrowheads="1"/>
          </p:cNvSpPr>
          <p:nvPr/>
        </p:nvSpPr>
        <p:spPr bwMode="auto">
          <a:xfrm>
            <a:off x="405861" y="1815990"/>
            <a:ext cx="455404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000" b="0" dirty="0" smtClean="0">
                <a:solidFill>
                  <a:srgbClr val="0000CC"/>
                </a:solidFill>
                <a:sym typeface="Wingdings" panose="05000000000000000000" pitchFamily="2" charset="2"/>
              </a:rPr>
              <a:t>Complex-valued </a:t>
            </a:r>
            <a:r>
              <a:rPr lang="en-US" altLang="zh-CN" sz="2000" b="0" dirty="0" err="1" smtClean="0">
                <a:solidFill>
                  <a:srgbClr val="0000CC"/>
                </a:solidFill>
                <a:sym typeface="Wingdings" panose="05000000000000000000" pitchFamily="2" charset="2"/>
              </a:rPr>
              <a:t>wavefunction</a:t>
            </a:r>
            <a:r>
              <a:rPr lang="en-US" altLang="zh-CN" sz="2000" b="0" dirty="0" smtClean="0">
                <a:solidFill>
                  <a:srgbClr val="0000CC"/>
                </a:solidFill>
                <a:sym typeface="Wingdings" panose="05000000000000000000" pitchFamily="2" charset="2"/>
              </a:rPr>
              <a:t> </a:t>
            </a:r>
            <a:r>
              <a:rPr kumimoji="0" lang="en-US" altLang="zh-CN" sz="2000" b="0" i="0" u="none" strike="noStrike" kern="1200" cap="none" spc="0" normalizeH="0" baseline="0" noProof="0" dirty="0" smtClean="0">
                <a:ln>
                  <a:noFill/>
                </a:ln>
                <a:solidFill>
                  <a:srgbClr val="0000CC"/>
                </a:solidFill>
                <a:effectLst/>
                <a:uLnTx/>
                <a:uFillTx/>
                <a:sym typeface="Wingdings" panose="05000000000000000000" pitchFamily="2" charset="2"/>
              </a:rPr>
              <a:t>and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smtClean="0">
                <a:ln>
                  <a:noFill/>
                </a:ln>
                <a:solidFill>
                  <a:srgbClr val="0000CC"/>
                </a:solidFill>
                <a:effectLst/>
                <a:uLnTx/>
                <a:uFillTx/>
                <a:sym typeface="Wingdings" panose="05000000000000000000" pitchFamily="2" charset="2"/>
              </a:rPr>
              <a:t>time-reversal symmetry breaking </a:t>
            </a:r>
            <a:r>
              <a:rPr kumimoji="0" lang="en-US" altLang="zh-CN" sz="2000" b="1" i="0" u="none" strike="noStrike" kern="1200" cap="none" spc="0" normalizeH="0" baseline="0" noProof="0" dirty="0" smtClean="0">
                <a:ln>
                  <a:noFill/>
                </a:ln>
                <a:solidFill>
                  <a:srgbClr val="0000CC"/>
                </a:solidFill>
                <a:effectLst/>
                <a:uLnTx/>
                <a:uFillTx/>
              </a:rPr>
              <a:t>  </a:t>
            </a:r>
            <a:endParaRPr kumimoji="0" lang="en-US" altLang="zh-CN" sz="2000" b="1" i="0" u="none" strike="noStrike" kern="1200" cap="none" spc="0" normalizeH="0" baseline="0" noProof="0" dirty="0">
              <a:ln>
                <a:noFill/>
              </a:ln>
              <a:solidFill>
                <a:srgbClr val="000000"/>
              </a:solidFill>
              <a:effectLst/>
              <a:uLnTx/>
              <a:uFillTx/>
            </a:endParaRPr>
          </a:p>
        </p:txBody>
      </p:sp>
      <p:sp>
        <p:nvSpPr>
          <p:cNvPr id="13" name="Text Box 180"/>
          <p:cNvSpPr txBox="1">
            <a:spLocks noChangeArrowheads="1"/>
          </p:cNvSpPr>
          <p:nvPr/>
        </p:nvSpPr>
        <p:spPr bwMode="auto">
          <a:xfrm>
            <a:off x="5012923" y="2662903"/>
            <a:ext cx="366610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0"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 C. Wu, Mod. Phys. Lett. 23, 1 (2009</a:t>
            </a:r>
            <a:r>
              <a:rPr kumimoji="0" lang="en-US" altLang="zh-CN" sz="1500" b="0"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rPr>
              <a:t>) (brief review). </a:t>
            </a:r>
            <a:endParaRPr kumimoji="0" lang="en-US" altLang="zh-CN" sz="1500" b="0" i="0" u="none" strike="noStrike" kern="1200" cap="none" spc="0" normalizeH="0" baseline="0" noProof="0" dirty="0">
              <a:ln>
                <a:noFill/>
              </a:ln>
              <a:solidFill>
                <a:srgbClr val="000000"/>
              </a:solidFill>
              <a:effectLst/>
              <a:uLnTx/>
              <a:uFillTx/>
              <a:latin typeface="Tahoma" pitchFamily="34" charset="0"/>
              <a:ea typeface="宋体" pitchFamily="2" charset="-122"/>
              <a:cs typeface="+mn-cs"/>
            </a:endParaRPr>
          </a:p>
        </p:txBody>
      </p:sp>
      <p:grpSp>
        <p:nvGrpSpPr>
          <p:cNvPr id="14" name="Group 70"/>
          <p:cNvGrpSpPr>
            <a:grpSpLocks/>
          </p:cNvGrpSpPr>
          <p:nvPr/>
        </p:nvGrpSpPr>
        <p:grpSpPr bwMode="auto">
          <a:xfrm>
            <a:off x="4904577" y="1201510"/>
            <a:ext cx="3774450" cy="1245356"/>
            <a:chOff x="727" y="1047"/>
            <a:chExt cx="1927" cy="635"/>
          </a:xfrm>
        </p:grpSpPr>
        <p:sp>
          <p:nvSpPr>
            <p:cNvPr id="15" name="Freeform 71"/>
            <p:cNvSpPr>
              <a:spLocks/>
            </p:cNvSpPr>
            <p:nvPr/>
          </p:nvSpPr>
          <p:spPr bwMode="auto">
            <a:xfrm>
              <a:off x="841" y="1047"/>
              <a:ext cx="1668" cy="597"/>
            </a:xfrm>
            <a:custGeom>
              <a:avLst/>
              <a:gdLst>
                <a:gd name="T0" fmla="*/ 0 w 1358"/>
                <a:gd name="T1" fmla="*/ 2 h 783"/>
                <a:gd name="T2" fmla="*/ 2147483647 w 1358"/>
                <a:gd name="T3" fmla="*/ 2 h 783"/>
                <a:gd name="T4" fmla="*/ 2147483647 w 1358"/>
                <a:gd name="T5" fmla="*/ 2 h 783"/>
                <a:gd name="T6" fmla="*/ 2147483647 w 1358"/>
                <a:gd name="T7" fmla="*/ 2 h 783"/>
                <a:gd name="T8" fmla="*/ 2147483647 w 1358"/>
                <a:gd name="T9" fmla="*/ 2 h 783"/>
                <a:gd name="T10" fmla="*/ 2147483647 w 1358"/>
                <a:gd name="T11" fmla="*/ 2 h 783"/>
                <a:gd name="T12" fmla="*/ 2147483647 w 1358"/>
                <a:gd name="T13" fmla="*/ 0 h 783"/>
                <a:gd name="T14" fmla="*/ 0 60000 65536"/>
                <a:gd name="T15" fmla="*/ 0 60000 65536"/>
                <a:gd name="T16" fmla="*/ 0 60000 65536"/>
                <a:gd name="T17" fmla="*/ 0 60000 65536"/>
                <a:gd name="T18" fmla="*/ 0 60000 65536"/>
                <a:gd name="T19" fmla="*/ 0 60000 65536"/>
                <a:gd name="T20" fmla="*/ 0 60000 65536"/>
                <a:gd name="T21" fmla="*/ 0 w 1358"/>
                <a:gd name="T22" fmla="*/ 0 h 783"/>
                <a:gd name="T23" fmla="*/ 1358 w 1358"/>
                <a:gd name="T24" fmla="*/ 783 h 7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8" h="783">
                  <a:moveTo>
                    <a:pt x="0" y="71"/>
                  </a:moveTo>
                  <a:cubicBezTo>
                    <a:pt x="34" y="185"/>
                    <a:pt x="129" y="782"/>
                    <a:pt x="203" y="776"/>
                  </a:cubicBezTo>
                  <a:cubicBezTo>
                    <a:pt x="277" y="770"/>
                    <a:pt x="369" y="30"/>
                    <a:pt x="447" y="31"/>
                  </a:cubicBezTo>
                  <a:cubicBezTo>
                    <a:pt x="524" y="31"/>
                    <a:pt x="591" y="779"/>
                    <a:pt x="668" y="779"/>
                  </a:cubicBezTo>
                  <a:cubicBezTo>
                    <a:pt x="745" y="778"/>
                    <a:pt x="832" y="25"/>
                    <a:pt x="910" y="25"/>
                  </a:cubicBezTo>
                  <a:cubicBezTo>
                    <a:pt x="987" y="25"/>
                    <a:pt x="1062" y="783"/>
                    <a:pt x="1137" y="779"/>
                  </a:cubicBezTo>
                  <a:cubicBezTo>
                    <a:pt x="1212" y="775"/>
                    <a:pt x="1321" y="130"/>
                    <a:pt x="1358"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16" name="Freeform 72"/>
            <p:cNvSpPr>
              <a:spLocks/>
            </p:cNvSpPr>
            <p:nvPr/>
          </p:nvSpPr>
          <p:spPr bwMode="auto">
            <a:xfrm>
              <a:off x="759" y="1555"/>
              <a:ext cx="632" cy="122"/>
            </a:xfrm>
            <a:custGeom>
              <a:avLst/>
              <a:gdLst>
                <a:gd name="T0" fmla="*/ 0 w 884"/>
                <a:gd name="T1" fmla="*/ 1 h 218"/>
                <a:gd name="T2" fmla="*/ 1 w 884"/>
                <a:gd name="T3" fmla="*/ 1 h 218"/>
                <a:gd name="T4" fmla="*/ 1 w 884"/>
                <a:gd name="T5" fmla="*/ 0 h 218"/>
                <a:gd name="T6" fmla="*/ 1 w 884"/>
                <a:gd name="T7" fmla="*/ 1 h 218"/>
                <a:gd name="T8" fmla="*/ 1 w 884"/>
                <a:gd name="T9" fmla="*/ 1 h 218"/>
                <a:gd name="T10" fmla="*/ 0 60000 65536"/>
                <a:gd name="T11" fmla="*/ 0 60000 65536"/>
                <a:gd name="T12" fmla="*/ 0 60000 65536"/>
                <a:gd name="T13" fmla="*/ 0 60000 65536"/>
                <a:gd name="T14" fmla="*/ 0 60000 65536"/>
                <a:gd name="T15" fmla="*/ 0 w 884"/>
                <a:gd name="T16" fmla="*/ 0 h 218"/>
                <a:gd name="T17" fmla="*/ 884 w 884"/>
                <a:gd name="T18" fmla="*/ 218 h 218"/>
              </a:gdLst>
              <a:ahLst/>
              <a:cxnLst>
                <a:cxn ang="T10">
                  <a:pos x="T0" y="T1"/>
                </a:cxn>
                <a:cxn ang="T11">
                  <a:pos x="T2" y="T3"/>
                </a:cxn>
                <a:cxn ang="T12">
                  <a:pos x="T4" y="T5"/>
                </a:cxn>
                <a:cxn ang="T13">
                  <a:pos x="T6" y="T7"/>
                </a:cxn>
                <a:cxn ang="T14">
                  <a:pos x="T8" y="T9"/>
                </a:cxn>
              </a:cxnLst>
              <a:rect l="T15" t="T16" r="T17" b="T18"/>
              <a:pathLst>
                <a:path w="884" h="218">
                  <a:moveTo>
                    <a:pt x="0" y="218"/>
                  </a:moveTo>
                  <a:cubicBezTo>
                    <a:pt x="44" y="208"/>
                    <a:pt x="189" y="191"/>
                    <a:pt x="266" y="155"/>
                  </a:cubicBezTo>
                  <a:cubicBezTo>
                    <a:pt x="343" y="119"/>
                    <a:pt x="401" y="0"/>
                    <a:pt x="464" y="0"/>
                  </a:cubicBezTo>
                  <a:cubicBezTo>
                    <a:pt x="527" y="0"/>
                    <a:pt x="577" y="119"/>
                    <a:pt x="647" y="155"/>
                  </a:cubicBezTo>
                  <a:cubicBezTo>
                    <a:pt x="717" y="191"/>
                    <a:pt x="835" y="204"/>
                    <a:pt x="884" y="217"/>
                  </a:cubicBezTo>
                </a:path>
              </a:pathLst>
            </a:custGeom>
            <a:noFill/>
            <a:ln w="25400">
              <a:solidFill>
                <a:srgbClr val="3366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17" name="Freeform 73"/>
            <p:cNvSpPr>
              <a:spLocks/>
            </p:cNvSpPr>
            <p:nvPr/>
          </p:nvSpPr>
          <p:spPr bwMode="auto">
            <a:xfrm>
              <a:off x="1343" y="1555"/>
              <a:ext cx="631" cy="122"/>
            </a:xfrm>
            <a:custGeom>
              <a:avLst/>
              <a:gdLst>
                <a:gd name="T0" fmla="*/ 0 w 884"/>
                <a:gd name="T1" fmla="*/ 1 h 218"/>
                <a:gd name="T2" fmla="*/ 1 w 884"/>
                <a:gd name="T3" fmla="*/ 1 h 218"/>
                <a:gd name="T4" fmla="*/ 1 w 884"/>
                <a:gd name="T5" fmla="*/ 0 h 218"/>
                <a:gd name="T6" fmla="*/ 1 w 884"/>
                <a:gd name="T7" fmla="*/ 1 h 218"/>
                <a:gd name="T8" fmla="*/ 1 w 884"/>
                <a:gd name="T9" fmla="*/ 1 h 218"/>
                <a:gd name="T10" fmla="*/ 0 60000 65536"/>
                <a:gd name="T11" fmla="*/ 0 60000 65536"/>
                <a:gd name="T12" fmla="*/ 0 60000 65536"/>
                <a:gd name="T13" fmla="*/ 0 60000 65536"/>
                <a:gd name="T14" fmla="*/ 0 60000 65536"/>
                <a:gd name="T15" fmla="*/ 0 w 884"/>
                <a:gd name="T16" fmla="*/ 0 h 218"/>
                <a:gd name="T17" fmla="*/ 884 w 884"/>
                <a:gd name="T18" fmla="*/ 218 h 218"/>
              </a:gdLst>
              <a:ahLst/>
              <a:cxnLst>
                <a:cxn ang="T10">
                  <a:pos x="T0" y="T1"/>
                </a:cxn>
                <a:cxn ang="T11">
                  <a:pos x="T2" y="T3"/>
                </a:cxn>
                <a:cxn ang="T12">
                  <a:pos x="T4" y="T5"/>
                </a:cxn>
                <a:cxn ang="T13">
                  <a:pos x="T6" y="T7"/>
                </a:cxn>
                <a:cxn ang="T14">
                  <a:pos x="T8" y="T9"/>
                </a:cxn>
              </a:cxnLst>
              <a:rect l="T15" t="T16" r="T17" b="T18"/>
              <a:pathLst>
                <a:path w="884" h="218">
                  <a:moveTo>
                    <a:pt x="0" y="218"/>
                  </a:moveTo>
                  <a:cubicBezTo>
                    <a:pt x="44" y="208"/>
                    <a:pt x="189" y="191"/>
                    <a:pt x="266" y="155"/>
                  </a:cubicBezTo>
                  <a:cubicBezTo>
                    <a:pt x="343" y="119"/>
                    <a:pt x="401" y="0"/>
                    <a:pt x="464" y="0"/>
                  </a:cubicBezTo>
                  <a:cubicBezTo>
                    <a:pt x="527" y="0"/>
                    <a:pt x="577" y="119"/>
                    <a:pt x="647" y="155"/>
                  </a:cubicBezTo>
                  <a:cubicBezTo>
                    <a:pt x="717" y="191"/>
                    <a:pt x="835" y="204"/>
                    <a:pt x="884" y="217"/>
                  </a:cubicBezTo>
                </a:path>
              </a:pathLst>
            </a:custGeom>
            <a:noFill/>
            <a:ln w="25400">
              <a:solidFill>
                <a:srgbClr val="3366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18" name="Freeform 74"/>
            <p:cNvSpPr>
              <a:spLocks/>
            </p:cNvSpPr>
            <p:nvPr/>
          </p:nvSpPr>
          <p:spPr bwMode="auto">
            <a:xfrm>
              <a:off x="1926" y="1560"/>
              <a:ext cx="632" cy="122"/>
            </a:xfrm>
            <a:custGeom>
              <a:avLst/>
              <a:gdLst>
                <a:gd name="T0" fmla="*/ 0 w 884"/>
                <a:gd name="T1" fmla="*/ 1 h 218"/>
                <a:gd name="T2" fmla="*/ 1 w 884"/>
                <a:gd name="T3" fmla="*/ 1 h 218"/>
                <a:gd name="T4" fmla="*/ 1 w 884"/>
                <a:gd name="T5" fmla="*/ 0 h 218"/>
                <a:gd name="T6" fmla="*/ 1 w 884"/>
                <a:gd name="T7" fmla="*/ 1 h 218"/>
                <a:gd name="T8" fmla="*/ 1 w 884"/>
                <a:gd name="T9" fmla="*/ 1 h 218"/>
                <a:gd name="T10" fmla="*/ 0 60000 65536"/>
                <a:gd name="T11" fmla="*/ 0 60000 65536"/>
                <a:gd name="T12" fmla="*/ 0 60000 65536"/>
                <a:gd name="T13" fmla="*/ 0 60000 65536"/>
                <a:gd name="T14" fmla="*/ 0 60000 65536"/>
                <a:gd name="T15" fmla="*/ 0 w 884"/>
                <a:gd name="T16" fmla="*/ 0 h 218"/>
                <a:gd name="T17" fmla="*/ 884 w 884"/>
                <a:gd name="T18" fmla="*/ 218 h 218"/>
              </a:gdLst>
              <a:ahLst/>
              <a:cxnLst>
                <a:cxn ang="T10">
                  <a:pos x="T0" y="T1"/>
                </a:cxn>
                <a:cxn ang="T11">
                  <a:pos x="T2" y="T3"/>
                </a:cxn>
                <a:cxn ang="T12">
                  <a:pos x="T4" y="T5"/>
                </a:cxn>
                <a:cxn ang="T13">
                  <a:pos x="T6" y="T7"/>
                </a:cxn>
                <a:cxn ang="T14">
                  <a:pos x="T8" y="T9"/>
                </a:cxn>
              </a:cxnLst>
              <a:rect l="T15" t="T16" r="T17" b="T18"/>
              <a:pathLst>
                <a:path w="884" h="218">
                  <a:moveTo>
                    <a:pt x="0" y="218"/>
                  </a:moveTo>
                  <a:cubicBezTo>
                    <a:pt x="44" y="208"/>
                    <a:pt x="189" y="191"/>
                    <a:pt x="266" y="155"/>
                  </a:cubicBezTo>
                  <a:cubicBezTo>
                    <a:pt x="343" y="119"/>
                    <a:pt x="401" y="0"/>
                    <a:pt x="464" y="0"/>
                  </a:cubicBezTo>
                  <a:cubicBezTo>
                    <a:pt x="527" y="0"/>
                    <a:pt x="577" y="119"/>
                    <a:pt x="647" y="155"/>
                  </a:cubicBezTo>
                  <a:cubicBezTo>
                    <a:pt x="717" y="191"/>
                    <a:pt x="835" y="204"/>
                    <a:pt x="884" y="217"/>
                  </a:cubicBezTo>
                </a:path>
              </a:pathLst>
            </a:custGeom>
            <a:noFill/>
            <a:ln w="25400">
              <a:solidFill>
                <a:srgbClr val="3366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19" name="Freeform 75"/>
            <p:cNvSpPr>
              <a:spLocks/>
            </p:cNvSpPr>
            <p:nvPr/>
          </p:nvSpPr>
          <p:spPr bwMode="auto">
            <a:xfrm>
              <a:off x="727" y="1237"/>
              <a:ext cx="664" cy="191"/>
            </a:xfrm>
            <a:custGeom>
              <a:avLst/>
              <a:gdLst>
                <a:gd name="T0" fmla="*/ 0 w 1114"/>
                <a:gd name="T1" fmla="*/ 0 h 813"/>
                <a:gd name="T2" fmla="*/ 1 w 1114"/>
                <a:gd name="T3" fmla="*/ 0 h 813"/>
                <a:gd name="T4" fmla="*/ 1 w 1114"/>
                <a:gd name="T5" fmla="*/ 0 h 813"/>
                <a:gd name="T6" fmla="*/ 1 w 1114"/>
                <a:gd name="T7" fmla="*/ 0 h 813"/>
                <a:gd name="T8" fmla="*/ 1 w 1114"/>
                <a:gd name="T9" fmla="*/ 0 h 813"/>
                <a:gd name="T10" fmla="*/ 1 w 1114"/>
                <a:gd name="T11" fmla="*/ 0 h 813"/>
                <a:gd name="T12" fmla="*/ 1 w 1114"/>
                <a:gd name="T13" fmla="*/ 0 h 813"/>
                <a:gd name="T14" fmla="*/ 1 w 1114"/>
                <a:gd name="T15" fmla="*/ 0 h 813"/>
                <a:gd name="T16" fmla="*/ 0 60000 65536"/>
                <a:gd name="T17" fmla="*/ 0 60000 65536"/>
                <a:gd name="T18" fmla="*/ 0 60000 65536"/>
                <a:gd name="T19" fmla="*/ 0 60000 65536"/>
                <a:gd name="T20" fmla="*/ 0 60000 65536"/>
                <a:gd name="T21" fmla="*/ 0 60000 65536"/>
                <a:gd name="T22" fmla="*/ 0 60000 65536"/>
                <a:gd name="T23" fmla="*/ 0 60000 65536"/>
                <a:gd name="T24" fmla="*/ 0 w 1114"/>
                <a:gd name="T25" fmla="*/ 0 h 813"/>
                <a:gd name="T26" fmla="*/ 1114 w 1114"/>
                <a:gd name="T27" fmla="*/ 813 h 8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14" h="813">
                  <a:moveTo>
                    <a:pt x="0" y="495"/>
                  </a:moveTo>
                  <a:cubicBezTo>
                    <a:pt x="44" y="485"/>
                    <a:pt x="204" y="471"/>
                    <a:pt x="266" y="432"/>
                  </a:cubicBezTo>
                  <a:cubicBezTo>
                    <a:pt x="328" y="393"/>
                    <a:pt x="338" y="324"/>
                    <a:pt x="373" y="259"/>
                  </a:cubicBezTo>
                  <a:cubicBezTo>
                    <a:pt x="408" y="194"/>
                    <a:pt x="442" y="0"/>
                    <a:pt x="474" y="39"/>
                  </a:cubicBezTo>
                  <a:cubicBezTo>
                    <a:pt x="506" y="78"/>
                    <a:pt x="535" y="368"/>
                    <a:pt x="565" y="496"/>
                  </a:cubicBezTo>
                  <a:cubicBezTo>
                    <a:pt x="595" y="624"/>
                    <a:pt x="612" y="813"/>
                    <a:pt x="656" y="807"/>
                  </a:cubicBezTo>
                  <a:cubicBezTo>
                    <a:pt x="700" y="801"/>
                    <a:pt x="754" y="528"/>
                    <a:pt x="830" y="460"/>
                  </a:cubicBezTo>
                  <a:cubicBezTo>
                    <a:pt x="906" y="392"/>
                    <a:pt x="1055" y="409"/>
                    <a:pt x="1114" y="396"/>
                  </a:cubicBez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20" name="Freeform 76"/>
            <p:cNvSpPr>
              <a:spLocks/>
            </p:cNvSpPr>
            <p:nvPr/>
          </p:nvSpPr>
          <p:spPr bwMode="auto">
            <a:xfrm>
              <a:off x="1343" y="1217"/>
              <a:ext cx="663" cy="191"/>
            </a:xfrm>
            <a:custGeom>
              <a:avLst/>
              <a:gdLst>
                <a:gd name="T0" fmla="*/ 0 w 1114"/>
                <a:gd name="T1" fmla="*/ 0 h 813"/>
                <a:gd name="T2" fmla="*/ 1 w 1114"/>
                <a:gd name="T3" fmla="*/ 0 h 813"/>
                <a:gd name="T4" fmla="*/ 1 w 1114"/>
                <a:gd name="T5" fmla="*/ 0 h 813"/>
                <a:gd name="T6" fmla="*/ 1 w 1114"/>
                <a:gd name="T7" fmla="*/ 0 h 813"/>
                <a:gd name="T8" fmla="*/ 1 w 1114"/>
                <a:gd name="T9" fmla="*/ 0 h 813"/>
                <a:gd name="T10" fmla="*/ 1 w 1114"/>
                <a:gd name="T11" fmla="*/ 0 h 813"/>
                <a:gd name="T12" fmla="*/ 1 w 1114"/>
                <a:gd name="T13" fmla="*/ 0 h 813"/>
                <a:gd name="T14" fmla="*/ 1 w 1114"/>
                <a:gd name="T15" fmla="*/ 0 h 813"/>
                <a:gd name="T16" fmla="*/ 0 60000 65536"/>
                <a:gd name="T17" fmla="*/ 0 60000 65536"/>
                <a:gd name="T18" fmla="*/ 0 60000 65536"/>
                <a:gd name="T19" fmla="*/ 0 60000 65536"/>
                <a:gd name="T20" fmla="*/ 0 60000 65536"/>
                <a:gd name="T21" fmla="*/ 0 60000 65536"/>
                <a:gd name="T22" fmla="*/ 0 60000 65536"/>
                <a:gd name="T23" fmla="*/ 0 60000 65536"/>
                <a:gd name="T24" fmla="*/ 0 w 1114"/>
                <a:gd name="T25" fmla="*/ 0 h 813"/>
                <a:gd name="T26" fmla="*/ 1114 w 1114"/>
                <a:gd name="T27" fmla="*/ 813 h 8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14" h="813">
                  <a:moveTo>
                    <a:pt x="0" y="495"/>
                  </a:moveTo>
                  <a:cubicBezTo>
                    <a:pt x="44" y="485"/>
                    <a:pt x="204" y="471"/>
                    <a:pt x="266" y="432"/>
                  </a:cubicBezTo>
                  <a:cubicBezTo>
                    <a:pt x="328" y="393"/>
                    <a:pt x="338" y="324"/>
                    <a:pt x="373" y="259"/>
                  </a:cubicBezTo>
                  <a:cubicBezTo>
                    <a:pt x="408" y="194"/>
                    <a:pt x="442" y="0"/>
                    <a:pt x="474" y="39"/>
                  </a:cubicBezTo>
                  <a:cubicBezTo>
                    <a:pt x="506" y="78"/>
                    <a:pt x="535" y="368"/>
                    <a:pt x="565" y="496"/>
                  </a:cubicBezTo>
                  <a:cubicBezTo>
                    <a:pt x="595" y="624"/>
                    <a:pt x="612" y="813"/>
                    <a:pt x="656" y="807"/>
                  </a:cubicBezTo>
                  <a:cubicBezTo>
                    <a:pt x="700" y="801"/>
                    <a:pt x="754" y="528"/>
                    <a:pt x="830" y="460"/>
                  </a:cubicBezTo>
                  <a:cubicBezTo>
                    <a:pt x="906" y="392"/>
                    <a:pt x="1055" y="409"/>
                    <a:pt x="1114" y="396"/>
                  </a:cubicBezTo>
                </a:path>
              </a:pathLst>
            </a:custGeom>
            <a:noFill/>
            <a:ln w="25400">
              <a:solidFill>
                <a:srgbClr val="0000CC"/>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21" name="Freeform 77"/>
            <p:cNvSpPr>
              <a:spLocks/>
            </p:cNvSpPr>
            <p:nvPr/>
          </p:nvSpPr>
          <p:spPr bwMode="auto">
            <a:xfrm>
              <a:off x="1990" y="1199"/>
              <a:ext cx="664" cy="191"/>
            </a:xfrm>
            <a:custGeom>
              <a:avLst/>
              <a:gdLst>
                <a:gd name="T0" fmla="*/ 0 w 1114"/>
                <a:gd name="T1" fmla="*/ 0 h 813"/>
                <a:gd name="T2" fmla="*/ 1 w 1114"/>
                <a:gd name="T3" fmla="*/ 0 h 813"/>
                <a:gd name="T4" fmla="*/ 1 w 1114"/>
                <a:gd name="T5" fmla="*/ 0 h 813"/>
                <a:gd name="T6" fmla="*/ 1 w 1114"/>
                <a:gd name="T7" fmla="*/ 0 h 813"/>
                <a:gd name="T8" fmla="*/ 1 w 1114"/>
                <a:gd name="T9" fmla="*/ 0 h 813"/>
                <a:gd name="T10" fmla="*/ 1 w 1114"/>
                <a:gd name="T11" fmla="*/ 0 h 813"/>
                <a:gd name="T12" fmla="*/ 1 w 1114"/>
                <a:gd name="T13" fmla="*/ 0 h 813"/>
                <a:gd name="T14" fmla="*/ 1 w 1114"/>
                <a:gd name="T15" fmla="*/ 0 h 813"/>
                <a:gd name="T16" fmla="*/ 0 60000 65536"/>
                <a:gd name="T17" fmla="*/ 0 60000 65536"/>
                <a:gd name="T18" fmla="*/ 0 60000 65536"/>
                <a:gd name="T19" fmla="*/ 0 60000 65536"/>
                <a:gd name="T20" fmla="*/ 0 60000 65536"/>
                <a:gd name="T21" fmla="*/ 0 60000 65536"/>
                <a:gd name="T22" fmla="*/ 0 60000 65536"/>
                <a:gd name="T23" fmla="*/ 0 60000 65536"/>
                <a:gd name="T24" fmla="*/ 0 w 1114"/>
                <a:gd name="T25" fmla="*/ 0 h 813"/>
                <a:gd name="T26" fmla="*/ 1114 w 1114"/>
                <a:gd name="T27" fmla="*/ 813 h 8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14" h="813">
                  <a:moveTo>
                    <a:pt x="0" y="495"/>
                  </a:moveTo>
                  <a:cubicBezTo>
                    <a:pt x="44" y="485"/>
                    <a:pt x="204" y="471"/>
                    <a:pt x="266" y="432"/>
                  </a:cubicBezTo>
                  <a:cubicBezTo>
                    <a:pt x="328" y="393"/>
                    <a:pt x="338" y="324"/>
                    <a:pt x="373" y="259"/>
                  </a:cubicBezTo>
                  <a:cubicBezTo>
                    <a:pt x="408" y="194"/>
                    <a:pt x="442" y="0"/>
                    <a:pt x="474" y="39"/>
                  </a:cubicBezTo>
                  <a:cubicBezTo>
                    <a:pt x="506" y="78"/>
                    <a:pt x="535" y="368"/>
                    <a:pt x="565" y="496"/>
                  </a:cubicBezTo>
                  <a:cubicBezTo>
                    <a:pt x="595" y="624"/>
                    <a:pt x="612" y="813"/>
                    <a:pt x="656" y="807"/>
                  </a:cubicBezTo>
                  <a:cubicBezTo>
                    <a:pt x="700" y="801"/>
                    <a:pt x="754" y="528"/>
                    <a:pt x="830" y="460"/>
                  </a:cubicBezTo>
                  <a:cubicBezTo>
                    <a:pt x="906" y="392"/>
                    <a:pt x="1055" y="409"/>
                    <a:pt x="1114" y="396"/>
                  </a:cubicBezTo>
                </a:path>
              </a:pathLst>
            </a:custGeom>
            <a:noFill/>
            <a:ln w="25400">
              <a:solidFill>
                <a:srgbClr val="0000CC"/>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22" name="Oval 78"/>
            <p:cNvSpPr>
              <a:spLocks noChangeArrowheads="1"/>
            </p:cNvSpPr>
            <p:nvPr/>
          </p:nvSpPr>
          <p:spPr bwMode="auto">
            <a:xfrm>
              <a:off x="969" y="1168"/>
              <a:ext cx="97" cy="97"/>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24" name="Oval 80"/>
            <p:cNvSpPr>
              <a:spLocks noChangeArrowheads="1"/>
            </p:cNvSpPr>
            <p:nvPr/>
          </p:nvSpPr>
          <p:spPr bwMode="auto">
            <a:xfrm>
              <a:off x="2227" y="1144"/>
              <a:ext cx="97" cy="97"/>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grpSp>
      <p:pic>
        <p:nvPicPr>
          <p:cNvPr id="27" name="Graphic 4">
            <a:extLst>
              <a:ext uri="{FF2B5EF4-FFF2-40B4-BE49-F238E27FC236}">
                <a16:creationId xmlns:a16="http://schemas.microsoft.com/office/drawing/2014/main" id="{DCAC1D36-B65D-1BDF-4CF4-369F6AB08444}"/>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3548857" y="3553141"/>
            <a:ext cx="2046286" cy="2186359"/>
          </a:xfrm>
          <a:prstGeom prst="rect">
            <a:avLst/>
          </a:prstGeom>
        </p:spPr>
      </p:pic>
      <p:pic>
        <p:nvPicPr>
          <p:cNvPr id="34" name="图片 20">
            <a:extLst>
              <a:ext uri="{FF2B5EF4-FFF2-40B4-BE49-F238E27FC236}">
                <a16:creationId xmlns:a16="http://schemas.microsoft.com/office/drawing/2014/main" id="{CC87507A-D7EE-2CFE-B715-3B5AA0FC7A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0158" y="3522376"/>
            <a:ext cx="1859687" cy="1907548"/>
          </a:xfrm>
          <a:prstGeom prst="rect">
            <a:avLst/>
          </a:prstGeom>
        </p:spPr>
      </p:pic>
      <p:sp>
        <p:nvSpPr>
          <p:cNvPr id="35" name="TextBox 310370">
            <a:extLst>
              <a:ext uri="{FF2B5EF4-FFF2-40B4-BE49-F238E27FC236}">
                <a16:creationId xmlns:a16="http://schemas.microsoft.com/office/drawing/2014/main" id="{9AF3C406-C678-2F4C-5B5A-E91E158DE54E}"/>
              </a:ext>
            </a:extLst>
          </p:cNvPr>
          <p:cNvSpPr txBox="1"/>
          <p:nvPr/>
        </p:nvSpPr>
        <p:spPr>
          <a:xfrm>
            <a:off x="4159799" y="6360265"/>
            <a:ext cx="4666592" cy="352019"/>
          </a:xfrm>
          <a:prstGeom prst="rect">
            <a:avLst/>
          </a:prstGeom>
          <a:noFill/>
        </p:spPr>
        <p:txBody>
          <a:bodyPr wrap="square">
            <a:spAutoFit/>
          </a:bodyPr>
          <a:lstStyle/>
          <a:p>
            <a:pPr algn="just">
              <a:lnSpc>
                <a:spcPts val="2200"/>
              </a:lnSpc>
            </a:pPr>
            <a:r>
              <a:rPr lang="en-US" sz="1600" b="0" kern="100" dirty="0">
                <a:solidFill>
                  <a:schemeClr val="tx1"/>
                </a:solidFill>
                <a:effectLst/>
                <a:ea typeface="Tahoma" panose="020B0604030504040204" pitchFamily="34" charset="0"/>
                <a:cs typeface="Tahoma" panose="020B0604030504040204" pitchFamily="34" charset="0"/>
              </a:rPr>
              <a:t>Xiao-</a:t>
            </a:r>
            <a:r>
              <a:rPr lang="en-US" sz="1600" b="0" kern="100" dirty="0" err="1">
                <a:solidFill>
                  <a:schemeClr val="tx1"/>
                </a:solidFill>
                <a:effectLst/>
                <a:ea typeface="Tahoma" panose="020B0604030504040204" pitchFamily="34" charset="0"/>
                <a:cs typeface="Tahoma" panose="020B0604030504040204" pitchFamily="34" charset="0"/>
              </a:rPr>
              <a:t>Qiong</a:t>
            </a:r>
            <a:r>
              <a:rPr lang="en-US" sz="1600" b="0" kern="100" dirty="0">
                <a:solidFill>
                  <a:schemeClr val="tx1"/>
                </a:solidFill>
                <a:effectLst/>
                <a:ea typeface="Tahoma" panose="020B0604030504040204" pitchFamily="34" charset="0"/>
                <a:cs typeface="Tahoma" panose="020B0604030504040204" pitchFamily="34" charset="0"/>
              </a:rPr>
              <a:t> Wang et al., Nature 596, 227 (2021)</a:t>
            </a:r>
          </a:p>
        </p:txBody>
      </p:sp>
      <p:grpSp>
        <p:nvGrpSpPr>
          <p:cNvPr id="36" name="组合 35"/>
          <p:cNvGrpSpPr/>
          <p:nvPr/>
        </p:nvGrpSpPr>
        <p:grpSpPr>
          <a:xfrm>
            <a:off x="1359609" y="3819183"/>
            <a:ext cx="1015363" cy="2400233"/>
            <a:chOff x="6658983" y="3545651"/>
            <a:chExt cx="1015363" cy="2400233"/>
          </a:xfrm>
        </p:grpSpPr>
        <p:pic>
          <p:nvPicPr>
            <p:cNvPr id="37" name="Picture 4"/>
            <p:cNvPicPr>
              <a:picLocks noChangeAspect="1" noChangeArrowheads="1"/>
            </p:cNvPicPr>
            <p:nvPr/>
          </p:nvPicPr>
          <p:blipFill rotWithShape="1">
            <a:blip r:embed="rId6">
              <a:extLst>
                <a:ext uri="{28A0092B-C50C-407E-A947-70E740481C1C}">
                  <a14:useLocalDpi xmlns:a14="http://schemas.microsoft.com/office/drawing/2010/main" val="0"/>
                </a:ext>
              </a:extLst>
            </a:blip>
            <a:srcRect l="12002" t="15616" r="70386" b="64764"/>
            <a:stretch/>
          </p:blipFill>
          <p:spPr bwMode="auto">
            <a:xfrm>
              <a:off x="6658983" y="3545651"/>
              <a:ext cx="1015363" cy="19669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38" name="Text Box 180"/>
                <p:cNvSpPr txBox="1">
                  <a:spLocks noChangeArrowheads="1"/>
                </p:cNvSpPr>
                <p:nvPr/>
              </p:nvSpPr>
              <p:spPr bwMode="auto">
                <a:xfrm>
                  <a:off x="6679270" y="5622719"/>
                  <a:ext cx="377236" cy="3231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altLang="zh-CN" sz="15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SupPr>
                          <m:e>
                            <m:r>
                              <a:rPr kumimoji="0" lang="en-US" altLang="zh-CN" sz="15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𝑝</m:t>
                            </m:r>
                          </m:e>
                          <m:sub>
                            <m:r>
                              <a:rPr kumimoji="0" lang="en-US" altLang="zh-CN" sz="15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sub>
                          <m:sup>
                            <m:r>
                              <a:rPr kumimoji="0" lang="en-US" altLang="zh-CN" sz="15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sup>
                        </m:sSubSup>
                      </m:oMath>
                    </m:oMathPara>
                  </a14:m>
                  <a:endParaRPr kumimoji="0" lang="en-US" altLang="zh-CN" sz="1500" b="0" i="0" u="none" strike="noStrike" kern="1200" cap="none" spc="0" normalizeH="0" baseline="0" noProof="0" dirty="0">
                    <a:ln>
                      <a:noFill/>
                    </a:ln>
                    <a:solidFill>
                      <a:srgbClr val="000000"/>
                    </a:solidFill>
                    <a:effectLst/>
                    <a:uLnTx/>
                    <a:uFillTx/>
                    <a:latin typeface="Tahoma" pitchFamily="34" charset="0"/>
                    <a:ea typeface="宋体" pitchFamily="2" charset="-122"/>
                    <a:cs typeface="+mn-cs"/>
                  </a:endParaRPr>
                </a:p>
              </p:txBody>
            </p:sp>
          </mc:Choice>
          <mc:Fallback xmlns="">
            <p:sp>
              <p:nvSpPr>
                <p:cNvPr id="29" name="Text Box 180"/>
                <p:cNvSpPr txBox="1">
                  <a:spLocks noRot="1" noChangeAspect="1" noMove="1" noResize="1" noEditPoints="1" noAdjustHandles="1" noChangeArrowheads="1" noChangeShapeType="1" noTextEdit="1"/>
                </p:cNvSpPr>
                <p:nvPr/>
              </p:nvSpPr>
              <p:spPr bwMode="auto">
                <a:xfrm>
                  <a:off x="6679270" y="5622719"/>
                  <a:ext cx="377236" cy="323165"/>
                </a:xfrm>
                <a:prstGeom prst="rect">
                  <a:avLst/>
                </a:prstGeom>
                <a:blipFill rotWithShape="0">
                  <a:blip r:embed="rId7"/>
                  <a:stretch>
                    <a:fillRect b="-75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Text Box 180"/>
                <p:cNvSpPr txBox="1">
                  <a:spLocks noChangeArrowheads="1"/>
                </p:cNvSpPr>
                <p:nvPr/>
              </p:nvSpPr>
              <p:spPr bwMode="auto">
                <a:xfrm>
                  <a:off x="7229344" y="5604314"/>
                  <a:ext cx="377236" cy="34131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altLang="zh-CN" sz="15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SupPr>
                          <m:e>
                            <m:r>
                              <a:rPr kumimoji="0" lang="en-US" altLang="zh-CN" sz="15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𝑝</m:t>
                            </m:r>
                          </m:e>
                          <m:sub>
                            <m:r>
                              <a:rPr kumimoji="0" lang="en-US" altLang="zh-CN" sz="15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𝑦</m:t>
                            </m:r>
                          </m:sub>
                          <m:sup>
                            <m:r>
                              <a:rPr kumimoji="0" lang="en-US" altLang="zh-CN" sz="15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sup>
                        </m:sSubSup>
                      </m:oMath>
                    </m:oMathPara>
                  </a14:m>
                  <a:endParaRPr kumimoji="0" lang="en-US" altLang="zh-CN" sz="1500" b="0" i="0" u="none" strike="noStrike" kern="1200" cap="none" spc="0" normalizeH="0" baseline="0" noProof="0" dirty="0">
                    <a:ln>
                      <a:noFill/>
                    </a:ln>
                    <a:solidFill>
                      <a:srgbClr val="000000"/>
                    </a:solidFill>
                    <a:effectLst/>
                    <a:uLnTx/>
                    <a:uFillTx/>
                    <a:latin typeface="Tahoma" pitchFamily="34" charset="0"/>
                    <a:ea typeface="宋体" pitchFamily="2" charset="-122"/>
                    <a:cs typeface="+mn-cs"/>
                  </a:endParaRPr>
                </a:p>
              </p:txBody>
            </p:sp>
          </mc:Choice>
          <mc:Fallback xmlns="">
            <p:sp>
              <p:nvSpPr>
                <p:cNvPr id="30" name="Text Box 180"/>
                <p:cNvSpPr txBox="1">
                  <a:spLocks noRot="1" noChangeAspect="1" noMove="1" noResize="1" noEditPoints="1" noAdjustHandles="1" noChangeArrowheads="1" noChangeShapeType="1" noTextEdit="1"/>
                </p:cNvSpPr>
                <p:nvPr/>
              </p:nvSpPr>
              <p:spPr bwMode="auto">
                <a:xfrm>
                  <a:off x="7229344" y="5604314"/>
                  <a:ext cx="377236" cy="341312"/>
                </a:xfrm>
                <a:prstGeom prst="rect">
                  <a:avLst/>
                </a:prstGeom>
                <a:blipFill rotWithShape="0">
                  <a:blip r:embed="rId8"/>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sp>
        <p:nvSpPr>
          <p:cNvPr id="40" name="Text Box 10"/>
          <p:cNvSpPr txBox="1">
            <a:spLocks noChangeArrowheads="1"/>
          </p:cNvSpPr>
          <p:nvPr/>
        </p:nvSpPr>
        <p:spPr bwMode="auto">
          <a:xfrm rot="10800000" flipV="1">
            <a:off x="387603" y="6158286"/>
            <a:ext cx="364403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500" b="0" i="0" u="none" strike="noStrike" kern="1200" cap="none" spc="0" normalizeH="0" baseline="0" noProof="0" dirty="0" err="1" smtClean="0">
                <a:ln>
                  <a:noFill/>
                </a:ln>
                <a:solidFill>
                  <a:srgbClr val="000000"/>
                </a:solidFill>
                <a:effectLst/>
                <a:uLnTx/>
                <a:uFillTx/>
                <a:latin typeface="Tahoma" pitchFamily="34" charset="0"/>
                <a:ea typeface="宋体" pitchFamily="2" charset="-122"/>
                <a:cs typeface="+mn-cs"/>
              </a:rPr>
              <a:t>Hemmerich</a:t>
            </a:r>
            <a:r>
              <a:rPr kumimoji="0" lang="en-US" altLang="zh-CN" sz="1500" b="0"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 </a:t>
            </a:r>
            <a:r>
              <a:rPr kumimoji="0" lang="en-US" altLang="zh-CN" sz="1500" b="0"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rPr>
              <a:t>group Nature Physics 7, 147 (2011);  PRL 114, 115301 (2015).</a:t>
            </a:r>
            <a:endParaRPr kumimoji="0" lang="en-US" altLang="zh-CN" sz="1500" b="0" i="0" u="none" strike="noStrike" kern="1200" cap="none" spc="0" normalizeH="0" baseline="0" noProof="0" dirty="0">
              <a:ln>
                <a:noFill/>
              </a:ln>
              <a:solidFill>
                <a:srgbClr val="000000"/>
              </a:solidFill>
              <a:effectLst/>
              <a:uLnTx/>
              <a:uFillTx/>
              <a:latin typeface="Tahoma" pitchFamily="34" charset="0"/>
              <a:ea typeface="宋体" pitchFamily="2" charset="-122"/>
              <a:cs typeface="+mn-cs"/>
            </a:endParaRPr>
          </a:p>
        </p:txBody>
      </p:sp>
      <mc:AlternateContent xmlns:mc="http://schemas.openxmlformats.org/markup-compatibility/2006" xmlns:a14="http://schemas.microsoft.com/office/drawing/2010/main">
        <mc:Choice Requires="a14">
          <p:sp>
            <p:nvSpPr>
              <p:cNvPr id="44" name="Rectangle 9"/>
              <p:cNvSpPr>
                <a:spLocks noChangeArrowheads="1"/>
              </p:cNvSpPr>
              <p:nvPr/>
            </p:nvSpPr>
            <p:spPr bwMode="auto">
              <a:xfrm>
                <a:off x="394411" y="2830158"/>
                <a:ext cx="4162608" cy="94878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smtClean="0">
                    <a:ln>
                      <a:noFill/>
                    </a:ln>
                    <a:solidFill>
                      <a:srgbClr val="000000"/>
                    </a:solidFill>
                    <a:effectLst/>
                    <a:uLnTx/>
                    <a:uFillTx/>
                    <a:latin typeface="Arial" charset="0"/>
                    <a:ea typeface="宋体" pitchFamily="2" charset="-122"/>
                    <a:cs typeface="+mn-cs"/>
                  </a:rPr>
                  <a:t>Observation</a:t>
                </a:r>
                <a:r>
                  <a:rPr kumimoji="0" lang="en-US" altLang="zh-CN" sz="1800" b="1" i="0" u="none" strike="noStrike" kern="1200" cap="none" spc="0" normalizeH="0" noProof="0" dirty="0" smtClean="0">
                    <a:ln>
                      <a:noFill/>
                    </a:ln>
                    <a:solidFill>
                      <a:srgbClr val="000000"/>
                    </a:solidFill>
                    <a:effectLst/>
                    <a:uLnTx/>
                    <a:uFillTx/>
                    <a:latin typeface="Arial" charset="0"/>
                    <a:ea typeface="宋体" pitchFamily="2" charset="-122"/>
                    <a:cs typeface="+mn-cs"/>
                  </a:rPr>
                  <a:t> of </a:t>
                </a:r>
                <a14:m>
                  <m:oMath xmlns:m="http://schemas.openxmlformats.org/officeDocument/2006/math">
                    <m:sSub>
                      <m:sSubPr>
                        <m:ctrlPr>
                          <a:rPr kumimoji="0" lang="en-US" altLang="zh-CN" sz="1800" i="1" u="none" strike="noStrike" kern="1200" cap="none" spc="0" normalizeH="0" noProof="0" smtClean="0">
                            <a:ln>
                              <a:noFill/>
                            </a:ln>
                            <a:solidFill>
                              <a:srgbClr val="000000"/>
                            </a:solidFill>
                            <a:effectLst/>
                            <a:uLnTx/>
                            <a:uFillTx/>
                            <a:latin typeface="Cambria Math" panose="02040503050406030204" pitchFamily="18" charset="0"/>
                            <a:ea typeface="宋体" pitchFamily="2" charset="-122"/>
                            <a:cs typeface="+mn-cs"/>
                          </a:rPr>
                        </m:ctrlPr>
                      </m:sSubPr>
                      <m:e>
                        <m:r>
                          <a:rPr kumimoji="0" lang="en-US" altLang="zh-CN" sz="1800" b="1" i="1" u="none" strike="noStrike" kern="1200" cap="none" spc="0" normalizeH="0" noProof="0" smtClean="0">
                            <a:ln>
                              <a:noFill/>
                            </a:ln>
                            <a:solidFill>
                              <a:srgbClr val="000000"/>
                            </a:solidFill>
                            <a:effectLst/>
                            <a:uLnTx/>
                            <a:uFillTx/>
                            <a:latin typeface="Cambria Math" panose="02040503050406030204" pitchFamily="18" charset="0"/>
                            <a:ea typeface="宋体" pitchFamily="2" charset="-122"/>
                            <a:cs typeface="+mn-cs"/>
                          </a:rPr>
                          <m:t>𝒑</m:t>
                        </m:r>
                      </m:e>
                      <m:sub>
                        <m:r>
                          <a:rPr kumimoji="0" lang="en-US" altLang="zh-CN" sz="1800" b="1" i="1" u="none" strike="noStrike" kern="1200" cap="none" spc="0" normalizeH="0" noProof="0" smtClean="0">
                            <a:ln>
                              <a:noFill/>
                            </a:ln>
                            <a:solidFill>
                              <a:srgbClr val="000000"/>
                            </a:solidFill>
                            <a:effectLst/>
                            <a:uLnTx/>
                            <a:uFillTx/>
                            <a:latin typeface="Cambria Math" panose="02040503050406030204" pitchFamily="18" charset="0"/>
                            <a:ea typeface="宋体" pitchFamily="2" charset="-122"/>
                            <a:cs typeface="+mn-cs"/>
                          </a:rPr>
                          <m:t>𝒙</m:t>
                        </m:r>
                      </m:sub>
                    </m:sSub>
                    <m:r>
                      <a:rPr kumimoji="0" lang="en-US" altLang="zh-CN" sz="1800" b="1" i="1" u="none" strike="noStrike" kern="1200" cap="none" spc="0" normalizeH="0" noProof="0" smtClean="0">
                        <a:ln>
                          <a:noFill/>
                        </a:ln>
                        <a:solidFill>
                          <a:srgbClr val="000000"/>
                        </a:solidFill>
                        <a:effectLst/>
                        <a:uLnTx/>
                        <a:uFillTx/>
                        <a:latin typeface="Cambria Math" panose="02040503050406030204" pitchFamily="18" charset="0"/>
                        <a:ea typeface="宋体" pitchFamily="2" charset="-122"/>
                        <a:cs typeface="+mn-cs"/>
                      </a:rPr>
                      <m:t>±</m:t>
                    </m:r>
                    <m:r>
                      <a:rPr kumimoji="0" lang="en-US" altLang="zh-CN" sz="1800" b="1" i="1" u="none" strike="noStrike" kern="1200" cap="none" spc="0" normalizeH="0" noProof="0" smtClean="0">
                        <a:ln>
                          <a:noFill/>
                        </a:ln>
                        <a:solidFill>
                          <a:srgbClr val="000000"/>
                        </a:solidFill>
                        <a:effectLst/>
                        <a:uLnTx/>
                        <a:uFillTx/>
                        <a:latin typeface="Cambria Math" panose="02040503050406030204" pitchFamily="18" charset="0"/>
                        <a:ea typeface="宋体" pitchFamily="2" charset="-122"/>
                        <a:cs typeface="+mn-cs"/>
                      </a:rPr>
                      <m:t>𝒊</m:t>
                    </m:r>
                    <m:sSub>
                      <m:sSubPr>
                        <m:ctrlPr>
                          <a:rPr kumimoji="0" lang="en-US" altLang="zh-CN" sz="1800" i="1" u="none" strike="noStrike" kern="1200" cap="none" spc="0" normalizeH="0" noProof="0" smtClean="0">
                            <a:ln>
                              <a:noFill/>
                            </a:ln>
                            <a:solidFill>
                              <a:srgbClr val="000000"/>
                            </a:solidFill>
                            <a:effectLst/>
                            <a:uLnTx/>
                            <a:uFillTx/>
                            <a:latin typeface="Cambria Math" panose="02040503050406030204" pitchFamily="18" charset="0"/>
                            <a:ea typeface="宋体" pitchFamily="2" charset="-122"/>
                            <a:cs typeface="+mn-cs"/>
                          </a:rPr>
                        </m:ctrlPr>
                      </m:sSubPr>
                      <m:e>
                        <m:r>
                          <a:rPr kumimoji="0" lang="en-US" altLang="zh-CN" sz="1800" b="1" i="1" u="none" strike="noStrike" kern="1200" cap="none" spc="0" normalizeH="0" noProof="0" smtClean="0">
                            <a:ln>
                              <a:noFill/>
                            </a:ln>
                            <a:solidFill>
                              <a:srgbClr val="000000"/>
                            </a:solidFill>
                            <a:effectLst/>
                            <a:uLnTx/>
                            <a:uFillTx/>
                            <a:latin typeface="Cambria Math" panose="02040503050406030204" pitchFamily="18" charset="0"/>
                            <a:ea typeface="宋体" pitchFamily="2" charset="-122"/>
                            <a:cs typeface="+mn-cs"/>
                          </a:rPr>
                          <m:t>𝒑</m:t>
                        </m:r>
                      </m:e>
                      <m:sub>
                        <m:r>
                          <a:rPr kumimoji="0" lang="en-US" altLang="zh-CN" sz="1800" b="1" i="1" u="none" strike="noStrike" kern="1200" cap="none" spc="0" normalizeH="0" noProof="0" smtClean="0">
                            <a:ln>
                              <a:noFill/>
                            </a:ln>
                            <a:solidFill>
                              <a:srgbClr val="000000"/>
                            </a:solidFill>
                            <a:effectLst/>
                            <a:uLnTx/>
                            <a:uFillTx/>
                            <a:latin typeface="Cambria Math" panose="02040503050406030204" pitchFamily="18" charset="0"/>
                            <a:ea typeface="宋体" pitchFamily="2" charset="-122"/>
                            <a:cs typeface="+mn-cs"/>
                          </a:rPr>
                          <m:t>𝒚</m:t>
                        </m:r>
                      </m:sub>
                    </m:sSub>
                  </m:oMath>
                </a14:m>
                <a:r>
                  <a:rPr kumimoji="0" lang="en-US" altLang="zh-CN" sz="1800" i="0" u="none" strike="noStrike" kern="1200" cap="none" spc="0" normalizeH="0" baseline="0" noProof="0" dirty="0" smtClean="0">
                    <a:ln>
                      <a:noFill/>
                    </a:ln>
                    <a:solidFill>
                      <a:srgbClr val="000000"/>
                    </a:solidFill>
                    <a:effectLst/>
                    <a:uLnTx/>
                    <a:uFillTx/>
                    <a:ea typeface="宋体" pitchFamily="2" charset="-122"/>
                    <a:cs typeface="+mn-cs"/>
                  </a:rPr>
                  <a:t> symmetry via</a:t>
                </a:r>
                <a:r>
                  <a:rPr kumimoji="0" lang="en-US" altLang="zh-CN" sz="1800" i="0" u="none" strike="noStrike" kern="1200" cap="none" spc="0" normalizeH="0" noProof="0" dirty="0" smtClean="0">
                    <a:ln>
                      <a:noFill/>
                    </a:ln>
                    <a:solidFill>
                      <a:srgbClr val="000000"/>
                    </a:solidFill>
                    <a:effectLst/>
                    <a:uLnTx/>
                    <a:uFillTx/>
                    <a:ea typeface="宋体" pitchFamily="2" charset="-122"/>
                    <a:cs typeface="+mn-cs"/>
                  </a:rPr>
                  <a:t> </a:t>
                </a:r>
                <a14:m>
                  <m:oMath xmlns:m="http://schemas.openxmlformats.org/officeDocument/2006/math">
                    <m:r>
                      <a:rPr kumimoji="0" lang="en-US" altLang="zh-CN" sz="1800" b="1" i="1" u="none" strike="noStrike" kern="1200" cap="none" spc="0" normalizeH="0" noProof="0" smtClean="0">
                        <a:ln>
                          <a:noFill/>
                        </a:ln>
                        <a:solidFill>
                          <a:srgbClr val="000000"/>
                        </a:solidFill>
                        <a:effectLst/>
                        <a:uLnTx/>
                        <a:uFillTx/>
                        <a:latin typeface="Cambria Math" panose="02040503050406030204" pitchFamily="18" charset="0"/>
                        <a:ea typeface="宋体" pitchFamily="2" charset="-122"/>
                        <a:cs typeface="+mn-cs"/>
                      </a:rPr>
                      <m:t>𝝅</m:t>
                    </m:r>
                  </m:oMath>
                </a14:m>
                <a:r>
                  <a:rPr kumimoji="0" lang="en-US" altLang="zh-CN" sz="1800" i="0" u="none" strike="noStrike" kern="1200" cap="none" spc="0" normalizeH="0" noProof="0" dirty="0" smtClean="0">
                    <a:ln>
                      <a:noFill/>
                    </a:ln>
                    <a:solidFill>
                      <a:srgbClr val="000000"/>
                    </a:solidFill>
                    <a:effectLst/>
                    <a:uLnTx/>
                    <a:uFillTx/>
                    <a:ea typeface="宋体" pitchFamily="2" charset="-122"/>
                    <a:cs typeface="+mn-cs"/>
                  </a:rPr>
                  <a:t>-phase shift </a:t>
                </a:r>
                <a:r>
                  <a:rPr lang="en-US" altLang="zh-CN" sz="1800" dirty="0" smtClean="0">
                    <a:solidFill>
                      <a:srgbClr val="000000"/>
                    </a:solidFill>
                  </a:rPr>
                  <a:t>in matter-wave interference</a:t>
                </a:r>
                <a:r>
                  <a:rPr kumimoji="0" lang="en-US" altLang="zh-CN" sz="1800" i="0" u="none" strike="noStrike" kern="1200" cap="none" spc="0" normalizeH="0" noProof="0" dirty="0" smtClean="0">
                    <a:ln>
                      <a:noFill/>
                    </a:ln>
                    <a:solidFill>
                      <a:srgbClr val="000000"/>
                    </a:solidFill>
                    <a:effectLst/>
                    <a:uLnTx/>
                    <a:uFillTx/>
                    <a:ea typeface="宋体" pitchFamily="2" charset="-122"/>
                    <a:cs typeface="+mn-cs"/>
                  </a:rPr>
                  <a:t>. </a:t>
                </a:r>
                <a:endParaRPr kumimoji="0" lang="en-US" altLang="zh-CN" sz="1800" i="0" u="none" strike="noStrike" kern="1200" cap="none" spc="0" normalizeH="0" baseline="0" noProof="0" dirty="0">
                  <a:ln>
                    <a:noFill/>
                  </a:ln>
                  <a:solidFill>
                    <a:srgbClr val="000000"/>
                  </a:solidFill>
                  <a:effectLst/>
                  <a:uLnTx/>
                  <a:uFillTx/>
                  <a:ea typeface="宋体" pitchFamily="2" charset="-122"/>
                  <a:cs typeface="+mn-cs"/>
                </a:endParaRPr>
              </a:p>
            </p:txBody>
          </p:sp>
        </mc:Choice>
        <mc:Fallback xmlns="">
          <p:sp>
            <p:nvSpPr>
              <p:cNvPr id="44" name="Rectangle 9"/>
              <p:cNvSpPr>
                <a:spLocks noRot="1" noChangeAspect="1" noMove="1" noResize="1" noEditPoints="1" noAdjustHandles="1" noChangeArrowheads="1" noChangeShapeType="1" noTextEdit="1"/>
              </p:cNvSpPr>
              <p:nvPr/>
            </p:nvSpPr>
            <p:spPr bwMode="auto">
              <a:xfrm>
                <a:off x="394411" y="2830158"/>
                <a:ext cx="4162608" cy="948786"/>
              </a:xfrm>
              <a:prstGeom prst="rect">
                <a:avLst/>
              </a:prstGeom>
              <a:blipFill>
                <a:blip r:embed="rId9"/>
                <a:stretch>
                  <a:fillRect l="-1318" t="-3205" b="-961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nvGrpSpPr>
          <p:cNvPr id="49" name="组合 48"/>
          <p:cNvGrpSpPr/>
          <p:nvPr/>
        </p:nvGrpSpPr>
        <p:grpSpPr>
          <a:xfrm>
            <a:off x="6379405" y="5488852"/>
            <a:ext cx="2017979" cy="725872"/>
            <a:chOff x="8031" y="5034294"/>
            <a:chExt cx="4927766" cy="1622440"/>
          </a:xfrm>
        </p:grpSpPr>
        <p:sp>
          <p:nvSpPr>
            <p:cNvPr id="50" name="Rectangle 9"/>
            <p:cNvSpPr>
              <a:spLocks noChangeArrowheads="1"/>
            </p:cNvSpPr>
            <p:nvPr/>
          </p:nvSpPr>
          <p:spPr bwMode="auto">
            <a:xfrm>
              <a:off x="42782" y="5159243"/>
              <a:ext cx="4806851" cy="959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800" dirty="0" smtClean="0">
                  <a:solidFill>
                    <a:srgbClr val="000000"/>
                  </a:solidFill>
                </a:rPr>
                <a:t>Time-reversal </a:t>
              </a:r>
              <a:r>
                <a:rPr lang="en-US" altLang="zh-CN" sz="1800" dirty="0" err="1" smtClean="0">
                  <a:solidFill>
                    <a:srgbClr val="000000"/>
                  </a:solidFill>
                </a:rPr>
                <a:t>symm</a:t>
              </a:r>
              <a:r>
                <a:rPr lang="en-US" altLang="zh-CN" sz="1800" dirty="0" smtClean="0">
                  <a:solidFill>
                    <a:srgbClr val="000000"/>
                  </a:solidFill>
                </a:rPr>
                <a:t>. breaking</a:t>
              </a:r>
              <a:endParaRPr kumimoji="0" lang="en-US" altLang="zh-CN" sz="1800" b="1" i="0" u="none" strike="noStrike" kern="1200" cap="none" spc="0" normalizeH="0" baseline="0" noProof="0" dirty="0">
                <a:ln>
                  <a:noFill/>
                </a:ln>
                <a:solidFill>
                  <a:srgbClr val="000000"/>
                </a:solidFill>
                <a:effectLst/>
                <a:uLnTx/>
                <a:uFillTx/>
                <a:latin typeface="Arial" charset="0"/>
                <a:ea typeface="宋体" pitchFamily="2" charset="-122"/>
                <a:cs typeface="+mn-cs"/>
              </a:endParaRPr>
            </a:p>
          </p:txBody>
        </p:sp>
        <p:sp>
          <p:nvSpPr>
            <p:cNvPr id="51" name="矩形标注 50"/>
            <p:cNvSpPr/>
            <p:nvPr/>
          </p:nvSpPr>
          <p:spPr>
            <a:xfrm>
              <a:off x="8031" y="5034294"/>
              <a:ext cx="4927766" cy="1622440"/>
            </a:xfrm>
            <a:prstGeom prst="wedgeRectCallout">
              <a:avLst>
                <a:gd name="adj1" fmla="val -21471"/>
                <a:gd name="adj2" fmla="val -16271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a:ea typeface="宋体"/>
                <a:cs typeface="+mn-cs"/>
              </a:endParaRPr>
            </a:p>
          </p:txBody>
        </p:sp>
      </p:grpSp>
    </p:spTree>
    <p:extLst>
      <p:ext uri="{BB962C8B-B14F-4D97-AF65-F5344CB8AC3E}">
        <p14:creationId xmlns:p14="http://schemas.microsoft.com/office/powerpoint/2010/main" val="408297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2.5|19.1|27"/>
</p:tagLst>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3600" b="0" i="0" u="none" strike="noStrike" cap="none" normalizeH="0" baseline="0" smtClean="0">
            <a:ln>
              <a:noFill/>
            </a:ln>
            <a:solidFill>
              <a:srgbClr val="FFFF00"/>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3600" b="0" i="0" u="none" strike="noStrike" cap="none" normalizeH="0" baseline="0" smtClean="0">
            <a:ln>
              <a:noFill/>
            </a:ln>
            <a:solidFill>
              <a:srgbClr val="FFFF00"/>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5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_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2_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0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7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9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4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76048</TotalTime>
  <Words>3985</Words>
  <Application>Microsoft Office PowerPoint</Application>
  <PresentationFormat>全屏显示(4:3)</PresentationFormat>
  <Paragraphs>378</Paragraphs>
  <Slides>33</Slides>
  <Notes>33</Notes>
  <HiddenSlides>0</HiddenSlides>
  <MMClips>0</MMClips>
  <ScaleCrop>false</ScaleCrop>
  <HeadingPairs>
    <vt:vector size="8" baseType="variant">
      <vt:variant>
        <vt:lpstr>已用的字体</vt:lpstr>
      </vt:variant>
      <vt:variant>
        <vt:i4>15</vt:i4>
      </vt:variant>
      <vt:variant>
        <vt:lpstr>主题</vt:lpstr>
      </vt:variant>
      <vt:variant>
        <vt:i4>14</vt:i4>
      </vt:variant>
      <vt:variant>
        <vt:lpstr>嵌入 OLE 服务器</vt:lpstr>
      </vt:variant>
      <vt:variant>
        <vt:i4>2</vt:i4>
      </vt:variant>
      <vt:variant>
        <vt:lpstr>幻灯片标题</vt:lpstr>
      </vt:variant>
      <vt:variant>
        <vt:i4>33</vt:i4>
      </vt:variant>
    </vt:vector>
  </HeadingPairs>
  <TitlesOfParts>
    <vt:vector size="64" baseType="lpstr">
      <vt:lpstr>MS PGothic</vt:lpstr>
      <vt:lpstr>MS PGothic</vt:lpstr>
      <vt:lpstr>Whitney-Semibold</vt:lpstr>
      <vt:lpstr>游ゴシック</vt:lpstr>
      <vt:lpstr>等线</vt:lpstr>
      <vt:lpstr>等线 Light</vt:lpstr>
      <vt:lpstr>宋体</vt:lpstr>
      <vt:lpstr>Arial</vt:lpstr>
      <vt:lpstr>Calibri</vt:lpstr>
      <vt:lpstr>Calibri Light</vt:lpstr>
      <vt:lpstr>Cambria Math</vt:lpstr>
      <vt:lpstr>Symbol</vt:lpstr>
      <vt:lpstr>Tahoma</vt:lpstr>
      <vt:lpstr>Times New Roman</vt:lpstr>
      <vt:lpstr>Wingdings</vt:lpstr>
      <vt:lpstr>默认设计模板</vt:lpstr>
      <vt:lpstr>3_Default Design</vt:lpstr>
      <vt:lpstr>10_Default Design</vt:lpstr>
      <vt:lpstr>2_Default Design</vt:lpstr>
      <vt:lpstr>7_Default Design</vt:lpstr>
      <vt:lpstr>9_Default Design</vt:lpstr>
      <vt:lpstr>11_Default Design</vt:lpstr>
      <vt:lpstr>13_Default Design</vt:lpstr>
      <vt:lpstr>14_Default Design</vt:lpstr>
      <vt:lpstr>15_Default Design</vt:lpstr>
      <vt:lpstr>1_Office Theme</vt:lpstr>
      <vt:lpstr>Default Design</vt:lpstr>
      <vt:lpstr>1_Default Design</vt:lpstr>
      <vt:lpstr>2_Office Theme</vt:lpstr>
      <vt:lpstr>Equation</vt:lpstr>
      <vt:lpstr>公式</vt:lpstr>
      <vt:lpstr>PowerPoint 演示文稿</vt:lpstr>
      <vt:lpstr>PowerPoint 演示文稿</vt:lpstr>
      <vt:lpstr>PowerPoint 演示文稿</vt:lpstr>
      <vt:lpstr>Frustrated magnets</vt:lpstr>
      <vt:lpstr>Phase coherence -- superconductivity</vt:lpstr>
      <vt:lpstr>PowerPoint 演示文稿</vt:lpstr>
      <vt:lpstr>PowerPoint 演示文稿</vt:lpstr>
      <vt:lpstr>PowerPoint 演示文稿</vt:lpstr>
      <vt:lpstr>PowerPoint 演示文稿</vt:lpstr>
      <vt:lpstr>PowerPoint 演示文稿</vt:lpstr>
      <vt:lpstr>Ferro-orbital interaction</vt:lpstr>
      <vt:lpstr>Orbital Hund’s rule for bosons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Frustrated Cooper pair hopping</vt:lpstr>
      <vt:lpstr>Umbrella configuration of CDW and gap function </vt:lpstr>
      <vt:lpstr>F-wave pair density wave </vt:lpstr>
      <vt:lpstr>Weak coupling picture </vt:lpstr>
      <vt:lpstr>PowerPoint 演示文稿</vt:lpstr>
      <vt:lpstr>PowerPoint 演示文稿</vt:lpstr>
      <vt:lpstr>p-orbital Bose-Hubbard model (2D square lattice)</vt:lpstr>
      <vt:lpstr>p-band Bose-Hubbard model in triangular lattice</vt:lpstr>
      <vt:lpstr>PowerPoint 演示文稿</vt:lpstr>
    </vt:vector>
  </TitlesOfParts>
  <Company>physics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Dynamic generation of spin-orbit coupling</dc:title>
  <dc:creator>cwu</dc:creator>
  <cp:lastModifiedBy>Congjun WU 吴从军</cp:lastModifiedBy>
  <cp:revision>6012</cp:revision>
  <cp:lastPrinted>2022-11-06T12:58:58Z</cp:lastPrinted>
  <dcterms:created xsi:type="dcterms:W3CDTF">2004-12-21T01:17:18Z</dcterms:created>
  <dcterms:modified xsi:type="dcterms:W3CDTF">2022-12-14T16:21:34Z</dcterms:modified>
</cp:coreProperties>
</file>