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4" r:id="rId3"/>
    <p:sldId id="285" r:id="rId4"/>
    <p:sldId id="325" r:id="rId5"/>
    <p:sldId id="329" r:id="rId6"/>
    <p:sldId id="328" r:id="rId7"/>
    <p:sldId id="327" r:id="rId8"/>
    <p:sldId id="295" r:id="rId9"/>
    <p:sldId id="330" r:id="rId10"/>
    <p:sldId id="33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4FF"/>
    <a:srgbClr val="FC4926"/>
    <a:srgbClr val="C40104"/>
    <a:srgbClr val="113145"/>
    <a:srgbClr val="A90209"/>
    <a:srgbClr val="3B8D61"/>
    <a:srgbClr val="62AB69"/>
    <a:srgbClr val="696969"/>
    <a:srgbClr val="186376"/>
    <a:srgbClr val="94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97FAC-B867-4FAD-9691-95FDBAB24C3A}">
  <a:tblStyle styleId="{D5E97FAC-B867-4FAD-9691-95FDBAB24C3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798" autoAdjust="0"/>
  </p:normalViewPr>
  <p:slideViewPr>
    <p:cSldViewPr snapToGrid="0" snapToObjects="1">
      <p:cViewPr>
        <p:scale>
          <a:sx n="116" d="100"/>
          <a:sy n="116" d="100"/>
        </p:scale>
        <p:origin x="320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0992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We</a:t>
            </a:r>
            <a:r>
              <a:rPr lang="en-US" baseline="0" dirty="0" smtClean="0"/>
              <a:t> study this information to gain insight into the biological and evolutionary processes that shape the natural world.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err="1" smtClean="0"/>
              <a:t>Hemagglutinin</a:t>
            </a:r>
            <a:r>
              <a:rPr lang="en-US" baseline="0" dirty="0" smtClean="0"/>
              <a:t> sequences have been studied to identify regions that are rapidly evolving, adaptive immune escape.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Shown in red. Identifying these sites contributes to rationale vaccine design so that antibodies can target the rapidly evolving regions.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Transition marked by several evolutionary patterns, such as genome reduction and reduced efficacy of NS.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Analysis here shows strength of NS is relaxed along bluer lineages, more stringent along red.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Consistent pattern where relaxed selection is commonly associated with </a:t>
            </a:r>
            <a:r>
              <a:rPr lang="en-US" baseline="0" dirty="0" err="1" smtClean="0"/>
              <a:t>endosymbiotic</a:t>
            </a:r>
            <a:r>
              <a:rPr lang="en-US" baseline="0" dirty="0" smtClean="0"/>
              <a:t> lineages.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How do we get this information? models.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say time-reversible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say time-reversible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say time-reversible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38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1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6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6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1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6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1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7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6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yphy.org/" TargetMode="External"/><Relationship Id="rId3" Type="http://schemas.openxmlformats.org/officeDocument/2006/relationships/hyperlink" Target="http://datamonkey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451199"/>
            <a:ext cx="8458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800" b="0" dirty="0" smtClean="0">
                <a:solidFill>
                  <a:srgbClr val="F2F2F2"/>
                </a:solidFill>
                <a:latin typeface="Helvetica Neue"/>
                <a:cs typeface="Helvetica Neue"/>
              </a:rPr>
              <a:t>Detecting selection in protein-coding sequences</a:t>
            </a:r>
            <a:endParaRPr lang="en" sz="3800" b="0" dirty="0">
              <a:solidFill>
                <a:srgbClr val="F2F2F2"/>
              </a:solidFill>
              <a:latin typeface="Helvetica Neue"/>
              <a:cs typeface="Helvetica Neue"/>
            </a:endParaRPr>
          </a:p>
        </p:txBody>
      </p:sp>
      <p:sp>
        <p:nvSpPr>
          <p:cNvPr id="11" name="Shape 98"/>
          <p:cNvSpPr txBox="1">
            <a:spLocks/>
          </p:cNvSpPr>
          <p:nvPr/>
        </p:nvSpPr>
        <p:spPr>
          <a:xfrm>
            <a:off x="685800" y="2610998"/>
            <a:ext cx="3511627" cy="801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4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60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1800" b="0" dirty="0" smtClean="0">
              <a:solidFill>
                <a:srgbClr val="94BF6E"/>
              </a:solidFill>
              <a:latin typeface="Helvetica Neue"/>
              <a:cs typeface="Helvetica Neue"/>
            </a:endParaRPr>
          </a:p>
          <a:p>
            <a:r>
              <a:rPr lang="en-US" sz="1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Stephanie J. </a:t>
            </a:r>
            <a:r>
              <a:rPr lang="en-US" sz="1800" b="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Spielman, PhD</a:t>
            </a:r>
          </a:p>
          <a:p>
            <a:r>
              <a:rPr lang="en-US" sz="1800" b="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 Neue"/>
                <a:cs typeface="Helvetica Neue"/>
              </a:rPr>
              <a:t>stephanie.spielman@temple.edu</a:t>
            </a:r>
            <a:endParaRPr lang="en-US" sz="1800" b="0" dirty="0">
              <a:solidFill>
                <a:schemeClr val="accent2">
                  <a:lumMod val="20000"/>
                  <a:lumOff val="80000"/>
                </a:schemeClr>
              </a:solidFill>
              <a:latin typeface="Helvetica Neue"/>
              <a:cs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44"/>
          <p:cNvSpPr txBox="1">
            <a:spLocks/>
          </p:cNvSpPr>
          <p:nvPr/>
        </p:nvSpPr>
        <p:spPr>
          <a:xfrm>
            <a:off x="248000" y="0"/>
            <a:ext cx="8896001" cy="88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dirty="0" smtClean="0">
                <a:solidFill>
                  <a:srgbClr val="124057"/>
                </a:solidFill>
                <a:latin typeface="Helvetica Neue"/>
                <a:cs typeface="Helvetica Neue"/>
              </a:rPr>
              <a:t>Using </a:t>
            </a:r>
            <a:r>
              <a:rPr lang="en-US" sz="2400" dirty="0" err="1" smtClean="0">
                <a:solidFill>
                  <a:srgbClr val="124057"/>
                </a:solidFill>
                <a:latin typeface="Helvetica Neue"/>
                <a:cs typeface="Helvetica Neue"/>
              </a:rPr>
              <a:t>HyPhy</a:t>
            </a:r>
            <a:r>
              <a:rPr lang="en-US" sz="2400" dirty="0" smtClean="0">
                <a:solidFill>
                  <a:srgbClr val="124057"/>
                </a:solidFill>
                <a:latin typeface="Helvetica Neue"/>
                <a:cs typeface="Helvetica Neue"/>
              </a:rPr>
              <a:t> to detect selection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810" y="1244906"/>
            <a:ext cx="78550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Homepage: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http://hyphy.org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Datamonkey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webserver: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http://datamonkey.org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i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New </a:t>
            </a:r>
            <a:r>
              <a:rPr lang="en-US" sz="2200" dirty="0" err="1"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atamonkey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webserver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: </a:t>
            </a:r>
            <a:r>
              <a:rPr lang="en-US" sz="2200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://test.datamonkey.org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7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 idx="4294967295"/>
          </p:nvPr>
        </p:nvSpPr>
        <p:spPr>
          <a:xfrm>
            <a:off x="248000" y="0"/>
            <a:ext cx="8896001" cy="88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124057"/>
                </a:solidFill>
                <a:latin typeface="Helvetica Neue"/>
                <a:cs typeface="Helvetica Neue"/>
              </a:rPr>
              <a:t>Natural selection leaves signatures of its activity in DNA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537" r="5171"/>
          <a:stretch/>
        </p:blipFill>
        <p:spPr>
          <a:xfrm>
            <a:off x="346460" y="1646851"/>
            <a:ext cx="2848079" cy="239817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024399" y="1115921"/>
            <a:ext cx="2829608" cy="3848532"/>
            <a:chOff x="2383616" y="1331365"/>
            <a:chExt cx="2829608" cy="3848532"/>
          </a:xfrm>
        </p:grpSpPr>
        <p:sp>
          <p:nvSpPr>
            <p:cNvPr id="9" name="TextBox 8"/>
            <p:cNvSpPr txBox="1"/>
            <p:nvPr/>
          </p:nvSpPr>
          <p:spPr>
            <a:xfrm>
              <a:off x="2383616" y="4841343"/>
              <a:ext cx="2829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Modified from </a:t>
              </a:r>
              <a:r>
                <a:rPr lang="en-GB" sz="800" dirty="0" err="1" smtClean="0"/>
                <a:t>Meyer and Wilke</a:t>
              </a:r>
            </a:p>
            <a:p>
              <a:pPr algn="ctr"/>
              <a:r>
                <a:rPr lang="en-GB" sz="800" dirty="0" err="1" smtClean="0"/>
                <a:t> Mol. Biol. Evol. </a:t>
              </a:r>
              <a:r>
                <a:rPr lang="en-GB" sz="800" dirty="0"/>
                <a:t>30: 36</a:t>
              </a:r>
              <a:r>
                <a:rPr lang="en-US" sz="800" dirty="0"/>
                <a:t>-44 </a:t>
              </a:r>
              <a:r>
                <a:rPr lang="en-GB" sz="800" dirty="0"/>
                <a:t>(</a:t>
              </a:r>
              <a:r>
                <a:rPr lang="en-GB" sz="800" dirty="0" smtClean="0"/>
                <a:t>2013)</a:t>
              </a:r>
              <a:endParaRPr lang="en-GB" sz="800" dirty="0"/>
            </a:p>
          </p:txBody>
        </p:sp>
        <p:pic>
          <p:nvPicPr>
            <p:cNvPr id="11" name="Picture 10" descr="ha3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40" t="4036" r="21082"/>
            <a:stretch/>
          </p:blipFill>
          <p:spPr>
            <a:xfrm>
              <a:off x="3553756" y="1331365"/>
              <a:ext cx="1359822" cy="3509978"/>
            </a:xfrm>
            <a:prstGeom prst="rect">
              <a:avLst/>
            </a:prstGeom>
          </p:spPr>
        </p:pic>
      </p:grpSp>
      <p:pic>
        <p:nvPicPr>
          <p:cNvPr id="4" name="Picture 3" descr="endosymbiont_rela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07" y="1026134"/>
            <a:ext cx="4081465" cy="37254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39544" y="4771067"/>
            <a:ext cx="282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Wertheim et al. Mol. Biol. Evol. 32:820-832 (2015)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827994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 idx="4294967295"/>
          </p:nvPr>
        </p:nvSpPr>
        <p:spPr>
          <a:xfrm>
            <a:off x="248000" y="0"/>
            <a:ext cx="8896001" cy="88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124057"/>
                </a:solidFill>
                <a:latin typeface="Helvetica Neue"/>
                <a:cs typeface="Helvetica Neue"/>
              </a:rPr>
              <a:t>We fit models using a multiple sequence alignment and a corresponding phylogeny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  <p:pic>
        <p:nvPicPr>
          <p:cNvPr id="4" name="Picture 3" descr="rtree5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39" y="1160437"/>
            <a:ext cx="3494315" cy="336905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72987" y="1476664"/>
            <a:ext cx="4430299" cy="2748247"/>
            <a:chOff x="4368101" y="1528678"/>
            <a:chExt cx="4576105" cy="2748247"/>
          </a:xfrm>
        </p:grpSpPr>
        <p:sp>
          <p:nvSpPr>
            <p:cNvPr id="2" name="TextBox 1"/>
            <p:cNvSpPr txBox="1"/>
            <p:nvPr/>
          </p:nvSpPr>
          <p:spPr>
            <a:xfrm>
              <a:off x="4368101" y="1528678"/>
              <a:ext cx="457610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"/>
                  <a:cs typeface="Courier"/>
                </a:rPr>
                <a:t> 301 298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D6TVM5   DGTRLFYEDW G-----QGAP VVFVSSWALN ADMWEYQIPT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A6E8N4   --VNIFYEDL G-----AGKP VILIHGWPVS HEMWEYQVSS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C6RPU3   DGTYLYYKDW G-----EGLP IIFLHGWPLS SDAFEDQMLF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D4Z431   DGTAIFYRDF G-----QGQP VVFAHGWPLN ADAWDGQMLF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D2BAE6   DDTQIFFYEW G-----SGPP VLFIHGWPLN ADAWHDQMKA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D7AWN1   DGVEIFYKDW G-----SGRP VVFIHGWPLN ADAWEDQMKW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B1VU88   DGVDIFYKDW G-----RGRP VVFIHGWPLN GDAWQDQLKA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E4N663   DGVEIFYKDW G-----SGRP VVFIHGWPLN GDAWQDQLKA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E9UV19   DGTDIYYTDW G-----TGKP VVLSHGWPLS SDAWAAVAKL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A2QT50   DGAELFYKDW GNP---RGPI ITFSHGWPLS SDNWENQMMF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B6H7R1   DGAELYYKDW GNP---EGAI VTFSHGWPLS SDNWENQMIY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Q2UD06   DGAELFYKDW GNP---DGEI VTFSHGWPLS SDNWENQMFF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E9EM31   DGAELFYKDW GNP---KGPI VTFSHGWPLS SDNWENQMVF</a:t>
              </a:r>
            </a:p>
            <a:p>
              <a:r>
                <a:rPr lang="en-US" sz="1050" dirty="0">
                  <a:latin typeface="Courier"/>
                  <a:cs typeface="Courier"/>
                </a:rPr>
                <a:t>Q89D86   DGVSIFYKDW G-----SGQP IVFSHGWPLT ADDWDAQMMF</a:t>
              </a:r>
            </a:p>
            <a:p>
              <a:endParaRPr lang="en-US" sz="1050" dirty="0">
                <a:latin typeface="Courier"/>
                <a:cs typeface="Courier"/>
              </a:endParaRPr>
            </a:p>
          </p:txBody>
        </p: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6849313" y="4055945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6849313" y="4143336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6849313" y="4231205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6019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6239" y="995791"/>
            <a:ext cx="7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 Neue"/>
                <a:cs typeface="Helvetica Neue"/>
              </a:rPr>
              <a:t>A Markov Process has a specified set of </a:t>
            </a:r>
            <a:r>
              <a:rPr lang="en-US" sz="1800" i="1" dirty="0" smtClean="0">
                <a:latin typeface="Helvetica Neue"/>
                <a:cs typeface="Helvetica Neue"/>
              </a:rPr>
              <a:t>states</a:t>
            </a:r>
            <a:endParaRPr lang="en-US" sz="1800" dirty="0" smtClean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239" y="2657783"/>
            <a:ext cx="7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/>
                <a:cs typeface="Helvetica Neue"/>
              </a:rPr>
              <a:t>Markov processes are </a:t>
            </a:r>
            <a:r>
              <a:rPr lang="en-US" sz="1800" i="1" dirty="0">
                <a:latin typeface="Helvetica Neue"/>
                <a:cs typeface="Helvetica Neue"/>
              </a:rPr>
              <a:t>memory-less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239" y="1365123"/>
            <a:ext cx="707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Nucleotide:   A C G T</a:t>
            </a:r>
          </a:p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Amino acid:  A C D E F G H I K L M N P Q R S T V W Y</a:t>
            </a:r>
          </a:p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Codon:         AAA, AAC, AAG, ..., TTT</a:t>
            </a:r>
            <a:endParaRPr lang="en-US" sz="1800"/>
          </a:p>
        </p:txBody>
      </p:sp>
      <p:sp>
        <p:nvSpPr>
          <p:cNvPr id="13" name="TextBox 12"/>
          <p:cNvSpPr txBox="1"/>
          <p:nvPr/>
        </p:nvSpPr>
        <p:spPr>
          <a:xfrm>
            <a:off x="616239" y="3027115"/>
            <a:ext cx="7139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228600">
              <a:buFont typeface="Arial"/>
              <a:buChar char="•"/>
            </a:pPr>
            <a:r>
              <a:rPr lang="en-US" sz="1800" dirty="0">
                <a:latin typeface="Helvetica Neue"/>
                <a:cs typeface="Helvetica Neue"/>
              </a:rPr>
              <a:t>Transitions between states occur with a probability that depends only on the current </a:t>
            </a:r>
            <a:r>
              <a:rPr lang="en-US" sz="1800" dirty="0" smtClean="0">
                <a:latin typeface="Helvetica Neue"/>
                <a:cs typeface="Helvetica Neue"/>
              </a:rPr>
              <a:t>state</a:t>
            </a:r>
          </a:p>
          <a:p>
            <a:pPr marL="635000" indent="-228600">
              <a:buFont typeface="Arial"/>
              <a:buChar char="•"/>
            </a:pPr>
            <a:r>
              <a:rPr lang="en-US" sz="1800" dirty="0" smtClean="0">
                <a:latin typeface="Helvetica Neue"/>
                <a:cs typeface="Helvetica Neue"/>
              </a:rPr>
              <a:t>Evolution acts on current genotype/phenotype, not on ancestral or future</a:t>
            </a:r>
          </a:p>
          <a:p>
            <a:pPr marL="635000" indent="-228600">
              <a:buFont typeface="Arial"/>
              <a:buChar char="•"/>
            </a:pPr>
            <a:endParaRPr lang="en-US" sz="1800" dirty="0" smtClean="0">
              <a:latin typeface="Helvetica Neue"/>
              <a:cs typeface="Helvetica Neue"/>
            </a:endParaRPr>
          </a:p>
        </p:txBody>
      </p:sp>
      <p:sp>
        <p:nvSpPr>
          <p:cNvPr id="15" name="Shape 244"/>
          <p:cNvSpPr txBox="1">
            <a:spLocks/>
          </p:cNvSpPr>
          <p:nvPr/>
        </p:nvSpPr>
        <p:spPr>
          <a:xfrm>
            <a:off x="248000" y="0"/>
            <a:ext cx="8896001" cy="88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dirty="0" smtClean="0">
                <a:solidFill>
                  <a:srgbClr val="124057"/>
                </a:solidFill>
                <a:latin typeface="Helvetica Neue"/>
                <a:cs typeface="Helvetica Neue"/>
              </a:rPr>
              <a:t>Sequence evolution is modeled as a Markov process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22456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cxnSpLocks/>
          </p:cNvCxnSpPr>
          <p:nvPr/>
        </p:nvCxnSpPr>
        <p:spPr>
          <a:xfrm flipV="1">
            <a:off x="1792721" y="3646489"/>
            <a:ext cx="367641" cy="14605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37980" r="19634" b="54866"/>
          <a:stretch/>
        </p:blipFill>
        <p:spPr>
          <a:xfrm>
            <a:off x="1595178" y="2239378"/>
            <a:ext cx="2537233" cy="502350"/>
          </a:xfrm>
          <a:prstGeom prst="rect">
            <a:avLst/>
          </a:prstGeom>
        </p:spPr>
      </p:pic>
      <p:sp>
        <p:nvSpPr>
          <p:cNvPr id="2" name="Shape 244"/>
          <p:cNvSpPr txBox="1">
            <a:spLocks/>
          </p:cNvSpPr>
          <p:nvPr/>
        </p:nvSpPr>
        <p:spPr>
          <a:xfrm>
            <a:off x="248000" y="0"/>
            <a:ext cx="8896001" cy="88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dirty="0">
                <a:solidFill>
                  <a:srgbClr val="124057"/>
                </a:solidFill>
                <a:latin typeface="Helvetica Neue"/>
                <a:cs typeface="Helvetica Neue"/>
              </a:rPr>
              <a:t>From populations to Markov chains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  <p:pic>
        <p:nvPicPr>
          <p:cNvPr id="18" name="Picture 17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r="19634" b="93619"/>
          <a:stretch/>
        </p:blipFill>
        <p:spPr>
          <a:xfrm>
            <a:off x="1595182" y="476248"/>
            <a:ext cx="2537229" cy="448063"/>
          </a:xfrm>
          <a:prstGeom prst="rect">
            <a:avLst/>
          </a:prstGeom>
        </p:spPr>
      </p:pic>
      <p:pic>
        <p:nvPicPr>
          <p:cNvPr id="22" name="Picture 21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15937" r="19634" b="78125"/>
          <a:stretch/>
        </p:blipFill>
        <p:spPr>
          <a:xfrm>
            <a:off x="1595178" y="1179710"/>
            <a:ext cx="2537233" cy="416951"/>
          </a:xfrm>
          <a:prstGeom prst="rect">
            <a:avLst/>
          </a:prstGeom>
        </p:spPr>
      </p:pic>
      <p:pic>
        <p:nvPicPr>
          <p:cNvPr id="23" name="Picture 22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8497" r="19634" b="84685"/>
          <a:stretch/>
        </p:blipFill>
        <p:spPr>
          <a:xfrm>
            <a:off x="1586318" y="828892"/>
            <a:ext cx="2537233" cy="478752"/>
          </a:xfrm>
          <a:prstGeom prst="rect">
            <a:avLst/>
          </a:prstGeom>
        </p:spPr>
      </p:pic>
      <p:pic>
        <p:nvPicPr>
          <p:cNvPr id="25" name="Picture 24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29232" r="19634" b="63016"/>
          <a:stretch/>
        </p:blipFill>
        <p:spPr>
          <a:xfrm>
            <a:off x="1595183" y="1798624"/>
            <a:ext cx="2537234" cy="544349"/>
          </a:xfrm>
          <a:prstGeom prst="rect">
            <a:avLst/>
          </a:prstGeom>
        </p:spPr>
      </p:pic>
      <p:pic>
        <p:nvPicPr>
          <p:cNvPr id="26" name="Picture 25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23990" r="19634" b="70509"/>
          <a:stretch/>
        </p:blipFill>
        <p:spPr>
          <a:xfrm>
            <a:off x="1595178" y="1532078"/>
            <a:ext cx="2537234" cy="386291"/>
          </a:xfrm>
          <a:prstGeom prst="rect">
            <a:avLst/>
          </a:prstGeom>
        </p:spPr>
      </p:pic>
      <p:pic>
        <p:nvPicPr>
          <p:cNvPr id="29" name="Picture 28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60241" r="19634" b="33537"/>
          <a:stretch/>
        </p:blipFill>
        <p:spPr>
          <a:xfrm>
            <a:off x="1595178" y="3241891"/>
            <a:ext cx="2537233" cy="436865"/>
          </a:xfrm>
          <a:prstGeom prst="rect">
            <a:avLst/>
          </a:prstGeom>
        </p:spPr>
      </p:pic>
      <p:pic>
        <p:nvPicPr>
          <p:cNvPr id="30" name="Picture 29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45512" r="19634" b="47895"/>
          <a:stretch/>
        </p:blipFill>
        <p:spPr>
          <a:xfrm>
            <a:off x="1595178" y="2556097"/>
            <a:ext cx="2537234" cy="462954"/>
          </a:xfrm>
          <a:prstGeom prst="rect">
            <a:avLst/>
          </a:prstGeom>
        </p:spPr>
      </p:pic>
      <p:pic>
        <p:nvPicPr>
          <p:cNvPr id="32" name="Picture 31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75077" r="19634" b="18436"/>
          <a:stretch/>
        </p:blipFill>
        <p:spPr>
          <a:xfrm>
            <a:off x="1595173" y="3970923"/>
            <a:ext cx="2537237" cy="455535"/>
          </a:xfrm>
          <a:prstGeom prst="rect">
            <a:avLst/>
          </a:prstGeom>
        </p:spPr>
      </p:pic>
      <p:pic>
        <p:nvPicPr>
          <p:cNvPr id="35" name="Picture 34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81671" r="19634" b="12480"/>
          <a:stretch/>
        </p:blipFill>
        <p:spPr>
          <a:xfrm>
            <a:off x="1598349" y="4332489"/>
            <a:ext cx="2537237" cy="410729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127875" y="495090"/>
            <a:ext cx="0" cy="441410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>
            <a:spLocks noChangeAspect="1"/>
          </p:cNvSpPr>
          <p:nvPr/>
        </p:nvSpPr>
        <p:spPr>
          <a:xfrm flipV="1">
            <a:off x="1020063" y="4842846"/>
            <a:ext cx="215753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1268" y="871933"/>
            <a:ext cx="706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Helvetica Neue"/>
                <a:cs typeface="Helvetica Neue"/>
              </a:rPr>
              <a:t>time</a:t>
            </a:r>
            <a:endParaRPr lang="en-US" sz="1600" b="1" dirty="0">
              <a:latin typeface="Helvetica Neue"/>
              <a:cs typeface="Helvetica Neue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592673" y="2909992"/>
            <a:ext cx="2537228" cy="429395"/>
            <a:chOff x="1592673" y="2909992"/>
            <a:chExt cx="2537228" cy="429395"/>
          </a:xfrm>
        </p:grpSpPr>
        <p:pic>
          <p:nvPicPr>
            <p:cNvPr id="31" name="Picture 30" descr="wright-fisher_spaced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6" t="54020" r="19634" b="39865"/>
            <a:stretch/>
          </p:blipFill>
          <p:spPr>
            <a:xfrm>
              <a:off x="1592673" y="2909992"/>
              <a:ext cx="2537228" cy="429395"/>
            </a:xfrm>
            <a:prstGeom prst="rect">
              <a:avLst/>
            </a:prstGeom>
          </p:spPr>
        </p:pic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 flipV="1">
              <a:off x="3940175" y="2940995"/>
              <a:ext cx="0" cy="146050"/>
            </a:xfrm>
            <a:prstGeom prst="line">
              <a:avLst/>
            </a:pr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wright-fisher_spaced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6" t="68324" r="19634" b="24710"/>
          <a:stretch/>
        </p:blipFill>
        <p:spPr>
          <a:xfrm>
            <a:off x="1598349" y="3597880"/>
            <a:ext cx="2537239" cy="489140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6532068" y="715721"/>
            <a:ext cx="464244" cy="3377806"/>
            <a:chOff x="5374794" y="871933"/>
            <a:chExt cx="464244" cy="3377806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5374794" y="871933"/>
              <a:ext cx="457200" cy="457200"/>
            </a:xfrm>
            <a:prstGeom prst="ellipse">
              <a:avLst/>
            </a:prstGeom>
            <a:solidFill>
              <a:srgbClr val="C40104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509188" y="1437223"/>
              <a:ext cx="188411" cy="722802"/>
              <a:chOff x="6318654" y="1370534"/>
              <a:chExt cx="188411" cy="722802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6412860" y="1370534"/>
                <a:ext cx="65" cy="547835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Isosceles Triangle 69"/>
              <p:cNvSpPr/>
              <p:nvPr/>
            </p:nvSpPr>
            <p:spPr>
              <a:xfrm flipV="1">
                <a:off x="6318654" y="1843699"/>
                <a:ext cx="188411" cy="24963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374794" y="2324267"/>
              <a:ext cx="457200" cy="457200"/>
            </a:xfrm>
            <a:prstGeom prst="ellipse">
              <a:avLst/>
            </a:prstGeom>
            <a:solidFill>
              <a:srgbClr val="2BA4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516167" y="2923885"/>
              <a:ext cx="188411" cy="722802"/>
              <a:chOff x="6318654" y="1370534"/>
              <a:chExt cx="188411" cy="722802"/>
            </a:xfrm>
          </p:grpSpPr>
          <p:cxnSp>
            <p:nvCxnSpPr>
              <p:cNvPr id="74" name="Straight Arrow Connector 73"/>
              <p:cNvCxnSpPr/>
              <p:nvPr/>
            </p:nvCxnSpPr>
            <p:spPr>
              <a:xfrm>
                <a:off x="6412860" y="1370534"/>
                <a:ext cx="65" cy="547835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Isosceles Triangle 74"/>
              <p:cNvSpPr/>
              <p:nvPr/>
            </p:nvSpPr>
            <p:spPr>
              <a:xfrm flipV="1">
                <a:off x="6318654" y="1843699"/>
                <a:ext cx="188411" cy="249637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5381838" y="3792539"/>
              <a:ext cx="457200" cy="457200"/>
            </a:xfrm>
            <a:prstGeom prst="ellipse">
              <a:avLst/>
            </a:prstGeom>
            <a:solidFill>
              <a:srgbClr val="FC4926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wright-fisher_spaced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87919" r="19245" b="5845"/>
          <a:stretch/>
        </p:blipFill>
        <p:spPr>
          <a:xfrm>
            <a:off x="1507638" y="4628897"/>
            <a:ext cx="2613320" cy="44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90644" y="4332489"/>
            <a:ext cx="363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Assumption that differences among sequences are </a:t>
            </a:r>
            <a:r>
              <a:rPr lang="en-US" sz="1600" b="1" dirty="0" smtClean="0">
                <a:latin typeface="Helvetica Neue"/>
                <a:cs typeface="Helvetica Neue"/>
              </a:rPr>
              <a:t>fixed differences, i.e. substitutions</a:t>
            </a:r>
            <a:endParaRPr lang="en-US" sz="16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955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6239" y="995791"/>
            <a:ext cx="7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 Neue"/>
                <a:cs typeface="Helvetica Neue"/>
              </a:rPr>
              <a:t>A Markov Process has a specified set of </a:t>
            </a:r>
            <a:r>
              <a:rPr lang="en-US" sz="1800" i="1" dirty="0" smtClean="0">
                <a:latin typeface="Helvetica Neue"/>
                <a:cs typeface="Helvetica Neue"/>
              </a:rPr>
              <a:t>states</a:t>
            </a:r>
            <a:r>
              <a:rPr lang="en-US" sz="1800" dirty="0" smtClean="0">
                <a:latin typeface="Helvetica Neue"/>
                <a:cs typeface="Helvetica Neue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239" y="2657783"/>
            <a:ext cx="7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/>
                <a:cs typeface="Helvetica Neue"/>
              </a:rPr>
              <a:t>Markov processes are </a:t>
            </a:r>
            <a:r>
              <a:rPr lang="en-US" sz="1800" i="1" dirty="0">
                <a:latin typeface="Helvetica Neue"/>
                <a:cs typeface="Helvetica Neue"/>
              </a:rPr>
              <a:t>memory-less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239" y="1365123"/>
            <a:ext cx="707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Nucleotide:   A C G T</a:t>
            </a:r>
          </a:p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Amino acid:  A C D E F G H I K L M N P Q R S T V W Y</a:t>
            </a:r>
          </a:p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Codon:         AAA, AAC, AAG, ..., TTT</a:t>
            </a:r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371753" y="4215578"/>
            <a:ext cx="8765634" cy="911889"/>
            <a:chOff x="371753" y="4215578"/>
            <a:chExt cx="8765634" cy="911889"/>
          </a:xfrm>
        </p:grpSpPr>
        <p:grpSp>
          <p:nvGrpSpPr>
            <p:cNvPr id="2" name="Group 1"/>
            <p:cNvGrpSpPr/>
            <p:nvPr/>
          </p:nvGrpSpPr>
          <p:grpSpPr>
            <a:xfrm>
              <a:off x="371753" y="4745804"/>
              <a:ext cx="8624513" cy="381663"/>
              <a:chOff x="653990" y="4587071"/>
              <a:chExt cx="8130600" cy="381663"/>
            </a:xfrm>
          </p:grpSpPr>
          <p:cxnSp>
            <p:nvCxnSpPr>
              <p:cNvPr id="9" name="Straight Arrow Connector 8"/>
              <p:cNvCxnSpPr>
                <a:cxnSpLocks noChangeAspect="1"/>
              </p:cNvCxnSpPr>
              <p:nvPr/>
            </p:nvCxnSpPr>
            <p:spPr>
              <a:xfrm>
                <a:off x="653990" y="4587071"/>
                <a:ext cx="8130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216594" y="4599402"/>
                <a:ext cx="715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Time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89120" y="4215578"/>
              <a:ext cx="8748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...  T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A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G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T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C    A    G    ...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  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6239" y="3027115"/>
            <a:ext cx="71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228600">
              <a:buFont typeface="Arial"/>
              <a:buChar char="•"/>
            </a:pPr>
            <a:r>
              <a:rPr lang="en-US" sz="1800" dirty="0">
                <a:latin typeface="Helvetica Neue"/>
                <a:cs typeface="Helvetica Neue"/>
              </a:rPr>
              <a:t>Transitions between states occur with a probability that depends only on the current state.</a:t>
            </a:r>
          </a:p>
        </p:txBody>
      </p:sp>
      <p:sp>
        <p:nvSpPr>
          <p:cNvPr id="15" name="Shape 244"/>
          <p:cNvSpPr txBox="1">
            <a:spLocks/>
          </p:cNvSpPr>
          <p:nvPr/>
        </p:nvSpPr>
        <p:spPr>
          <a:xfrm>
            <a:off x="248000" y="0"/>
            <a:ext cx="8896001" cy="88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dirty="0" smtClean="0">
                <a:solidFill>
                  <a:srgbClr val="124057"/>
                </a:solidFill>
                <a:latin typeface="Helvetica Neue"/>
                <a:cs typeface="Helvetica Neue"/>
              </a:rPr>
              <a:t>Sequence evolution is modeled as a Markov process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19363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6239" y="995791"/>
            <a:ext cx="7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 Neue"/>
                <a:cs typeface="Helvetica Neue"/>
              </a:rPr>
              <a:t>A Markov Process has a specified set of </a:t>
            </a:r>
            <a:r>
              <a:rPr lang="en-US" sz="1800" i="1" dirty="0" smtClean="0">
                <a:latin typeface="Helvetica Neue"/>
                <a:cs typeface="Helvetica Neue"/>
              </a:rPr>
              <a:t>states</a:t>
            </a:r>
            <a:r>
              <a:rPr lang="en-US" sz="1800" dirty="0" smtClean="0">
                <a:latin typeface="Helvetica Neue"/>
                <a:cs typeface="Helvetica Neue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239" y="2657783"/>
            <a:ext cx="71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/>
                <a:cs typeface="Helvetica Neue"/>
              </a:rPr>
              <a:t>Markov processes are </a:t>
            </a:r>
            <a:r>
              <a:rPr lang="en-US" sz="1800" i="1" dirty="0">
                <a:latin typeface="Helvetica Neue"/>
                <a:cs typeface="Helvetica Neue"/>
              </a:rPr>
              <a:t>memory-less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239" y="1365123"/>
            <a:ext cx="707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Nucleotide:   A C G T</a:t>
            </a:r>
          </a:p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Amino acid:  A C D E F G H I K L M N P Q R S T V W Y</a:t>
            </a:r>
          </a:p>
          <a:p>
            <a:pPr marL="628650" indent="-233363">
              <a:buFont typeface="Arial"/>
              <a:buChar char="•"/>
              <a:tabLst>
                <a:tab pos="395288" algn="l"/>
              </a:tabLst>
            </a:pPr>
            <a:r>
              <a:rPr lang="en-US" sz="1800" dirty="0">
                <a:latin typeface="Helvetica Neue"/>
                <a:cs typeface="Helvetica Neue"/>
              </a:rPr>
              <a:t>Codon:         AAA, AAC, AAG, ..., TTT</a:t>
            </a:r>
            <a:endParaRPr lang="en-US" sz="1800"/>
          </a:p>
        </p:txBody>
      </p:sp>
      <p:grpSp>
        <p:nvGrpSpPr>
          <p:cNvPr id="3" name="Group 2"/>
          <p:cNvGrpSpPr/>
          <p:nvPr/>
        </p:nvGrpSpPr>
        <p:grpSpPr>
          <a:xfrm>
            <a:off x="371753" y="4215578"/>
            <a:ext cx="8765634" cy="911889"/>
            <a:chOff x="371753" y="4215578"/>
            <a:chExt cx="8765634" cy="911889"/>
          </a:xfrm>
        </p:grpSpPr>
        <p:grpSp>
          <p:nvGrpSpPr>
            <p:cNvPr id="2" name="Group 1"/>
            <p:cNvGrpSpPr/>
            <p:nvPr/>
          </p:nvGrpSpPr>
          <p:grpSpPr>
            <a:xfrm>
              <a:off x="371753" y="4745804"/>
              <a:ext cx="8624513" cy="381663"/>
              <a:chOff x="653990" y="4587071"/>
              <a:chExt cx="8130600" cy="381663"/>
            </a:xfrm>
          </p:grpSpPr>
          <p:cxnSp>
            <p:nvCxnSpPr>
              <p:cNvPr id="9" name="Straight Arrow Connector 8"/>
              <p:cNvCxnSpPr>
                <a:cxnSpLocks noChangeAspect="1"/>
              </p:cNvCxnSpPr>
              <p:nvPr/>
            </p:nvCxnSpPr>
            <p:spPr>
              <a:xfrm>
                <a:off x="653990" y="4587071"/>
                <a:ext cx="8130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216594" y="4599402"/>
                <a:ext cx="715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>
                    <a:solidFill>
                      <a:schemeClr val="tx1"/>
                    </a:solidFill>
                    <a:latin typeface="Helvetica Neue"/>
                    <a:cs typeface="Helvetica Neue"/>
                  </a:rPr>
                  <a:t>Time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89120" y="4215578"/>
              <a:ext cx="8748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...  T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</a:t>
              </a:r>
              <a:r>
                <a:rPr lang="en-US" sz="2000">
                  <a:solidFill>
                    <a:srgbClr val="FF0000"/>
                  </a:solidFill>
                  <a:latin typeface="Menlo Bold"/>
                  <a:cs typeface="Menlo Bold"/>
                </a:rPr>
                <a:t>A  </a:t>
              </a:r>
              <a:r>
                <a:rPr lang="en-US" sz="2000">
                  <a:solidFill>
                    <a:srgbClr val="FF0000"/>
                  </a:solidFill>
                  <a:latin typeface="Menlo Bold"/>
                  <a:cs typeface="Menlo Bold"/>
                  <a:sym typeface="Wingdings"/>
                </a:rPr>
                <a:t>  </a:t>
              </a:r>
              <a:r>
                <a:rPr lang="en-US" sz="2000">
                  <a:solidFill>
                    <a:srgbClr val="FF0000"/>
                  </a:solidFill>
                  <a:latin typeface="Menlo Bold"/>
                  <a:cs typeface="Menlo Bold"/>
                </a:rPr>
                <a:t>G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T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C    </a:t>
              </a:r>
              <a:r>
                <a:rPr lang="en-US" sz="2000">
                  <a:solidFill>
                    <a:srgbClr val="FF0000"/>
                  </a:solidFill>
                  <a:latin typeface="Menlo Bold"/>
                  <a:cs typeface="Menlo Bold"/>
                  <a:sym typeface="Wingdings"/>
                </a:rPr>
                <a:t>A    G  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  <a:sym typeface="Wingdings"/>
                </a:rPr>
                <a:t>  ...</a:t>
              </a:r>
              <a:r>
                <a:rPr lang="en-US" sz="2000">
                  <a:solidFill>
                    <a:schemeClr val="tx1"/>
                  </a:solidFill>
                  <a:latin typeface="Menlo Bold"/>
                  <a:cs typeface="Menlo Bold"/>
                </a:rPr>
                <a:t>  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6239" y="3027115"/>
            <a:ext cx="71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228600">
              <a:buFont typeface="Arial"/>
              <a:buChar char="•"/>
            </a:pPr>
            <a:r>
              <a:rPr lang="en-US" sz="1800" dirty="0">
                <a:latin typeface="Helvetica Neue"/>
                <a:cs typeface="Helvetica Neue"/>
              </a:rPr>
              <a:t>Transitions between states occur with a probability that depends only on the current state.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0818" y="3829388"/>
            <a:ext cx="113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Menlo Bold"/>
                <a:cs typeface="Menlo Bold"/>
              </a:rPr>
              <a:t>P(G|A)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2865" y="3829388"/>
            <a:ext cx="113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Menlo Bold"/>
                <a:cs typeface="Menlo Bold"/>
              </a:rPr>
              <a:t>P(G|A)</a:t>
            </a:r>
          </a:p>
        </p:txBody>
      </p:sp>
      <p:sp>
        <p:nvSpPr>
          <p:cNvPr id="16" name="Shape 244"/>
          <p:cNvSpPr txBox="1">
            <a:spLocks/>
          </p:cNvSpPr>
          <p:nvPr/>
        </p:nvSpPr>
        <p:spPr>
          <a:xfrm>
            <a:off x="248000" y="0"/>
            <a:ext cx="8896001" cy="88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None/>
              <a:defRPr sz="1800" b="1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dirty="0" smtClean="0">
                <a:solidFill>
                  <a:srgbClr val="124057"/>
                </a:solidFill>
                <a:latin typeface="Helvetica Neue"/>
                <a:cs typeface="Helvetica Neue"/>
              </a:rPr>
              <a:t>Sequence evolution is modeled as a Markov process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21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 idx="4294967295"/>
          </p:nvPr>
        </p:nvSpPr>
        <p:spPr>
          <a:xfrm>
            <a:off x="248000" y="0"/>
            <a:ext cx="8896001" cy="88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124057"/>
                </a:solidFill>
                <a:latin typeface="Helvetica Neue"/>
                <a:cs typeface="Helvetica Neue"/>
              </a:rPr>
              <a:t>We generally use </a:t>
            </a:r>
            <a:r>
              <a:rPr lang="en-US" sz="2400" dirty="0" err="1">
                <a:solidFill>
                  <a:srgbClr val="124057"/>
                </a:solidFill>
                <a:latin typeface="Helvetica Neue"/>
                <a:cs typeface="Helvetica Neue"/>
              </a:rPr>
              <a:t>dN</a:t>
            </a:r>
            <a:r>
              <a:rPr lang="en-US" sz="2400" dirty="0">
                <a:solidFill>
                  <a:srgbClr val="124057"/>
                </a:solidFill>
                <a:latin typeface="Helvetica Neue"/>
                <a:cs typeface="Helvetica Neue"/>
              </a:rPr>
              <a:t>/</a:t>
            </a:r>
            <a:r>
              <a:rPr lang="en-US" sz="2400" dirty="0" err="1">
                <a:solidFill>
                  <a:srgbClr val="124057"/>
                </a:solidFill>
                <a:latin typeface="Helvetica Neue"/>
                <a:cs typeface="Helvetica Neue"/>
              </a:rPr>
              <a:t>dS</a:t>
            </a:r>
            <a:r>
              <a:rPr lang="en-US" sz="2400" dirty="0">
                <a:solidFill>
                  <a:srgbClr val="124057"/>
                </a:solidFill>
                <a:latin typeface="Helvetica Neue"/>
                <a:cs typeface="Helvetica Neue"/>
              </a:rPr>
              <a:t> models to infer selection</a:t>
            </a:r>
            <a:endParaRPr lang="en" sz="2400" dirty="0">
              <a:solidFill>
                <a:srgbClr val="124057"/>
              </a:solidFill>
              <a:latin typeface="Helvetica Neue"/>
              <a:cs typeface="Helvetica Neue"/>
            </a:endParaRPr>
          </a:p>
        </p:txBody>
      </p:sp>
      <p:sp>
        <p:nvSpPr>
          <p:cNvPr id="5" name="Shape 412"/>
          <p:cNvSpPr txBox="1">
            <a:spLocks/>
          </p:cNvSpPr>
          <p:nvPr/>
        </p:nvSpPr>
        <p:spPr>
          <a:xfrm>
            <a:off x="1146025" y="1392017"/>
            <a:ext cx="4703025" cy="141568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86376"/>
              </a:buClr>
            </a:pPr>
            <a:r>
              <a:rPr lang="en-US" sz="2000" i="1" dirty="0" smtClean="0">
                <a:latin typeface="Helvetica Neue"/>
                <a:cs typeface="Helvetica Neue"/>
              </a:rPr>
              <a:t>dN</a:t>
            </a:r>
            <a:r>
              <a:rPr lang="en-US" sz="2000" dirty="0" smtClean="0">
                <a:latin typeface="Helvetica Neue"/>
                <a:cs typeface="Helvetica Neue"/>
              </a:rPr>
              <a:t> = </a:t>
            </a:r>
            <a:r>
              <a:rPr lang="en-US" sz="2000" dirty="0" err="1" smtClean="0">
                <a:latin typeface="Helvetica Neue"/>
                <a:cs typeface="Helvetica Neue"/>
              </a:rPr>
              <a:t>nonsynonymous</a:t>
            </a:r>
            <a:r>
              <a:rPr lang="en-US" sz="2000" dirty="0" smtClean="0">
                <a:latin typeface="Helvetica Neue"/>
                <a:cs typeface="Helvetica Neue"/>
              </a:rPr>
              <a:t> substitution rate</a:t>
            </a:r>
          </a:p>
          <a:p>
            <a:pPr>
              <a:buClr>
                <a:srgbClr val="186376"/>
              </a:buClr>
            </a:pPr>
            <a:endParaRPr lang="en-US" sz="1800" dirty="0" smtClean="0">
              <a:latin typeface="Helvetica Neue"/>
              <a:cs typeface="Helvetica Neue"/>
            </a:endParaRPr>
          </a:p>
          <a:p>
            <a:pPr>
              <a:buClr>
                <a:srgbClr val="186376"/>
              </a:buClr>
            </a:pPr>
            <a:endParaRPr lang="en-US" sz="1800" dirty="0" smtClean="0">
              <a:latin typeface="Helvetica Neue"/>
              <a:cs typeface="Helvetica Neue"/>
            </a:endParaRPr>
          </a:p>
          <a:p>
            <a:pPr>
              <a:buClr>
                <a:srgbClr val="186376"/>
              </a:buClr>
            </a:pPr>
            <a:r>
              <a:rPr lang="en-US" sz="2000" i="1" dirty="0" smtClean="0">
                <a:latin typeface="Helvetica Neue"/>
                <a:cs typeface="Helvetica Neue"/>
              </a:rPr>
              <a:t>dS</a:t>
            </a:r>
            <a:r>
              <a:rPr lang="en-US" sz="2000" dirty="0" smtClean="0">
                <a:latin typeface="Helvetica Neue"/>
                <a:cs typeface="Helvetica Neue"/>
              </a:rPr>
              <a:t> = synonymous substitution rate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98161"/>
              </p:ext>
            </p:extLst>
          </p:nvPr>
        </p:nvGraphicFramePr>
        <p:xfrm>
          <a:off x="2272552" y="3174430"/>
          <a:ext cx="4720917" cy="160410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617472"/>
                <a:gridCol w="3103445"/>
              </a:tblGrid>
              <a:tr h="536431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dN/dS </a:t>
                      </a:r>
                      <a:r>
                        <a:rPr lang="en-US" sz="1800" dirty="0"/>
                        <a:t>&lt;</a:t>
                      </a:r>
                      <a:r>
                        <a:rPr lang="en-US" sz="1800" baseline="0" dirty="0"/>
                        <a:t> 1</a:t>
                      </a:r>
                      <a:endParaRPr lang="en-US" sz="1800" b="0" i="1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Purifying</a:t>
                      </a:r>
                      <a:r>
                        <a:rPr lang="en-US" sz="1800" baseline="0" dirty="0"/>
                        <a:t> selection</a:t>
                      </a:r>
                      <a:endParaRPr lang="en-US" sz="1800" b="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522111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dN/dS </a:t>
                      </a:r>
                      <a:r>
                        <a:rPr lang="en-US" sz="1800" dirty="0"/>
                        <a:t>~ 1</a:t>
                      </a:r>
                      <a:endParaRPr lang="en-US" sz="1800" i="1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Neutral evolution</a:t>
                      </a:r>
                      <a:endParaRPr lang="en-US" sz="18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  <a:tr h="54556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dN/dS  </a:t>
                      </a:r>
                      <a:r>
                        <a:rPr lang="en-US" sz="1800" dirty="0"/>
                        <a:t>&gt; 1</a:t>
                      </a:r>
                      <a:endParaRPr lang="en-US" sz="1800" i="1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Positive</a:t>
                      </a:r>
                      <a:r>
                        <a:rPr lang="en-US" sz="1800" baseline="0" dirty="0"/>
                        <a:t> selection</a:t>
                      </a:r>
                      <a:endParaRPr lang="en-US" sz="1800" dirty="0">
                        <a:latin typeface="Helvetica Neue"/>
                        <a:cs typeface="Helvetica Neu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1475" y="1392017"/>
            <a:ext cx="2073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AGT </a:t>
            </a:r>
            <a:r>
              <a:rPr lang="en-US" sz="2000" dirty="0" smtClean="0">
                <a:sym typeface="Wingdings"/>
              </a:rPr>
              <a:t> </a:t>
            </a:r>
            <a:r>
              <a:rPr lang="en-US" sz="2000" dirty="0" smtClean="0">
                <a:solidFill>
                  <a:srgbClr val="94BF6E"/>
                </a:solidFill>
                <a:sym typeface="Wingdings"/>
              </a:rPr>
              <a:t>C</a:t>
            </a:r>
            <a:r>
              <a:rPr lang="en-US" sz="2000" dirty="0" smtClean="0">
                <a:sym typeface="Wingdings"/>
              </a:rPr>
              <a:t>GT</a:t>
            </a:r>
          </a:p>
          <a:p>
            <a:r>
              <a:rPr lang="en-US" sz="2000" dirty="0" smtClean="0">
                <a:solidFill>
                  <a:srgbClr val="3B8D61"/>
                </a:solidFill>
                <a:sym typeface="Wingdings"/>
              </a:rPr>
              <a:t>  M          R </a:t>
            </a:r>
            <a:endParaRPr lang="en-US" sz="2000" dirty="0">
              <a:solidFill>
                <a:srgbClr val="3B8D6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1474" y="2233487"/>
            <a:ext cx="1684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CGC </a:t>
            </a:r>
            <a:r>
              <a:rPr lang="en-US" sz="2000" dirty="0" smtClean="0">
                <a:sym typeface="Wingdings"/>
              </a:rPr>
              <a:t> CG</a:t>
            </a:r>
            <a:r>
              <a:rPr lang="en-US" sz="2000" dirty="0" smtClean="0">
                <a:solidFill>
                  <a:srgbClr val="94BF6E"/>
                </a:solidFill>
                <a:sym typeface="Wingdings"/>
              </a:rPr>
              <a:t>T</a:t>
            </a:r>
          </a:p>
          <a:p>
            <a:r>
              <a:rPr lang="en-US" sz="2000" dirty="0" smtClean="0">
                <a:solidFill>
                  <a:srgbClr val="3B8D61"/>
                </a:solidFill>
                <a:sym typeface="Wingdings"/>
              </a:rPr>
              <a:t>   R          R </a:t>
            </a:r>
            <a:endParaRPr lang="en-US" sz="2000" dirty="0">
              <a:solidFill>
                <a:srgbClr val="3B8D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705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85800" y="1451199"/>
            <a:ext cx="84582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800" b="0" dirty="0" smtClean="0">
                <a:solidFill>
                  <a:srgbClr val="F2F2F2"/>
                </a:solidFill>
                <a:latin typeface="Helvetica Neue"/>
                <a:cs typeface="Helvetica Neue"/>
              </a:rPr>
              <a:t>We will focus on </a:t>
            </a:r>
            <a:r>
              <a:rPr lang="en-US" sz="3800" b="0" dirty="0" err="1" smtClean="0">
                <a:solidFill>
                  <a:srgbClr val="F2F2F2"/>
                </a:solidFill>
                <a:latin typeface="Helvetica Neue"/>
                <a:cs typeface="Helvetica Neue"/>
              </a:rPr>
              <a:t>dN</a:t>
            </a:r>
            <a:r>
              <a:rPr lang="en-US" sz="3800" b="0" dirty="0" smtClean="0">
                <a:solidFill>
                  <a:srgbClr val="F2F2F2"/>
                </a:solidFill>
                <a:latin typeface="Helvetica Neue"/>
                <a:cs typeface="Helvetica Neue"/>
              </a:rPr>
              <a:t>/</a:t>
            </a:r>
            <a:r>
              <a:rPr lang="en-US" sz="3800" b="0" dirty="0" err="1" smtClean="0">
                <a:solidFill>
                  <a:srgbClr val="F2F2F2"/>
                </a:solidFill>
                <a:latin typeface="Helvetica Neue"/>
                <a:cs typeface="Helvetica Neue"/>
              </a:rPr>
              <a:t>dS</a:t>
            </a:r>
            <a:r>
              <a:rPr lang="en-US" sz="3800" b="0" dirty="0" smtClean="0">
                <a:solidFill>
                  <a:srgbClr val="F2F2F2"/>
                </a:solidFill>
                <a:latin typeface="Helvetica Neue"/>
                <a:cs typeface="Helvetica Neue"/>
              </a:rPr>
              <a:t> models</a:t>
            </a:r>
            <a:endParaRPr lang="en" sz="3800" b="0" dirty="0">
              <a:solidFill>
                <a:srgbClr val="F2F2F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943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654</Words>
  <Application>Microsoft Macintosh PowerPoint</Application>
  <PresentationFormat>On-screen Show (16:9)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Courier</vt:lpstr>
      <vt:lpstr>Helvetica Neue</vt:lpstr>
      <vt:lpstr>Menlo Bold</vt:lpstr>
      <vt:lpstr>Nixie One</vt:lpstr>
      <vt:lpstr>Roboto Slab</vt:lpstr>
      <vt:lpstr>Wingdings</vt:lpstr>
      <vt:lpstr>Arial</vt:lpstr>
      <vt:lpstr>Warwick template</vt:lpstr>
      <vt:lpstr>Detecting selection in protein-coding sequences</vt:lpstr>
      <vt:lpstr>Natural selection leaves signatures of its activity in DNA</vt:lpstr>
      <vt:lpstr>We fit models using a multiple sequence alignment and a corresponding phylogeny</vt:lpstr>
      <vt:lpstr>PowerPoint Presentation</vt:lpstr>
      <vt:lpstr>PowerPoint Presentation</vt:lpstr>
      <vt:lpstr>PowerPoint Presentation</vt:lpstr>
      <vt:lpstr>PowerPoint Presentation</vt:lpstr>
      <vt:lpstr>We generally use dN/dS models to infer selection</vt:lpstr>
      <vt:lpstr>We will focus on dN/dS models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behaviors and limitations of phylogenetic models of protein-coding sequence evolution  </dc:title>
  <cp:lastModifiedBy>Stephanie J. Spielman</cp:lastModifiedBy>
  <cp:revision>539</cp:revision>
  <cp:lastPrinted>2016-03-06T17:57:31Z</cp:lastPrinted>
  <dcterms:modified xsi:type="dcterms:W3CDTF">2017-05-15T22:02:43Z</dcterms:modified>
</cp:coreProperties>
</file>