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130" y="2434107"/>
            <a:ext cx="10016096" cy="41212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Active Rescue </a:t>
            </a:r>
            <a:r>
              <a:rPr lang="th-TH" b="1" dirty="0" smtClean="0">
                <a:solidFill>
                  <a:srgbClr val="0070C0"/>
                </a:solidFill>
              </a:rPr>
              <a:t/>
            </a:r>
            <a:br>
              <a:rPr lang="th-TH" b="1" dirty="0" smtClean="0">
                <a:solidFill>
                  <a:srgbClr val="0070C0"/>
                </a:solidFill>
              </a:rPr>
            </a:br>
            <a:r>
              <a:rPr lang="th-TH" b="1" dirty="0" smtClean="0">
                <a:solidFill>
                  <a:srgbClr val="0070C0"/>
                </a:solidFill>
              </a:rPr>
              <a:t>การช่วยเหลือผู้ประสบเหตุที่ยังมีการตอบสนอง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1" y="4848903"/>
            <a:ext cx="3732995" cy="1693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6" y="4848903"/>
            <a:ext cx="3696236" cy="1693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การช่วยชีวิทแบบล็อกด้านหน้าและหลัง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th-TH" sz="4000" b="1" dirty="0" smtClean="0">
                <a:solidFill>
                  <a:srgbClr val="0070C0"/>
                </a:solidFill>
              </a:rPr>
              <a:t>(</a:t>
            </a:r>
            <a:r>
              <a:rPr lang="en-US" sz="4000" b="1" dirty="0" smtClean="0">
                <a:solidFill>
                  <a:srgbClr val="0070C0"/>
                </a:solidFill>
              </a:rPr>
              <a:t>Two lifeguard </a:t>
            </a:r>
            <a:r>
              <a:rPr lang="th-TH" sz="4000" b="1" dirty="0" smtClean="0">
                <a:solidFill>
                  <a:srgbClr val="0070C0"/>
                </a:solidFill>
              </a:rPr>
              <a:t>)ใช้ช่วยลูกค้าที่มีอาการตื่นตระหนกและช่วยเหลือคนเดียวไม่ได้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68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1.</a:t>
            </a:r>
            <a:r>
              <a:rPr lang="th-TH" sz="2800" b="1" dirty="0" smtClean="0">
                <a:solidFill>
                  <a:srgbClr val="00B0F0"/>
                </a:solidFill>
              </a:rPr>
              <a:t>เจ้าหน้าที่คนที่1อยู่ด้านหน้าผู้ประสบและผลักทุ่นกู้ชีพไปใต้ท้องแขนผู้ประสบเหตุ</a:t>
            </a:r>
          </a:p>
          <a:p>
            <a:pPr marL="0" indent="0">
              <a:buNone/>
            </a:pPr>
            <a:endParaRPr lang="th-TH" sz="2800" b="1" dirty="0"/>
          </a:p>
          <a:p>
            <a:pPr marL="0" indent="0">
              <a:buNone/>
            </a:pPr>
            <a:r>
              <a:rPr lang="th-TH" sz="2800" b="1" dirty="0" smtClean="0"/>
              <a:t>2.</a:t>
            </a:r>
            <a:r>
              <a:rPr lang="th-TH" sz="2800" b="1" dirty="0" smtClean="0">
                <a:solidFill>
                  <a:srgbClr val="00B0F0"/>
                </a:solidFill>
              </a:rPr>
              <a:t>เจ้าหน้าที่คนที่2อยู่ด้านหลังผู้ประสบเหตุใช้มือสอดไปใต้ท้องแขนผู้ประสบเหตุและจับที่ทุ่นกู้ชีพของผู้ช่วยคนที่1และโอบผู้ประสบเหตุให้แน่น</a:t>
            </a:r>
          </a:p>
          <a:p>
            <a:pPr marL="0" indent="0">
              <a:buNone/>
            </a:pPr>
            <a:endParaRPr lang="th-TH" sz="2800" b="1" dirty="0"/>
          </a:p>
          <a:p>
            <a:pPr marL="0" indent="0">
              <a:buNone/>
            </a:pPr>
            <a:r>
              <a:rPr lang="th-TH" sz="2800" b="1" dirty="0" smtClean="0"/>
              <a:t>3.</a:t>
            </a:r>
            <a:r>
              <a:rPr lang="th-TH" sz="2800" b="1" dirty="0" smtClean="0">
                <a:solidFill>
                  <a:srgbClr val="00B0F0"/>
                </a:solidFill>
              </a:rPr>
              <a:t>พาผู้ประสบเหตุไปที่ปลอดภัย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5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58" y="5439473"/>
            <a:ext cx="2756079" cy="1282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49" y="3515094"/>
            <a:ext cx="2788812" cy="1417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3" y="3451538"/>
            <a:ext cx="3150763" cy="15446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78" y="2098784"/>
            <a:ext cx="3225621" cy="1352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00" y="449252"/>
            <a:ext cx="10364451" cy="159617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การช่วยชีวิตแบบจมใต้น้ำลึก (</a:t>
            </a:r>
            <a:r>
              <a:rPr lang="en-US" sz="4000" b="1" dirty="0" smtClean="0">
                <a:solidFill>
                  <a:srgbClr val="0070C0"/>
                </a:solidFill>
              </a:rPr>
              <a:t>deep water submerged</a:t>
            </a:r>
            <a:r>
              <a:rPr lang="th-TH" sz="4000" b="1" dirty="0" smtClean="0">
                <a:solidFill>
                  <a:srgbClr val="0070C0"/>
                </a:solidFill>
              </a:rPr>
              <a:t>) ใช้กับผู้ประสบเหตุที่อยู่ใต้ผิวน้ำ และไม่อยู่ในระยะที่เจ้าหน้าที่เอื้อมถึง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9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 smtClean="0"/>
              <a:t>1.</a:t>
            </a:r>
            <a:r>
              <a:rPr lang="th-TH" sz="2800" b="1" dirty="0" smtClean="0">
                <a:solidFill>
                  <a:srgbClr val="00B0F0"/>
                </a:solidFill>
              </a:rPr>
              <a:t>เข้าถึงตัวผู้ประสบเหตุ ปลดทุ่นแล้วดำลงไปใต้น้ำ</a:t>
            </a:r>
          </a:p>
          <a:p>
            <a:pPr marL="0" indent="0">
              <a:buNone/>
            </a:pPr>
            <a:endParaRPr lang="th-TH" sz="2800" b="1" dirty="0"/>
          </a:p>
          <a:p>
            <a:pPr marL="0" indent="0">
              <a:buNone/>
            </a:pPr>
            <a:r>
              <a:rPr lang="th-TH" sz="2800" b="1" dirty="0" smtClean="0"/>
              <a:t>2.</a:t>
            </a:r>
            <a:r>
              <a:rPr lang="th-TH" sz="2800" b="1" dirty="0" smtClean="0">
                <a:solidFill>
                  <a:srgbClr val="00B0F0"/>
                </a:solidFill>
              </a:rPr>
              <a:t>คว้าตัวผู้ประสบเหตุบริเวณรอบอก</a:t>
            </a:r>
          </a:p>
          <a:p>
            <a:pPr marL="0" indent="0">
              <a:buNone/>
            </a:pPr>
            <a:endParaRPr lang="th-TH" sz="2800" b="1" dirty="0"/>
          </a:p>
          <a:p>
            <a:pPr marL="0" indent="0">
              <a:buNone/>
            </a:pPr>
            <a:r>
              <a:rPr lang="th-TH" sz="2800" b="1" dirty="0" smtClean="0"/>
              <a:t>3.</a:t>
            </a:r>
            <a:r>
              <a:rPr lang="th-TH" sz="2800" b="1" dirty="0" smtClean="0">
                <a:solidFill>
                  <a:srgbClr val="00B0F0"/>
                </a:solidFill>
              </a:rPr>
              <a:t>ใช้มือข้างที่ว่างดึงสายทุ่น เพื่อใช้การลอยตัวของทุ่นช่วยให้คุณขึ้นมาบนผิวน้ำ</a:t>
            </a:r>
          </a:p>
          <a:p>
            <a:pPr marL="0" indent="0">
              <a:buNone/>
            </a:pPr>
            <a:endParaRPr lang="th-TH" sz="2800" b="1" dirty="0"/>
          </a:p>
          <a:p>
            <a:pPr marL="0" indent="0">
              <a:buNone/>
            </a:pPr>
            <a:r>
              <a:rPr lang="th-TH" sz="2800" b="1" dirty="0" smtClean="0"/>
              <a:t>4.</a:t>
            </a:r>
            <a:r>
              <a:rPr lang="th-TH" sz="2800" b="1" dirty="0" smtClean="0">
                <a:solidFill>
                  <a:srgbClr val="00B0F0"/>
                </a:solidFill>
              </a:rPr>
              <a:t>เมื่ออยู่บนผิวน้ำ วางทุ่นไว้ด้านหน้าผู้ประสบเหตุแล้วพาไปยังที่ปลอดภัย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The end</a:t>
            </a:r>
            <a:endParaRPr lang="th-TH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32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72" y="3850783"/>
            <a:ext cx="9148830" cy="288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คุณอาจช่วยเหลือผู้ประสบเหตุได้ขณะที่ยังคงใช้หลักการ 10/20 อาจไม่จำเป็นต้องใช้แผนปฏิบัติการฉุกเฉิน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2800" b="1" dirty="0" smtClean="0">
                <a:solidFill>
                  <a:srgbClr val="00B0F0"/>
                </a:solidFill>
              </a:rPr>
              <a:t>เช่น ยื่นทุ่นกู้ชีพ</a:t>
            </a: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B0F0"/>
                </a:solidFill>
              </a:rPr>
              <a:t>ยื่นทุ่นไปยังผู้ประสบเหตุ เมื่อผู้ประสบเหตุคว้าทุ่นได้แล้ว ให้ดึงเข้ายังที่ปลอดภัย</a:t>
            </a:r>
          </a:p>
        </p:txBody>
      </p:sp>
    </p:spTree>
    <p:extLst>
      <p:ext uri="{BB962C8B-B14F-4D97-AF65-F5344CB8AC3E}">
        <p14:creationId xmlns:p14="http://schemas.microsoft.com/office/powerpoint/2010/main" val="40448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2" y="2609182"/>
            <a:ext cx="4172755" cy="18588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เจ้าหน้าที่ควรลงสู่น้ำด้วยท่าที่ปลอดภัยเพื่อช่วยเหลือผู้ประสบเหตุ </a:t>
            </a:r>
            <a:br>
              <a:rPr lang="th-TH" sz="4000" b="1" dirty="0" smtClean="0">
                <a:solidFill>
                  <a:srgbClr val="0070C0"/>
                </a:solidFill>
              </a:rPr>
            </a:br>
            <a:r>
              <a:rPr lang="th-TH" sz="4000" b="1" dirty="0" smtClean="0">
                <a:solidFill>
                  <a:srgbClr val="0070C0"/>
                </a:solidFill>
              </a:rPr>
              <a:t>ตัวอย่างการลงสู่น้ำ ได้แก่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34862"/>
            <a:ext cx="10363826" cy="48231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ลงแบบคอมแพ็คจัมพ์</a:t>
            </a:r>
            <a:r>
              <a:rPr lang="en-US" sz="2800" b="1" dirty="0" smtClean="0">
                <a:solidFill>
                  <a:srgbClr val="00B0F0"/>
                </a:solidFill>
              </a:rPr>
              <a:t>-</a:t>
            </a:r>
            <a:r>
              <a:rPr lang="th-TH" sz="2800" b="1" dirty="0" smtClean="0">
                <a:solidFill>
                  <a:srgbClr val="00B0F0"/>
                </a:solidFill>
              </a:rPr>
              <a:t>ใช้เมื่อลงสู่น้ำจากตำแหน่งที่อยู่สูง</a:t>
            </a:r>
          </a:p>
          <a:p>
            <a:pPr marL="457200" indent="-457200">
              <a:buAutoNum type="arabicPeriod"/>
            </a:pPr>
            <a:endParaRPr lang="th-TH" sz="28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ลงแบบก้าวขาสูงลงหาด-วิ่งลงน้ำโดยยกขาสูง</a:t>
            </a:r>
          </a:p>
          <a:p>
            <a:pPr marL="457200" indent="-457200">
              <a:buAutoNum type="arabicPeriod"/>
            </a:pPr>
            <a:endParaRPr lang="th-TH" sz="28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ลงแบบนุ่มนวล-ใช้เมื่อลงสู่น้ำตื้น หรือเมื่อสงสัยว่าผู้ประสบเหตุที่อยู่บริเวณใกล้เคียงอาจบาจเจ็บที่กระดูกสันหลัง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714444" y="3766547"/>
            <a:ext cx="850006" cy="72706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rgbClr val="0070C0"/>
                </a:solidFill>
              </a:rPr>
              <a:t>2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76" y="4079145"/>
            <a:ext cx="3681747" cy="20367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7572776" y="1416605"/>
            <a:ext cx="746975" cy="5924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0070C0"/>
                </a:solidFill>
              </a:rPr>
              <a:t>1</a:t>
            </a:r>
            <a:endParaRPr lang="th-TH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44" y="1564188"/>
            <a:ext cx="4036185" cy="20547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คอมแพ็คจัมพ์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จับทุ่นชิดหน้าอกโดยล็อคส่วนที่ยื่นออกมาให้มั่น</a:t>
            </a:r>
          </a:p>
          <a:p>
            <a:pPr marL="457200" indent="-457200">
              <a:buAutoNum type="arabicPeriod"/>
            </a:pPr>
            <a:endParaRPr lang="th-TH" sz="2800" b="1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กระโดดลงน้ำด้วยขาคู่ งอเข่า ฝ่าเท้าราบขนานผิวน้ำ</a:t>
            </a:r>
          </a:p>
          <a:p>
            <a:pPr marL="457200" indent="-457200">
              <a:buAutoNum type="arabicPeriod"/>
            </a:pPr>
            <a:endParaRPr lang="th-TH" sz="2800" b="1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ถ้าคุณจม ทุ่นจะลอยและนำคุณขึ้นสู่ผิวน้ำโดยเร็ว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4" y="4417454"/>
            <a:ext cx="4413161" cy="15540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เลือกท่าว่ายน้ำที่จะช่วยให้คุณเข้าถึงผู้ประสบเหตุได้อย่างปลอดภัยและมีประสิทธิภาพ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643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r>
              <a:rPr lang="th-TH" sz="3000" b="1" dirty="0" smtClean="0"/>
              <a:t>1. </a:t>
            </a:r>
            <a:r>
              <a:rPr lang="th-TH" sz="2800" b="1" dirty="0" smtClean="0">
                <a:solidFill>
                  <a:srgbClr val="00B0F0"/>
                </a:solidFill>
              </a:rPr>
              <a:t>เข้าถึงด้วยท่ากบแบบประยุกต์ ประยุกต์ท่ากบของคุณโดยให้มีทุ่นอยู่ใต้วงแขน</a:t>
            </a:r>
          </a:p>
          <a:p>
            <a:pPr marL="457200" indent="-457200">
              <a:buAutoNum type="arabicPeriod"/>
            </a:pPr>
            <a:endParaRPr lang="th-TH" sz="3000" b="1" dirty="0"/>
          </a:p>
          <a:p>
            <a:pPr marL="0" indent="0">
              <a:buNone/>
            </a:pPr>
            <a:endParaRPr lang="th-TH" sz="3000" b="1" dirty="0" smtClean="0"/>
          </a:p>
          <a:p>
            <a:pPr marL="0" indent="0">
              <a:buNone/>
            </a:pPr>
            <a:endParaRPr lang="th-TH" sz="3000" b="1" dirty="0"/>
          </a:p>
          <a:p>
            <a:pPr marL="0" indent="0">
              <a:buNone/>
            </a:pPr>
            <a:r>
              <a:rPr lang="th-TH" sz="3000" b="1" dirty="0" smtClean="0"/>
              <a:t>2. </a:t>
            </a:r>
            <a:r>
              <a:rPr lang="th-TH" sz="2800" b="1" dirty="0" smtClean="0">
                <a:solidFill>
                  <a:srgbClr val="00B0F0"/>
                </a:solidFill>
              </a:rPr>
              <a:t>เข้าถึงด้วยท่าฟรีสไตล์แบบประยุกต์ ประยุกต์ท่าฟรีสไตล์ของคุณโดยให้มีทุ่นอยู่ใต้วงแขน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8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95" y="4073341"/>
            <a:ext cx="5122568" cy="2508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95" y="2073026"/>
            <a:ext cx="5122568" cy="2000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76849"/>
            <a:ext cx="10364451" cy="1596177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การช่วยชีวิตแบบดันไปข้างหน้า (</a:t>
            </a:r>
            <a:r>
              <a:rPr lang="en-US" sz="4000" b="1" dirty="0" smtClean="0">
                <a:solidFill>
                  <a:srgbClr val="0070C0"/>
                </a:solidFill>
              </a:rPr>
              <a:t>Front drive</a:t>
            </a:r>
            <a:r>
              <a:rPr lang="th-TH" sz="4000" b="1" dirty="0" smtClean="0">
                <a:solidFill>
                  <a:srgbClr val="0070C0"/>
                </a:solidFill>
              </a:rPr>
              <a:t>) ใช้ช่วยผู้ประสบเหตุที่ยังคงตอบสนองซึ่งอยู่บนผิวน้ำ และหันหน้ามาหาเจ้าหน้าที่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3026"/>
            <a:ext cx="10363826" cy="464974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เข้าถึงตัวผู้ประสบเหตุ</a:t>
            </a:r>
          </a:p>
          <a:p>
            <a:pPr marL="457200" indent="-457200">
              <a:buAutoNum type="arabicPeriod"/>
            </a:pPr>
            <a:endParaRPr lang="th-TH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ยื่นทุ่นกู้ชีพ</a:t>
            </a:r>
          </a:p>
          <a:p>
            <a:pPr marL="457200" indent="-457200">
              <a:buAutoNum type="arabicPeriod"/>
            </a:pPr>
            <a:endParaRPr lang="th-TH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ทำให้ผู้ประเหตุสงบลงดันแล้วเตะขา</a:t>
            </a:r>
          </a:p>
          <a:p>
            <a:pPr marL="457200" indent="-457200">
              <a:buAutoNum type="arabicPeriod"/>
            </a:pPr>
            <a:endParaRPr lang="th-TH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พาผู้ประสบเหตุไปยังที่ปลอดภัย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35" y="4246371"/>
            <a:ext cx="4693813" cy="1703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35" y="2367092"/>
            <a:ext cx="4693813" cy="1879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การช่วยชีวิตแบบโอบด้านหน้า (</a:t>
            </a:r>
            <a:r>
              <a:rPr lang="en-US" sz="4000" b="1" dirty="0" smtClean="0">
                <a:solidFill>
                  <a:srgbClr val="0070C0"/>
                </a:solidFill>
              </a:rPr>
              <a:t>front hug</a:t>
            </a:r>
            <a:r>
              <a:rPr lang="th-TH" sz="4000" b="1" dirty="0" smtClean="0">
                <a:solidFill>
                  <a:srgbClr val="0070C0"/>
                </a:solidFill>
              </a:rPr>
              <a:t>) ใช้ช่วยผู้ประสบเหตุตัวเล็กที่ยังตอบสนองซึ่งอยู่บนผิวน้ำและหันหน้ามาทางเจ้าหน้าที่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9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800" b="1" dirty="0" smtClean="0"/>
              <a:t>1.  </a:t>
            </a:r>
            <a:r>
              <a:rPr lang="th-TH" sz="2800" b="1" dirty="0" smtClean="0">
                <a:solidFill>
                  <a:srgbClr val="00B0F0"/>
                </a:solidFill>
              </a:rPr>
              <a:t>เข้าถึงตัวผู้ประสบเหตุ</a:t>
            </a:r>
          </a:p>
          <a:p>
            <a:pPr marL="0" indent="0">
              <a:buNone/>
            </a:pPr>
            <a:endParaRPr lang="th-TH" sz="2800" b="1" dirty="0" smtClean="0"/>
          </a:p>
          <a:p>
            <a:pPr marL="0" indent="0">
              <a:buNone/>
            </a:pPr>
            <a:r>
              <a:rPr lang="th-TH" sz="2800" b="1" dirty="0" smtClean="0"/>
              <a:t>2.  </a:t>
            </a:r>
            <a:r>
              <a:rPr lang="th-TH" sz="2800" b="1" dirty="0" smtClean="0">
                <a:solidFill>
                  <a:srgbClr val="00B0F0"/>
                </a:solidFill>
              </a:rPr>
              <a:t>เอื้อมไปใต้แขนทั้งสองข้าง</a:t>
            </a:r>
          </a:p>
          <a:p>
            <a:pPr marL="457200" indent="-457200">
              <a:buAutoNum type="arabicPeriod"/>
            </a:pPr>
            <a:endParaRPr lang="th-TH" sz="2800" b="1" dirty="0"/>
          </a:p>
          <a:p>
            <a:pPr marL="0" indent="0">
              <a:buNone/>
            </a:pPr>
            <a:r>
              <a:rPr lang="th-TH" sz="2800" b="1" dirty="0" smtClean="0"/>
              <a:t>3.  </a:t>
            </a:r>
            <a:r>
              <a:rPr lang="th-TH" sz="2800" b="1" dirty="0" smtClean="0">
                <a:solidFill>
                  <a:srgbClr val="00B0F0"/>
                </a:solidFill>
              </a:rPr>
              <a:t>โอบแล้วยกตัวผู้ประสบเหตุขึ้น</a:t>
            </a:r>
          </a:p>
          <a:p>
            <a:pPr marL="457200" indent="-457200">
              <a:buAutoNum type="arabicPeriod"/>
            </a:pPr>
            <a:endParaRPr lang="th-TH" sz="2800" b="1" dirty="0"/>
          </a:p>
          <a:p>
            <a:pPr marL="0" indent="0">
              <a:buNone/>
            </a:pPr>
            <a:r>
              <a:rPr lang="th-TH" sz="2800" b="1" dirty="0" smtClean="0"/>
              <a:t>4.  </a:t>
            </a:r>
            <a:r>
              <a:rPr lang="th-TH" sz="2800" b="1" dirty="0" smtClean="0">
                <a:solidFill>
                  <a:srgbClr val="00B0F0"/>
                </a:solidFill>
              </a:rPr>
              <a:t>พาผู้ประสบเหตุไปยังที่ปลอดภัย</a:t>
            </a:r>
          </a:p>
          <a:p>
            <a:pPr marL="457200" indent="-457200">
              <a:buAutoNum type="arabicPeriod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868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74" y="5457321"/>
            <a:ext cx="2987899" cy="137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8" y="4046116"/>
            <a:ext cx="3760632" cy="1749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8" y="2124542"/>
            <a:ext cx="4708839" cy="1921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การช่วยชีวิตแบบโอบด้านหลัง(</a:t>
            </a:r>
            <a:r>
              <a:rPr lang="en-US" sz="4000" b="1" dirty="0" smtClean="0">
                <a:solidFill>
                  <a:srgbClr val="0070C0"/>
                </a:solidFill>
              </a:rPr>
              <a:t>rear hug</a:t>
            </a:r>
            <a:r>
              <a:rPr lang="th-TH" sz="4000" b="1" dirty="0" smtClean="0">
                <a:solidFill>
                  <a:srgbClr val="0070C0"/>
                </a:solidFill>
              </a:rPr>
              <a:t>) ใช้ช่วยผู้ประสบเหตุที่ยังตอบสนองซึ่งอยู่บนผิวน้ำ และไม่ได้หันหน้ามาทางเจ้าหน้าที่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1704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เข้าถึงตัวผู้ประสบเหตุ โดยเอื้อมไปใต้แขนทั้งสองข้าง</a:t>
            </a:r>
          </a:p>
          <a:p>
            <a:pPr marL="457200" indent="-457200">
              <a:buAutoNum type="arabicPeriod"/>
            </a:pPr>
            <a:endParaRPr lang="th-TH" sz="2800" b="1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endParaRPr lang="th-TH" sz="28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โอบรอบอกหรือท้องแขนผู้ประสบเหตุแล้วยกขึ้น</a:t>
            </a:r>
          </a:p>
          <a:p>
            <a:pPr marL="457200" indent="-457200">
              <a:buAutoNum type="arabicPeriod"/>
            </a:pPr>
            <a:endParaRPr lang="th-TH" sz="2800" b="1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endParaRPr lang="th-TH" sz="28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พาผู้ประสบเหตุไปยังที่ปลอดภัย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3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48" y="3968111"/>
            <a:ext cx="2842764" cy="15161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77" y="2092891"/>
            <a:ext cx="3286795" cy="16291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52" y="2092890"/>
            <a:ext cx="3195323" cy="15131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</a:rPr>
              <a:t>การช่วยชีวิตแบบดึงปีก (</a:t>
            </a:r>
            <a:r>
              <a:rPr lang="en-US" sz="4000" b="1" dirty="0" smtClean="0">
                <a:solidFill>
                  <a:srgbClr val="0070C0"/>
                </a:solidFill>
              </a:rPr>
              <a:t>duck </a:t>
            </a:r>
            <a:r>
              <a:rPr lang="en-US" sz="4000" b="1" dirty="0" err="1" smtClean="0">
                <a:solidFill>
                  <a:srgbClr val="0070C0"/>
                </a:solidFill>
              </a:rPr>
              <a:t>piuck</a:t>
            </a:r>
            <a:r>
              <a:rPr lang="th-TH" sz="4000" b="1" dirty="0" smtClean="0">
                <a:solidFill>
                  <a:srgbClr val="0070C0"/>
                </a:solidFill>
              </a:rPr>
              <a:t>) ใช้ช่วยผู้ประสบเหตุที่ยังคงตอบสนองซึ่งอยู่ใต้ผิวน้ำในระยะที่เจ้าหน้าที่เอื้อมถึง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9431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เข้าถึงตัวผู้ประสบเหตุ</a:t>
            </a:r>
          </a:p>
          <a:p>
            <a:pPr marL="457200" indent="-457200">
              <a:buAutoNum type="arabicPeriod"/>
            </a:pPr>
            <a:endParaRPr lang="th-TH" sz="2800" b="1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จับที่กลางทุ่นด้วยมือข้างหนึ่ง แล้วมืออีกข้างหนึ่งเอื้อมผ่านทุ่นลงไป</a:t>
            </a:r>
          </a:p>
          <a:p>
            <a:pPr marL="457200" indent="-457200">
              <a:buAutoNum type="arabicPeriod"/>
            </a:pPr>
            <a:endParaRPr lang="th-TH" sz="2800" b="1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คว้าแขนข้างหนึ่งของผู้ประสบเหตุเอนไปข้างหลังแล้วดึงผู้ประสบเหตุขึ้น</a:t>
            </a:r>
          </a:p>
          <a:p>
            <a:pPr marL="457200" indent="-457200">
              <a:buAutoNum type="arabicPeriod"/>
            </a:pPr>
            <a:endParaRPr lang="th-TH" sz="2800" b="1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rgbClr val="00B0F0"/>
                </a:solidFill>
              </a:rPr>
              <a:t>วางทุ่นไว้ใต้อกของผู้ประสบเหตุ พาผู้ประสบเหตุไปยังที่ปลอดภัย</a:t>
            </a:r>
            <a:endParaRPr lang="th-TH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114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145</TotalTime>
  <Words>683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Angsana New</vt:lpstr>
      <vt:lpstr>Arial</vt:lpstr>
      <vt:lpstr>Cordia New</vt:lpstr>
      <vt:lpstr>Tw Cen MT</vt:lpstr>
      <vt:lpstr>Wingdings</vt:lpstr>
      <vt:lpstr>Droplet</vt:lpstr>
      <vt:lpstr>Active Rescue  การช่วยเหลือผู้ประสบเหตุที่ยังมีการตอบสนอง</vt:lpstr>
      <vt:lpstr>คุณอาจช่วยเหลือผู้ประสบเหตุได้ขณะที่ยังคงใช้หลักการ 10/20 อาจไม่จำเป็นต้องใช้แผนปฏิบัติการฉุกเฉิน</vt:lpstr>
      <vt:lpstr>เจ้าหน้าที่ควรลงสู่น้ำด้วยท่าที่ปลอดภัยเพื่อช่วยเหลือผู้ประสบเหตุ  ตัวอย่างการลงสู่น้ำ ได้แก่</vt:lpstr>
      <vt:lpstr>คอมแพ็คจัมพ์</vt:lpstr>
      <vt:lpstr>เลือกท่าว่ายน้ำที่จะช่วยให้คุณเข้าถึงผู้ประสบเหตุได้อย่างปลอดภัยและมีประสิทธิภาพ</vt:lpstr>
      <vt:lpstr>การช่วยชีวิตแบบดันไปข้างหน้า (Front drive) ใช้ช่วยผู้ประสบเหตุที่ยังคงตอบสนองซึ่งอยู่บนผิวน้ำ และหันหน้ามาหาเจ้าหน้าที่</vt:lpstr>
      <vt:lpstr>การช่วยชีวิตแบบโอบด้านหน้า (front hug) ใช้ช่วยผู้ประสบเหตุตัวเล็กที่ยังตอบสนองซึ่งอยู่บนผิวน้ำและหันหน้ามาทางเจ้าหน้าที่</vt:lpstr>
      <vt:lpstr>การช่วยชีวิตแบบโอบด้านหลัง(rear hug) ใช้ช่วยผู้ประสบเหตุที่ยังตอบสนองซึ่งอยู่บนผิวน้ำ และไม่ได้หันหน้ามาทางเจ้าหน้าที่</vt:lpstr>
      <vt:lpstr>การช่วยชีวิตแบบดึงปีก (duck piuck) ใช้ช่วยผู้ประสบเหตุที่ยังคงตอบสนองซึ่งอยู่ใต้ผิวน้ำในระยะที่เจ้าหน้าที่เอื้อมถึง</vt:lpstr>
      <vt:lpstr>การช่วยชีวิทแบบล็อกด้านหน้าและหลัง (Two lifeguard )ใช้ช่วยลูกค้าที่มีอาการตื่นตระหนกและช่วยเหลือคนเดียวไม่ได้ </vt:lpstr>
      <vt:lpstr>การช่วยชีวิตแบบจมใต้น้ำลึก (deep water submerged) ใช้กับผู้ประสบเหตุที่อยู่ใต้ผิวน้ำ และไม่อยู่ในระยะที่เจ้าหน้าที่เอื้อมถึง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Rescue  การช่วยเหลือผู้ประสบเหตุที่ยังมีการตอบสนอง</dc:title>
  <dc:creator>operations</dc:creator>
  <cp:lastModifiedBy>operations</cp:lastModifiedBy>
  <cp:revision>27</cp:revision>
  <dcterms:created xsi:type="dcterms:W3CDTF">2023-05-11T06:52:46Z</dcterms:created>
  <dcterms:modified xsi:type="dcterms:W3CDTF">2023-05-20T07:19:25Z</dcterms:modified>
</cp:coreProperties>
</file>