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3" r:id="rId11"/>
    <p:sldId id="264" r:id="rId12"/>
  </p:sldIdLst>
  <p:sldSz cx="12192000" cy="6858000"/>
  <p:notesSz cx="6797675" cy="9856788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1BF5-3C23-49E1-BFEC-F1E0667A78BC}" type="datetimeFigureOut">
              <a:rPr lang="th-TH" smtClean="0"/>
              <a:t>26/03/66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4E28-231B-4A6D-A4B5-78469D6367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638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1BF5-3C23-49E1-BFEC-F1E0667A78BC}" type="datetimeFigureOut">
              <a:rPr lang="th-TH" smtClean="0"/>
              <a:t>26/03/66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4E28-231B-4A6D-A4B5-78469D6367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177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1BF5-3C23-49E1-BFEC-F1E0667A78BC}" type="datetimeFigureOut">
              <a:rPr lang="th-TH" smtClean="0"/>
              <a:t>26/03/66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4E28-231B-4A6D-A4B5-78469D636728}" type="slidenum">
              <a:rPr lang="th-TH" smtClean="0"/>
              <a:t>‹#›</a:t>
            </a:fld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3183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1BF5-3C23-49E1-BFEC-F1E0667A78BC}" type="datetimeFigureOut">
              <a:rPr lang="th-TH" smtClean="0"/>
              <a:t>26/03/66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4E28-231B-4A6D-A4B5-78469D6367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9254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1BF5-3C23-49E1-BFEC-F1E0667A78BC}" type="datetimeFigureOut">
              <a:rPr lang="th-TH" smtClean="0"/>
              <a:t>26/03/66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4E28-231B-4A6D-A4B5-78469D636728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9919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1BF5-3C23-49E1-BFEC-F1E0667A78BC}" type="datetimeFigureOut">
              <a:rPr lang="th-TH" smtClean="0"/>
              <a:t>26/03/66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4E28-231B-4A6D-A4B5-78469D6367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8791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1BF5-3C23-49E1-BFEC-F1E0667A78BC}" type="datetimeFigureOut">
              <a:rPr lang="th-TH" smtClean="0"/>
              <a:t>26/03/66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4E28-231B-4A6D-A4B5-78469D6367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233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1BF5-3C23-49E1-BFEC-F1E0667A78BC}" type="datetimeFigureOut">
              <a:rPr lang="th-TH" smtClean="0"/>
              <a:t>26/03/66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4E28-231B-4A6D-A4B5-78469D6367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124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1BF5-3C23-49E1-BFEC-F1E0667A78BC}" type="datetimeFigureOut">
              <a:rPr lang="th-TH" smtClean="0"/>
              <a:t>26/03/66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4E28-231B-4A6D-A4B5-78469D6367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261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1BF5-3C23-49E1-BFEC-F1E0667A78BC}" type="datetimeFigureOut">
              <a:rPr lang="th-TH" smtClean="0"/>
              <a:t>26/03/66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4E28-231B-4A6D-A4B5-78469D6367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286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1BF5-3C23-49E1-BFEC-F1E0667A78BC}" type="datetimeFigureOut">
              <a:rPr lang="th-TH" smtClean="0"/>
              <a:t>26/03/66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4E28-231B-4A6D-A4B5-78469D6367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829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1BF5-3C23-49E1-BFEC-F1E0667A78BC}" type="datetimeFigureOut">
              <a:rPr lang="th-TH" smtClean="0"/>
              <a:t>26/03/66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4E28-231B-4A6D-A4B5-78469D6367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1974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1BF5-3C23-49E1-BFEC-F1E0667A78BC}" type="datetimeFigureOut">
              <a:rPr lang="th-TH" smtClean="0"/>
              <a:t>26/03/66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4E28-231B-4A6D-A4B5-78469D6367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10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1BF5-3C23-49E1-BFEC-F1E0667A78BC}" type="datetimeFigureOut">
              <a:rPr lang="th-TH" smtClean="0"/>
              <a:t>26/03/66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4E28-231B-4A6D-A4B5-78469D6367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5877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1BF5-3C23-49E1-BFEC-F1E0667A78BC}" type="datetimeFigureOut">
              <a:rPr lang="th-TH" smtClean="0"/>
              <a:t>26/03/66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4E28-231B-4A6D-A4B5-78469D6367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7487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1BF5-3C23-49E1-BFEC-F1E0667A78BC}" type="datetimeFigureOut">
              <a:rPr lang="th-TH" smtClean="0"/>
              <a:t>26/03/66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4E28-231B-4A6D-A4B5-78469D6367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063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D1BF5-3C23-49E1-BFEC-F1E0667A78BC}" type="datetimeFigureOut">
              <a:rPr lang="th-TH" smtClean="0"/>
              <a:t>26/03/66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C14E28-231B-4A6D-A4B5-78469D6367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5710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2673" y="266640"/>
            <a:ext cx="7766936" cy="1646302"/>
          </a:xfrm>
        </p:spPr>
        <p:txBody>
          <a:bodyPr/>
          <a:lstStyle/>
          <a:p>
            <a:pPr algn="ctr"/>
            <a:r>
              <a:rPr lang="th-TH" sz="7200" b="1" dirty="0" smtClean="0">
                <a:solidFill>
                  <a:srgbClr val="92D050"/>
                </a:solidFill>
              </a:rPr>
              <a:t>เรื่อง </a:t>
            </a:r>
            <a:r>
              <a:rPr lang="en-US" sz="7200" b="1" dirty="0" smtClean="0">
                <a:solidFill>
                  <a:srgbClr val="92D050"/>
                </a:solidFill>
              </a:rPr>
              <a:t>DEAL &amp;</a:t>
            </a:r>
            <a:r>
              <a:rPr lang="th-TH" sz="7200" b="1" dirty="0" smtClean="0">
                <a:solidFill>
                  <a:srgbClr val="92D050"/>
                </a:solidFill>
              </a:rPr>
              <a:t> </a:t>
            </a:r>
            <a:r>
              <a:rPr lang="en-US" sz="7200" b="1" dirty="0" smtClean="0">
                <a:solidFill>
                  <a:srgbClr val="92D050"/>
                </a:solidFill>
              </a:rPr>
              <a:t>CARE</a:t>
            </a:r>
            <a:endParaRPr lang="th-TH" sz="7200" b="1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428" y="2846231"/>
            <a:ext cx="7766936" cy="2365895"/>
          </a:xfrm>
        </p:spPr>
        <p:txBody>
          <a:bodyPr>
            <a:normAutofit/>
          </a:bodyPr>
          <a:lstStyle/>
          <a:p>
            <a:pPr marL="2400300" lvl="4" indent="-571500" algn="l">
              <a:buFont typeface="Arial" panose="020B0604020202020204" pitchFamily="34" charset="0"/>
              <a:buChar char="•"/>
            </a:pPr>
            <a:r>
              <a:rPr lang="en-US" sz="4200" b="1" dirty="0" smtClean="0">
                <a:solidFill>
                  <a:srgbClr val="FFC000"/>
                </a:solidFill>
              </a:rPr>
              <a:t>DEAL </a:t>
            </a:r>
            <a:r>
              <a:rPr lang="th-TH" sz="4200" b="1" dirty="0" smtClean="0">
                <a:solidFill>
                  <a:srgbClr val="FFC000"/>
                </a:solidFill>
              </a:rPr>
              <a:t>(การรับมือ) </a:t>
            </a:r>
            <a:endParaRPr lang="th-TH" sz="4200" b="1" dirty="0">
              <a:solidFill>
                <a:srgbClr val="FFC000"/>
              </a:solidFill>
            </a:endParaRPr>
          </a:p>
          <a:p>
            <a:pPr marL="2400300" lvl="4" indent="-571500" algn="l">
              <a:buFont typeface="Arial" panose="020B0604020202020204" pitchFamily="34" charset="0"/>
              <a:buChar char="•"/>
            </a:pPr>
            <a:r>
              <a:rPr lang="en-US" sz="4200" b="1" dirty="0" smtClean="0">
                <a:solidFill>
                  <a:srgbClr val="FFC000"/>
                </a:solidFill>
              </a:rPr>
              <a:t>CARE </a:t>
            </a:r>
            <a:r>
              <a:rPr lang="th-TH" sz="4200" b="1" dirty="0" smtClean="0">
                <a:solidFill>
                  <a:srgbClr val="FFC000"/>
                </a:solidFill>
              </a:rPr>
              <a:t>(การดูแล</a:t>
            </a:r>
            <a:r>
              <a:rPr lang="th-TH" sz="4200" dirty="0" smtClean="0">
                <a:solidFill>
                  <a:srgbClr val="FFFF00"/>
                </a:solidFill>
              </a:rPr>
              <a:t>)</a:t>
            </a:r>
            <a:endParaRPr lang="th-TH" sz="4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21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Responsive </a:t>
            </a:r>
            <a:r>
              <a:rPr lang="th-TH" sz="6000" b="1" dirty="0">
                <a:solidFill>
                  <a:schemeClr val="tx1"/>
                </a:solidFill>
              </a:rPr>
              <a:t>(รับผิดชอบ)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ประเมินสิ่งที่ปกติอย่างรวดเร็ว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สื่อสารให้เจ้าหน้าที่คนอื่นๆ ทราบเมื่อมีเหตุฉุกเฉิน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พิจารณาและใช้อุปกรณ์ที่เหมาะสม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ปฏิบัติตนอย่างเหมาะสมและเฉียบขาดในภาวะฉุกเฉิน</a:t>
            </a:r>
            <a:endParaRPr lang="th-TH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44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Empathetic</a:t>
            </a:r>
            <a:r>
              <a:rPr lang="th-TH" sz="6000" b="1" dirty="0" smtClean="0">
                <a:solidFill>
                  <a:schemeClr val="tx1"/>
                </a:solidFill>
              </a:rPr>
              <a:t> (เห็นอกเห็นใจ)</a:t>
            </a:r>
            <a:endParaRPr lang="th-TH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พยายามทำความเข้าใจความต้องการและอารมณ์ของผู้ประสบเหตุ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มีความโอบอ้อมอารีและเป็นผู้ที่เข้าถึงใด้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สนทนาด้วยความสุภาพและให้เกียรติ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ใช้คำว่า “ขอบคุณ”และ”ขอโทษ”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ยิ้มแย้มและสบตาขณะสนทนา</a:t>
            </a:r>
            <a:endParaRPr lang="th-TH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5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DEAL</a:t>
            </a:r>
            <a:endParaRPr lang="th-TH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th-TH" sz="5400" b="1" dirty="0" smtClean="0">
                <a:solidFill>
                  <a:srgbClr val="FF0000"/>
                </a:solidFill>
              </a:rPr>
              <a:t>แบ่งออกมาเป็น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rgbClr val="FFFF00"/>
                </a:solidFill>
              </a:rPr>
              <a:t>De-escalate </a:t>
            </a:r>
            <a:r>
              <a:rPr lang="th-TH" sz="3600" b="1" dirty="0" smtClean="0">
                <a:solidFill>
                  <a:srgbClr val="FFFF00"/>
                </a:solidFill>
              </a:rPr>
              <a:t>(ลดระดับ) ความรุนแรงของสถานการณ์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rgbClr val="FFFF00"/>
                </a:solidFill>
              </a:rPr>
              <a:t>Evaluate </a:t>
            </a:r>
            <a:r>
              <a:rPr lang="th-TH" sz="3600" b="1" dirty="0" smtClean="0">
                <a:solidFill>
                  <a:srgbClr val="FFFF00"/>
                </a:solidFill>
              </a:rPr>
              <a:t>(ประเมิน) ทางเลือกอื่น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rgbClr val="FFFF00"/>
                </a:solidFill>
              </a:rPr>
              <a:t>Act </a:t>
            </a:r>
            <a:r>
              <a:rPr lang="th-TH" sz="3600" b="1" dirty="0" smtClean="0">
                <a:solidFill>
                  <a:srgbClr val="FFFF00"/>
                </a:solidFill>
              </a:rPr>
              <a:t>(ลงมือ) อย่างรวดเร็ว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rgbClr val="FFFF00"/>
                </a:solidFill>
              </a:rPr>
              <a:t>Look </a:t>
            </a:r>
            <a:r>
              <a:rPr lang="th-TH" sz="3600" b="1" dirty="0" smtClean="0">
                <a:solidFill>
                  <a:srgbClr val="FFFF00"/>
                </a:solidFill>
              </a:rPr>
              <a:t>(มองดู) ผลลัพธ์</a:t>
            </a:r>
            <a:endParaRPr lang="th-TH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22" y="197474"/>
            <a:ext cx="11514666" cy="21722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DEAL </a:t>
            </a:r>
            <a:r>
              <a:rPr lang="th-TH" sz="6000" b="1" dirty="0">
                <a:solidFill>
                  <a:schemeClr val="tx1"/>
                </a:solidFill>
              </a:rPr>
              <a:t>(การรับมือ) กับสถานการณ์ที่ยากลำบาก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427" y="1117400"/>
            <a:ext cx="9677280" cy="560537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5400" b="1" dirty="0" smtClean="0">
                <a:solidFill>
                  <a:srgbClr val="C00000"/>
                </a:solidFill>
              </a:rPr>
              <a:t>ประกอบไปด้วย</a:t>
            </a:r>
            <a:r>
              <a:rPr lang="th-TH" sz="3600" b="1" dirty="0" smtClean="0">
                <a:solidFill>
                  <a:srgbClr val="FFFF00"/>
                </a:solidFill>
              </a:rPr>
              <a:t>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rgbClr val="FFFF00"/>
                </a:solidFill>
              </a:rPr>
              <a:t>De</a:t>
            </a:r>
            <a:r>
              <a:rPr lang="th-TH" sz="3600" b="1" dirty="0" smtClean="0">
                <a:solidFill>
                  <a:srgbClr val="FFFF00"/>
                </a:solidFill>
              </a:rPr>
              <a:t>-</a:t>
            </a:r>
            <a:r>
              <a:rPr lang="en-US" sz="3600" b="1" dirty="0" smtClean="0">
                <a:solidFill>
                  <a:srgbClr val="FFFF00"/>
                </a:solidFill>
              </a:rPr>
              <a:t>escalate </a:t>
            </a:r>
            <a:r>
              <a:rPr lang="th-TH" sz="3600" b="1" dirty="0" smtClean="0">
                <a:solidFill>
                  <a:srgbClr val="FFFF00"/>
                </a:solidFill>
              </a:rPr>
              <a:t>(ลดระดับ)  ความรุนแรงของสถานะการณ์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ฟังข้อกังวลของผู้ประสบเหตุโดยไม่สอดแทรก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พิจารณาความต้องการทางอารมณ์ของผู้ประสบเหตุในขณะนั้น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สรุปและรับรู้ถึงข้อกังวลของผู้ประสบเหตุ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อยู่ในความสงบเสมอ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ระมัดระวังภาษากายและการแสดงออก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ปรึกษาหัวหน้างานหากจำเป็น</a:t>
            </a:r>
          </a:p>
          <a:p>
            <a:pPr>
              <a:buFont typeface="Wingdings" panose="05000000000000000000" pitchFamily="2" charset="2"/>
              <a:buChar char="Ø"/>
            </a:pP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33648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23433" y="287627"/>
            <a:ext cx="11114348" cy="14252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Evaluate </a:t>
            </a:r>
            <a:r>
              <a:rPr lang="th-TH" sz="6000" b="1" dirty="0">
                <a:solidFill>
                  <a:schemeClr val="tx1"/>
                </a:solidFill>
              </a:rPr>
              <a:t>(ประเมิน)ทางเลือกอื่น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434"/>
            <a:ext cx="10515600" cy="45995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พิจารณาตัวเลือกต่างๆ เพื่อช่วยเหลือผู้ประสบเหตุ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ให้ผู้ประสบเหตุได้มีส่วนร่วมในการแก้ปัญหาเมื่อทำใด้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ขอความเห็นชอบร่วมกันในวิธีแก้ปัญหาที่สอดคล้องกับนโยบายของสถานที่ปฎิบัติงานของคุณ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ให้หัวหน้างานเข้ามามีส่วนร่วม ถ้าการแก้ปัญหาอยู่นอกเหนืออำนาจหน้าที่ของคุณ</a:t>
            </a:r>
          </a:p>
          <a:p>
            <a:endParaRPr lang="th-TH" sz="3600" b="1" dirty="0"/>
          </a:p>
        </p:txBody>
      </p:sp>
    </p:spTree>
    <p:extLst>
      <p:ext uri="{BB962C8B-B14F-4D97-AF65-F5344CB8AC3E}">
        <p14:creationId xmlns:p14="http://schemas.microsoft.com/office/powerpoint/2010/main" val="64993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th-TH" sz="6000" b="1" dirty="0">
                <a:solidFill>
                  <a:schemeClr val="tx1"/>
                </a:solidFill>
              </a:rPr>
              <a:t>	</a:t>
            </a:r>
            <a:r>
              <a:rPr lang="en-US" sz="6000" b="1" dirty="0">
                <a:solidFill>
                  <a:schemeClr val="tx1"/>
                </a:solidFill>
              </a:rPr>
              <a:t>Act </a:t>
            </a:r>
            <a:r>
              <a:rPr lang="th-TH" sz="6000" b="1" dirty="0">
                <a:solidFill>
                  <a:schemeClr val="tx1"/>
                </a:solidFill>
              </a:rPr>
              <a:t>(ลงมือ)อย่างรวดเร็ว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เสนอวิธีแก้ไขจากข้อมูลที่รวบรวมมาใด้และตัวเลื่อกต่างๆที่ใด้พิจารณาแล้ว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อธิบาย</a:t>
            </a:r>
            <a:r>
              <a:rPr lang="th-TH" sz="3600" b="1" dirty="0" smtClean="0">
                <a:solidFill>
                  <a:srgbClr val="FFFF00"/>
                </a:solidFill>
              </a:rPr>
              <a:t>ข้อเสนอของ</a:t>
            </a:r>
            <a:r>
              <a:rPr lang="th-TH" sz="3600" b="1" dirty="0" smtClean="0">
                <a:solidFill>
                  <a:srgbClr val="FFFF00"/>
                </a:solidFill>
              </a:rPr>
              <a:t>คุณอย่างชัดเจนและตรงประเด็น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ลงมือปฎิบัติตามวิธีแก้ไขนั้นๆทันทีเพื่อแก้ไขสถานะการณ์</a:t>
            </a:r>
          </a:p>
          <a:p>
            <a:endParaRPr lang="th-TH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0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Look</a:t>
            </a:r>
            <a:r>
              <a:rPr lang="th-TH" sz="6000" b="1" dirty="0">
                <a:solidFill>
                  <a:schemeClr val="tx1"/>
                </a:solidFill>
              </a:rPr>
              <a:t> (มองดู) ผลลัพธ์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ติดตามผลกับผู้ประสบเหตุก่อนที่พวกเขาจะออกจากสถานที่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ประเมินวิธีรับมือกับสถานการณ์ของคุณร่วมกับหัวหน้างาน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สถานการณ์ได้ลดระดับความรุนแรงลงหรือไม่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สามารถแก้ไขปัญหาได้เป็นที่น่าพอใจหรือไม่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มีวิธีแก้ไขปัญหาอื่นใดที่ไม่ใด้พิจารณาหรือนำมาใช้หรือไม่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หากสถานการณ์นี้เกิดขึ้นอีก คุณจะ/ควรจะทำแบบเดียวกันหรือไม่</a:t>
            </a:r>
            <a:endParaRPr lang="th-TH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536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CARE</a:t>
            </a:r>
            <a:endParaRPr lang="th-TH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5400" b="1" dirty="0" smtClean="0">
                <a:solidFill>
                  <a:srgbClr val="FF0000"/>
                </a:solidFill>
              </a:rPr>
              <a:t>แบ่งออกมาเป็น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rgbClr val="FFFF00"/>
                </a:solidFill>
              </a:rPr>
              <a:t>Confident </a:t>
            </a:r>
            <a:r>
              <a:rPr lang="th-TH" sz="3600" b="1" dirty="0" smtClean="0">
                <a:solidFill>
                  <a:srgbClr val="FFFF00"/>
                </a:solidFill>
              </a:rPr>
              <a:t>(มั่นใจ)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rgbClr val="FFFF00"/>
                </a:solidFill>
              </a:rPr>
              <a:t>Attentive </a:t>
            </a:r>
            <a:r>
              <a:rPr lang="th-TH" sz="3600" b="1" dirty="0" smtClean="0">
                <a:solidFill>
                  <a:srgbClr val="FFFF00"/>
                </a:solidFill>
              </a:rPr>
              <a:t>(ใส่ใจ)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rgbClr val="FFFF00"/>
                </a:solidFill>
              </a:rPr>
              <a:t>Responsive </a:t>
            </a:r>
            <a:r>
              <a:rPr lang="th-TH" sz="3600" b="1" dirty="0" smtClean="0">
                <a:solidFill>
                  <a:srgbClr val="FFFF00"/>
                </a:solidFill>
              </a:rPr>
              <a:t>(รับผิดชอบ)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rgbClr val="FFFF00"/>
                </a:solidFill>
              </a:rPr>
              <a:t>Empatheti</a:t>
            </a:r>
            <a:r>
              <a:rPr lang="en-US" sz="3600" b="1" dirty="0">
                <a:solidFill>
                  <a:srgbClr val="FFFF00"/>
                </a:solidFill>
              </a:rPr>
              <a:t>c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th-TH" sz="3600" b="1" dirty="0" smtClean="0">
                <a:solidFill>
                  <a:srgbClr val="FFFF00"/>
                </a:solidFill>
              </a:rPr>
              <a:t>(เห็นออกเห็นใจ)</a:t>
            </a:r>
          </a:p>
          <a:p>
            <a:endParaRPr lang="th-TH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65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8430" y="363270"/>
            <a:ext cx="10965168" cy="1581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CARE</a:t>
            </a:r>
            <a:r>
              <a:rPr lang="th-TH" sz="6000" b="1" dirty="0">
                <a:solidFill>
                  <a:schemeClr val="tx1"/>
                </a:solidFill>
              </a:rPr>
              <a:t> (การดูแล) ของเจ้าหน้าที่ช่วยชีวิต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6646"/>
            <a:ext cx="8596668" cy="3880773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th-TH" sz="5400" b="1" dirty="0" smtClean="0">
                <a:solidFill>
                  <a:srgbClr val="FF0000"/>
                </a:solidFill>
              </a:rPr>
              <a:t>ประกอบไปด้วย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rgbClr val="FFFF00"/>
                </a:solidFill>
              </a:rPr>
              <a:t>Confident </a:t>
            </a:r>
            <a:r>
              <a:rPr lang="th-TH" sz="3600" b="1" dirty="0" smtClean="0">
                <a:solidFill>
                  <a:srgbClr val="FFFF00"/>
                </a:solidFill>
              </a:rPr>
              <a:t>(มั่นใจ)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กระดือรือร้นการเข้าร่วมการฝึกอบรมเพื่อพัฒนา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รักษาระดับทักษะให้ พร้อมถูกทดสอบ อยู่เสอม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ตรวจสอบข้อมูลของโซน สำหรับแต่ละตำแหน่ง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รับทราบถึงกฏและนโยบายของสถานที่ปฏิบัติงาน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ขอคำติชมจากหัวหน้างานและนำมาปรับปรุงประสิทธิภาพการทำงาน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th-TH" sz="3600" b="1" dirty="0"/>
          </a:p>
        </p:txBody>
      </p:sp>
    </p:spTree>
    <p:extLst>
      <p:ext uri="{BB962C8B-B14F-4D97-AF65-F5344CB8AC3E}">
        <p14:creationId xmlns:p14="http://schemas.microsoft.com/office/powerpoint/2010/main" val="330506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Attentive</a:t>
            </a:r>
            <a:r>
              <a:rPr lang="th-TH" sz="6000" b="1" dirty="0">
                <a:solidFill>
                  <a:schemeClr val="tx1"/>
                </a:solidFill>
              </a:rPr>
              <a:t> (ใส่ใจ)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ตื่นตัวอยู่เสมอขณะปฏิบัติหน้าที่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ใช้หลัก “10/20” </a:t>
            </a:r>
            <a:r>
              <a:rPr lang="en-US" sz="3600" b="1" dirty="0" smtClean="0">
                <a:solidFill>
                  <a:srgbClr val="FFFF00"/>
                </a:solidFill>
              </a:rPr>
              <a:t>protection </a:t>
            </a:r>
            <a:r>
              <a:rPr lang="th-TH" sz="3600" b="1" dirty="0" smtClean="0">
                <a:solidFill>
                  <a:srgbClr val="FFFF00"/>
                </a:solidFill>
              </a:rPr>
              <a:t>ในโซนของคุณ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หลีกเลี่ยงสิ่งรบกวนสมาธิและความอ่อนล้า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บังคับใช้กฏและนโยบายของสถานที่ทำงานอย่างสม่ำเสมอ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3600" b="1" dirty="0" smtClean="0">
                <a:solidFill>
                  <a:srgbClr val="FFFF00"/>
                </a:solidFill>
              </a:rPr>
              <a:t>แจ้งหัวหน้างานเมื่อพบปัญหา</a:t>
            </a:r>
            <a:endParaRPr lang="th-TH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1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Override1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444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Cordia New</vt:lpstr>
      <vt:lpstr>IrisUPC</vt:lpstr>
      <vt:lpstr>Trebuchet MS</vt:lpstr>
      <vt:lpstr>Wingdings</vt:lpstr>
      <vt:lpstr>Wingdings 3</vt:lpstr>
      <vt:lpstr>Facet</vt:lpstr>
      <vt:lpstr>เรื่อง DEAL &amp; CARE</vt:lpstr>
      <vt:lpstr>DEAL</vt:lpstr>
      <vt:lpstr>DEAL (การรับมือ) กับสถานการณ์ที่ยากลำบาก</vt:lpstr>
      <vt:lpstr>Evaluate (ประเมิน)ทางเลือกอื่น</vt:lpstr>
      <vt:lpstr> Act (ลงมือ)อย่างรวดเร็ว</vt:lpstr>
      <vt:lpstr>Look (มองดู) ผลลัพธ์</vt:lpstr>
      <vt:lpstr>CARE</vt:lpstr>
      <vt:lpstr>CARE (การดูแล) ของเจ้าหน้าที่ช่วยชีวิต</vt:lpstr>
      <vt:lpstr>Attentive (ใส่ใจ)</vt:lpstr>
      <vt:lpstr>Responsive (รับผิดชอบ)</vt:lpstr>
      <vt:lpstr>Empathetic (เห็นอกเห็นใจ)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operations</dc:creator>
  <cp:lastModifiedBy>operations</cp:lastModifiedBy>
  <cp:revision>34</cp:revision>
  <cp:lastPrinted>2023-03-10T06:22:50Z</cp:lastPrinted>
  <dcterms:created xsi:type="dcterms:W3CDTF">2023-02-16T09:14:02Z</dcterms:created>
  <dcterms:modified xsi:type="dcterms:W3CDTF">2023-03-26T09:19:21Z</dcterms:modified>
</cp:coreProperties>
</file>