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1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2349" autoAdjust="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50C35-1953-4AD0-B2D7-F2BB85750D42}" type="datetimeFigureOut">
              <a:rPr lang="th-TH" smtClean="0"/>
              <a:t>31/08/66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6701A-2F55-4977-9622-5AAC92C9A699}" type="slidenum">
              <a:rPr lang="th-TH" smtClean="0"/>
              <a:t>‹#›</a:t>
            </a:fld>
            <a:endParaRPr lang="th-TH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028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50C35-1953-4AD0-B2D7-F2BB85750D42}" type="datetimeFigureOut">
              <a:rPr lang="th-TH" smtClean="0"/>
              <a:t>31/08/66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6701A-2F55-4977-9622-5AAC92C9A69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280363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50C35-1953-4AD0-B2D7-F2BB85750D42}" type="datetimeFigureOut">
              <a:rPr lang="th-TH" smtClean="0"/>
              <a:t>31/08/66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6701A-2F55-4977-9622-5AAC92C9A69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4087422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50C35-1953-4AD0-B2D7-F2BB85750D42}" type="datetimeFigureOut">
              <a:rPr lang="th-TH" smtClean="0"/>
              <a:t>31/08/66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6701A-2F55-4977-9622-5AAC92C9A699}" type="slidenum">
              <a:rPr lang="th-TH" smtClean="0"/>
              <a:t>‹#›</a:t>
            </a:fld>
            <a:endParaRPr lang="th-TH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849060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50C35-1953-4AD0-B2D7-F2BB85750D42}" type="datetimeFigureOut">
              <a:rPr lang="th-TH" smtClean="0"/>
              <a:t>31/08/66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6701A-2F55-4977-9622-5AAC92C9A69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5943880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50C35-1953-4AD0-B2D7-F2BB85750D42}" type="datetimeFigureOut">
              <a:rPr lang="th-TH" smtClean="0"/>
              <a:t>31/08/66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6701A-2F55-4977-9622-5AAC92C9A699}" type="slidenum">
              <a:rPr lang="th-TH" smtClean="0"/>
              <a:t>‹#›</a:t>
            </a:fld>
            <a:endParaRPr lang="th-TH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655478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50C35-1953-4AD0-B2D7-F2BB85750D42}" type="datetimeFigureOut">
              <a:rPr lang="th-TH" smtClean="0"/>
              <a:t>31/08/66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6701A-2F55-4977-9622-5AAC92C9A69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037377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50C35-1953-4AD0-B2D7-F2BB85750D42}" type="datetimeFigureOut">
              <a:rPr lang="th-TH" smtClean="0"/>
              <a:t>31/08/66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6701A-2F55-4977-9622-5AAC92C9A69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182823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50C35-1953-4AD0-B2D7-F2BB85750D42}" type="datetimeFigureOut">
              <a:rPr lang="th-TH" smtClean="0"/>
              <a:t>31/08/66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6701A-2F55-4977-9622-5AAC92C9A69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659383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50C35-1953-4AD0-B2D7-F2BB85750D42}" type="datetimeFigureOut">
              <a:rPr lang="th-TH" smtClean="0"/>
              <a:t>31/08/66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6701A-2F55-4977-9622-5AAC92C9A69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853919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50C35-1953-4AD0-B2D7-F2BB85750D42}" type="datetimeFigureOut">
              <a:rPr lang="th-TH" smtClean="0"/>
              <a:t>31/08/66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6701A-2F55-4977-9622-5AAC92C9A69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902397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50C35-1953-4AD0-B2D7-F2BB85750D42}" type="datetimeFigureOut">
              <a:rPr lang="th-TH" smtClean="0"/>
              <a:t>31/08/66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6701A-2F55-4977-9622-5AAC92C9A69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71050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50C35-1953-4AD0-B2D7-F2BB85750D42}" type="datetimeFigureOut">
              <a:rPr lang="th-TH" smtClean="0"/>
              <a:t>31/08/66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6701A-2F55-4977-9622-5AAC92C9A69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059816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50C35-1953-4AD0-B2D7-F2BB85750D42}" type="datetimeFigureOut">
              <a:rPr lang="th-TH" smtClean="0"/>
              <a:t>31/08/66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6701A-2F55-4977-9622-5AAC92C9A69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786806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50C35-1953-4AD0-B2D7-F2BB85750D42}" type="datetimeFigureOut">
              <a:rPr lang="th-TH" smtClean="0"/>
              <a:t>31/08/66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6701A-2F55-4977-9622-5AAC92C9A69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365010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50C35-1953-4AD0-B2D7-F2BB85750D42}" type="datetimeFigureOut">
              <a:rPr lang="th-TH" smtClean="0"/>
              <a:t>31/08/66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6701A-2F55-4977-9622-5AAC92C9A69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75474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50C35-1953-4AD0-B2D7-F2BB85750D42}" type="datetimeFigureOut">
              <a:rPr lang="th-TH" smtClean="0"/>
              <a:t>31/08/66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6701A-2F55-4977-9622-5AAC92C9A69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845086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24E50C35-1953-4AD0-B2D7-F2BB85750D42}" type="datetimeFigureOut">
              <a:rPr lang="th-TH" smtClean="0"/>
              <a:t>31/08/66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E326701A-2F55-4977-9622-5AAC92C9A69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9087517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6" r:id="rId1"/>
    <p:sldLayoutId id="2147483817" r:id="rId2"/>
    <p:sldLayoutId id="2147483818" r:id="rId3"/>
    <p:sldLayoutId id="2147483819" r:id="rId4"/>
    <p:sldLayoutId id="2147483820" r:id="rId5"/>
    <p:sldLayoutId id="2147483821" r:id="rId6"/>
    <p:sldLayoutId id="2147483822" r:id="rId7"/>
    <p:sldLayoutId id="2147483823" r:id="rId8"/>
    <p:sldLayoutId id="2147483824" r:id="rId9"/>
    <p:sldLayoutId id="2147483825" r:id="rId10"/>
    <p:sldLayoutId id="2147483826" r:id="rId11"/>
    <p:sldLayoutId id="2147483827" r:id="rId12"/>
    <p:sldLayoutId id="2147483828" r:id="rId13"/>
    <p:sldLayoutId id="2147483829" r:id="rId14"/>
    <p:sldLayoutId id="2147483830" r:id="rId15"/>
    <p:sldLayoutId id="2147483831" r:id="rId16"/>
    <p:sldLayoutId id="214748383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>
          <a:xfrm>
            <a:off x="1802050" y="2380776"/>
            <a:ext cx="8253047" cy="1582616"/>
          </a:xfrm>
          <a:solidFill>
            <a:schemeClr val="tx1"/>
          </a:solidFill>
          <a:ln w="76200">
            <a:solidFill>
              <a:schemeClr val="bg2">
                <a:lumMod val="75000"/>
              </a:schemeClr>
            </a:solidFill>
          </a:ln>
        </p:spPr>
        <p:txBody>
          <a:bodyPr>
            <a:noAutofit/>
          </a:bodyPr>
          <a:lstStyle/>
          <a:p>
            <a:pPr algn="ctr"/>
            <a:r>
              <a:rPr lang="th-TH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การช่วยเหลือ สิ่งกีดขวางทางเดินหายใจ </a:t>
            </a:r>
            <a:br>
              <a:rPr lang="th-TH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r>
              <a:rPr lang="th-TH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ของผู้ใหญ่และทารกที่ยังคงตอบสนอง</a:t>
            </a:r>
            <a:endParaRPr lang="th-TH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4375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2227385" y="339969"/>
            <a:ext cx="8604738" cy="2006601"/>
          </a:xfrm>
          <a:solidFill>
            <a:schemeClr val="tx1"/>
          </a:solidFill>
        </p:spPr>
        <p:txBody>
          <a:bodyPr>
            <a:noAutofit/>
          </a:bodyPr>
          <a:lstStyle/>
          <a:p>
            <a:r>
              <a:rPr lang="th-TH" b="1" dirty="0" smtClean="0">
                <a:solidFill>
                  <a:srgbClr val="FF0000"/>
                </a:solidFill>
              </a:rPr>
              <a:t>มองเข้าไปในปาก หากพบสิ่งแปลกปลอมที่สามารถนำออกได้ให้ใช้นิ้วเขี่ยออก</a:t>
            </a:r>
            <a:r>
              <a:rPr lang="th-TH" b="1" dirty="0">
                <a:solidFill>
                  <a:srgbClr val="FF0000"/>
                </a:solidFill>
              </a:rPr>
              <a:t> </a:t>
            </a:r>
            <a:r>
              <a:rPr lang="th-TH" b="1" dirty="0" smtClean="0">
                <a:solidFill>
                  <a:srgbClr val="FF0000"/>
                </a:solidFill>
              </a:rPr>
              <a:t>หากไม่พบ ให้วนกลับไปเริ่มขั้นตอนแรกอีกจนกว่าสิ่งแปลกปลอมจะหลุดออก</a:t>
            </a:r>
            <a:endParaRPr lang="th-TH" b="1" dirty="0">
              <a:solidFill>
                <a:srgbClr val="FF0000"/>
              </a:solidFill>
            </a:endParaRPr>
          </a:p>
        </p:txBody>
      </p:sp>
      <p:pic>
        <p:nvPicPr>
          <p:cNvPr id="3" name="รูปภาพ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2031" y="2481997"/>
            <a:ext cx="6724106" cy="5044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320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0" y="169333"/>
            <a:ext cx="7877908" cy="1249160"/>
          </a:xfrm>
          <a:solidFill>
            <a:schemeClr val="tx1"/>
          </a:solidFill>
        </p:spPr>
        <p:txBody>
          <a:bodyPr>
            <a:normAutofit fontScale="90000"/>
          </a:bodyPr>
          <a:lstStyle/>
          <a:p>
            <a:r>
              <a:rPr lang="th-TH" sz="4400" b="1" dirty="0" smtClean="0">
                <a:solidFill>
                  <a:srgbClr val="FF0000"/>
                </a:solidFill>
              </a:rPr>
              <a:t>เมื่อเด็กกลับมามีอาการที่ปกติแล้ว ให้อุ้มเด็กจัดอยู่ในท่าพัก ลักษณะตามในรูป</a:t>
            </a:r>
            <a:endParaRPr lang="th-TH" sz="4400" b="1" dirty="0">
              <a:solidFill>
                <a:srgbClr val="FF0000"/>
              </a:solidFill>
            </a:endParaRPr>
          </a:p>
        </p:txBody>
      </p:sp>
      <p:pic>
        <p:nvPicPr>
          <p:cNvPr id="4" name="รูปภาพ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384" y="1793631"/>
            <a:ext cx="7725507" cy="4396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815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2368062" y="375140"/>
            <a:ext cx="7373815" cy="1570891"/>
          </a:xfrm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th-TH" sz="4000" b="1" dirty="0" smtClean="0">
                <a:solidFill>
                  <a:srgbClr val="FF0000"/>
                </a:solidFill>
              </a:rPr>
              <a:t>ขั้นตอนและการช่วยเหลือ </a:t>
            </a:r>
            <a:r>
              <a:rPr lang="th-TH" b="1" dirty="0" smtClean="0">
                <a:solidFill>
                  <a:srgbClr val="FF0000"/>
                </a:solidFill>
              </a:rPr>
              <a:t>ของติดคอ  </a:t>
            </a:r>
            <a:r>
              <a:rPr lang="th-TH" sz="6000" b="1" dirty="0" smtClean="0">
                <a:solidFill>
                  <a:srgbClr val="FF0000"/>
                </a:solidFill>
              </a:rPr>
              <a:t>ของผู้ ใหญ่</a:t>
            </a:r>
            <a:endParaRPr lang="th-TH" sz="6000" b="1" dirty="0">
              <a:solidFill>
                <a:srgbClr val="FF0000"/>
              </a:solidFill>
            </a:endParaRPr>
          </a:p>
        </p:txBody>
      </p:sp>
      <p:pic>
        <p:nvPicPr>
          <p:cNvPr id="3" name="รูปภาพ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8102" y="2227385"/>
            <a:ext cx="8925058" cy="4136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941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1687956" y="0"/>
            <a:ext cx="8534400" cy="1507067"/>
          </a:xfrm>
          <a:solidFill>
            <a:schemeClr val="tx1"/>
          </a:solidFill>
        </p:spPr>
        <p:txBody>
          <a:bodyPr>
            <a:normAutofit fontScale="90000"/>
          </a:bodyPr>
          <a:lstStyle/>
          <a:p>
            <a:r>
              <a:rPr lang="th-TH" dirty="0" smtClean="0">
                <a:solidFill>
                  <a:schemeClr val="bg1"/>
                </a:solidFill>
              </a:rPr>
              <a:t>สอบถามอาการ </a:t>
            </a:r>
            <a:r>
              <a:rPr lang="th-TH" sz="6000" dirty="0" smtClean="0">
                <a:solidFill>
                  <a:srgbClr val="FF0000"/>
                </a:solidFill>
              </a:rPr>
              <a:t>หรือ</a:t>
            </a:r>
            <a:r>
              <a:rPr lang="th-TH" dirty="0" smtClean="0"/>
              <a:t> </a:t>
            </a:r>
            <a:r>
              <a:rPr lang="th-TH" dirty="0" smtClean="0">
                <a:solidFill>
                  <a:schemeClr val="bg1"/>
                </a:solidFill>
              </a:rPr>
              <a:t>สังเกตจากสีหน้าท่าทางของผู้ประสบเหตุ พร้อมบอกให้ผู้ประสบไอหรือ อาเจียนออกมาด้วย</a:t>
            </a:r>
            <a:endParaRPr lang="th-TH" dirty="0">
              <a:solidFill>
                <a:schemeClr val="bg1"/>
              </a:solidFill>
            </a:endParaRPr>
          </a:p>
        </p:txBody>
      </p:sp>
      <p:pic>
        <p:nvPicPr>
          <p:cNvPr id="3" name="รูปภาพ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7494" y="1962687"/>
            <a:ext cx="5955323" cy="4583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869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1805354" y="172910"/>
            <a:ext cx="8534400" cy="1507067"/>
          </a:xfrm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th-TH" dirty="0" smtClean="0"/>
              <a:t>สวม</a:t>
            </a:r>
            <a:r>
              <a:rPr lang="th-TH" b="1" dirty="0" smtClean="0">
                <a:solidFill>
                  <a:srgbClr val="FF0000"/>
                </a:solidFill>
              </a:rPr>
              <a:t>ถุงมือพร้อมเข้าทำการช่วยเหลือผู้ประสบเหตุ โดยเข้าช่วยเหลือจากทางด้านหลัง โดยสอดขาของผู้เข้าช่วยเหลือเข้าไปหว่างกลางของขาผู้ประสบ</a:t>
            </a:r>
            <a:r>
              <a:rPr lang="th-TH" dirty="0" smtClean="0"/>
              <a:t>เหตุ</a:t>
            </a:r>
            <a:endParaRPr lang="th-TH" dirty="0"/>
          </a:p>
        </p:txBody>
      </p:sp>
      <p:pic>
        <p:nvPicPr>
          <p:cNvPr id="3" name="รูปภาพ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5692" y="1870668"/>
            <a:ext cx="8464062" cy="4987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893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1420537" y="198667"/>
            <a:ext cx="8534400" cy="1507067"/>
          </a:xfrm>
          <a:solidFill>
            <a:schemeClr val="tx1"/>
          </a:solidFill>
        </p:spPr>
        <p:txBody>
          <a:bodyPr/>
          <a:lstStyle/>
          <a:p>
            <a:r>
              <a:rPr lang="th-TH" b="1" dirty="0" smtClean="0">
                <a:solidFill>
                  <a:srgbClr val="FF0000"/>
                </a:solidFill>
              </a:rPr>
              <a:t>ใช้มือ</a:t>
            </a:r>
            <a:r>
              <a:rPr lang="th-TH" b="1" dirty="0">
                <a:solidFill>
                  <a:srgbClr val="FF0000"/>
                </a:solidFill>
              </a:rPr>
              <a:t> </a:t>
            </a:r>
            <a:r>
              <a:rPr lang="en-US" b="1" dirty="0" smtClean="0">
                <a:solidFill>
                  <a:srgbClr val="FF0000"/>
                </a:solidFill>
              </a:rPr>
              <a:t>2 </a:t>
            </a:r>
            <a:r>
              <a:rPr lang="th-TH" b="1" dirty="0" smtClean="0">
                <a:solidFill>
                  <a:srgbClr val="FF0000"/>
                </a:solidFill>
              </a:rPr>
              <a:t>ข้างโอบที่ตัวของผู้ประสบเหตุโดยวางตำแหน่งมือไว้ที่ จุดกดใกล้บริเวณใต้ลิ้นปี่</a:t>
            </a:r>
            <a:endParaRPr lang="th-TH" b="1" dirty="0">
              <a:solidFill>
                <a:srgbClr val="FF0000"/>
              </a:solidFill>
            </a:endParaRPr>
          </a:p>
        </p:txBody>
      </p:sp>
      <p:pic>
        <p:nvPicPr>
          <p:cNvPr id="4" name="รูปภาพ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098" y="2074986"/>
            <a:ext cx="5957706" cy="4783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316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1534217" y="0"/>
            <a:ext cx="8534400" cy="1507067"/>
          </a:xfrm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th-TH" b="1" dirty="0" smtClean="0">
                <a:solidFill>
                  <a:srgbClr val="FF0000"/>
                </a:solidFill>
              </a:rPr>
              <a:t>มือ </a:t>
            </a:r>
            <a:r>
              <a:rPr lang="en-US" b="1" dirty="0" smtClean="0">
                <a:solidFill>
                  <a:srgbClr val="FF0000"/>
                </a:solidFill>
              </a:rPr>
              <a:t>1.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th-TH" b="1" dirty="0" smtClean="0">
                <a:solidFill>
                  <a:srgbClr val="FF0000"/>
                </a:solidFill>
              </a:rPr>
              <a:t>ข้างกำมือและตะแคงหันเข้าหาจุดกด และ เอามืออีกข้างมาประกบเพื่อเตรียมตัวควักลงไปในจุดกดให้เหมือนเป็นการรูปตัว </a:t>
            </a:r>
            <a:r>
              <a:rPr lang="en-US" b="1" dirty="0" smtClean="0">
                <a:solidFill>
                  <a:srgbClr val="FF0000"/>
                </a:solidFill>
              </a:rPr>
              <a:t>J </a:t>
            </a:r>
            <a:r>
              <a:rPr lang="en-US" dirty="0" smtClean="0">
                <a:solidFill>
                  <a:srgbClr val="FF0000"/>
                </a:solidFill>
              </a:rPr>
              <a:t>	</a:t>
            </a:r>
            <a:endParaRPr lang="th-TH" dirty="0">
              <a:solidFill>
                <a:srgbClr val="FF0000"/>
              </a:solidFill>
            </a:endParaRPr>
          </a:p>
        </p:txBody>
      </p:sp>
      <p:pic>
        <p:nvPicPr>
          <p:cNvPr id="3" name="รูปภาพ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716" y="1984833"/>
            <a:ext cx="6133180" cy="4607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977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1160731" y="147152"/>
            <a:ext cx="8534400" cy="1507067"/>
          </a:xfrm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en-US" dirty="0"/>
              <a:t>	</a:t>
            </a:r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th-TH" b="1" dirty="0" smtClean="0">
                <a:solidFill>
                  <a:srgbClr val="FF0000"/>
                </a:solidFill>
              </a:rPr>
              <a:t>ให้ทำท่าควักแบบตัวอย่างรูปภาพไปเรื่อยๆจนกว่าของที่ติดอยู่จะหลุดออกมา หรือทำต่อไปจนกว่าความช่วยจากโรงพยาบาลจะมาถึง</a:t>
            </a:r>
            <a:endParaRPr lang="th-TH" b="1" dirty="0">
              <a:solidFill>
                <a:srgbClr val="FF0000"/>
              </a:solidFill>
            </a:endParaRPr>
          </a:p>
        </p:txBody>
      </p:sp>
      <p:pic>
        <p:nvPicPr>
          <p:cNvPr id="3" name="รูปภาพ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152" y="1908512"/>
            <a:ext cx="3288602" cy="4386782"/>
          </a:xfrm>
          <a:prstGeom prst="rect">
            <a:avLst/>
          </a:prstGeom>
        </p:spPr>
      </p:pic>
      <p:pic>
        <p:nvPicPr>
          <p:cNvPr id="4" name="รูปภาพ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0863" y="2035129"/>
            <a:ext cx="4528342" cy="4259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688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1791795" y="288819"/>
            <a:ext cx="8534400" cy="1507067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r>
              <a:rPr lang="th-TH" sz="6000" dirty="0" smtClean="0"/>
              <a:t>ขอบพระคุณทุกๆท่านที่สนใจรับฟังสาระดีๆคร๊าฟ</a:t>
            </a:r>
            <a:r>
              <a:rPr lang="en-US" sz="6000" dirty="0" smtClean="0"/>
              <a:t>…..</a:t>
            </a:r>
            <a:r>
              <a:rPr lang="th-TH" dirty="0" smtClean="0"/>
              <a:t>	</a:t>
            </a:r>
            <a:endParaRPr lang="th-TH" dirty="0"/>
          </a:p>
        </p:txBody>
      </p:sp>
      <p:pic>
        <p:nvPicPr>
          <p:cNvPr id="5" name="รูปภาพ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5969" y="2121877"/>
            <a:ext cx="6389077" cy="4208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485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3467884" y="579550"/>
            <a:ext cx="4529071" cy="865030"/>
          </a:xfrm>
          <a:solidFill>
            <a:schemeClr val="tx1"/>
          </a:solidFill>
        </p:spPr>
        <p:txBody>
          <a:bodyPr>
            <a:normAutofit/>
          </a:bodyPr>
          <a:lstStyle/>
          <a:p>
            <a:pPr algn="ctr"/>
            <a:r>
              <a:rPr lang="th-TH" sz="4800" b="1" dirty="0" smtClean="0">
                <a:solidFill>
                  <a:srgbClr val="FF0000"/>
                </a:solidFill>
              </a:rPr>
              <a:t>เมื่อพบเหตุ ต้องทำเช่นไร</a:t>
            </a:r>
            <a:endParaRPr lang="th-TH" sz="4800" b="1" dirty="0">
              <a:solidFill>
                <a:srgbClr val="FF0000"/>
              </a:solidFill>
            </a:endParaRPr>
          </a:p>
        </p:txBody>
      </p:sp>
      <p:sp>
        <p:nvSpPr>
          <p:cNvPr id="4" name="ตัวแทนข้อความ 3"/>
          <p:cNvSpPr>
            <a:spLocks noGrp="1"/>
          </p:cNvSpPr>
          <p:nvPr>
            <p:ph type="body" idx="1"/>
          </p:nvPr>
        </p:nvSpPr>
        <p:spPr>
          <a:xfrm>
            <a:off x="1657164" y="3130392"/>
            <a:ext cx="8150510" cy="808892"/>
          </a:xfrm>
          <a:solidFill>
            <a:schemeClr val="tx2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  <a:prstDash val="solid"/>
          </a:ln>
        </p:spPr>
        <p:txBody>
          <a:bodyPr>
            <a:noAutofit/>
          </a:bodyPr>
          <a:lstStyle/>
          <a:p>
            <a:r>
              <a:rPr lang="th-TH" sz="6000" b="1" dirty="0" smtClean="0">
                <a:solidFill>
                  <a:srgbClr val="FF0000"/>
                </a:solidFill>
              </a:rPr>
              <a:t>รับชมขั้นตอนและวิธีทำได้เลย</a:t>
            </a:r>
            <a:r>
              <a:rPr lang="th-TH" sz="6000" b="1" dirty="0" err="1" smtClean="0">
                <a:solidFill>
                  <a:srgbClr val="FF0000"/>
                </a:solidFill>
              </a:rPr>
              <a:t>คร๊าบโผมมม</a:t>
            </a:r>
            <a:endParaRPr lang="th-TH" sz="6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1634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199293" y="175846"/>
            <a:ext cx="3047999" cy="984739"/>
          </a:xfrm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th-TH" b="1" dirty="0" smtClean="0">
                <a:solidFill>
                  <a:srgbClr val="FF0000"/>
                </a:solidFill>
              </a:rPr>
              <a:t>ขั้นตอนของการวิเคราะห์</a:t>
            </a:r>
            <a:endParaRPr lang="th-TH" b="1" dirty="0">
              <a:solidFill>
                <a:srgbClr val="FF0000"/>
              </a:solidFill>
            </a:endParaRPr>
          </a:p>
        </p:txBody>
      </p:sp>
      <p:sp>
        <p:nvSpPr>
          <p:cNvPr id="3" name="สี่เหลี่ยมผืนผ้ามุมมน 2"/>
          <p:cNvSpPr/>
          <p:nvPr/>
        </p:nvSpPr>
        <p:spPr>
          <a:xfrm>
            <a:off x="3937000" y="1617823"/>
            <a:ext cx="21590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 smtClean="0"/>
              <a:t>พบเห็นเหตุการณ์</a:t>
            </a:r>
            <a:endParaRPr lang="th-TH" dirty="0"/>
          </a:p>
        </p:txBody>
      </p:sp>
      <p:sp>
        <p:nvSpPr>
          <p:cNvPr id="4" name="สี่เหลี่ยมผืนผ้ามุมมน 3"/>
          <p:cNvSpPr/>
          <p:nvPr/>
        </p:nvSpPr>
        <p:spPr>
          <a:xfrm>
            <a:off x="1325442" y="2352636"/>
            <a:ext cx="2153627" cy="11673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 smtClean="0"/>
              <a:t>ติดต่อความช่วยเหลือ</a:t>
            </a:r>
          </a:p>
          <a:p>
            <a:pPr algn="ctr"/>
            <a:r>
              <a:rPr lang="en-US" dirty="0" smtClean="0"/>
              <a:t>1669</a:t>
            </a:r>
            <a:endParaRPr lang="th-TH" dirty="0"/>
          </a:p>
        </p:txBody>
      </p:sp>
      <p:sp>
        <p:nvSpPr>
          <p:cNvPr id="6" name="สี่เหลี่ยมผืนผ้ามุมมน 5"/>
          <p:cNvSpPr/>
          <p:nvPr/>
        </p:nvSpPr>
        <p:spPr>
          <a:xfrm>
            <a:off x="1325442" y="4135480"/>
            <a:ext cx="2240573" cy="12839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 smtClean="0"/>
              <a:t>สอบถามข้อมูล</a:t>
            </a:r>
            <a:r>
              <a:rPr lang="th-TH" dirty="0" err="1" smtClean="0"/>
              <a:t>เบือง</a:t>
            </a:r>
            <a:r>
              <a:rPr lang="th-TH" dirty="0" smtClean="0"/>
              <a:t>ต้น</a:t>
            </a:r>
            <a:endParaRPr lang="th-TH" dirty="0"/>
          </a:p>
        </p:txBody>
      </p:sp>
      <p:cxnSp>
        <p:nvCxnSpPr>
          <p:cNvPr id="11" name="ลูกศรเชื่อมต่อแบบตรง 10"/>
          <p:cNvCxnSpPr>
            <a:stCxn id="4" idx="0"/>
            <a:endCxn id="4" idx="0"/>
          </p:cNvCxnSpPr>
          <p:nvPr/>
        </p:nvCxnSpPr>
        <p:spPr>
          <a:xfrm>
            <a:off x="2402256" y="2352636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" name="ลูกศรเชื่อมต่อแบบตรง 12"/>
          <p:cNvCxnSpPr/>
          <p:nvPr/>
        </p:nvCxnSpPr>
        <p:spPr>
          <a:xfrm>
            <a:off x="3247292" y="5419443"/>
            <a:ext cx="483822" cy="563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ลูกศรเชื่อมต่อแบบตรง 16"/>
          <p:cNvCxnSpPr>
            <a:stCxn id="6" idx="0"/>
            <a:endCxn id="6" idx="0"/>
          </p:cNvCxnSpPr>
          <p:nvPr/>
        </p:nvCxnSpPr>
        <p:spPr>
          <a:xfrm>
            <a:off x="2445729" y="4135480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" name="ลูกศรเชื่อมต่อแบบตรง 18"/>
          <p:cNvCxnSpPr>
            <a:stCxn id="6" idx="0"/>
            <a:endCxn id="6" idx="0"/>
          </p:cNvCxnSpPr>
          <p:nvPr/>
        </p:nvCxnSpPr>
        <p:spPr>
          <a:xfrm>
            <a:off x="2445729" y="4135480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0" name="สี่เหลี่ยมผืนผ้า 19"/>
          <p:cNvSpPr/>
          <p:nvPr/>
        </p:nvSpPr>
        <p:spPr>
          <a:xfrm>
            <a:off x="8170985" y="3305908"/>
            <a:ext cx="3751384" cy="21135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3200" b="1" dirty="0" smtClean="0"/>
              <a:t>ส่งต่อข้อมูลและผู้ประสบเหตุให้กับทีมช่วยเหลือ</a:t>
            </a:r>
            <a:endParaRPr lang="th-TH" sz="3200" b="1" dirty="0"/>
          </a:p>
        </p:txBody>
      </p:sp>
      <p:sp>
        <p:nvSpPr>
          <p:cNvPr id="21" name="วงเล็บปีกกาขวา 20"/>
          <p:cNvSpPr/>
          <p:nvPr/>
        </p:nvSpPr>
        <p:spPr>
          <a:xfrm>
            <a:off x="6096000" y="2075023"/>
            <a:ext cx="1914037" cy="4654062"/>
          </a:xfrm>
          <a:prstGeom prst="rightBrace">
            <a:avLst>
              <a:gd name="adj1" fmla="val 37975"/>
              <a:gd name="adj2" fmla="val 50000"/>
            </a:avLst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8" name="ลูกศรเชื่อมต่อแบบตรง 7"/>
          <p:cNvCxnSpPr/>
          <p:nvPr/>
        </p:nvCxnSpPr>
        <p:spPr>
          <a:xfrm flipH="1">
            <a:off x="3566015" y="2380476"/>
            <a:ext cx="330199" cy="1764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มนมุมสี่เหลี่ยมผืนผ้าด้านเดียวกัน 23"/>
          <p:cNvSpPr/>
          <p:nvPr/>
        </p:nvSpPr>
        <p:spPr>
          <a:xfrm>
            <a:off x="3896214" y="5624146"/>
            <a:ext cx="2127984" cy="1233854"/>
          </a:xfrm>
          <a:prstGeom prst="round2SameRect">
            <a:avLst>
              <a:gd name="adj1" fmla="val 16667"/>
              <a:gd name="adj2" fmla="val 1337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 smtClean="0"/>
              <a:t>เริ่มทำการช่วยเหลือ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698331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6" grpId="0" animBg="1"/>
      <p:bldP spid="20" grpId="0" animBg="1"/>
      <p:bldP spid="2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1863969" y="156191"/>
            <a:ext cx="8534400" cy="1507067"/>
          </a:xfrm>
          <a:solidFill>
            <a:schemeClr val="tx1"/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th-TH" sz="4800" b="1" dirty="0" smtClean="0">
                <a:solidFill>
                  <a:srgbClr val="FF0000"/>
                </a:solidFill>
              </a:rPr>
              <a:t>           </a:t>
            </a:r>
            <a:r>
              <a:rPr lang="th-TH" sz="6000" b="1" dirty="0" smtClean="0">
                <a:solidFill>
                  <a:srgbClr val="FF0000"/>
                </a:solidFill>
              </a:rPr>
              <a:t>ลำดับขั้นตอนการช่วยเหลือ</a:t>
            </a:r>
            <a:endParaRPr lang="th-TH" sz="6000" b="1" dirty="0">
              <a:solidFill>
                <a:srgbClr val="FF0000"/>
              </a:solidFill>
            </a:endParaRPr>
          </a:p>
        </p:txBody>
      </p:sp>
      <p:sp>
        <p:nvSpPr>
          <p:cNvPr id="3" name="วงรี 2"/>
          <p:cNvSpPr/>
          <p:nvPr/>
        </p:nvSpPr>
        <p:spPr>
          <a:xfrm>
            <a:off x="397644" y="2254345"/>
            <a:ext cx="3501609" cy="17800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 err="1" smtClean="0"/>
              <a:t>สังเกตุ</a:t>
            </a:r>
            <a:r>
              <a:rPr lang="th-TH" dirty="0" smtClean="0"/>
              <a:t>อาการหรือถามอาการจากผู้เห็นเหตุการณ์</a:t>
            </a:r>
            <a:endParaRPr lang="th-TH" dirty="0"/>
          </a:p>
        </p:txBody>
      </p:sp>
      <p:sp>
        <p:nvSpPr>
          <p:cNvPr id="4" name="วงรี 3"/>
          <p:cNvSpPr/>
          <p:nvPr/>
        </p:nvSpPr>
        <p:spPr>
          <a:xfrm>
            <a:off x="4119634" y="2405783"/>
            <a:ext cx="2438400" cy="18741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 smtClean="0"/>
              <a:t>โทรขอความช่วยเหลือ</a:t>
            </a:r>
            <a:r>
              <a:rPr lang="en-US" dirty="0" smtClean="0"/>
              <a:t> </a:t>
            </a:r>
          </a:p>
          <a:p>
            <a:pPr algn="ctr"/>
            <a:r>
              <a:rPr lang="en-US" dirty="0" smtClean="0"/>
              <a:t>1669	</a:t>
            </a:r>
            <a:endParaRPr lang="th-TH" dirty="0"/>
          </a:p>
        </p:txBody>
      </p:sp>
      <p:sp>
        <p:nvSpPr>
          <p:cNvPr id="5" name="วงรี 4"/>
          <p:cNvSpPr/>
          <p:nvPr/>
        </p:nvSpPr>
        <p:spPr>
          <a:xfrm>
            <a:off x="6714446" y="2637390"/>
            <a:ext cx="2438400" cy="1397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 smtClean="0"/>
              <a:t>ใส่ถุงมือก่อนช่วยเหลือ</a:t>
            </a:r>
            <a:endParaRPr lang="th-TH" dirty="0"/>
          </a:p>
        </p:txBody>
      </p:sp>
      <p:sp>
        <p:nvSpPr>
          <p:cNvPr id="6" name="วงรี 5"/>
          <p:cNvSpPr/>
          <p:nvPr/>
        </p:nvSpPr>
        <p:spPr>
          <a:xfrm>
            <a:off x="9454540" y="2600752"/>
            <a:ext cx="2062760" cy="17092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 smtClean="0"/>
              <a:t>รับตัวเด็ก เริ่มปฐมพยาบาล</a:t>
            </a:r>
            <a:endParaRPr lang="th-TH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3825025" y="4158069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3" idx="2"/>
            <a:endCxn id="3" idx="2"/>
          </p:cNvCxnSpPr>
          <p:nvPr/>
        </p:nvCxnSpPr>
        <p:spPr>
          <a:xfrm>
            <a:off x="397644" y="3144368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6958977" y="5719847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0982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5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069724" y="115910"/>
            <a:ext cx="3387144" cy="1507067"/>
          </a:xfrm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th-TH" sz="6600" b="1" dirty="0" smtClean="0">
                <a:solidFill>
                  <a:srgbClr val="FF0000"/>
                </a:solidFill>
              </a:rPr>
              <a:t>สอบถามอาการ</a:t>
            </a:r>
            <a:endParaRPr lang="th-TH" sz="6600" b="1" dirty="0">
              <a:solidFill>
                <a:srgbClr val="FF0000"/>
              </a:solidFill>
            </a:endParaRPr>
          </a:p>
        </p:txBody>
      </p:sp>
      <p:pic>
        <p:nvPicPr>
          <p:cNvPr id="3" name="รูปภาพ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4646" y="1770183"/>
            <a:ext cx="6963508" cy="4724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007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117231" y="0"/>
            <a:ext cx="8534400" cy="1507067"/>
          </a:xfrm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th-TH" sz="4000" b="1" dirty="0" smtClean="0">
                <a:solidFill>
                  <a:srgbClr val="FF0000"/>
                </a:solidFill>
              </a:rPr>
              <a:t>ประสานงานขอความช่วยเหลือจากโรงพยาบาล</a:t>
            </a:r>
            <a:br>
              <a:rPr lang="th-TH" sz="4000" b="1" dirty="0" smtClean="0">
                <a:solidFill>
                  <a:srgbClr val="FF0000"/>
                </a:solidFill>
              </a:rPr>
            </a:br>
            <a:r>
              <a:rPr lang="th-TH" sz="4000" b="1" dirty="0" smtClean="0"/>
              <a:t>สายด่วน  </a:t>
            </a:r>
            <a:r>
              <a:rPr lang="en-US" sz="4000" b="1" dirty="0" smtClean="0">
                <a:solidFill>
                  <a:srgbClr val="FF0000"/>
                </a:solidFill>
              </a:rPr>
              <a:t>1669</a:t>
            </a:r>
            <a:endParaRPr lang="th-TH" sz="4000" b="1" dirty="0">
              <a:solidFill>
                <a:srgbClr val="FF0000"/>
              </a:solidFill>
            </a:endParaRPr>
          </a:p>
        </p:txBody>
      </p:sp>
      <p:pic>
        <p:nvPicPr>
          <p:cNvPr id="4" name="รูปภาพ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3568" y="2250831"/>
            <a:ext cx="5767753" cy="380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210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45477" y="70338"/>
            <a:ext cx="3624248" cy="750277"/>
          </a:xfrm>
          <a:solidFill>
            <a:schemeClr val="tx1"/>
          </a:solidFill>
        </p:spPr>
        <p:txBody>
          <a:bodyPr>
            <a:normAutofit fontScale="90000"/>
          </a:bodyPr>
          <a:lstStyle/>
          <a:p>
            <a:r>
              <a:rPr lang="th-TH" sz="5400" b="1" dirty="0" smtClean="0">
                <a:solidFill>
                  <a:srgbClr val="FF0000"/>
                </a:solidFill>
              </a:rPr>
              <a:t>ใส่ถุงมือก่อนรับตัวเด็ก</a:t>
            </a:r>
            <a:endParaRPr lang="th-TH" sz="5400" b="1" dirty="0">
              <a:solidFill>
                <a:srgbClr val="FF0000"/>
              </a:solidFill>
            </a:endParaRPr>
          </a:p>
        </p:txBody>
      </p:sp>
      <p:pic>
        <p:nvPicPr>
          <p:cNvPr id="5" name="รูปภาพ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385" y="1395046"/>
            <a:ext cx="7922555" cy="4952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824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644768" y="90152"/>
            <a:ext cx="8705293" cy="1751527"/>
          </a:xfrm>
          <a:solidFill>
            <a:schemeClr val="tx1"/>
          </a:solidFill>
        </p:spPr>
        <p:txBody>
          <a:bodyPr>
            <a:normAutofit fontScale="90000"/>
          </a:bodyPr>
          <a:lstStyle/>
          <a:p>
            <a:r>
              <a:rPr lang="th-TH" sz="4400" b="1" dirty="0" smtClean="0">
                <a:solidFill>
                  <a:srgbClr val="FF0000"/>
                </a:solidFill>
              </a:rPr>
              <a:t>เมื่อรับเด็กมาแล้ว จับที่โหนกแก้มของเด็กและคว่ำหน้าลงบนแขนและขาของเรา จากนั้นให้ใช้อุ้มมือกระแทกที่หลังเด็กระหว่างสะบักทั้งสองข้าง </a:t>
            </a:r>
            <a:r>
              <a:rPr lang="en-US" sz="4400" b="1" dirty="0" smtClean="0">
                <a:solidFill>
                  <a:srgbClr val="FF0000"/>
                </a:solidFill>
              </a:rPr>
              <a:t>5 </a:t>
            </a:r>
            <a:r>
              <a:rPr lang="th-TH" sz="4400" b="1" dirty="0" smtClean="0">
                <a:solidFill>
                  <a:srgbClr val="FF0000"/>
                </a:solidFill>
              </a:rPr>
              <a:t>ครั้ง </a:t>
            </a:r>
            <a:endParaRPr lang="th-TH" sz="4000" b="1" dirty="0">
              <a:solidFill>
                <a:srgbClr val="FF0000"/>
              </a:solidFill>
            </a:endParaRPr>
          </a:p>
        </p:txBody>
      </p:sp>
      <p:pic>
        <p:nvPicPr>
          <p:cNvPr id="4" name="รูปภาพ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477" y="2121873"/>
            <a:ext cx="5779476" cy="4501661"/>
          </a:xfrm>
          <a:prstGeom prst="rect">
            <a:avLst/>
          </a:prstGeom>
        </p:spPr>
      </p:pic>
      <p:pic>
        <p:nvPicPr>
          <p:cNvPr id="5" name="รูปภาพ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3477" y="2121873"/>
            <a:ext cx="4161692" cy="430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624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164123" y="222734"/>
            <a:ext cx="7877909" cy="1430220"/>
          </a:xfrm>
          <a:solidFill>
            <a:schemeClr val="tx1"/>
          </a:solidFill>
        </p:spPr>
        <p:txBody>
          <a:bodyPr>
            <a:normAutofit fontScale="90000"/>
          </a:bodyPr>
          <a:lstStyle/>
          <a:p>
            <a:r>
              <a:rPr lang="th-TH" sz="4800" b="1" dirty="0" smtClean="0">
                <a:solidFill>
                  <a:srgbClr val="FF0000"/>
                </a:solidFill>
              </a:rPr>
              <a:t>จากนั้น พลิกตัวเด็กขึ้นบนแขน แล้วใช้นิ้ว</a:t>
            </a:r>
            <a:r>
              <a:rPr lang="en-US" sz="4800" b="1" dirty="0" smtClean="0">
                <a:solidFill>
                  <a:srgbClr val="FF0000"/>
                </a:solidFill>
              </a:rPr>
              <a:t> 2 </a:t>
            </a:r>
            <a:r>
              <a:rPr lang="th-TH" sz="4800" b="1" dirty="0" smtClean="0">
                <a:solidFill>
                  <a:srgbClr val="FF0000"/>
                </a:solidFill>
              </a:rPr>
              <a:t>นิ้วกดที่หน้าอก </a:t>
            </a:r>
            <a:r>
              <a:rPr lang="en-US" sz="4800" b="1" dirty="0" smtClean="0">
                <a:solidFill>
                  <a:srgbClr val="FF0000"/>
                </a:solidFill>
              </a:rPr>
              <a:t>5</a:t>
            </a:r>
            <a:r>
              <a:rPr lang="en-US" sz="4800" b="1" dirty="0">
                <a:solidFill>
                  <a:srgbClr val="FF0000"/>
                </a:solidFill>
              </a:rPr>
              <a:t> </a:t>
            </a:r>
            <a:r>
              <a:rPr lang="th-TH" sz="4800" b="1" dirty="0" smtClean="0">
                <a:solidFill>
                  <a:srgbClr val="FF0000"/>
                </a:solidFill>
              </a:rPr>
              <a:t>ครั้ง</a:t>
            </a:r>
            <a:endParaRPr lang="th-TH" sz="4000" b="1" dirty="0">
              <a:solidFill>
                <a:srgbClr val="FF0000"/>
              </a:solidFill>
            </a:endParaRPr>
          </a:p>
        </p:txBody>
      </p:sp>
      <p:pic>
        <p:nvPicPr>
          <p:cNvPr id="4" name="รูปภาพ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9386" y="1910859"/>
            <a:ext cx="7491046" cy="4384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008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396</TotalTime>
  <Words>338</Words>
  <Application>Microsoft Office PowerPoint</Application>
  <PresentationFormat>Widescreen</PresentationFormat>
  <Paragraphs>30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Century Gothic</vt:lpstr>
      <vt:lpstr>DilleniaUPC</vt:lpstr>
      <vt:lpstr>Wingdings 3</vt:lpstr>
      <vt:lpstr>Slice</vt:lpstr>
      <vt:lpstr>การช่วยเหลือ สิ่งกีดขวางทางเดินหายใจ  ของผู้ใหญ่และทารกที่ยังคงตอบสนอง</vt:lpstr>
      <vt:lpstr>เมื่อพบเหตุ ต้องทำเช่นไร</vt:lpstr>
      <vt:lpstr>ขั้นตอนของการวิเคราะห์</vt:lpstr>
      <vt:lpstr>           ลำดับขั้นตอนการช่วยเหลือ</vt:lpstr>
      <vt:lpstr>สอบถามอาการ</vt:lpstr>
      <vt:lpstr>ประสานงานขอความช่วยเหลือจากโรงพยาบาล สายด่วน  1669</vt:lpstr>
      <vt:lpstr>ใส่ถุงมือก่อนรับตัวเด็ก</vt:lpstr>
      <vt:lpstr>เมื่อรับเด็กมาแล้ว จับที่โหนกแก้มของเด็กและคว่ำหน้าลงบนแขนและขาของเรา จากนั้นให้ใช้อุ้มมือกระแทกที่หลังเด็กระหว่างสะบักทั้งสองข้าง 5 ครั้ง </vt:lpstr>
      <vt:lpstr>จากนั้น พลิกตัวเด็กขึ้นบนแขน แล้วใช้นิ้ว 2 นิ้วกดที่หน้าอก 5 ครั้ง</vt:lpstr>
      <vt:lpstr>มองเข้าไปในปาก หากพบสิ่งแปลกปลอมที่สามารถนำออกได้ให้ใช้นิ้วเขี่ยออก หากไม่พบ ให้วนกลับไปเริ่มขั้นตอนแรกอีกจนกว่าสิ่งแปลกปลอมจะหลุดออก</vt:lpstr>
      <vt:lpstr>เมื่อเด็กกลับมามีอาการที่ปกติแล้ว ให้อุ้มเด็กจัดอยู่ในท่าพัก ลักษณะตามในรูป</vt:lpstr>
      <vt:lpstr>ขั้นตอนและการช่วยเหลือ ของติดคอ  ของผู้ ใหญ่</vt:lpstr>
      <vt:lpstr>สอบถามอาการ หรือ สังเกตจากสีหน้าท่าทางของผู้ประสบเหตุ พร้อมบอกให้ผู้ประสบไอหรือ อาเจียนออกมาด้วย</vt:lpstr>
      <vt:lpstr>สวมถุงมือพร้อมเข้าทำการช่วยเหลือผู้ประสบเหตุ โดยเข้าช่วยเหลือจากทางด้านหลัง โดยสอดขาของผู้เข้าช่วยเหลือเข้าไปหว่างกลางของขาผู้ประสบเหตุ</vt:lpstr>
      <vt:lpstr>ใช้มือ 2 ข้างโอบที่ตัวของผู้ประสบเหตุโดยวางตำแหน่งมือไว้ที่ จุดกดใกล้บริเวณใต้ลิ้นปี่</vt:lpstr>
      <vt:lpstr>มือ 1. ข้างกำมือและตะแคงหันเข้าหาจุดกด และ เอามืออีกข้างมาประกบเพื่อเตรียมตัวควักลงไปในจุดกดให้เหมือนเป็นการรูปตัว J  </vt:lpstr>
      <vt:lpstr>  ให้ทำท่าควักแบบตัวอย่างรูปภาพไปเรื่อยๆจนกว่าของที่ติดอยู่จะหลุดออกมา หรือทำต่อไปจนกว่าความช่วยจากโรงพยาบาลจะมาถึง</vt:lpstr>
      <vt:lpstr>ขอบพระคุณทุกๆท่านที่สนใจรับฟังสาระดีๆคร๊าฟ….. </vt:lpstr>
    </vt:vector>
  </TitlesOfParts>
  <Company>www.easyosteam.com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การช่วยเหลือ สิ่งกีดขวางทางเดินหายใจ ในทารก ที่ยังคงตอบสนอง</dc:title>
  <dc:creator>Mr.KKD</dc:creator>
  <cp:lastModifiedBy>operations</cp:lastModifiedBy>
  <cp:revision>61</cp:revision>
  <dcterms:created xsi:type="dcterms:W3CDTF">2022-06-15T11:33:36Z</dcterms:created>
  <dcterms:modified xsi:type="dcterms:W3CDTF">2023-08-31T04:22:20Z</dcterms:modified>
</cp:coreProperties>
</file>