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516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48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05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14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842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4942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732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3781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605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933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259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90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243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394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0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636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9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03F5084-5EAD-414C-AA9A-1F64590F0417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6A94D3-4DE1-451C-86D3-EF2C8953C9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837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2366963"/>
            <a:ext cx="9852338" cy="3424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Passive Rescue</a:t>
            </a:r>
            <a:b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</a:br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การช่วยเหลือลูกค้าที่ไม่มีการตอบสนอง</a:t>
            </a:r>
            <a:endParaRPr lang="th-TH" sz="4000" b="1" dirty="0">
              <a:solidFill>
                <a:schemeClr val="accent1">
                  <a:lumMod val="50000"/>
                </a:schemeClr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Oval 2"/>
          <p:cNvSpPr/>
          <p:nvPr/>
        </p:nvSpPr>
        <p:spPr>
          <a:xfrm>
            <a:off x="9131120" y="4572000"/>
            <a:ext cx="1545466" cy="914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92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214681" y="4735240"/>
            <a:ext cx="610225" cy="41426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4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18" y="4623515"/>
            <a:ext cx="2982000" cy="13277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Oval 9"/>
          <p:cNvSpPr/>
          <p:nvPr/>
        </p:nvSpPr>
        <p:spPr>
          <a:xfrm>
            <a:off x="1830322" y="3945746"/>
            <a:ext cx="578027" cy="53610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3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0" y="3852358"/>
            <a:ext cx="3152372" cy="1297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7730274" y="1815410"/>
            <a:ext cx="593054" cy="41903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2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27" y="1854558"/>
            <a:ext cx="3091646" cy="16425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Oval 5"/>
          <p:cNvSpPr/>
          <p:nvPr/>
        </p:nvSpPr>
        <p:spPr>
          <a:xfrm>
            <a:off x="1186555" y="1526755"/>
            <a:ext cx="591178" cy="49817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solidFill>
                  <a:srgbClr val="0070C0"/>
                </a:solidFill>
              </a:rPr>
              <a:t>1</a:t>
            </a:r>
            <a:endParaRPr lang="th-TH" sz="32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1635757"/>
            <a:ext cx="3000778" cy="14328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8381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การดูแลผู้ประสบเหตุที่ไม่มีการตอบสนองในน้ำ</a:t>
            </a:r>
            <a:b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โดยทั่วไปมี 4 ขั้นตอน</a:t>
            </a:r>
            <a:endParaRPr lang="th-TH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6873" y="1635757"/>
            <a:ext cx="5181600" cy="4674890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th-TH" dirty="0"/>
          </a:p>
          <a:p>
            <a:pPr marL="457200" lvl="1" indent="0">
              <a:buNone/>
            </a:pPr>
            <a:endParaRPr lang="th-TH" dirty="0" smtClean="0"/>
          </a:p>
          <a:p>
            <a:pPr marL="457200" lvl="1" indent="0">
              <a:buNone/>
            </a:pPr>
            <a:endParaRPr lang="th-TH" dirty="0"/>
          </a:p>
          <a:p>
            <a:pPr marL="457200" lvl="1" indent="0">
              <a:buNone/>
            </a:pPr>
            <a:endParaRPr lang="th-TH" sz="3200" b="1" dirty="0" smtClean="0"/>
          </a:p>
          <a:p>
            <a:pPr marL="457200" lvl="1" indent="0">
              <a:buNone/>
            </a:pPr>
            <a:r>
              <a:rPr lang="th-TH" sz="3800" b="1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th-TH" sz="3300" b="1" dirty="0" smtClean="0">
                <a:solidFill>
                  <a:schemeClr val="accent1">
                    <a:lumMod val="50000"/>
                  </a:schemeClr>
                </a:solidFill>
              </a:rPr>
              <a:t>จัดท่าผู้ประสบเหตุให้หงายหน้าขึ้นบนทุ่นชูชีพ</a:t>
            </a:r>
            <a:r>
              <a:rPr lang="th-TH" sz="33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th-TH" sz="33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th-TH" dirty="0"/>
          </a:p>
          <a:p>
            <a:pPr marL="457200" lvl="1" indent="0">
              <a:buNone/>
            </a:pPr>
            <a:endParaRPr lang="th-TH" dirty="0" smtClean="0"/>
          </a:p>
          <a:p>
            <a:pPr marL="457200" lvl="1" indent="0">
              <a:buNone/>
            </a:pPr>
            <a:endParaRPr lang="th-TH" dirty="0" smtClean="0"/>
          </a:p>
          <a:p>
            <a:pPr marL="457200" lvl="1" indent="0">
              <a:buNone/>
            </a:pPr>
            <a:endParaRPr lang="th-TH" dirty="0"/>
          </a:p>
          <a:p>
            <a:pPr marL="457200" lvl="1" indent="0">
              <a:buNone/>
            </a:pPr>
            <a:r>
              <a:rPr lang="th-TH" sz="3800" b="1" dirty="0" smtClean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th-TH" sz="3300" b="1" dirty="0" smtClean="0">
                <a:solidFill>
                  <a:schemeClr val="accent1">
                    <a:lumMod val="50000"/>
                  </a:schemeClr>
                </a:solidFill>
              </a:rPr>
              <a:t>หากไม่หายใจ ให้ช่วยหายใจโดยใช้หน้ากากช่วยชีวิต</a:t>
            </a:r>
            <a:endParaRPr lang="th-TH" sz="33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th-TH" dirty="0" smtClean="0"/>
          </a:p>
          <a:p>
            <a:pPr marL="457200" lvl="1" indent="0">
              <a:buNone/>
            </a:pP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416899" y="1854558"/>
            <a:ext cx="5181600" cy="4803819"/>
          </a:xfrm>
        </p:spPr>
        <p:txBody>
          <a:bodyPr>
            <a:normAutofit fontScale="85000" lnSpcReduction="20000"/>
          </a:bodyPr>
          <a:lstStyle/>
          <a:p>
            <a:endParaRPr lang="th-TH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3500" b="1" dirty="0" smtClean="0"/>
          </a:p>
          <a:p>
            <a:pPr marL="0" indent="0">
              <a:buNone/>
            </a:pPr>
            <a:r>
              <a:rPr lang="th-TH" sz="3800" b="1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th-TH" sz="3000" b="1" dirty="0" smtClean="0">
                <a:solidFill>
                  <a:schemeClr val="accent1">
                    <a:lumMod val="50000"/>
                  </a:schemeClr>
                </a:solidFill>
              </a:rPr>
              <a:t>เปิดทางเดินหายใจของผู้ประสบเหตุและตรวจหาสัญญาณการหายใจตามปกติ</a:t>
            </a:r>
          </a:p>
          <a:p>
            <a:pPr marL="0" indent="0">
              <a:buNone/>
            </a:pPr>
            <a:endParaRPr lang="th-TH" sz="2400" dirty="0" smtClean="0"/>
          </a:p>
          <a:p>
            <a:pPr marL="0" indent="0">
              <a:buNone/>
            </a:pPr>
            <a:endParaRPr lang="th-TH" sz="2400" dirty="0"/>
          </a:p>
          <a:p>
            <a:pPr marL="0" indent="0">
              <a:buNone/>
            </a:pPr>
            <a:endParaRPr lang="th-TH" sz="2400" dirty="0" smtClean="0"/>
          </a:p>
          <a:p>
            <a:pPr marL="0" indent="0">
              <a:buNone/>
            </a:pPr>
            <a:r>
              <a:rPr lang="th-TH" sz="38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th-TH" sz="3500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h-TH" sz="3300" b="1" dirty="0" smtClean="0">
                <a:solidFill>
                  <a:schemeClr val="accent1">
                    <a:lumMod val="50000"/>
                  </a:schemeClr>
                </a:solidFill>
              </a:rPr>
              <a:t>นำผู้ประสบเหตุขึ้นจากน้ำโดยเร็วที่สุด</a:t>
            </a:r>
            <a:endParaRPr lang="th-TH" sz="33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h-TH" sz="2400" dirty="0" smtClean="0"/>
          </a:p>
          <a:p>
            <a:pPr marL="0" indent="0">
              <a:buNone/>
            </a:pPr>
            <a:endParaRPr lang="th-TH" sz="2400" dirty="0"/>
          </a:p>
          <a:p>
            <a:pPr marL="0" indent="0">
              <a:buNone/>
            </a:pPr>
            <a:endParaRPr lang="th-TH" sz="2400" dirty="0" smtClean="0"/>
          </a:p>
          <a:p>
            <a:pPr marL="0" indent="0">
              <a:buNone/>
            </a:pPr>
            <a:endParaRPr lang="th-TH" sz="2400" dirty="0" smtClean="0"/>
          </a:p>
        </p:txBody>
      </p:sp>
    </p:spTree>
    <p:extLst>
      <p:ext uri="{BB962C8B-B14F-4D97-AF65-F5344CB8AC3E}">
        <p14:creationId xmlns:p14="http://schemas.microsoft.com/office/powerpoint/2010/main" val="5533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082614" y="4285216"/>
            <a:ext cx="670735" cy="49503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3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4143813"/>
            <a:ext cx="3020667" cy="15632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Oval 6"/>
          <p:cNvSpPr/>
          <p:nvPr/>
        </p:nvSpPr>
        <p:spPr>
          <a:xfrm>
            <a:off x="7647443" y="1564487"/>
            <a:ext cx="734871" cy="53605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2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879" y="1553647"/>
            <a:ext cx="3263347" cy="15491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Oval 2"/>
          <p:cNvSpPr/>
          <p:nvPr/>
        </p:nvSpPr>
        <p:spPr>
          <a:xfrm>
            <a:off x="728869" y="1274778"/>
            <a:ext cx="689113" cy="55773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1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416605"/>
            <a:ext cx="2973457" cy="16550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75" y="287695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การช่วยชีวิตแบบโอบด้านหลังสำหรับผู้ประสบเหตุที่ไม่สนอง</a:t>
            </a:r>
            <a:b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Rear Hug</a:t>
            </a:r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  <a:endParaRPr lang="th-TH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515600" cy="5293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r>
              <a:rPr lang="th-TH" sz="32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th-TH" sz="3200" b="1" dirty="0" smtClean="0">
                <a:solidFill>
                  <a:srgbClr val="0070C0"/>
                </a:solidFill>
              </a:rPr>
              <a:t>.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</a:rPr>
              <a:t>เข้าถึงตัวผู้ประสบเหตุ                        </a:t>
            </a:r>
            <a:r>
              <a:rPr lang="th-TH" sz="2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h-TH" sz="32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th-TH" sz="3200" b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</a:rPr>
              <a:t>เข้าถึงตัวผู้ประสบเหตุแล้วเอื้อมไปใต้แขน                                                                      </a:t>
            </a:r>
            <a:endParaRPr lang="th-TH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h-TH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h-TH" sz="28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</a:rPr>
              <a:t>และรอบอก โดยที่ให้ทุ่นอยู่ใต้แขนของคุณ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r>
              <a:rPr lang="th-TH" b="1" dirty="0"/>
              <a:t> </a:t>
            </a:r>
            <a:r>
              <a:rPr lang="th-TH" b="1" dirty="0" smtClean="0"/>
              <a:t>     </a:t>
            </a:r>
          </a:p>
          <a:p>
            <a:pPr marL="0" indent="0">
              <a:buNone/>
            </a:pPr>
            <a:r>
              <a:rPr lang="th-TH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h-TH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h-TH" sz="3200" b="1" dirty="0" smtClean="0">
                <a:solidFill>
                  <a:schemeClr val="accent1">
                    <a:lumMod val="50000"/>
                  </a:schemeClr>
                </a:solidFill>
              </a:rPr>
              <a:t> 3.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</a:rPr>
              <a:t>ดึงผู้ประสบเหตุให้เอนหลังลงบนทุ่น และให้ทุ่นอยู่บริเวณใต้สะบัก</a:t>
            </a:r>
          </a:p>
          <a:p>
            <a:pPr marL="0" indent="0">
              <a:buNone/>
            </a:pPr>
            <a:r>
              <a:rPr lang="th-TH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</a:rPr>
              <a:t>    ประเมิณการหายใจและให้การดูแลขณะนำไปยังที่ปลอดภัย</a:t>
            </a:r>
            <a:endParaRPr lang="th-TH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6267718" y="4766318"/>
            <a:ext cx="705118" cy="6181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3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7" y="4765184"/>
            <a:ext cx="3554569" cy="18741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7925873" y="1532586"/>
            <a:ext cx="837127" cy="6181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2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1635308"/>
            <a:ext cx="3074384" cy="15184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Oval 5"/>
          <p:cNvSpPr/>
          <p:nvPr/>
        </p:nvSpPr>
        <p:spPr>
          <a:xfrm>
            <a:off x="913775" y="1596980"/>
            <a:ext cx="705118" cy="55379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1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97" y="1690688"/>
            <a:ext cx="3033144" cy="14630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การช่วยชีวิตแบบดึงปีก สำหรับผู้ประสบเหตุที่ไม่ตอบสนอง</a:t>
            </a:r>
            <a:b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Duck Pluck</a:t>
            </a:r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  <a:endParaRPr lang="th-TH" sz="4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38200" y="1596980"/>
            <a:ext cx="5181600" cy="5261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th-TH" sz="3600" b="1" dirty="0" smtClean="0"/>
          </a:p>
          <a:p>
            <a:pPr marL="0" indent="0">
              <a:buNone/>
            </a:pPr>
            <a:endParaRPr lang="th-TH" sz="3600" b="1" dirty="0"/>
          </a:p>
          <a:p>
            <a:pPr marL="0" indent="0">
              <a:buNone/>
            </a:pPr>
            <a:r>
              <a:rPr lang="th-TH" sz="32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th-TH" sz="3200" b="1" dirty="0" smtClean="0"/>
              <a:t>.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</a:rPr>
              <a:t>เข้าถึงตัวผู้ประสบเหตุ จับที่กลางทุ่นด้วยมือข้างนึง แล้วใช้มืออีกข้างหนึ่งเอื้อมผ่านทุ่นลงไป</a:t>
            </a:r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r>
              <a:rPr lang="th-TH" sz="32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th-TH" sz="3200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</a:rPr>
              <a:t>หมุนตัวผู้ประสบเหตุแล้ววางทุ่นใว้ใต้หลังของผู้ประสบเหตุบริเวณใสต้สบัก ประเมินการหายใจและให้การดูแลขณะนำไปยังที่ปลอดภัย</a:t>
            </a:r>
          </a:p>
          <a:p>
            <a:pPr marL="0" indent="0">
              <a:buNone/>
            </a:pPr>
            <a:endParaRPr lang="th-TH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172200" y="1690688"/>
            <a:ext cx="5181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endParaRPr lang="th-TH" sz="3200" b="1" dirty="0"/>
          </a:p>
          <a:p>
            <a:pPr marL="0" indent="0">
              <a:buNone/>
            </a:pPr>
            <a:r>
              <a:rPr lang="th-TH" sz="3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th-TH" sz="3200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</a:rPr>
              <a:t>คว้าแขนข้างหนึ่งของผู้ประสบเหตุ เอนไปข้างหลังแล้วดึงผู้ประสบเหตุขึ้น</a:t>
            </a:r>
            <a:endParaRPr lang="th-TH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758412" y="3972936"/>
            <a:ext cx="838825" cy="5621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4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3932886"/>
            <a:ext cx="3155326" cy="13616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Oval 9"/>
          <p:cNvSpPr/>
          <p:nvPr/>
        </p:nvSpPr>
        <p:spPr>
          <a:xfrm>
            <a:off x="1510047" y="4254011"/>
            <a:ext cx="888643" cy="6316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3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4255543"/>
            <a:ext cx="3138911" cy="14017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7710152" y="2063747"/>
            <a:ext cx="914400" cy="5930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2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1906482"/>
            <a:ext cx="2958161" cy="13132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Oval 5"/>
          <p:cNvSpPr/>
          <p:nvPr/>
        </p:nvSpPr>
        <p:spPr>
          <a:xfrm>
            <a:off x="685800" y="1622597"/>
            <a:ext cx="824247" cy="5920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1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777683"/>
            <a:ext cx="2988523" cy="132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27141"/>
            <a:ext cx="10364451" cy="1596177"/>
          </a:xfrm>
        </p:spPr>
        <p:txBody>
          <a:bodyPr>
            <a:noAutofit/>
          </a:bodyPr>
          <a:lstStyle/>
          <a:p>
            <a:pPr algn="ctr"/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การช่วยชีวิตแบบจมใต้น้ำลึกสำหรับผู้ประสบเหตุที่ไม่ตอบสนอง</a:t>
            </a:r>
            <a:b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4000" b="1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Deep Water Submerged</a:t>
            </a:r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sz="4000" b="1" dirty="0">
              <a:solidFill>
                <a:schemeClr val="accent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endParaRPr lang="th-TH" sz="3200" b="1" dirty="0"/>
          </a:p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r>
              <a:rPr lang="th-TH" sz="46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th-TH" sz="4600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</a:rPr>
              <a:t>เข้าถึงตัวผู้ประสบเหตุ ปลดทุ่นแล้วดำลงไปใต้ผิวน้ำ</a:t>
            </a:r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r>
              <a:rPr lang="th-TH" sz="46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th-TH" sz="4600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h-TH" sz="3600" b="1" dirty="0" smtClean="0">
                <a:solidFill>
                  <a:schemeClr val="accent1">
                    <a:lumMod val="50000"/>
                  </a:schemeClr>
                </a:solidFill>
              </a:rPr>
              <a:t>ใช้มือข้างที่ว่างอยู่ดึงสายทุ่น เพื่อใช้การลอยตัวของทุ่นช่วยให้คุณขึ้นมาบนผิวน้ำ</a:t>
            </a:r>
            <a:endParaRPr lang="th-TH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825625"/>
            <a:ext cx="5181600" cy="50323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endParaRPr lang="th-TH" sz="3200" b="1" dirty="0"/>
          </a:p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r>
              <a:rPr lang="th-TH" sz="46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th-TH" sz="4600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h-TH" sz="3600" b="1" dirty="0" smtClean="0">
                <a:solidFill>
                  <a:schemeClr val="accent1">
                    <a:lumMod val="50000"/>
                  </a:schemeClr>
                </a:solidFill>
              </a:rPr>
              <a:t>คว้าตัวผู้ประสบเหตุบริเวณรอบอก</a:t>
            </a:r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r>
              <a:rPr lang="th-TH" sz="46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th-TH" sz="4600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</a:rPr>
              <a:t>เมื่อขึ้นบนผิวน้ำแล้ว ให้วางทุ่นใว้ใต้หลังของผู้ประสบเหตุ ประเมินการหายใจและให้การดูแลขณะนำไปยังที่ปลอดภัย</a:t>
            </a:r>
            <a:endParaRPr lang="th-TH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683510" y="2503465"/>
            <a:ext cx="746975" cy="54091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2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61" y="2588654"/>
            <a:ext cx="3539274" cy="15506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Oval 6"/>
          <p:cNvSpPr/>
          <p:nvPr/>
        </p:nvSpPr>
        <p:spPr>
          <a:xfrm>
            <a:off x="643317" y="2477874"/>
            <a:ext cx="746975" cy="59209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1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0" y="2588655"/>
            <a:ext cx="3895202" cy="15634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การประเมินผู้ประสบเหตุที่ไม่ตอบสนองในน้ำ</a:t>
            </a:r>
            <a:endParaRPr lang="th-TH" sz="4000" b="1" dirty="0">
              <a:solidFill>
                <a:schemeClr val="accent1">
                  <a:lumMod val="50000"/>
                </a:schemeClr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6350" y="4262908"/>
            <a:ext cx="5106026" cy="1210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b="1" dirty="0" smtClean="0">
                <a:solidFill>
                  <a:schemeClr val="accent1">
                    <a:lumMod val="50000"/>
                  </a:schemeClr>
                </a:solidFill>
                <a:latin typeface="DokChampa" panose="020B0604020202020204" pitchFamily="34" charset="-34"/>
                <a:cs typeface="+mj-cs"/>
              </a:rPr>
              <a:t>1.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  <a:latin typeface="DokChampa" panose="020B0604020202020204" pitchFamily="34" charset="-34"/>
                <a:cs typeface="+mj-cs"/>
              </a:rPr>
              <a:t>จัดท่าของผู้ประสบเหตุให้อยู่บนทุ่นโฟมกู้ชีพ โดยให้ทุ่นอยู่บริเวณใต้กระดูกสะบัก</a:t>
            </a:r>
            <a:endParaRPr lang="th-TH" sz="2800" b="1" dirty="0">
              <a:solidFill>
                <a:schemeClr val="accent1">
                  <a:lumMod val="50000"/>
                </a:schemeClr>
              </a:solidFill>
              <a:latin typeface="DokChampa" panose="020B0604020202020204" pitchFamily="34" charset="-34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826" y="4152126"/>
            <a:ext cx="5105400" cy="2166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solidFill>
                  <a:schemeClr val="accent1">
                    <a:lumMod val="50000"/>
                  </a:schemeClr>
                </a:solidFill>
                <a:latin typeface="DokChampa" panose="020B0604020202020204" pitchFamily="34" charset="-34"/>
                <a:cs typeface="+mj-cs"/>
              </a:rPr>
              <a:t>2. 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</a:rPr>
              <a:t>ในการเปิดทางเดินหายใจ ให้วางนิ้วของคุณที่มุมของกรามด้านล่าง ยกกรามขึ้นแล้วเอนศีรษะไป</a:t>
            </a:r>
            <a:r>
              <a:rPr lang="th-TH" sz="2800" b="1" dirty="0" smtClean="0">
                <a:solidFill>
                  <a:schemeClr val="accent1">
                    <a:lumMod val="50000"/>
                  </a:schemeClr>
                </a:solidFill>
                <a:cs typeface="+mj-cs"/>
              </a:rPr>
              <a:t>ด้านหลัง</a:t>
            </a:r>
            <a:endParaRPr lang="th-TH" sz="2800" b="1" dirty="0">
              <a:solidFill>
                <a:schemeClr val="accent1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03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227955" y="2636263"/>
            <a:ext cx="799386" cy="59919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2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11" y="2743200"/>
            <a:ext cx="3255761" cy="16031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Oval 5"/>
          <p:cNvSpPr/>
          <p:nvPr/>
        </p:nvSpPr>
        <p:spPr>
          <a:xfrm>
            <a:off x="1313018" y="1731736"/>
            <a:ext cx="811369" cy="5924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70C0"/>
                </a:solidFill>
              </a:rPr>
              <a:t>1</a:t>
            </a:r>
            <a:endParaRPr lang="th-TH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0" y="1787535"/>
            <a:ext cx="2883347" cy="14479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30623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การช่วยหายใจในน้ำ</a:t>
            </a:r>
            <a:endParaRPr lang="th-TH" sz="4000" b="1" dirty="0">
              <a:solidFill>
                <a:schemeClr val="accent1">
                  <a:lumMod val="50000"/>
                </a:schemeClr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0743" y="3116215"/>
            <a:ext cx="5106026" cy="202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300" b="1" dirty="0" smtClean="0">
                <a:solidFill>
                  <a:schemeClr val="accent1">
                    <a:lumMod val="50000"/>
                  </a:schemeClr>
                </a:solidFill>
              </a:rPr>
              <a:t>1. ครอบหน้ากากช่วยชีวิตบนใบหน้าของผู้ประสบเหตุแล้วยึดใว้ให้แน่นโดยยกขากรรไกรล่างขึ้นและเอนศีรษะ</a:t>
            </a:r>
            <a:endParaRPr lang="th-TH" sz="33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825" y="4346383"/>
            <a:ext cx="5105400" cy="133940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th-TH" sz="3900" b="1" dirty="0" smtClean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th-TH" sz="3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th-TH" sz="3000" b="1" dirty="0" smtClean="0">
                <a:solidFill>
                  <a:schemeClr val="accent1">
                    <a:lumMod val="50000"/>
                  </a:schemeClr>
                </a:solidFill>
              </a:rPr>
              <a:t>. ช่วยให้หายใจอย่างต่อเนื่อง ขณะพาผู้ประสบเหตุไปยังที่ปลอดภัย</a:t>
            </a:r>
            <a:endParaRPr lang="th-TH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4079145"/>
            <a:ext cx="3485031" cy="14012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95600"/>
            <a:ext cx="4252035" cy="1883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45030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การนำผู้สบเหตุขึ้นจากน้ำอย่างรวดเร็ว</a:t>
            </a:r>
            <a:endParaRPr lang="th-TH" sz="4000" b="1" dirty="0">
              <a:solidFill>
                <a:schemeClr val="accent1">
                  <a:lumMod val="50000"/>
                </a:schemeClr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062023" cy="44909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endParaRPr lang="th-TH" sz="3200" b="1" dirty="0"/>
          </a:p>
          <a:p>
            <a:pPr marL="0" indent="0">
              <a:buNone/>
            </a:pPr>
            <a:endParaRPr lang="th-TH" sz="3200" b="1" dirty="0"/>
          </a:p>
          <a:p>
            <a:pPr marL="0" indent="0">
              <a:buNone/>
            </a:pPr>
            <a:r>
              <a:rPr lang="th-TH" sz="11200" b="1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th-TH" sz="7000" b="1" dirty="0" smtClean="0"/>
              <a:t>.</a:t>
            </a:r>
            <a:r>
              <a:rPr lang="th-TH" sz="11200" b="1" dirty="0" smtClean="0">
                <a:solidFill>
                  <a:schemeClr val="accent1">
                    <a:lumMod val="75000"/>
                  </a:schemeClr>
                </a:solidFill>
              </a:rPr>
              <a:t>ทีมฉุกเฉินลงสู่น้ำพร้อมแบ็คบอร์ดและสื่อสารกับเจ้าหน้าที่หลัก</a:t>
            </a:r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b="1" dirty="0" smtClean="0"/>
          </a:p>
          <a:p>
            <a:pPr marL="0" indent="0">
              <a:buNone/>
            </a:pPr>
            <a:endParaRPr lang="th-TH" b="1" dirty="0"/>
          </a:p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endParaRPr lang="th-TH" sz="12800" b="1" dirty="0" smtClean="0"/>
          </a:p>
          <a:p>
            <a:pPr marL="0" indent="0">
              <a:buNone/>
            </a:pPr>
            <a:r>
              <a:rPr lang="th-TH" sz="112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th-TH" sz="11200" b="1" dirty="0" smtClean="0">
                <a:solidFill>
                  <a:schemeClr val="accent1">
                    <a:lumMod val="75000"/>
                  </a:schemeClr>
                </a:solidFill>
              </a:rPr>
              <a:t>. จับที่มือจับเพื่อรับน้ำหนักแบ็คบอร์ดและผู้ประสบเหตุ นำผู้ประสบเหตุขึ้นจากน้ำโดยเร็ว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endParaRPr lang="th-TH" sz="3200" b="1" dirty="0"/>
          </a:p>
          <a:p>
            <a:pPr marL="0" indent="0">
              <a:buNone/>
            </a:pPr>
            <a:endParaRPr lang="th-TH" sz="3200" b="1" dirty="0" smtClean="0"/>
          </a:p>
          <a:p>
            <a:pPr marL="0" indent="0">
              <a:buNone/>
            </a:pPr>
            <a:r>
              <a:rPr lang="th-TH" sz="28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th-TH" sz="2800" b="1" dirty="0" smtClean="0">
                <a:solidFill>
                  <a:schemeClr val="accent1">
                    <a:lumMod val="75000"/>
                  </a:schemeClr>
                </a:solidFill>
              </a:rPr>
              <a:t>. วางแบ็คบอร์ดไว้ใต้ลำตัวของผู้ประสบเหตุขณะที่ดึงทุ่นออก</a:t>
            </a:r>
            <a:endParaRPr lang="th-TH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21578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THE END</a:t>
            </a:r>
            <a:endParaRPr lang="th-TH" sz="9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675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182</TotalTime>
  <Words>503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Cordia New</vt:lpstr>
      <vt:lpstr>DokChampa</vt:lpstr>
      <vt:lpstr>Tw Cen MT</vt:lpstr>
      <vt:lpstr>Droplet</vt:lpstr>
      <vt:lpstr>Passive Rescue การช่วยเหลือลูกค้าที่ไม่มีการตอบสนอง</vt:lpstr>
      <vt:lpstr>การดูแลผู้ประสบเหตุที่ไม่มีการตอบสนองในน้ำ โดยทั่วไปมี 4 ขั้นตอน</vt:lpstr>
      <vt:lpstr>การช่วยชีวิตแบบโอบด้านหลังสำหรับผู้ประสบเหตุที่ไม่สนอง (Rear Hug)</vt:lpstr>
      <vt:lpstr>การช่วยชีวิตแบบดึงปีก สำหรับผู้ประสบเหตุที่ไม่ตอบสนอง (Duck Pluck)</vt:lpstr>
      <vt:lpstr>การช่วยชีวิตแบบจมใต้น้ำลึกสำหรับผู้ประสบเหตุที่ไม่ตอบสนอง (Deep Water Submerged)</vt:lpstr>
      <vt:lpstr>การประเมินผู้ประสบเหตุที่ไม่ตอบสนองในน้ำ</vt:lpstr>
      <vt:lpstr>การช่วยหายใจในน้ำ</vt:lpstr>
      <vt:lpstr>การนำผู้สบเหตุขึ้นจากน้ำอย่างรวดเร็ว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Rescue การช่วยเหลือลูกค้าที่ไม่มีการตอบสนอง</dc:title>
  <dc:creator>operations</dc:creator>
  <cp:lastModifiedBy>operations</cp:lastModifiedBy>
  <cp:revision>32</cp:revision>
  <dcterms:created xsi:type="dcterms:W3CDTF">2023-04-06T07:25:54Z</dcterms:created>
  <dcterms:modified xsi:type="dcterms:W3CDTF">2023-04-21T09:34:54Z</dcterms:modified>
</cp:coreProperties>
</file>