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01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563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449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505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496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4340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5203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736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005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74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282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32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302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729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451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353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87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471E27-E792-4EE6-8537-948A4514D8D5}" type="datetimeFigureOut">
              <a:rPr lang="th-TH" smtClean="0"/>
              <a:t>04/05/66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11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905" y="2743201"/>
            <a:ext cx="7838673" cy="29750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+mn-lt"/>
              </a:rPr>
              <a:t>Process Of Drowning</a:t>
            </a:r>
            <a:endParaRPr lang="th-TH" sz="60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38200" y="1786988"/>
            <a:ext cx="10515600" cy="8145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h-TH" sz="6000" b="1" dirty="0" smtClean="0">
                <a:solidFill>
                  <a:srgbClr val="C00000"/>
                </a:solidFill>
              </a:rPr>
              <a:t>กระบวนการของการจมน้ำ</a:t>
            </a:r>
            <a:endParaRPr lang="th-TH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91" y="1436667"/>
            <a:ext cx="4015658" cy="3048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+mn-lt"/>
              </a:rPr>
              <a:t>Surprise</a:t>
            </a:r>
            <a:br>
              <a:rPr lang="en-US" sz="4800" b="1" dirty="0" smtClean="0">
                <a:latin typeface="+mn-lt"/>
              </a:rPr>
            </a:br>
            <a:r>
              <a:rPr lang="th-TH" sz="4800" b="1" dirty="0" smtClean="0">
                <a:latin typeface="+mn-lt"/>
              </a:rPr>
              <a:t>ตื่นตระหนกตกใจ</a:t>
            </a:r>
            <a:endParaRPr lang="th-TH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445990"/>
            <a:ext cx="10515600" cy="3641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800" b="1" dirty="0" smtClean="0"/>
              <a:t> ลักษณะ</a:t>
            </a:r>
          </a:p>
          <a:p>
            <a:pPr lvl="1"/>
            <a:r>
              <a:rPr lang="th-TH" sz="2800" b="1" dirty="0" smtClean="0"/>
              <a:t>ตื่นตระหนก</a:t>
            </a:r>
          </a:p>
          <a:p>
            <a:pPr lvl="1"/>
            <a:r>
              <a:rPr lang="th-TH" sz="2800" b="1" dirty="0" smtClean="0"/>
              <a:t>พยายามดิ้นรนเพื่อให้ยังคงอยู่บนผิวน้ำ</a:t>
            </a:r>
          </a:p>
          <a:p>
            <a:pPr lvl="1"/>
            <a:r>
              <a:rPr lang="th-TH" sz="2800" b="1" dirty="0" smtClean="0"/>
              <a:t>แขนขาเคลื่อนไหวอย่างไม่มั่นคงและไร้ประสิทธิภาพ</a:t>
            </a:r>
          </a:p>
          <a:p>
            <a:pPr lvl="1"/>
            <a:r>
              <a:rPr lang="th-TH" sz="2800" b="1" dirty="0" smtClean="0"/>
              <a:t>แหงนหน้าขึ้นเพื่อพยายามให้ปากอยู่เหนือน้ำ</a:t>
            </a:r>
          </a:p>
          <a:p>
            <a:pPr lvl="1"/>
            <a:r>
              <a:rPr lang="th-TH" sz="2800" b="1" dirty="0" smtClean="0"/>
              <a:t>หากช่วยเหลือได้ในขั้นนี้ ผู้ประสบเหตุมักไม่ต้องอาศัยการดูแลใดๆเพิ่มเติม</a:t>
            </a:r>
            <a:endParaRPr lang="th-TH" sz="2800" b="1" dirty="0"/>
          </a:p>
        </p:txBody>
      </p:sp>
    </p:spTree>
    <p:extLst>
      <p:ext uri="{BB962C8B-B14F-4D97-AF65-F5344CB8AC3E}">
        <p14:creationId xmlns:p14="http://schemas.microsoft.com/office/powerpoint/2010/main" val="12021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03" y="1261782"/>
            <a:ext cx="3284113" cy="1849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Respiratory Arrest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th-TH" b="1" dirty="0" smtClean="0">
                <a:latin typeface="+mn-lt"/>
              </a:rPr>
              <a:t>กลั้นหายใจ</a:t>
            </a:r>
            <a:endParaRPr lang="th-TH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721855"/>
            <a:ext cx="10515600" cy="36743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800" b="1" dirty="0" smtClean="0"/>
              <a:t>ลักษณะ</a:t>
            </a:r>
          </a:p>
          <a:p>
            <a:pPr lvl="1"/>
            <a:r>
              <a:rPr lang="th-TH" sz="2800" b="1" dirty="0" smtClean="0"/>
              <a:t>คาร์บอนไดออกไซต์ที่เพิ่มขึ้นทำให้เกิดการตอบสนองโดยอัตโนมัติ</a:t>
            </a:r>
          </a:p>
          <a:p>
            <a:pPr lvl="1"/>
            <a:r>
              <a:rPr lang="th-TH" sz="2800" b="1" dirty="0" smtClean="0"/>
              <a:t>หากจมน้ำ น้ำจะเข้าไปยังกล่องเสียงและทำให้เกิดการหดเกร็งของกล่องเสียงหรือกล้ามเนื้อหลอดลม ซึ่งนำไปสู่ภาวะหยุดหายใจ</a:t>
            </a:r>
          </a:p>
          <a:p>
            <a:pPr lvl="1"/>
            <a:r>
              <a:rPr lang="th-TH" sz="2800" b="1" dirty="0" smtClean="0"/>
              <a:t>หากช่วยเหลือได้ในขั้นนี้ ผู้ประสบเหตุอาจเริ่มหายใจได้เมื่อทำให้ใบหน้าพ้นจากน้ำและเปิดทางเดินหายใจ</a:t>
            </a:r>
            <a:endParaRPr lang="th-TH" sz="2800" b="1" dirty="0"/>
          </a:p>
        </p:txBody>
      </p:sp>
    </p:spTree>
    <p:extLst>
      <p:ext uri="{BB962C8B-B14F-4D97-AF65-F5344CB8AC3E}">
        <p14:creationId xmlns:p14="http://schemas.microsoft.com/office/powerpoint/2010/main" val="20346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14" y="685800"/>
            <a:ext cx="2975020" cy="1945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445" y="1461905"/>
            <a:ext cx="3936776" cy="2257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Unconsciousness</a:t>
            </a:r>
            <a:br>
              <a:rPr lang="en-US" b="1" dirty="0" smtClean="0">
                <a:latin typeface="+mn-lt"/>
              </a:rPr>
            </a:br>
            <a:r>
              <a:rPr lang="th-TH" b="1" dirty="0" smtClean="0">
                <a:latin typeface="+mn-lt"/>
              </a:rPr>
              <a:t>หมดสติ</a:t>
            </a:r>
            <a:endParaRPr lang="th-TH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205064"/>
            <a:ext cx="10394707" cy="3311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800" b="1" dirty="0" smtClean="0"/>
              <a:t>ลักษณะ</a:t>
            </a:r>
          </a:p>
          <a:p>
            <a:pPr lvl="1"/>
            <a:r>
              <a:rPr lang="th-TH" sz="2800" b="1" dirty="0" smtClean="0"/>
              <a:t>ภาวะหมดสติจะเกิดขึ้นไม่นานหลังจากเกิดภาวะหยุดหายใจ</a:t>
            </a:r>
          </a:p>
          <a:p>
            <a:pPr lvl="1"/>
            <a:r>
              <a:rPr lang="th-TH" sz="2800" b="1" dirty="0" smtClean="0"/>
              <a:t>หากช่วยเหลือได้ในขั้นตอนนี้ ผู้ประสบเหตุอาจเริ่มหายใจได้เมื่อทำให้ใบหน้าพ้นจากน้ำและเปิดทางเดินหายใจ</a:t>
            </a:r>
            <a:endParaRPr lang="th-TH" sz="2800" b="1" dirty="0"/>
          </a:p>
        </p:txBody>
      </p:sp>
    </p:spTree>
    <p:extLst>
      <p:ext uri="{BB962C8B-B14F-4D97-AF65-F5344CB8AC3E}">
        <p14:creationId xmlns:p14="http://schemas.microsoft.com/office/powerpoint/2010/main" val="39673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655" y="1378040"/>
            <a:ext cx="3046266" cy="1865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Hypoxic Convulsions</a:t>
            </a:r>
            <a:br>
              <a:rPr lang="en-US" b="1" dirty="0" smtClean="0">
                <a:latin typeface="+mn-lt"/>
              </a:rPr>
            </a:br>
            <a:r>
              <a:rPr lang="th-TH" b="1" dirty="0" smtClean="0">
                <a:latin typeface="+mn-lt"/>
              </a:rPr>
              <a:t>ชักเนื่องจากขาดออกซิเจน</a:t>
            </a:r>
            <a:endParaRPr lang="th-TH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5321" y="1944708"/>
            <a:ext cx="10515600" cy="34322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800" b="1" dirty="0" smtClean="0"/>
              <a:t>ลักษณะ</a:t>
            </a:r>
          </a:p>
          <a:p>
            <a:pPr lvl="1"/>
            <a:r>
              <a:rPr lang="th-TH" sz="2800" b="1" dirty="0" smtClean="0"/>
              <a:t>ภาวะขาดออกซิเจนอาจทำให้เกิดอาการชัก</a:t>
            </a:r>
          </a:p>
          <a:p>
            <a:pPr lvl="1"/>
            <a:r>
              <a:rPr lang="th-TH" sz="2800" b="1" dirty="0" smtClean="0"/>
              <a:t>การหายใจเฮือกเพิ่มขึ้นอาจทำให้สารลดแรงตึงผิวบริเวณเนื้อเยื่อปอดเคลื่อนส่งผลให้ผู้ประสบเหตุมีฟองน้ำลายฟูมปาก</a:t>
            </a:r>
          </a:p>
          <a:p>
            <a:pPr lvl="1"/>
            <a:r>
              <a:rPr lang="th-TH" sz="2800" b="1" dirty="0" smtClean="0"/>
              <a:t>หากช่วยเหลือได้ก่อนที่จะเกิดภาวะหัวใจหยุดเต้น โดยการช่วยหายใจและให้ออกซิเจนเสริม อาจหลีกเลี่ยงไม่ให้เกิดภาวะหัวใจหยุดเต้นได้</a:t>
            </a:r>
          </a:p>
        </p:txBody>
      </p:sp>
    </p:spTree>
    <p:extLst>
      <p:ext uri="{BB962C8B-B14F-4D97-AF65-F5344CB8AC3E}">
        <p14:creationId xmlns:p14="http://schemas.microsoft.com/office/powerpoint/2010/main" val="3852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9" y="90152"/>
            <a:ext cx="3590884" cy="17476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73" y="90152"/>
            <a:ext cx="3562082" cy="2317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Cardiac Arrest</a:t>
            </a:r>
            <a:br>
              <a:rPr lang="en-US" sz="4400" b="1" dirty="0" smtClean="0">
                <a:latin typeface="+mn-lt"/>
              </a:rPr>
            </a:br>
            <a:r>
              <a:rPr lang="th-TH" sz="4400" b="1" dirty="0" smtClean="0">
                <a:latin typeface="+mn-lt"/>
              </a:rPr>
              <a:t>หัวใจหยุดเต้น</a:t>
            </a:r>
            <a:endParaRPr lang="th-TH" sz="4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515600" cy="37570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800" b="1" dirty="0" smtClean="0"/>
              <a:t>ลักษณะ</a:t>
            </a:r>
          </a:p>
          <a:p>
            <a:pPr lvl="1"/>
            <a:r>
              <a:rPr lang="th-TH" sz="2800" b="1" dirty="0" smtClean="0"/>
              <a:t>หากภาวะหยุดหายใจไม่ได้รับการแก้ไข จะส่งผลให้เกิดภาวะหัวใจหยุดเต้น</a:t>
            </a:r>
          </a:p>
          <a:p>
            <a:pPr lvl="1"/>
            <a:r>
              <a:rPr lang="th-TH" sz="2800" b="1" dirty="0" smtClean="0"/>
              <a:t>หากหัวใจหยุดเต้นเป็นระยะเวลาหนึ่ง อาจเกิดความเสียหายอย่างไม่อาจกู้คืนกับอวัยวะต่างๆโดยเฉพาะสมอง</a:t>
            </a:r>
          </a:p>
          <a:p>
            <a:pPr lvl="1"/>
            <a:r>
              <a:rPr lang="th-TH" sz="2800" b="1" dirty="0" smtClean="0"/>
              <a:t>การดูแลในขั้นตอนนี้อาศัย </a:t>
            </a:r>
            <a:r>
              <a:rPr lang="en-US" sz="2800" b="1" dirty="0" smtClean="0"/>
              <a:t>CPR </a:t>
            </a:r>
            <a:r>
              <a:rPr lang="th-TH" sz="2800" b="1" dirty="0" smtClean="0"/>
              <a:t>และเครื่อง </a:t>
            </a:r>
            <a:r>
              <a:rPr lang="en-US" sz="2800" b="1" dirty="0" smtClean="0"/>
              <a:t>AED </a:t>
            </a:r>
            <a:r>
              <a:rPr lang="th-TH" sz="2800" b="1" dirty="0" smtClean="0"/>
              <a:t>ที่มีคุณภาพ การให้ออกซิเจนเสริมและการดูดน้ำออกจากปอด ในขั้นนี้โอกาสที่จะช่วยชีวิตได้โดยสมบูรณ์มีน้อยกว่าการรีบเข้าไปให้ความช่วยเหลือตั้งแต่ในขั้นแรกๆ</a:t>
            </a:r>
            <a:endParaRPr lang="th-TH" sz="2800" b="1" dirty="0"/>
          </a:p>
        </p:txBody>
      </p:sp>
    </p:spTree>
    <p:extLst>
      <p:ext uri="{BB962C8B-B14F-4D97-AF65-F5344CB8AC3E}">
        <p14:creationId xmlns:p14="http://schemas.microsoft.com/office/powerpoint/2010/main" val="34675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25121" y="2308447"/>
            <a:ext cx="9118242" cy="331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Death</a:t>
            </a:r>
            <a:br>
              <a:rPr lang="en-US" b="1" dirty="0" smtClean="0">
                <a:latin typeface="+mn-lt"/>
              </a:rPr>
            </a:br>
            <a:r>
              <a:rPr lang="th-TH" b="1" dirty="0" smtClean="0">
                <a:latin typeface="+mn-lt"/>
              </a:rPr>
              <a:t>เสียชีวิต</a:t>
            </a:r>
            <a:endParaRPr lang="th-TH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9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534030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th-TH" sz="6000" b="1" dirty="0" smtClean="0">
                <a:latin typeface="+mn-lt"/>
              </a:rPr>
              <a:t>กิจกรรมที่1</a:t>
            </a:r>
            <a:br>
              <a:rPr lang="th-TH" sz="6000" b="1" dirty="0" smtClean="0">
                <a:latin typeface="+mn-lt"/>
              </a:rPr>
            </a:br>
            <a:r>
              <a:rPr lang="th-TH" sz="6000" b="1" dirty="0" smtClean="0">
                <a:latin typeface="+mn-lt"/>
              </a:rPr>
              <a:t>เลือกอุปกรณ์ให้ตรงกระบวนการ</a:t>
            </a:r>
            <a:endParaRPr lang="th-TH" sz="6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960365"/>
            <a:ext cx="10394707" cy="3311189"/>
          </a:xfrm>
        </p:spPr>
        <p:txBody>
          <a:bodyPr anchor="t"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th-TH" sz="2800" b="1" dirty="0" smtClean="0">
                <a:solidFill>
                  <a:schemeClr val="accent1">
                    <a:lumMod val="75000"/>
                  </a:schemeClr>
                </a:solidFill>
              </a:rPr>
              <a:t>แบ่งกลุ่มเป็น 5 กลุ่ม</a:t>
            </a:r>
          </a:p>
          <a:p>
            <a:pPr marL="457200" indent="-457200">
              <a:buAutoNum type="arabicPeriod"/>
            </a:pPr>
            <a:r>
              <a:rPr lang="th-TH" sz="2400" b="1" dirty="0" smtClean="0">
                <a:solidFill>
                  <a:schemeClr val="accent1">
                    <a:lumMod val="75000"/>
                  </a:schemeClr>
                </a:solidFill>
              </a:rPr>
              <a:t>แต่ล่ะกลุ่มจะได้รูปอุปกรณ์ กลุ่มล่ะ 1 ชุด ชุดล่ะ 8 อุปกรณ์ วางไว้ระหว่างกลางผู้เล่นกับ กระบวนการจมน้ำ</a:t>
            </a:r>
          </a:p>
          <a:p>
            <a:pPr marL="457200" indent="-457200">
              <a:buAutoNum type="arabicPeriod"/>
            </a:pPr>
            <a:r>
              <a:rPr lang="th-TH" sz="2400" b="1" dirty="0" smtClean="0">
                <a:solidFill>
                  <a:schemeClr val="accent1">
                    <a:lumMod val="75000"/>
                  </a:schemeClr>
                </a:solidFill>
              </a:rPr>
              <a:t>วางทั้ง 5 กระบวนจมน้ำเรียงไว้ด้านหน้าทั้ง 5 กลุ่ม</a:t>
            </a:r>
          </a:p>
          <a:p>
            <a:pPr marL="457200" indent="-457200">
              <a:buAutoNum type="arabicPeriod"/>
            </a:pPr>
            <a:r>
              <a:rPr lang="th-TH" sz="2400" b="1" dirty="0" smtClean="0">
                <a:solidFill>
                  <a:schemeClr val="accent1">
                    <a:lumMod val="75000"/>
                  </a:schemeClr>
                </a:solidFill>
              </a:rPr>
              <a:t>ให้ผู้เล่นของแต่ล่ะกลุ่มออกมาเล่นทีล่ะคนโดยผู้เล่นที่หยิบอุปกรณ์ได้ให้เลือกวางตามกระบวนการ มีเวลาให้เลือกวางคนล่ะ 10 วินาที</a:t>
            </a:r>
          </a:p>
          <a:p>
            <a:pPr marL="457200" indent="-457200">
              <a:buAutoNum type="arabicPeriod"/>
            </a:pPr>
            <a:r>
              <a:rPr lang="th-TH" sz="2400" b="1" dirty="0" smtClean="0">
                <a:solidFill>
                  <a:schemeClr val="accent1">
                    <a:lumMod val="75000"/>
                  </a:schemeClr>
                </a:solidFill>
              </a:rPr>
              <a:t>และคนต่อไปในกลุ่มออกมาเลือกอุปกรณ์ชิ้นต่อไป และเล่นเหมือนกันจนกว่าจะครบทั้งกลุ่ม</a:t>
            </a:r>
          </a:p>
          <a:p>
            <a:pPr marL="457200" indent="-457200">
              <a:buAutoNum type="arabicPeriod"/>
            </a:pPr>
            <a:r>
              <a:rPr lang="th-TH" sz="2400" b="1" dirty="0" smtClean="0">
                <a:solidFill>
                  <a:schemeClr val="accent1">
                    <a:lumMod val="75000"/>
                  </a:schemeClr>
                </a:solidFill>
              </a:rPr>
              <a:t>นับคะแนนจากการวางอุปกรณ์ตรงกับกระบวนการจมน้ำต่างๆ</a:t>
            </a:r>
            <a:endParaRPr lang="th-TH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0608"/>
            <a:ext cx="10394707" cy="633811"/>
          </a:xfrm>
        </p:spPr>
        <p:txBody>
          <a:bodyPr>
            <a:normAutofit fontScale="90000"/>
          </a:bodyPr>
          <a:lstStyle/>
          <a:p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365161"/>
            <a:ext cx="10394707" cy="4016720"/>
          </a:xfrm>
        </p:spPr>
        <p:txBody>
          <a:bodyPr/>
          <a:lstStyle/>
          <a:p>
            <a:r>
              <a:rPr lang="th-TH" dirty="0"/>
              <a:t>1.ผู้เล่นทั้งหมดรวมตัวเป็นวงกลม และ นับชื่อขั้นตอนการจมน้ำทั้ง 5 ขั้นตอนไปเรื่อยๆจนครบจำนวนผู้เล่น</a:t>
            </a:r>
          </a:p>
          <a:p>
            <a:r>
              <a:rPr lang="th-TH" dirty="0"/>
              <a:t>2.เริ่มขั้นตอนการสุ่มถามตอบ เกี่ยวกับขั้นตอนการจมน้ำนั้นๆ และเมื่อ ตอบถูกก็จะได้ออกจากวงกลม ส่วนผุ้เล่นที่ตอบผิด จะต้องเล่นวนไปจนกว่าจะตอบถูก</a:t>
            </a:r>
          </a:p>
          <a:p>
            <a:r>
              <a:rPr lang="th-TH" dirty="0"/>
              <a:t>3.และเมื่อผู้เล่นที่โดนถามตอบถูก ก็จะออกมาจากวงกลมคำถามนั้น</a:t>
            </a:r>
          </a:p>
          <a:p>
            <a:r>
              <a:rPr lang="th-TH" dirty="0"/>
              <a:t>4.และเมื่อผู้เล่น เหลือจำนวน 5 คน ก็จะเป็นผู้</a:t>
            </a:r>
            <a:r>
              <a:rPr lang="th-TH"/>
              <a:t>โดน</a:t>
            </a:r>
            <a:r>
              <a:rPr lang="th-TH" smtClean="0"/>
              <a:t>ลงโทษ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40916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416</TotalTime>
  <Words>513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Cordia New</vt:lpstr>
      <vt:lpstr>Impact</vt:lpstr>
      <vt:lpstr>Wingdings</vt:lpstr>
      <vt:lpstr>Main Event</vt:lpstr>
      <vt:lpstr>Process Of Drowning</vt:lpstr>
      <vt:lpstr>Surprise ตื่นตระหนกตกใจ</vt:lpstr>
      <vt:lpstr>Respiratory Arrest กลั้นหายใจ</vt:lpstr>
      <vt:lpstr>Unconsciousness หมดสติ</vt:lpstr>
      <vt:lpstr>Hypoxic Convulsions ชักเนื่องจากขาดออกซิเจน</vt:lpstr>
      <vt:lpstr>Cardiac Arrest หัวใจหยุดเต้น</vt:lpstr>
      <vt:lpstr>Death เสียชีวิต</vt:lpstr>
      <vt:lpstr>กิจกรรมที่1 เลือกอุปกรณ์ให้ตรงกระบวนการ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O</dc:title>
  <dc:creator>operations</dc:creator>
  <cp:lastModifiedBy>operations</cp:lastModifiedBy>
  <cp:revision>29</cp:revision>
  <dcterms:created xsi:type="dcterms:W3CDTF">2023-04-01T09:15:45Z</dcterms:created>
  <dcterms:modified xsi:type="dcterms:W3CDTF">2023-05-04T09:09:09Z</dcterms:modified>
</cp:coreProperties>
</file>